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handoutMasterIdLst>
    <p:handoutMasterId r:id="rId35"/>
  </p:handoutMasterIdLst>
  <p:sldIdLst>
    <p:sldId id="392" r:id="rId5"/>
    <p:sldId id="397" r:id="rId6"/>
    <p:sldId id="390" r:id="rId7"/>
    <p:sldId id="398" r:id="rId8"/>
    <p:sldId id="407" r:id="rId9"/>
    <p:sldId id="399" r:id="rId10"/>
    <p:sldId id="400" r:id="rId11"/>
    <p:sldId id="402" r:id="rId12"/>
    <p:sldId id="403" r:id="rId13"/>
    <p:sldId id="404" r:id="rId14"/>
    <p:sldId id="405" r:id="rId15"/>
    <p:sldId id="408" r:id="rId16"/>
    <p:sldId id="409" r:id="rId17"/>
    <p:sldId id="411" r:id="rId18"/>
    <p:sldId id="410" r:id="rId19"/>
    <p:sldId id="412" r:id="rId20"/>
    <p:sldId id="413" r:id="rId21"/>
    <p:sldId id="406" r:id="rId22"/>
    <p:sldId id="414" r:id="rId23"/>
    <p:sldId id="415" r:id="rId24"/>
    <p:sldId id="416" r:id="rId25"/>
    <p:sldId id="417" r:id="rId26"/>
    <p:sldId id="418" r:id="rId27"/>
    <p:sldId id="419" r:id="rId28"/>
    <p:sldId id="420" r:id="rId29"/>
    <p:sldId id="421" r:id="rId30"/>
    <p:sldId id="422" r:id="rId31"/>
    <p:sldId id="383" r:id="rId32"/>
    <p:sldId id="42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2CE"/>
    <a:srgbClr val="464B4B"/>
    <a:srgbClr val="25282A"/>
    <a:srgbClr val="B1B3B3"/>
    <a:srgbClr val="E1E7E9"/>
    <a:srgbClr val="F4F4F4"/>
    <a:srgbClr val="994878"/>
    <a:srgbClr val="E66C73"/>
    <a:srgbClr val="4AA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BF7123-3AF4-4371-BEE4-51FAEAA6B4EF}" v="52" dt="2024-08-28T23:59:21.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000" autoAdjust="0"/>
  </p:normalViewPr>
  <p:slideViewPr>
    <p:cSldViewPr snapToGrid="0" showGuides="1">
      <p:cViewPr>
        <p:scale>
          <a:sx n="77" d="100"/>
          <a:sy n="77" d="100"/>
        </p:scale>
        <p:origin x="912" y="58"/>
      </p:cViewPr>
      <p:guideLst>
        <p:guide pos="3840"/>
        <p:guide orient="horz" pos="2160"/>
      </p:guideLst>
    </p:cSldViewPr>
  </p:slideViewPr>
  <p:outlineViewPr>
    <p:cViewPr>
      <p:scale>
        <a:sx n="33" d="100"/>
        <a:sy n="33" d="100"/>
      </p:scale>
      <p:origin x="0" y="-132500"/>
    </p:cViewPr>
  </p:outlineViewPr>
  <p:notesTextViewPr>
    <p:cViewPr>
      <p:scale>
        <a:sx n="1" d="1"/>
        <a:sy n="1" d="1"/>
      </p:scale>
      <p:origin x="0" y="0"/>
    </p:cViewPr>
  </p:notesTextViewPr>
  <p:sorterViewPr>
    <p:cViewPr varScale="1">
      <p:scale>
        <a:sx n="1" d="1"/>
        <a:sy n="1" d="1"/>
      </p:scale>
      <p:origin x="0" y="-19376"/>
    </p:cViewPr>
  </p:sorterViewPr>
  <p:notesViewPr>
    <p:cSldViewPr snapToGrid="0" showGuides="1">
      <p:cViewPr varScale="1">
        <p:scale>
          <a:sx n="117" d="100"/>
          <a:sy n="117" d="100"/>
        </p:scale>
        <p:origin x="4184" y="8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9AAD27-AF1E-3276-F64C-E24DD3C9D6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C106297-72C7-0612-7611-073947367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1FD7E-7453-412A-9D9A-67248BEACEC8}" type="datetimeFigureOut">
              <a:rPr lang="en-GB" smtClean="0"/>
              <a:t>28/08/2024</a:t>
            </a:fld>
            <a:endParaRPr lang="en-GB"/>
          </a:p>
        </p:txBody>
      </p:sp>
      <p:sp>
        <p:nvSpPr>
          <p:cNvPr id="4" name="Footer Placeholder 3">
            <a:extLst>
              <a:ext uri="{FF2B5EF4-FFF2-40B4-BE49-F238E27FC236}">
                <a16:creationId xmlns:a16="http://schemas.microsoft.com/office/drawing/2014/main" id="{657DE446-DCD2-634E-6E7D-2B6CC9FA70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6E7209B-478D-FE16-8BB2-A67423D4E2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D9B360-C774-49CA-835F-5A4EA981ED5F}" type="slidenum">
              <a:rPr lang="en-GB" smtClean="0"/>
              <a:t>‹#›</a:t>
            </a:fld>
            <a:endParaRPr lang="en-GB"/>
          </a:p>
        </p:txBody>
      </p:sp>
    </p:spTree>
    <p:extLst>
      <p:ext uri="{BB962C8B-B14F-4D97-AF65-F5344CB8AC3E}">
        <p14:creationId xmlns:p14="http://schemas.microsoft.com/office/powerpoint/2010/main" val="370500622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35BF1-9CEA-4069-8947-4F338367F244}" type="datetimeFigureOut">
              <a:rPr lang="en-GB" smtClean="0"/>
              <a:t>28/08/2024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652C4-8DDB-4486-9682-2F893AB472AD}" type="slidenum">
              <a:rPr lang="en-GB" smtClean="0"/>
              <a:t>‹#›</a:t>
            </a:fld>
            <a:endParaRPr lang="en-GB"/>
          </a:p>
        </p:txBody>
      </p:sp>
    </p:spTree>
    <p:extLst>
      <p:ext uri="{BB962C8B-B14F-4D97-AF65-F5344CB8AC3E}">
        <p14:creationId xmlns:p14="http://schemas.microsoft.com/office/powerpoint/2010/main" val="159252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Objective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Highlight the key tax considerations that impact M&amp;A transactions in the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Content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lvl="1" indent="-285750">
              <a:lnSpc>
                <a:spcPct val="115000"/>
              </a:lnSpc>
              <a:spcAft>
                <a:spcPts val="800"/>
              </a:spcAft>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Overview of M&amp;A trends in ASEAN.</a:t>
            </a:r>
          </a:p>
          <a:p>
            <a:pPr marL="742950" lvl="1" indent="-285750">
              <a:lnSpc>
                <a:spcPct val="115000"/>
              </a:lnSpc>
              <a:spcAft>
                <a:spcPts val="800"/>
              </a:spcAft>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Key sectors driving M&amp;A activity (e.g., technology, finance, manufacturing).</a:t>
            </a:r>
          </a:p>
          <a:p>
            <a:pPr marL="742950" lvl="1" indent="-285750">
              <a:lnSpc>
                <a:spcPct val="115000"/>
              </a:lnSpc>
              <a:spcAft>
                <a:spcPts val="800"/>
              </a:spcAft>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Importance of understanding tax implications for successful transactions.</a:t>
            </a:r>
          </a:p>
          <a:p>
            <a:pPr marL="228600" lvl="0" indent="-228600">
              <a:lnSpc>
                <a:spcPct val="115000"/>
              </a:lnSpc>
              <a:spcAft>
                <a:spcPts val="800"/>
              </a:spcAft>
              <a:buSzPts val="1000"/>
              <a:buFont typeface="+mj-lt"/>
              <a:buAutoNum type="arabicPeriod" startAt="2"/>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Content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Overview of major tax issues in M&amp;A (corporate tax, capital gains tax, stamp duty, etc.).</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Importance of due diligence in identifying tax liabilities.</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Impact of tax structuring on deal outcomes.</a:t>
            </a:r>
          </a:p>
          <a:p>
            <a:pPr marL="0" lvl="0" indent="0">
              <a:lnSpc>
                <a:spcPct val="115000"/>
              </a:lnSpc>
              <a:spcAft>
                <a:spcPts val="800"/>
              </a:spcAft>
              <a:buSzPts val="1000"/>
              <a:buFont typeface="Symbol" panose="05050102010706020507" pitchFamily="18" charset="2"/>
              <a:buNone/>
              <a:tabLst>
                <a:tab pos="457200" algn="l"/>
              </a:tabLst>
            </a:pPr>
            <a:r>
              <a:rPr lang="en-US" dirty="0"/>
              <a:t>4. 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tructuring Corporate Income Tax: </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Differences in corporate tax rates across ASEAN countries.</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Tax implications of different M&amp;A structures (e.g., asset purchase vs. share purchase).</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Tax loss carryforwards and their impact on M&amp;A transactions.</a:t>
            </a:r>
          </a:p>
          <a:p>
            <a:pPr marL="742950" lvl="1" indent="-285750">
              <a:lnSpc>
                <a:spcPct val="115000"/>
              </a:lnSpc>
              <a:spcAft>
                <a:spcPts val="800"/>
              </a:spcAft>
              <a:buFont typeface="Courier New" panose="02070309020205020404" pitchFamily="49" charset="0"/>
              <a:buChar char="o"/>
              <a:tabLst>
                <a:tab pos="9144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Overview of tax incentives available for M&amp;A in ASEAN (e.g., tax holidays, investment allowances).</a:t>
            </a:r>
          </a:p>
          <a:p>
            <a:pPr marL="742950" lvl="1" indent="-285750">
              <a:lnSpc>
                <a:spcPct val="115000"/>
              </a:lnSpc>
              <a:spcAft>
                <a:spcPts val="800"/>
              </a:spcAft>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Country-specific incentives and how they affect M&amp;A decisions.</a:t>
            </a:r>
          </a:p>
          <a:p>
            <a:pPr marL="742950" lvl="1" indent="-285750">
              <a:lnSpc>
                <a:spcPct val="115000"/>
              </a:lnSpc>
              <a:spcAft>
                <a:spcPts val="800"/>
              </a:spcAft>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Case studies of successful utilization of tax incentives.</a:t>
            </a:r>
          </a:p>
          <a:p>
            <a:pPr marL="742950" lvl="1" indent="-285750">
              <a:lnSpc>
                <a:spcPct val="115000"/>
              </a:lnSpc>
              <a:spcAft>
                <a:spcPts val="800"/>
              </a:spcAft>
              <a:buSzPts val="1000"/>
              <a:buFont typeface="Courier New" panose="02070309020205020404" pitchFamily="49" charset="0"/>
              <a:buChar char="o"/>
              <a:tabLst>
                <a:tab pos="9144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Cross-Border M&amp;A Considerations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Content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lvl="1" indent="-285750">
              <a:lnSpc>
                <a:spcPct val="115000"/>
              </a:lnSpc>
              <a:spcAft>
                <a:spcPts val="800"/>
              </a:spcAft>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Tax implications of cross-border M&amp;A within ASEAN.</a:t>
            </a:r>
          </a:p>
          <a:p>
            <a:pPr marL="742950" lvl="1" indent="-285750">
              <a:lnSpc>
                <a:spcPct val="115000"/>
              </a:lnSpc>
              <a:spcAft>
                <a:spcPts val="800"/>
              </a:spcAft>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Double taxation issues and the role of tax treaties.</a:t>
            </a:r>
          </a:p>
          <a:p>
            <a:pPr marL="742950" lvl="1" indent="-285750">
              <a:lnSpc>
                <a:spcPct val="115000"/>
              </a:lnSpc>
              <a:spcAft>
                <a:spcPts val="800"/>
              </a:spcAft>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Transfer pricing considerations in cross-border transactions.</a:t>
            </a: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5. Structuring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Capital Gains Tax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Overview of capital gains tax regimes in ASEAN countries.</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Impact of capital gains tax on the sale of shares or assets.</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Strategies to mitigate capital gains tax in M&amp;A transactions.</a:t>
            </a:r>
          </a:p>
          <a:p>
            <a:pPr marL="0" lvl="0" indent="0">
              <a:lnSpc>
                <a:spcPct val="115000"/>
              </a:lnSpc>
              <a:spcAft>
                <a:spcPts val="800"/>
              </a:spcAft>
              <a:buSzPts val="1000"/>
              <a:buFont typeface="Courier New" panose="02070309020205020404" pitchFamily="49" charset="0"/>
              <a:buNone/>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6.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Structuring - Withholding Tax: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Explanation of withholding tax on dividends, interest, and royalties.</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Variations in withholding tax rates across ASEAN.</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Role of tax treaties in reducing withholding tax burdens.</a:t>
            </a:r>
          </a:p>
          <a:p>
            <a:pPr>
              <a:lnSpc>
                <a:spcPct val="115000"/>
              </a:lnSpc>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7. Structuring  - Stamp Duty and Transfer Taxes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Overview of stamp duty and transfer taxes in ASEAN countries.</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Impact of these taxes on the transfer of assets and shares.</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Exemptions and reliefs available in different jurisdictions.</a:t>
            </a: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8.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Cross-Border M&amp;A Considerations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Tax implications of cross-border M&amp;A within ASEAN.</a:t>
            </a:r>
          </a:p>
          <a:p>
            <a:pPr marL="742950" lvl="1" indent="-285750">
              <a:lnSpc>
                <a:spcPct val="115000"/>
              </a:lnSpc>
              <a:spcAft>
                <a:spcPts val="800"/>
              </a:spcAft>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Double taxation issues and the role of tax treaties.</a:t>
            </a:r>
          </a:p>
          <a:p>
            <a:pPr marL="742950" lvl="1" indent="-285750">
              <a:lnSpc>
                <a:spcPct val="115000"/>
              </a:lnSpc>
              <a:spcAft>
                <a:spcPts val="800"/>
              </a:spcAft>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Transfer pricing considerations in cross-border transactions.</a:t>
            </a:r>
          </a:p>
          <a:p>
            <a:pPr marL="742950" lvl="1" indent="-285750">
              <a:lnSpc>
                <a:spcPct val="115000"/>
              </a:lnSpc>
              <a:spcAft>
                <a:spcPts val="800"/>
              </a:spcAft>
              <a:buFont typeface="Courier New" panose="02070309020205020404" pitchFamily="49" charset="0"/>
              <a:buChar char="o"/>
              <a:tabLst>
                <a:tab pos="9144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Anti-Avoidance Rules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Explanation of general anti-avoidance rules (GAAR) in ASEAN countries.</a:t>
            </a:r>
          </a:p>
          <a:p>
            <a:pPr marL="742950" lvl="1" indent="-285750">
              <a:lnSpc>
                <a:spcPct val="115000"/>
              </a:lnSpc>
              <a:spcAft>
                <a:spcPts val="800"/>
              </a:spcAft>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Impact on M&amp;A transactions and tax structuring.</a:t>
            </a:r>
          </a:p>
          <a:p>
            <a:pPr marL="742950" lvl="1" indent="-285750">
              <a:lnSpc>
                <a:spcPct val="115000"/>
              </a:lnSpc>
              <a:spcAft>
                <a:spcPts val="800"/>
              </a:spcAft>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Best practices for compliance.</a:t>
            </a:r>
          </a:p>
          <a:p>
            <a:pPr>
              <a:lnSpc>
                <a:spcPct val="115000"/>
              </a:lnSpc>
              <a:spcAft>
                <a:spcPts val="800"/>
              </a:spcAft>
              <a:buFont typeface="+mj-lt"/>
              <a:buAutoNum type="arabicPeriod" startAt="9"/>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Best Practices for M&amp;A Tax Planning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Key strategies for effective tax planning in M&amp;A.</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Importance of early tax planning and integration with legal due diligence.</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Role of tax advisors and legal counsel in M&amp;A transactions.</a:t>
            </a:r>
          </a:p>
          <a:p>
            <a:pPr marL="0" lvl="0" indent="0">
              <a:lnSpc>
                <a:spcPct val="115000"/>
              </a:lnSpc>
              <a:spcAft>
                <a:spcPts val="800"/>
              </a:spcAft>
              <a:buSzPts val="1000"/>
              <a:buFont typeface="Courier New" panose="02070309020205020404" pitchFamily="49" charset="0"/>
              <a:buNone/>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10. Q&amp;A</a:t>
            </a:r>
          </a:p>
          <a:p>
            <a:pPr marL="342900" lvl="0" indent="-342900">
              <a:lnSpc>
                <a:spcPct val="115000"/>
              </a:lnSpc>
              <a:spcAft>
                <a:spcPts val="800"/>
              </a:spcAft>
              <a:buFont typeface="Arial" panose="020B0604020202020204" pitchFamily="34" charset="0"/>
              <a:buChar char="•"/>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Summary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Recap key points on M&amp;A tax considerations in ASEAN.</a:t>
            </a:r>
          </a:p>
          <a:p>
            <a:pPr marL="342900" lvl="0" indent="-342900">
              <a:lnSpc>
                <a:spcPct val="115000"/>
              </a:lnSpc>
              <a:spcAft>
                <a:spcPts val="800"/>
              </a:spcAft>
              <a:buFont typeface="Arial" panose="020B0604020202020204" pitchFamily="34" charset="0"/>
              <a:buChar char="•"/>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Outlook</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Future trends in M&amp;A tax in the region.</a:t>
            </a:r>
          </a:p>
          <a:p>
            <a:pPr marL="342900" lvl="0" indent="-342900">
              <a:lnSpc>
                <a:spcPct val="115000"/>
              </a:lnSpc>
              <a:spcAft>
                <a:spcPts val="800"/>
              </a:spcAft>
              <a:buFont typeface="Arial" panose="020B0604020202020204" pitchFamily="34" charset="0"/>
              <a:buChar char="•"/>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Call to Action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Importance of careful tax planning in ensuring successful M&amp;A outcomes. </a:t>
            </a:r>
          </a:p>
          <a:p>
            <a:pPr marL="342900" lvl="0" indent="-342900">
              <a:lnSpc>
                <a:spcPct val="115000"/>
              </a:lnSpc>
              <a:spcAft>
                <a:spcPts val="800"/>
              </a:spcAft>
              <a:buSzPts val="1000"/>
              <a:buFont typeface="Symbol" panose="05050102010706020507" pitchFamily="18" charset="2"/>
              <a:buChar char=""/>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Title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Questions and Answers</a:t>
            </a:r>
          </a:p>
          <a:p>
            <a:pPr marL="342900" lvl="0" indent="-342900">
              <a:lnSpc>
                <a:spcPct val="115000"/>
              </a:lnSpc>
              <a:spcAft>
                <a:spcPts val="800"/>
              </a:spcAft>
              <a:buSzPts val="1000"/>
              <a:buFont typeface="Symbol" panose="05050102010706020507" pitchFamily="18" charset="2"/>
              <a:buChar char=""/>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Content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Open the floor for any questions</a:t>
            </a:r>
          </a:p>
          <a:p>
            <a:pPr marL="342900" lvl="0" indent="-342900">
              <a:lnSpc>
                <a:spcPct val="115000"/>
              </a:lnSpc>
              <a:spcAft>
                <a:spcPts val="800"/>
              </a:spcAft>
              <a:buSzPts val="1000"/>
              <a:buFont typeface="Symbol" panose="05050102010706020507" pitchFamily="18" charset="2"/>
              <a:buChar char=""/>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Content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Closing remarks.</a:t>
            </a: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Thank You</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Font typeface="Courier New" panose="02070309020205020404" pitchFamily="49" charset="0"/>
              <a:buNone/>
              <a:tabLst>
                <a:tab pos="9144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SzPts val="1000"/>
              <a:buFont typeface="Courier New" panose="02070309020205020404" pitchFamily="49" charset="0"/>
              <a:buNone/>
              <a:tabLst>
                <a:tab pos="9144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2</a:t>
            </a:fld>
            <a:endParaRPr lang="en-GB"/>
          </a:p>
        </p:txBody>
      </p:sp>
    </p:spTree>
    <p:extLst>
      <p:ext uri="{BB962C8B-B14F-4D97-AF65-F5344CB8AC3E}">
        <p14:creationId xmlns:p14="http://schemas.microsoft.com/office/powerpoint/2010/main" val="1621971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11</a:t>
            </a:fld>
            <a:endParaRPr lang="en-GB"/>
          </a:p>
        </p:txBody>
      </p:sp>
    </p:spTree>
    <p:extLst>
      <p:ext uri="{BB962C8B-B14F-4D97-AF65-F5344CB8AC3E}">
        <p14:creationId xmlns:p14="http://schemas.microsoft.com/office/powerpoint/2010/main" val="69591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12</a:t>
            </a:fld>
            <a:endParaRPr lang="en-GB"/>
          </a:p>
        </p:txBody>
      </p:sp>
    </p:spTree>
    <p:extLst>
      <p:ext uri="{BB962C8B-B14F-4D97-AF65-F5344CB8AC3E}">
        <p14:creationId xmlns:p14="http://schemas.microsoft.com/office/powerpoint/2010/main" val="198670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13</a:t>
            </a:fld>
            <a:endParaRPr lang="en-GB"/>
          </a:p>
        </p:txBody>
      </p:sp>
    </p:spTree>
    <p:extLst>
      <p:ext uri="{BB962C8B-B14F-4D97-AF65-F5344CB8AC3E}">
        <p14:creationId xmlns:p14="http://schemas.microsoft.com/office/powerpoint/2010/main" val="4244006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14</a:t>
            </a:fld>
            <a:endParaRPr lang="en-GB"/>
          </a:p>
        </p:txBody>
      </p:sp>
    </p:spTree>
    <p:extLst>
      <p:ext uri="{BB962C8B-B14F-4D97-AF65-F5344CB8AC3E}">
        <p14:creationId xmlns:p14="http://schemas.microsoft.com/office/powerpoint/2010/main" val="820875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15</a:t>
            </a:fld>
            <a:endParaRPr lang="en-GB"/>
          </a:p>
        </p:txBody>
      </p:sp>
    </p:spTree>
    <p:extLst>
      <p:ext uri="{BB962C8B-B14F-4D97-AF65-F5344CB8AC3E}">
        <p14:creationId xmlns:p14="http://schemas.microsoft.com/office/powerpoint/2010/main" val="515246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16</a:t>
            </a:fld>
            <a:endParaRPr lang="en-GB"/>
          </a:p>
        </p:txBody>
      </p:sp>
    </p:spTree>
    <p:extLst>
      <p:ext uri="{BB962C8B-B14F-4D97-AF65-F5344CB8AC3E}">
        <p14:creationId xmlns:p14="http://schemas.microsoft.com/office/powerpoint/2010/main" val="971370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17</a:t>
            </a:fld>
            <a:endParaRPr lang="en-GB"/>
          </a:p>
        </p:txBody>
      </p:sp>
    </p:spTree>
    <p:extLst>
      <p:ext uri="{BB962C8B-B14F-4D97-AF65-F5344CB8AC3E}">
        <p14:creationId xmlns:p14="http://schemas.microsoft.com/office/powerpoint/2010/main" val="2460979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18</a:t>
            </a:fld>
            <a:endParaRPr lang="en-GB"/>
          </a:p>
        </p:txBody>
      </p:sp>
    </p:spTree>
    <p:extLst>
      <p:ext uri="{BB962C8B-B14F-4D97-AF65-F5344CB8AC3E}">
        <p14:creationId xmlns:p14="http://schemas.microsoft.com/office/powerpoint/2010/main" val="1195693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19</a:t>
            </a:fld>
            <a:endParaRPr lang="en-GB"/>
          </a:p>
        </p:txBody>
      </p:sp>
    </p:spTree>
    <p:extLst>
      <p:ext uri="{BB962C8B-B14F-4D97-AF65-F5344CB8AC3E}">
        <p14:creationId xmlns:p14="http://schemas.microsoft.com/office/powerpoint/2010/main" val="1107648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20</a:t>
            </a:fld>
            <a:endParaRPr lang="en-GB"/>
          </a:p>
        </p:txBody>
      </p:sp>
    </p:spTree>
    <p:extLst>
      <p:ext uri="{BB962C8B-B14F-4D97-AF65-F5344CB8AC3E}">
        <p14:creationId xmlns:p14="http://schemas.microsoft.com/office/powerpoint/2010/main" val="275439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3</a:t>
            </a:fld>
            <a:endParaRPr lang="en-GB"/>
          </a:p>
        </p:txBody>
      </p:sp>
    </p:spTree>
    <p:extLst>
      <p:ext uri="{BB962C8B-B14F-4D97-AF65-F5344CB8AC3E}">
        <p14:creationId xmlns:p14="http://schemas.microsoft.com/office/powerpoint/2010/main" val="3484951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21</a:t>
            </a:fld>
            <a:endParaRPr lang="en-GB"/>
          </a:p>
        </p:txBody>
      </p:sp>
    </p:spTree>
    <p:extLst>
      <p:ext uri="{BB962C8B-B14F-4D97-AF65-F5344CB8AC3E}">
        <p14:creationId xmlns:p14="http://schemas.microsoft.com/office/powerpoint/2010/main" val="650749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22</a:t>
            </a:fld>
            <a:endParaRPr lang="en-GB"/>
          </a:p>
        </p:txBody>
      </p:sp>
    </p:spTree>
    <p:extLst>
      <p:ext uri="{BB962C8B-B14F-4D97-AF65-F5344CB8AC3E}">
        <p14:creationId xmlns:p14="http://schemas.microsoft.com/office/powerpoint/2010/main" val="2726452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23</a:t>
            </a:fld>
            <a:endParaRPr lang="en-GB"/>
          </a:p>
        </p:txBody>
      </p:sp>
    </p:spTree>
    <p:extLst>
      <p:ext uri="{BB962C8B-B14F-4D97-AF65-F5344CB8AC3E}">
        <p14:creationId xmlns:p14="http://schemas.microsoft.com/office/powerpoint/2010/main" val="1322604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24</a:t>
            </a:fld>
            <a:endParaRPr lang="en-GB"/>
          </a:p>
        </p:txBody>
      </p:sp>
    </p:spTree>
    <p:extLst>
      <p:ext uri="{BB962C8B-B14F-4D97-AF65-F5344CB8AC3E}">
        <p14:creationId xmlns:p14="http://schemas.microsoft.com/office/powerpoint/2010/main" val="3860325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25</a:t>
            </a:fld>
            <a:endParaRPr lang="en-GB"/>
          </a:p>
        </p:txBody>
      </p:sp>
    </p:spTree>
    <p:extLst>
      <p:ext uri="{BB962C8B-B14F-4D97-AF65-F5344CB8AC3E}">
        <p14:creationId xmlns:p14="http://schemas.microsoft.com/office/powerpoint/2010/main" val="493442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26</a:t>
            </a:fld>
            <a:endParaRPr lang="en-GB"/>
          </a:p>
        </p:txBody>
      </p:sp>
    </p:spTree>
    <p:extLst>
      <p:ext uri="{BB962C8B-B14F-4D97-AF65-F5344CB8AC3E}">
        <p14:creationId xmlns:p14="http://schemas.microsoft.com/office/powerpoint/2010/main" val="2011712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27</a:t>
            </a:fld>
            <a:endParaRPr lang="en-GB"/>
          </a:p>
        </p:txBody>
      </p:sp>
    </p:spTree>
    <p:extLst>
      <p:ext uri="{BB962C8B-B14F-4D97-AF65-F5344CB8AC3E}">
        <p14:creationId xmlns:p14="http://schemas.microsoft.com/office/powerpoint/2010/main" val="185501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0" i="0" dirty="0">
                <a:solidFill>
                  <a:srgbClr val="333333"/>
                </a:solidFill>
                <a:effectLst/>
                <a:highlight>
                  <a:srgbClr val="FFFFFF"/>
                </a:highlight>
              </a:rPr>
              <a:t>In 2023, M&amp;A activity in Southeast Asia witnessed a decline compared to its peak in 2021; however, it still exceeded pre-pandemic levels in both total deal volume and value, reaffirming its dominant position as the primary contributor to M&amp;A deals in the Asia Pacific region. Singapore, Indonesia, and Vietnam emerged as prominent leaders among the countries in this region, exhibiting a strong focus on sectors such as technology, industrials, consumer and retail, energy and natural resources, and financial services.</a:t>
            </a:r>
          </a:p>
          <a:p>
            <a:pPr algn="l" fontAlgn="base"/>
            <a:r>
              <a:rPr lang="en-US" sz="1200" b="0" i="0" dirty="0">
                <a:solidFill>
                  <a:srgbClr val="333333"/>
                </a:solidFill>
                <a:effectLst/>
                <a:highlight>
                  <a:srgbClr val="FFFFFF"/>
                </a:highlight>
              </a:rPr>
              <a:t>In the consumer and retail industry, the food and beverage segment excelled, while the industrial sector showed significant focus on electric vehicle (EV) cars. Additionally, the energy industry exhibited a growing interest in green energy initiatives. Notably, there has been an observed trend of increased private equity (PE)-backed investments in Southeast Asia (SEA). Research by EY indicates that PE-backed exits saw a substantial increase of US $895 million from Q3 2022 to 2023. This rise is attributed to a backlog of delayed portfolio company exits, higher PE dry powders, and a rebound in exit opportunities.</a:t>
            </a:r>
          </a:p>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4</a:t>
            </a:fld>
            <a:endParaRPr lang="en-GB"/>
          </a:p>
        </p:txBody>
      </p:sp>
    </p:spTree>
    <p:extLst>
      <p:ext uri="{BB962C8B-B14F-4D97-AF65-F5344CB8AC3E}">
        <p14:creationId xmlns:p14="http://schemas.microsoft.com/office/powerpoint/2010/main" val="109271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333333"/>
                </a:solidFill>
                <a:effectLst/>
                <a:highlight>
                  <a:srgbClr val="FFFFFF"/>
                </a:highlight>
              </a:rPr>
              <a:t>In 2024, the M&amp;A and debt financing sectors are expected to continue their upward trajectory, with Singapore emerging as the primary source of deals. However, the International Monetary Fund predicts that the Philippines and Cambodia will see the highest rates of economic growth among Southeast Asian countries. This expansion creates opportunities for a rise in M&amp;A </a:t>
            </a:r>
            <a:r>
              <a:rPr lang="en-US" sz="1200" b="0" i="0" dirty="0">
                <a:solidFill>
                  <a:srgbClr val="333333"/>
                </a:solidFill>
                <a:effectLst/>
                <a:highlight>
                  <a:srgbClr val="FFFFFF"/>
                </a:highlight>
                <a:cs typeface="Arial" panose="020B0604020202020204" pitchFamily="34" charset="0"/>
              </a:rPr>
              <a:t>transactions</a:t>
            </a:r>
            <a:r>
              <a:rPr lang="en-US" sz="1200" b="0" i="0" dirty="0">
                <a:solidFill>
                  <a:srgbClr val="333333"/>
                </a:solidFill>
                <a:effectLst/>
                <a:highlight>
                  <a:srgbClr val="FFFFFF"/>
                </a:highlight>
              </a:rPr>
              <a:t>, particularly in the energy, healthcare, and ESG-related sectors.</a:t>
            </a:r>
            <a:endParaRPr lang="en-US" sz="1200" b="1" i="0" dirty="0">
              <a:solidFill>
                <a:srgbClr val="000000"/>
              </a:solidFill>
              <a:effectLst/>
              <a:highlight>
                <a:srgbClr val="FFFFFF"/>
              </a:highlight>
            </a:endParaRPr>
          </a:p>
          <a:p>
            <a:pPr algn="l"/>
            <a:r>
              <a:rPr lang="en-US" sz="1200" b="1" i="0" dirty="0">
                <a:solidFill>
                  <a:srgbClr val="000000"/>
                </a:solidFill>
                <a:effectLst/>
                <a:highlight>
                  <a:srgbClr val="FFFFFF"/>
                </a:highlight>
              </a:rPr>
              <a:t>Cautious optimism amidst continued uncertainty in M&amp;A</a:t>
            </a:r>
          </a:p>
          <a:p>
            <a:pPr algn="l"/>
            <a:r>
              <a:rPr lang="en-US" sz="1200" b="0" i="0" dirty="0">
                <a:solidFill>
                  <a:srgbClr val="000000"/>
                </a:solidFill>
                <a:effectLst/>
                <a:highlight>
                  <a:srgbClr val="FFFFFF"/>
                </a:highlight>
              </a:rPr>
              <a:t>Sentiment around M&amp;A activity in 2024 is mixed. Looking at their own investment outlook, over half of respondents (59 percent) expect their appetite for M&amp;A to increase compared to 2023, including around a quarter (23 percent) who say it will increase significantly. </a:t>
            </a:r>
          </a:p>
          <a:p>
            <a:pPr algn="l"/>
            <a:r>
              <a:rPr lang="en-US" sz="1200" b="1" i="0" dirty="0">
                <a:solidFill>
                  <a:srgbClr val="000000"/>
                </a:solidFill>
                <a:effectLst/>
                <a:highlight>
                  <a:srgbClr val="FFFFFF"/>
                </a:highlight>
              </a:rPr>
              <a:t>The rise of alternative financing</a:t>
            </a:r>
          </a:p>
          <a:p>
            <a:pPr algn="l"/>
            <a:r>
              <a:rPr lang="en-US" sz="1200" b="0" i="0" dirty="0">
                <a:solidFill>
                  <a:srgbClr val="000000"/>
                </a:solidFill>
                <a:effectLst/>
                <a:highlight>
                  <a:srgbClr val="FFFFFF"/>
                </a:highlight>
              </a:rPr>
              <a:t>According to our respondent group, the most commonly used forms of financing will be cash reserves (90 percent) and private debt (91 percent). Moreover, almost a third (31 percent) identify private debt as likely to be the single most important form of M&amp;A financing in 2024. </a:t>
            </a:r>
          </a:p>
          <a:p>
            <a:pPr algn="l"/>
            <a:r>
              <a:rPr lang="en-US" sz="1200" b="1" i="0" dirty="0">
                <a:solidFill>
                  <a:srgbClr val="000000"/>
                </a:solidFill>
                <a:effectLst/>
                <a:highlight>
                  <a:srgbClr val="FFFFFF"/>
                </a:highlight>
              </a:rPr>
              <a:t>The AI boom</a:t>
            </a:r>
          </a:p>
          <a:p>
            <a:pPr algn="l"/>
            <a:r>
              <a:rPr lang="en-US" sz="1200" b="0" i="0" dirty="0">
                <a:solidFill>
                  <a:srgbClr val="000000"/>
                </a:solidFill>
                <a:effectLst/>
                <a:highlight>
                  <a:srgbClr val="FFFFFF"/>
                </a:highlight>
              </a:rPr>
              <a:t>Technology is expected to see the highest growth in inbound cross-border M&amp;A in 2024, with 71 percent of respondents citing it in their top-three sectors. AI has become the hottest topic in tech. A third of respondents are looking to acquire an AI business, a proportion that rises to 54 percent among PE funds.</a:t>
            </a:r>
          </a:p>
          <a:p>
            <a:pPr algn="l"/>
            <a:r>
              <a:rPr lang="en-US" sz="1200" b="1" i="0" dirty="0">
                <a:solidFill>
                  <a:srgbClr val="000000"/>
                </a:solidFill>
                <a:effectLst/>
                <a:highlight>
                  <a:srgbClr val="FFFFFF"/>
                </a:highlight>
              </a:rPr>
              <a:t>Regulatory headwinds</a:t>
            </a:r>
          </a:p>
          <a:p>
            <a:pPr algn="l"/>
            <a:r>
              <a:rPr lang="en-US" sz="1200" b="0" i="0" dirty="0">
                <a:solidFill>
                  <a:srgbClr val="000000"/>
                </a:solidFill>
                <a:effectLst/>
                <a:highlight>
                  <a:srgbClr val="FFFFFF"/>
                </a:highlight>
              </a:rPr>
              <a:t>Overall, the type of policy and regulation that respondents believe will most inhibit M&amp;A in 2024 is antitrust regulation (33 percent of top-two votes), although this is skewed largely towards advanced and mature deal makers such as the US (88 percent) and Europe (70 percent).</a:t>
            </a:r>
          </a:p>
          <a:p>
            <a:pPr algn="l"/>
            <a:r>
              <a:rPr lang="en-US" sz="1200" b="1" i="0" dirty="0">
                <a:solidFill>
                  <a:srgbClr val="000000"/>
                </a:solidFill>
                <a:effectLst/>
                <a:highlight>
                  <a:srgbClr val="FFFFFF"/>
                </a:highlight>
              </a:rPr>
              <a:t>ESG – two sides of the same coin?</a:t>
            </a:r>
          </a:p>
          <a:p>
            <a:pPr algn="l"/>
            <a:r>
              <a:rPr lang="en-US" sz="1200" b="0" i="0" dirty="0">
                <a:solidFill>
                  <a:srgbClr val="000000"/>
                </a:solidFill>
                <a:effectLst/>
                <a:highlight>
                  <a:srgbClr val="FFFFFF"/>
                </a:highlight>
              </a:rPr>
              <a:t>Finding itself in a curious position, ESG regulations are coming out as a key obstacle, with nearly a quarter giving this as a top factor most likely to </a:t>
            </a:r>
            <a:r>
              <a:rPr lang="en-US" sz="1200" b="0" i="0" dirty="0" err="1">
                <a:solidFill>
                  <a:srgbClr val="000000"/>
                </a:solidFill>
                <a:effectLst/>
                <a:highlight>
                  <a:srgbClr val="FFFFFF"/>
                </a:highlight>
              </a:rPr>
              <a:t>supress</a:t>
            </a:r>
            <a:r>
              <a:rPr lang="en-US" sz="1200" b="0" i="0" dirty="0">
                <a:solidFill>
                  <a:srgbClr val="000000"/>
                </a:solidFill>
                <a:effectLst/>
                <a:highlight>
                  <a:srgbClr val="FFFFFF"/>
                </a:highlight>
              </a:rPr>
              <a:t> M&amp;A activity in the year ahead. On the other hand, ESG guidance is in the enviable position of being highlighted as a key driver for M&amp;A. </a:t>
            </a:r>
          </a:p>
          <a:p>
            <a:pPr algn="just"/>
            <a:r>
              <a:rPr lang="en-US" sz="1200" b="0" i="0" dirty="0">
                <a:solidFill>
                  <a:srgbClr val="666666"/>
                </a:solidFill>
                <a:effectLst/>
              </a:rPr>
              <a:t>Renewable energy is now the cleanest and most cost-effective way to meet this relentless demand. By decoupling economic growth from carbon emissions, ASEAN will follow the path established in developed economies like the US, where GDP has more than doubled since 1990 even as emissions have fallen. To be sure, part of that was due to the deprecation of manufacturing in some Western countries, but cleaner energy production mattered most.</a:t>
            </a:r>
          </a:p>
          <a:p>
            <a:pPr algn="just"/>
            <a:r>
              <a:rPr lang="en-US" sz="1200" b="0" i="0" dirty="0">
                <a:solidFill>
                  <a:srgbClr val="666666"/>
                </a:solidFill>
                <a:effectLst/>
              </a:rPr>
              <a:t>For ASEAN to achieve net-zero, the amount of energy generated by renewables must roughly triple by the end of this decade. Bringing these clean power sources onto the grid can deliver the bulk of the deep emissions cuts before 2030. Following this, the maturing of cost-competitive cleaner technologies will enable faster </a:t>
            </a:r>
            <a:r>
              <a:rPr lang="en-US" sz="1200" b="0" i="0" dirty="0" err="1">
                <a:solidFill>
                  <a:srgbClr val="666666"/>
                </a:solidFill>
                <a:effectLst/>
              </a:rPr>
              <a:t>decarbonisation</a:t>
            </a:r>
            <a:r>
              <a:rPr lang="en-US" sz="1200" b="0" i="0" dirty="0">
                <a:solidFill>
                  <a:srgbClr val="666666"/>
                </a:solidFill>
                <a:effectLst/>
              </a:rPr>
              <a:t> in the ‘hard-to-abate’ sectors, such as steelmaking and aviation.</a:t>
            </a:r>
          </a:p>
          <a:p>
            <a:pPr algn="just"/>
            <a:r>
              <a:rPr lang="en-US" sz="1200" b="0" i="0" dirty="0">
                <a:solidFill>
                  <a:srgbClr val="666666"/>
                </a:solidFill>
                <a:effectLst/>
              </a:rPr>
              <a:t>However, achieving this pace requires collaboration. Financial institutions and private, public, and philanthropic </a:t>
            </a:r>
            <a:r>
              <a:rPr lang="en-US" sz="1200" b="0" i="0" dirty="0" err="1">
                <a:solidFill>
                  <a:srgbClr val="666666"/>
                </a:solidFill>
                <a:effectLst/>
              </a:rPr>
              <a:t>organisations</a:t>
            </a:r>
            <a:r>
              <a:rPr lang="en-US" sz="1200" b="0" i="0" dirty="0">
                <a:solidFill>
                  <a:srgbClr val="666666"/>
                </a:solidFill>
                <a:effectLst/>
              </a:rPr>
              <a:t> have made tangible progress in recent years to coordinate change. Strengthening these partnerships can help scale renewables, channel capital to where industries need it most, and address the challenge of coal.</a:t>
            </a:r>
          </a:p>
          <a:p>
            <a:pPr algn="l"/>
            <a:endParaRPr lang="en-US" sz="1200" b="0" i="0" dirty="0">
              <a:solidFill>
                <a:srgbClr val="000000"/>
              </a:solidFill>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5</a:t>
            </a:fld>
            <a:endParaRPr lang="en-GB"/>
          </a:p>
        </p:txBody>
      </p:sp>
    </p:spTree>
    <p:extLst>
      <p:ext uri="{BB962C8B-B14F-4D97-AF65-F5344CB8AC3E}">
        <p14:creationId xmlns:p14="http://schemas.microsoft.com/office/powerpoint/2010/main" val="93537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333333"/>
                </a:solidFill>
                <a:effectLst/>
                <a:highlight>
                  <a:srgbClr val="FFFFFF"/>
                </a:highlight>
              </a:rPr>
              <a:t>In 2024, the M&amp;A and debt financing sectors are expected to continue their upward trajectory, with Singapore emerging as the primary source of deals. However, the International Monetary Fund predicts that the Philippines and Cambodia will see the highest rates of economic growth among Southeast Asian countries. This expansion creates opportunities for a rise in M&amp;A </a:t>
            </a:r>
            <a:r>
              <a:rPr lang="en-US" sz="1200" b="0" i="0" dirty="0">
                <a:solidFill>
                  <a:srgbClr val="333333"/>
                </a:solidFill>
                <a:effectLst/>
                <a:highlight>
                  <a:srgbClr val="FFFFFF"/>
                </a:highlight>
                <a:cs typeface="Arial" panose="020B0604020202020204" pitchFamily="34" charset="0"/>
              </a:rPr>
              <a:t>transactions</a:t>
            </a:r>
            <a:r>
              <a:rPr lang="en-US" sz="1200" b="0" i="0" dirty="0">
                <a:solidFill>
                  <a:srgbClr val="333333"/>
                </a:solidFill>
                <a:effectLst/>
                <a:highlight>
                  <a:srgbClr val="FFFFFF"/>
                </a:highlight>
              </a:rPr>
              <a:t>, particularly in the energy, healthcare, and ESG-related sectors.</a:t>
            </a:r>
            <a:endParaRPr lang="en-US" sz="1200" b="1" i="0" dirty="0">
              <a:solidFill>
                <a:srgbClr val="000000"/>
              </a:solidFill>
              <a:effectLst/>
              <a:highlight>
                <a:srgbClr val="FFFFFF"/>
              </a:highlight>
            </a:endParaRPr>
          </a:p>
          <a:p>
            <a:pPr algn="l"/>
            <a:r>
              <a:rPr lang="en-US" sz="1200" b="1" i="0" dirty="0">
                <a:solidFill>
                  <a:srgbClr val="000000"/>
                </a:solidFill>
                <a:effectLst/>
                <a:highlight>
                  <a:srgbClr val="FFFFFF"/>
                </a:highlight>
              </a:rPr>
              <a:t>Cautious optimism amidst continued uncertainty in M&amp;A</a:t>
            </a:r>
          </a:p>
          <a:p>
            <a:pPr algn="l"/>
            <a:r>
              <a:rPr lang="en-US" sz="1200" b="0" i="0" dirty="0">
                <a:solidFill>
                  <a:srgbClr val="000000"/>
                </a:solidFill>
                <a:effectLst/>
                <a:highlight>
                  <a:srgbClr val="FFFFFF"/>
                </a:highlight>
              </a:rPr>
              <a:t>Sentiment around M&amp;A activity in 2024 is mixed. Looking at their own investment outlook, over half of respondents (59 percent) expect their appetite for M&amp;A to increase compared to 2023, including around a quarter (23 percent) who say it will increase significantly. </a:t>
            </a:r>
          </a:p>
          <a:p>
            <a:pPr algn="l"/>
            <a:r>
              <a:rPr lang="en-US" sz="1200" b="1" i="0" dirty="0">
                <a:solidFill>
                  <a:srgbClr val="000000"/>
                </a:solidFill>
                <a:effectLst/>
                <a:highlight>
                  <a:srgbClr val="FFFFFF"/>
                </a:highlight>
              </a:rPr>
              <a:t>The rise of alternative financing</a:t>
            </a:r>
          </a:p>
          <a:p>
            <a:pPr algn="l"/>
            <a:r>
              <a:rPr lang="en-US" sz="1200" b="0" i="0" dirty="0">
                <a:solidFill>
                  <a:srgbClr val="000000"/>
                </a:solidFill>
                <a:effectLst/>
                <a:highlight>
                  <a:srgbClr val="FFFFFF"/>
                </a:highlight>
              </a:rPr>
              <a:t>According to our respondent group, the most commonly used forms of financing will be cash reserves (90 percent) and private debt (91 percent). Moreover, almost a third (31 percent) identify private debt as likely to be the single most important form of M&amp;A financing in 2024. </a:t>
            </a:r>
          </a:p>
          <a:p>
            <a:pPr algn="l"/>
            <a:r>
              <a:rPr lang="en-US" sz="1200" b="1" i="0" dirty="0">
                <a:solidFill>
                  <a:srgbClr val="000000"/>
                </a:solidFill>
                <a:effectLst/>
                <a:highlight>
                  <a:srgbClr val="FFFFFF"/>
                </a:highlight>
              </a:rPr>
              <a:t>The AI boom</a:t>
            </a:r>
          </a:p>
          <a:p>
            <a:pPr algn="l"/>
            <a:r>
              <a:rPr lang="en-US" sz="1200" b="0" i="0" dirty="0">
                <a:solidFill>
                  <a:srgbClr val="000000"/>
                </a:solidFill>
                <a:effectLst/>
                <a:highlight>
                  <a:srgbClr val="FFFFFF"/>
                </a:highlight>
              </a:rPr>
              <a:t>Technology is expected to see the highest growth in inbound cross-border M&amp;A in 2024, with 71 percent of respondents citing it in their top-three sectors. AI has become the hottest topic in tech. A third of respondents are looking to acquire an AI business, a proportion that rises to 54 percent among PE funds.</a:t>
            </a:r>
          </a:p>
          <a:p>
            <a:pPr algn="l"/>
            <a:r>
              <a:rPr lang="en-US" sz="1200" b="1" i="0" dirty="0">
                <a:solidFill>
                  <a:srgbClr val="000000"/>
                </a:solidFill>
                <a:effectLst/>
                <a:highlight>
                  <a:srgbClr val="FFFFFF"/>
                </a:highlight>
              </a:rPr>
              <a:t>Regulatory headwinds</a:t>
            </a:r>
          </a:p>
          <a:p>
            <a:pPr algn="l"/>
            <a:r>
              <a:rPr lang="en-US" sz="1200" b="0" i="0" dirty="0">
                <a:solidFill>
                  <a:srgbClr val="000000"/>
                </a:solidFill>
                <a:effectLst/>
                <a:highlight>
                  <a:srgbClr val="FFFFFF"/>
                </a:highlight>
              </a:rPr>
              <a:t>Overall, the type of policy and regulation that respondents believe will most inhibit M&amp;A in 2024 is antitrust regulation (33 percent of top-two votes), although this is skewed largely towards advanced and mature deal makers such as the US (88 percent) and Europe (70 percent).</a:t>
            </a:r>
          </a:p>
          <a:p>
            <a:pPr algn="l"/>
            <a:r>
              <a:rPr lang="en-US" sz="1200" b="1" i="0" dirty="0">
                <a:solidFill>
                  <a:srgbClr val="000000"/>
                </a:solidFill>
                <a:effectLst/>
                <a:highlight>
                  <a:srgbClr val="FFFFFF"/>
                </a:highlight>
              </a:rPr>
              <a:t>ESG – two sides of the same coin?</a:t>
            </a:r>
          </a:p>
          <a:p>
            <a:pPr algn="l"/>
            <a:r>
              <a:rPr lang="en-US" sz="1200" b="0" i="0" dirty="0">
                <a:solidFill>
                  <a:srgbClr val="000000"/>
                </a:solidFill>
                <a:effectLst/>
                <a:highlight>
                  <a:srgbClr val="FFFFFF"/>
                </a:highlight>
              </a:rPr>
              <a:t>Finding itself in a curious position, ESG regulations are coming out as a key obstacle, with nearly a quarter giving this as a top factor most likely to </a:t>
            </a:r>
            <a:r>
              <a:rPr lang="en-US" sz="1200" b="0" i="0" dirty="0" err="1">
                <a:solidFill>
                  <a:srgbClr val="000000"/>
                </a:solidFill>
                <a:effectLst/>
                <a:highlight>
                  <a:srgbClr val="FFFFFF"/>
                </a:highlight>
              </a:rPr>
              <a:t>supress</a:t>
            </a:r>
            <a:r>
              <a:rPr lang="en-US" sz="1200" b="0" i="0" dirty="0">
                <a:solidFill>
                  <a:srgbClr val="000000"/>
                </a:solidFill>
                <a:effectLst/>
                <a:highlight>
                  <a:srgbClr val="FFFFFF"/>
                </a:highlight>
              </a:rPr>
              <a:t> M&amp;A activity in the year ahead. On the other hand, ESG guidance is in the enviable position of being highlighted as a key driver for M&amp;A. </a:t>
            </a:r>
          </a:p>
          <a:p>
            <a:pPr algn="just"/>
            <a:r>
              <a:rPr lang="en-US" sz="1200" b="0" i="0" dirty="0">
                <a:solidFill>
                  <a:srgbClr val="666666"/>
                </a:solidFill>
                <a:effectLst/>
              </a:rPr>
              <a:t>Renewable energy is now the cleanest and most cost-effective way to meet this relentless demand. By decoupling economic growth from carbon emissions, ASEAN will follow the path established in developed economies like the US, where GDP has more than doubled since 1990 even as emissions have fallen. To be sure, part of that was due to the deprecation of manufacturing in some Western countries, but cleaner energy production mattered most.</a:t>
            </a:r>
          </a:p>
          <a:p>
            <a:pPr algn="just"/>
            <a:r>
              <a:rPr lang="en-US" sz="1200" b="0" i="0" dirty="0">
                <a:solidFill>
                  <a:srgbClr val="666666"/>
                </a:solidFill>
                <a:effectLst/>
              </a:rPr>
              <a:t>For ASEAN to achieve net-zero, the amount of energy generated by renewables must roughly triple by the end of this decade. Bringing these clean power sources onto the grid can deliver the bulk of the deep emissions cuts before 2030. Following this, the maturing of cost-competitive cleaner technologies will enable faster </a:t>
            </a:r>
            <a:r>
              <a:rPr lang="en-US" sz="1200" b="0" i="0" dirty="0" err="1">
                <a:solidFill>
                  <a:srgbClr val="666666"/>
                </a:solidFill>
                <a:effectLst/>
              </a:rPr>
              <a:t>decarbonisation</a:t>
            </a:r>
            <a:r>
              <a:rPr lang="en-US" sz="1200" b="0" i="0" dirty="0">
                <a:solidFill>
                  <a:srgbClr val="666666"/>
                </a:solidFill>
                <a:effectLst/>
              </a:rPr>
              <a:t> in the ‘hard-to-abate’ sectors, such as steelmaking and aviation.</a:t>
            </a:r>
          </a:p>
          <a:p>
            <a:pPr algn="just"/>
            <a:r>
              <a:rPr lang="en-US" sz="1200" b="0" i="0" dirty="0">
                <a:solidFill>
                  <a:srgbClr val="666666"/>
                </a:solidFill>
                <a:effectLst/>
              </a:rPr>
              <a:t>However, achieving this pace requires collaboration. Financial institutions and private, public, and philanthropic </a:t>
            </a:r>
            <a:r>
              <a:rPr lang="en-US" sz="1200" b="0" i="0" dirty="0" err="1">
                <a:solidFill>
                  <a:srgbClr val="666666"/>
                </a:solidFill>
                <a:effectLst/>
              </a:rPr>
              <a:t>organisations</a:t>
            </a:r>
            <a:r>
              <a:rPr lang="en-US" sz="1200" b="0" i="0" dirty="0">
                <a:solidFill>
                  <a:srgbClr val="666666"/>
                </a:solidFill>
                <a:effectLst/>
              </a:rPr>
              <a:t> have made tangible progress in recent years to coordinate change. Strengthening these partnerships can help scale renewables, channel capital to where industries need it most, and address the challenge of coal.</a:t>
            </a:r>
          </a:p>
          <a:p>
            <a:pPr algn="l"/>
            <a:endParaRPr lang="en-US" sz="1200" b="0" i="0" dirty="0">
              <a:solidFill>
                <a:srgbClr val="000000"/>
              </a:solidFill>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6</a:t>
            </a:fld>
            <a:endParaRPr lang="en-GB"/>
          </a:p>
        </p:txBody>
      </p:sp>
    </p:spTree>
    <p:extLst>
      <p:ext uri="{BB962C8B-B14F-4D97-AF65-F5344CB8AC3E}">
        <p14:creationId xmlns:p14="http://schemas.microsoft.com/office/powerpoint/2010/main" val="278723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7</a:t>
            </a:fld>
            <a:endParaRPr lang="en-GB"/>
          </a:p>
        </p:txBody>
      </p:sp>
    </p:spTree>
    <p:extLst>
      <p:ext uri="{BB962C8B-B14F-4D97-AF65-F5344CB8AC3E}">
        <p14:creationId xmlns:p14="http://schemas.microsoft.com/office/powerpoint/2010/main" val="423751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8</a:t>
            </a:fld>
            <a:endParaRPr lang="en-GB"/>
          </a:p>
        </p:txBody>
      </p:sp>
    </p:spTree>
    <p:extLst>
      <p:ext uri="{BB962C8B-B14F-4D97-AF65-F5344CB8AC3E}">
        <p14:creationId xmlns:p14="http://schemas.microsoft.com/office/powerpoint/2010/main" val="2094498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9</a:t>
            </a:fld>
            <a:endParaRPr lang="en-GB"/>
          </a:p>
        </p:txBody>
      </p:sp>
    </p:spTree>
    <p:extLst>
      <p:ext uri="{BB962C8B-B14F-4D97-AF65-F5344CB8AC3E}">
        <p14:creationId xmlns:p14="http://schemas.microsoft.com/office/powerpoint/2010/main" val="640199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652C4-8DDB-4486-9682-2F893AB472AD}" type="slidenum">
              <a:rPr lang="en-GB" smtClean="0"/>
              <a:t>10</a:t>
            </a:fld>
            <a:endParaRPr lang="en-GB"/>
          </a:p>
        </p:txBody>
      </p:sp>
    </p:spTree>
    <p:extLst>
      <p:ext uri="{BB962C8B-B14F-4D97-AF65-F5344CB8AC3E}">
        <p14:creationId xmlns:p14="http://schemas.microsoft.com/office/powerpoint/2010/main" val="1758507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s://www.facebook.com/ForvisMazarsSingapore" TargetMode="External"/><Relationship Id="rId2" Type="http://schemas.openxmlformats.org/officeDocument/2006/relationships/hyperlink" Target="https://www.linkedin.com/company/forvis-mazars-singapore" TargetMode="External"/><Relationship Id="rId1" Type="http://schemas.openxmlformats.org/officeDocument/2006/relationships/slideMaster" Target="../slideMasters/slideMaster1.xml"/><Relationship Id="rId6" Type="http://schemas.openxmlformats.org/officeDocument/2006/relationships/image" Target="../media/image1.wmf"/><Relationship Id="rId5" Type="http://schemas.openxmlformats.org/officeDocument/2006/relationships/hyperlink" Target="http://www.forvismazars.com/sg" TargetMode="External"/><Relationship Id="rId4" Type="http://schemas.openxmlformats.org/officeDocument/2006/relationships/hyperlink" Target="https://www.instagram.com/forvismazarssingapore/" TargetMode="Externa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s://www.facebook.com/ForvisMazarsSingapore" TargetMode="External"/><Relationship Id="rId2" Type="http://schemas.openxmlformats.org/officeDocument/2006/relationships/hyperlink" Target="https://www.linkedin.com/company/forvis-mazars-singapore" TargetMode="External"/><Relationship Id="rId1" Type="http://schemas.openxmlformats.org/officeDocument/2006/relationships/slideMaster" Target="../slideMasters/slideMaster1.xml"/><Relationship Id="rId5" Type="http://schemas.openxmlformats.org/officeDocument/2006/relationships/hyperlink" Target="http://www.forvismazars.com/sg" TargetMode="External"/><Relationship Id="rId4" Type="http://schemas.openxmlformats.org/officeDocument/2006/relationships/hyperlink" Target="https://www.instagram.com/forvismazarssingapore/" TargetMode="Externa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s://www.facebook.com/ForvisMazarsSingapore" TargetMode="External"/><Relationship Id="rId2" Type="http://schemas.openxmlformats.org/officeDocument/2006/relationships/hyperlink" Target="https://www.linkedin.com/company/forvis-mazars-singapore" TargetMode="External"/><Relationship Id="rId1" Type="http://schemas.openxmlformats.org/officeDocument/2006/relationships/slideMaster" Target="../slideMasters/slideMaster1.xml"/><Relationship Id="rId5" Type="http://schemas.openxmlformats.org/officeDocument/2006/relationships/hyperlink" Target="http://www.forvismazars.com/sg" TargetMode="External"/><Relationship Id="rId4" Type="http://schemas.openxmlformats.org/officeDocument/2006/relationships/hyperlink" Target="https://www.instagram.com/forvismazarssingapore/" TargetMode="Externa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dirty="0"/>
              <a:t>Title</a:t>
            </a:r>
            <a:endParaRPr lang="en-GB" dirty="0"/>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dirty="0"/>
              <a:t>Name, Date, Year</a:t>
            </a:r>
            <a:endParaRPr lang="en-GB" dirty="0"/>
          </a:p>
        </p:txBody>
      </p:sp>
      <p:pic>
        <p:nvPicPr>
          <p:cNvPr id="4" name="Grafik 11">
            <a:extLst>
              <a:ext uri="{FF2B5EF4-FFF2-40B4-BE49-F238E27FC236}">
                <a16:creationId xmlns:a16="http://schemas.microsoft.com/office/drawing/2014/main" id="{DB710B25-B2C0-3F46-B52E-75BA79935C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265792447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p:txBody>
          <a:bodyPr/>
          <a:lstStyle>
            <a:lvl1pPr>
              <a:defRPr/>
            </a:lvl1pPr>
          </a:lstStyle>
          <a:p>
            <a:r>
              <a:rPr lang="en-US" dirty="0"/>
              <a:t>Agenda</a:t>
            </a:r>
            <a:endParaRPr lang="en-GB" dirty="0"/>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74361FFC-8E96-EE12-9B5A-F30BC84A0A47}"/>
              </a:ext>
            </a:extLst>
          </p:cNvPr>
          <p:cNvSpPr>
            <a:spLocks noGrp="1"/>
          </p:cNvSpPr>
          <p:nvPr>
            <p:ph type="body" sz="quarter" idx="14"/>
          </p:nvPr>
        </p:nvSpPr>
        <p:spPr>
          <a:xfrm>
            <a:off x="305998" y="1268413"/>
            <a:ext cx="11581199"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41926403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6000" y="306000"/>
            <a:ext cx="5648400" cy="360000"/>
          </a:xfrm>
        </p:spPr>
        <p:txBody>
          <a:bodyPr/>
          <a:lstStyle>
            <a:lvl1pPr>
              <a:defRPr/>
            </a:lvl1pPr>
          </a:lstStyle>
          <a:p>
            <a:r>
              <a:rPr lang="en-US" dirty="0"/>
              <a:t>Agenda</a:t>
            </a:r>
            <a:endParaRPr lang="en-GB" dirty="0"/>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6237601" y="305999"/>
            <a:ext cx="5648400" cy="5643951"/>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6" name="Text Placeholder 6">
            <a:extLst>
              <a:ext uri="{FF2B5EF4-FFF2-40B4-BE49-F238E27FC236}">
                <a16:creationId xmlns:a16="http://schemas.microsoft.com/office/drawing/2014/main" id="{2C271A1C-536E-3E60-3582-8E73B02B9B84}"/>
              </a:ext>
            </a:extLst>
          </p:cNvPr>
          <p:cNvSpPr>
            <a:spLocks noGrp="1"/>
          </p:cNvSpPr>
          <p:nvPr>
            <p:ph type="body" sz="quarter" idx="13"/>
          </p:nvPr>
        </p:nvSpPr>
        <p:spPr>
          <a:xfrm>
            <a:off x="305999" y="1268413"/>
            <a:ext cx="5648400"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70573303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5999" y="306000"/>
            <a:ext cx="11581200" cy="360000"/>
          </a:xfrm>
        </p:spPr>
        <p:txBody>
          <a:bodyPr/>
          <a:lstStyle>
            <a:lvl1pPr>
              <a:defRPr/>
            </a:lvl1pPr>
          </a:lstStyle>
          <a:p>
            <a:r>
              <a:rPr lang="en-US" dirty="0"/>
              <a:t>Agenda</a:t>
            </a:r>
            <a:endParaRPr lang="en-GB" dirty="0"/>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GB" dirty="0"/>
              <a:t>Title</a:t>
            </a:r>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D6E4DFDC-8584-AECD-0F9B-87A8C0C63B40}"/>
              </a:ext>
            </a:extLst>
          </p:cNvPr>
          <p:cNvSpPr>
            <a:spLocks noGrp="1"/>
          </p:cNvSpPr>
          <p:nvPr>
            <p:ph type="body" sz="quarter" idx="13"/>
          </p:nvPr>
        </p:nvSpPr>
        <p:spPr>
          <a:xfrm>
            <a:off x="305999" y="3688080"/>
            <a:ext cx="11581200" cy="2261870"/>
          </a:xfrm>
        </p:spPr>
        <p:txBody>
          <a:bodyPr numCol="2" spcCol="288000"/>
          <a:lstStyle>
            <a:lvl1pPr marL="271463" indent="-271463">
              <a:spcAft>
                <a:spcPts val="1200"/>
              </a:spcAft>
              <a:buClr>
                <a:schemeClr val="tx2"/>
              </a:buClr>
              <a:buFont typeface="+mj-lt"/>
              <a:buAutoNum type="arabicPeriod"/>
              <a:defRPr sz="1800"/>
            </a:lvl1pPr>
            <a:lvl2pPr marL="717550" indent="-361950">
              <a:buClr>
                <a:schemeClr val="tx2"/>
              </a:buClr>
              <a:buFont typeface="+mj-lt"/>
              <a:buAutoNum type="arabicPeriod"/>
              <a:defRPr sz="2400"/>
            </a:lvl2pPr>
            <a:lvl3pPr marL="717550" indent="-361950">
              <a:buClr>
                <a:schemeClr val="tx2"/>
              </a:buClr>
              <a:buFont typeface="+mj-lt"/>
              <a:buAutoNum type="arabicPeriod"/>
              <a:defRPr sz="2400"/>
            </a:lvl3pPr>
            <a:lvl4pPr marL="717550" indent="-361950">
              <a:buClr>
                <a:schemeClr val="tx2"/>
              </a:buClr>
              <a:buFont typeface="+mj-lt"/>
              <a:buAutoNum type="arabicPeriod"/>
              <a:defRPr sz="2400"/>
            </a:lvl4pPr>
            <a:lvl5pPr marL="717550" indent="-361950">
              <a:buClr>
                <a:schemeClr val="tx2"/>
              </a:buClr>
              <a:buFont typeface="+mj-lt"/>
              <a:buAutoNum type="arabicPeriod"/>
              <a:defRPr sz="2400"/>
            </a:lvl5pPr>
          </a:lstStyle>
          <a:p>
            <a:pPr lvl="0"/>
            <a:r>
              <a:rPr lang="en-US"/>
              <a:t>Click to edit Master text styles</a:t>
            </a:r>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0" y="1260000"/>
            <a:ext cx="12192000" cy="2160587"/>
          </a:xfrm>
          <a:solidFill>
            <a:schemeClr val="bg1">
              <a:lumMod val="95000"/>
            </a:schemeClr>
          </a:solidFill>
        </p:spPr>
        <p:txBody>
          <a:bodyPr anchor="ctr"/>
          <a:lstStyle>
            <a:lvl1pPr marL="0" indent="0" algn="ctr">
              <a:buNone/>
              <a:defRPr/>
            </a:lvl1pPr>
          </a:lstStyle>
          <a:p>
            <a:r>
              <a:rPr lang="en-US"/>
              <a:t>Click icon to add picture</a:t>
            </a:r>
            <a:endParaRPr lang="en-GB" dirty="0"/>
          </a:p>
        </p:txBody>
      </p:sp>
    </p:spTree>
    <p:extLst>
      <p:ext uri="{BB962C8B-B14F-4D97-AF65-F5344CB8AC3E}">
        <p14:creationId xmlns:p14="http://schemas.microsoft.com/office/powerpoint/2010/main" val="15329906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white background">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a:t>Click icon to add picture</a:t>
            </a:r>
            <a:endParaRPr lang="fr-CA"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Tree>
    <p:extLst>
      <p:ext uri="{BB962C8B-B14F-4D97-AF65-F5344CB8AC3E}">
        <p14:creationId xmlns:p14="http://schemas.microsoft.com/office/powerpoint/2010/main" val="24089437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a:t>Click icon to add picture</a:t>
            </a:r>
            <a:endParaRPr lang="fr-CA"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
        <p:nvSpPr>
          <p:cNvPr id="3" name="TextBox 2">
            <a:extLst>
              <a:ext uri="{FF2B5EF4-FFF2-40B4-BE49-F238E27FC236}">
                <a16:creationId xmlns:a16="http://schemas.microsoft.com/office/drawing/2014/main" id="{D12C0936-0D48-6AC3-954A-06F76B514D14}"/>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348714242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true blue background">
    <p:bg>
      <p:bgPr>
        <a:solidFill>
          <a:schemeClr val="tx2"/>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a:t>Click icon to add picture</a:t>
            </a:r>
            <a:endParaRPr lang="fr-CA"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
        <p:nvSpPr>
          <p:cNvPr id="3" name="TextBox 2">
            <a:extLst>
              <a:ext uri="{FF2B5EF4-FFF2-40B4-BE49-F238E27FC236}">
                <a16:creationId xmlns:a16="http://schemas.microsoft.com/office/drawing/2014/main" id="{0B7C2752-C626-CF47-43E6-25FCEBB46B59}"/>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36637129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white background">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a:t>Click icon to add picture</a:t>
            </a:r>
            <a:endParaRPr lang="fr-CA"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Tree>
    <p:extLst>
      <p:ext uri="{BB962C8B-B14F-4D97-AF65-F5344CB8AC3E}">
        <p14:creationId xmlns:p14="http://schemas.microsoft.com/office/powerpoint/2010/main" val="2146738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a:t>Click icon to add picture</a:t>
            </a:r>
            <a:endParaRPr lang="fr-CA"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
        <p:nvSpPr>
          <p:cNvPr id="3" name="TextBox 2">
            <a:extLst>
              <a:ext uri="{FF2B5EF4-FFF2-40B4-BE49-F238E27FC236}">
                <a16:creationId xmlns:a16="http://schemas.microsoft.com/office/drawing/2014/main" id="{5D9433A1-C798-63C5-0F11-736B090717ED}"/>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210565336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true blue background">
    <p:bg>
      <p:bgPr>
        <a:solidFill>
          <a:schemeClr val="tx2"/>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a:t>Click icon to add picture</a:t>
            </a:r>
            <a:endParaRPr lang="fr-CA" dirty="0"/>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
        <p:nvSpPr>
          <p:cNvPr id="3" name="TextBox 2">
            <a:extLst>
              <a:ext uri="{FF2B5EF4-FFF2-40B4-BE49-F238E27FC236}">
                <a16:creationId xmlns:a16="http://schemas.microsoft.com/office/drawing/2014/main" id="{7EEB3325-FA9F-F961-C408-CA2D663ECC82}"/>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33029622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lvl1pPr>
            <a:lvl2pPr>
              <a:defRPr sz="2400"/>
            </a:lvl2pPr>
            <a:lvl3pPr>
              <a:defRPr sz="2400"/>
            </a:lvl3pPr>
            <a:lvl4pPr>
              <a:defRPr sz="2400"/>
            </a:lvl4pPr>
            <a:lvl5pPr>
              <a:defRPr sz="2400"/>
            </a:lvl5pPr>
          </a:lstStyle>
          <a:p>
            <a:pPr lvl="0"/>
            <a:r>
              <a:rPr lang="en-US" dirty="0"/>
              <a:t>Section XX</a:t>
            </a:r>
            <a:endParaRPr lang="en-GB" dirty="0"/>
          </a:p>
        </p:txBody>
      </p:sp>
    </p:spTree>
    <p:extLst>
      <p:ext uri="{BB962C8B-B14F-4D97-AF65-F5344CB8AC3E}">
        <p14:creationId xmlns:p14="http://schemas.microsoft.com/office/powerpoint/2010/main" val="7463727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tru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dirty="0"/>
              <a:t>Title</a:t>
            </a:r>
            <a:endParaRPr lang="en-GB" dirty="0"/>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dirty="0"/>
              <a:t>Name, Date, Year</a:t>
            </a:r>
            <a:endParaRPr lang="en-GB" dirty="0"/>
          </a:p>
        </p:txBody>
      </p:sp>
      <p:sp>
        <p:nvSpPr>
          <p:cNvPr id="6" name="TextBox 5">
            <a:extLst>
              <a:ext uri="{FF2B5EF4-FFF2-40B4-BE49-F238E27FC236}">
                <a16:creationId xmlns:a16="http://schemas.microsoft.com/office/drawing/2014/main" id="{26222313-E3E8-84C6-CDEF-E7A032ED39D8}"/>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grpSp>
        <p:nvGrpSpPr>
          <p:cNvPr id="4" name="Gruppieren 4">
            <a:extLst>
              <a:ext uri="{FF2B5EF4-FFF2-40B4-BE49-F238E27FC236}">
                <a16:creationId xmlns:a16="http://schemas.microsoft.com/office/drawing/2014/main" id="{60F69E8D-6EAC-C523-6D4F-3094B23E4F76}"/>
              </a:ext>
            </a:extLst>
          </p:cNvPr>
          <p:cNvGrpSpPr>
            <a:grpSpLocks noChangeAspect="1"/>
          </p:cNvGrpSpPr>
          <p:nvPr userDrawn="1"/>
        </p:nvGrpSpPr>
        <p:grpSpPr>
          <a:xfrm>
            <a:off x="10811963" y="6165234"/>
            <a:ext cx="1080000" cy="453765"/>
            <a:chOff x="1721984" y="2257682"/>
            <a:chExt cx="7247953" cy="3045250"/>
          </a:xfrm>
        </p:grpSpPr>
        <p:sp>
          <p:nvSpPr>
            <p:cNvPr id="5" name="Freihandform: Form 5">
              <a:extLst>
                <a:ext uri="{FF2B5EF4-FFF2-40B4-BE49-F238E27FC236}">
                  <a16:creationId xmlns:a16="http://schemas.microsoft.com/office/drawing/2014/main" id="{D8CCB833-4D26-6E84-CE0F-C6BDD9B360C0}"/>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7" name="Freihandform: Form 7">
              <a:extLst>
                <a:ext uri="{FF2B5EF4-FFF2-40B4-BE49-F238E27FC236}">
                  <a16:creationId xmlns:a16="http://schemas.microsoft.com/office/drawing/2014/main" id="{9D8EF2C9-8044-BF09-7BD5-FC217FC1C36E}"/>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75FFCF2B-36B1-E9E1-6454-DB5E5126A9E2}"/>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00229647-D500-1E99-3780-98C950CF9967}"/>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DDE1FB26-5287-29DD-E7CC-ABE2C5D80182}"/>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42DD437E-E732-01DD-B08A-1341F623BBD1}"/>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659FA363-CC0C-311C-EA78-2108E0955EE7}"/>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3B195A27-C87C-7EC1-7C14-C3570A80454C}"/>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6BE52C14-7F20-D492-16F6-2D84936494E8}"/>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626B4A82-B6AC-8F7D-83D9-176D53BF0407}"/>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B8292199-BEAB-8239-63A7-61A652179638}"/>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D53D3ECF-A5D3-63EF-497C-800A752A7918}"/>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2360976100"/>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indigo backgroun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dirty="0"/>
              <a:t>Section XX</a:t>
            </a:r>
            <a:endParaRPr lang="en-GB" dirty="0"/>
          </a:p>
        </p:txBody>
      </p:sp>
      <p:sp>
        <p:nvSpPr>
          <p:cNvPr id="3" name="TextBox 2">
            <a:extLst>
              <a:ext uri="{FF2B5EF4-FFF2-40B4-BE49-F238E27FC236}">
                <a16:creationId xmlns:a16="http://schemas.microsoft.com/office/drawing/2014/main" id="{155FDC82-2799-FF42-DE43-87A47E4814DD}"/>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34282966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true blue backgro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dirty="0"/>
              <a:t>XX</a:t>
            </a:r>
            <a:endParaRPr lang="en-GB" dirty="0"/>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dirty="0"/>
              <a:t>Section XX</a:t>
            </a:r>
            <a:endParaRPr lang="en-GB" dirty="0"/>
          </a:p>
        </p:txBody>
      </p:sp>
      <p:sp>
        <p:nvSpPr>
          <p:cNvPr id="3" name="TextBox 2">
            <a:extLst>
              <a:ext uri="{FF2B5EF4-FFF2-40B4-BE49-F238E27FC236}">
                <a16:creationId xmlns:a16="http://schemas.microsoft.com/office/drawing/2014/main" id="{30F88A7D-E20D-9C04-1C87-655FE2CB09FD}"/>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263230363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nchor="t"/>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396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344218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ternative conten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1999"/>
            <a:ext cx="11581200" cy="20583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3930364"/>
            <a:ext cx="12193200" cy="2019587"/>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6" name="Freeform 15">
            <a:extLst>
              <a:ext uri="{FF2B5EF4-FFF2-40B4-BE49-F238E27FC236}">
                <a16:creationId xmlns:a16="http://schemas.microsoft.com/office/drawing/2014/main" id="{29C4CBDD-B2F4-6DA2-44F3-F538A967B265}"/>
              </a:ext>
            </a:extLst>
          </p:cNvPr>
          <p:cNvSpPr/>
          <p:nvPr userDrawn="1"/>
        </p:nvSpPr>
        <p:spPr>
          <a:xfrm>
            <a:off x="7999036" y="3930364"/>
            <a:ext cx="3019540" cy="2019586"/>
          </a:xfrm>
          <a:custGeom>
            <a:avLst/>
            <a:gdLst>
              <a:gd name="connsiteX0" fmla="*/ 742160 w 3019540"/>
              <a:gd name="connsiteY0" fmla="*/ 0 h 2019586"/>
              <a:gd name="connsiteX1" fmla="*/ 3019540 w 3019540"/>
              <a:gd name="connsiteY1" fmla="*/ 0 h 2019586"/>
              <a:gd name="connsiteX2" fmla="*/ 2277379 w 3019540"/>
              <a:gd name="connsiteY2" fmla="*/ 2019586 h 2019586"/>
              <a:gd name="connsiteX3" fmla="*/ 0 w 3019540"/>
              <a:gd name="connsiteY3" fmla="*/ 2019586 h 2019586"/>
            </a:gdLst>
            <a:ahLst/>
            <a:cxnLst>
              <a:cxn ang="0">
                <a:pos x="connsiteX0" y="connsiteY0"/>
              </a:cxn>
              <a:cxn ang="0">
                <a:pos x="connsiteX1" y="connsiteY1"/>
              </a:cxn>
              <a:cxn ang="0">
                <a:pos x="connsiteX2" y="connsiteY2"/>
              </a:cxn>
              <a:cxn ang="0">
                <a:pos x="connsiteX3" y="connsiteY3"/>
              </a:cxn>
            </a:cxnLst>
            <a:rect l="l" t="t" r="r" b="b"/>
            <a:pathLst>
              <a:path w="3019540" h="2019586">
                <a:moveTo>
                  <a:pt x="742160" y="0"/>
                </a:moveTo>
                <a:lnTo>
                  <a:pt x="3019540" y="0"/>
                </a:lnTo>
                <a:lnTo>
                  <a:pt x="2277379" y="2019586"/>
                </a:lnTo>
                <a:lnTo>
                  <a:pt x="0" y="2019586"/>
                </a:lnTo>
                <a:close/>
              </a:path>
            </a:pathLst>
          </a:custGeom>
          <a:solidFill>
            <a:schemeClr val="bg1">
              <a:alpha val="245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8241602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ernative conten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61621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4035136"/>
            <a:ext cx="11581200" cy="168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1258888"/>
            <a:ext cx="12193200" cy="2165701"/>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35396138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userDrawn="1"/>
        </p:nvSpPr>
        <p:spPr>
          <a:xfrm>
            <a:off x="0" y="1260000"/>
            <a:ext cx="12192000" cy="2169000"/>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dirty="0"/>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428355"/>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860355"/>
            <a:ext cx="11581200" cy="137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8079256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userDrawn="1"/>
        </p:nvSpPr>
        <p:spPr>
          <a:xfrm>
            <a:off x="0" y="3429000"/>
            <a:ext cx="12192000" cy="2526512"/>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dirty="0"/>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1568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4250900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s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5648400" cy="396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3"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1692000"/>
            <a:ext cx="5648400" cy="396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3716809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58888"/>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5648400" cy="309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1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2592000"/>
            <a:ext cx="5648400" cy="309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16" name="Text Placeholder 15">
            <a:extLst>
              <a:ext uri="{FF2B5EF4-FFF2-40B4-BE49-F238E27FC236}">
                <a16:creationId xmlns:a16="http://schemas.microsoft.com/office/drawing/2014/main" id="{37F87247-C211-9AF7-A6A0-806395C2060A}"/>
              </a:ext>
            </a:extLst>
          </p:cNvPr>
          <p:cNvSpPr>
            <a:spLocks noGrp="1"/>
          </p:cNvSpPr>
          <p:nvPr>
            <p:ph type="body" sz="quarter" idx="21"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Tree>
    <p:extLst>
      <p:ext uri="{BB962C8B-B14F-4D97-AF65-F5344CB8AC3E}">
        <p14:creationId xmlns:p14="http://schemas.microsoft.com/office/powerpoint/2010/main" val="82309636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132000"/>
            <a:ext cx="5648400" cy="281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3132000"/>
            <a:ext cx="5648400" cy="281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C8821C5-A6FB-D49F-DDED-113327453D83}"/>
              </a:ext>
            </a:extLst>
          </p:cNvPr>
          <p:cNvSpPr>
            <a:spLocks noGrp="1"/>
          </p:cNvSpPr>
          <p:nvPr>
            <p:ph type="pic" sz="quarter" idx="18"/>
          </p:nvPr>
        </p:nvSpPr>
        <p:spPr>
          <a:xfrm>
            <a:off x="305999" y="1263305"/>
            <a:ext cx="5648400" cy="1242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4" name="Picture Placeholder 11">
            <a:extLst>
              <a:ext uri="{FF2B5EF4-FFF2-40B4-BE49-F238E27FC236}">
                <a16:creationId xmlns:a16="http://schemas.microsoft.com/office/drawing/2014/main" id="{1137409A-77D2-E7C9-7EDA-FC9F06F8DB9E}"/>
              </a:ext>
            </a:extLst>
          </p:cNvPr>
          <p:cNvSpPr>
            <a:spLocks noGrp="1"/>
          </p:cNvSpPr>
          <p:nvPr>
            <p:ph type="pic" sz="quarter" idx="19"/>
          </p:nvPr>
        </p:nvSpPr>
        <p:spPr>
          <a:xfrm>
            <a:off x="6237601" y="1263305"/>
            <a:ext cx="5648400" cy="1242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32445904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variant - whit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672C7E-019D-FBA3-7F09-750C25D0C1D5}"/>
              </a:ext>
            </a:extLst>
          </p:cNvPr>
          <p:cNvSpPr>
            <a:spLocks noGrp="1"/>
          </p:cNvSpPr>
          <p:nvPr>
            <p:ph type="pic" sz="quarter" idx="13"/>
          </p:nvPr>
        </p:nvSpPr>
        <p:spPr>
          <a:xfrm>
            <a:off x="304800" y="304800"/>
            <a:ext cx="11588400" cy="54612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 name="Title 1">
            <a:extLst>
              <a:ext uri="{FF2B5EF4-FFF2-40B4-BE49-F238E27FC236}">
                <a16:creationId xmlns:a16="http://schemas.microsoft.com/office/drawing/2014/main" id="{F7276053-E50C-CB63-D92A-41737B158C28}"/>
              </a:ext>
            </a:extLst>
          </p:cNvPr>
          <p:cNvSpPr>
            <a:spLocks noGrp="1"/>
          </p:cNvSpPr>
          <p:nvPr>
            <p:ph type="title"/>
          </p:nvPr>
        </p:nvSpPr>
        <p:spPr>
          <a:xfrm>
            <a:off x="630000" y="4410000"/>
            <a:ext cx="9000000" cy="360000"/>
          </a:xfrm>
        </p:spPr>
        <p:txBody>
          <a:bodyPr anchor="b"/>
          <a:lstStyle>
            <a:lvl1pPr>
              <a:defRPr>
                <a:solidFill>
                  <a:schemeClr val="bg1"/>
                </a:solidFill>
              </a:defRPr>
            </a:lvl1pPr>
          </a:lstStyle>
          <a:p>
            <a:r>
              <a:rPr lang="en-US"/>
              <a:t>Click to edit Master title style</a:t>
            </a:r>
            <a:endParaRPr lang="en-GB" dirty="0"/>
          </a:p>
        </p:txBody>
      </p:sp>
      <p:sp>
        <p:nvSpPr>
          <p:cNvPr id="9" name="Subtitle 2">
            <a:extLst>
              <a:ext uri="{FF2B5EF4-FFF2-40B4-BE49-F238E27FC236}">
                <a16:creationId xmlns:a16="http://schemas.microsoft.com/office/drawing/2014/main" id="{D3FFB69B-3E28-CA70-1686-15A872805004}"/>
              </a:ext>
            </a:extLst>
          </p:cNvPr>
          <p:cNvSpPr>
            <a:spLocks noGrp="1"/>
          </p:cNvSpPr>
          <p:nvPr>
            <p:ph type="subTitle" idx="1" hasCustomPrompt="1"/>
          </p:nvPr>
        </p:nvSpPr>
        <p:spPr>
          <a:xfrm>
            <a:off x="630000" y="4789050"/>
            <a:ext cx="90000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10" name="Text Placeholder 10">
            <a:extLst>
              <a:ext uri="{FF2B5EF4-FFF2-40B4-BE49-F238E27FC236}">
                <a16:creationId xmlns:a16="http://schemas.microsoft.com/office/drawing/2014/main" id="{7D72957C-E4A1-D746-E9BB-011A50F22C01}"/>
              </a:ext>
            </a:extLst>
          </p:cNvPr>
          <p:cNvSpPr>
            <a:spLocks noGrp="1"/>
          </p:cNvSpPr>
          <p:nvPr>
            <p:ph type="body" sz="quarter" idx="11" hasCustomPrompt="1"/>
          </p:nvPr>
        </p:nvSpPr>
        <p:spPr>
          <a:xfrm>
            <a:off x="630000" y="5277525"/>
            <a:ext cx="9000000" cy="360000"/>
          </a:xfrm>
        </p:spPr>
        <p:txBody>
          <a:bodyPr/>
          <a:lstStyle>
            <a:lvl1pPr marL="0" indent="0">
              <a:buNone/>
              <a:defRPr sz="2000">
                <a:solidFill>
                  <a:schemeClr val="bg1"/>
                </a:solidFill>
              </a:defRPr>
            </a:lvl1pPr>
          </a:lstStyle>
          <a:p>
            <a:pPr lvl="0"/>
            <a:r>
              <a:rPr lang="en-US" dirty="0"/>
              <a:t>Name, Date, Year</a:t>
            </a:r>
            <a:endParaRPr lang="en-GB" dirty="0"/>
          </a:p>
        </p:txBody>
      </p:sp>
      <p:pic>
        <p:nvPicPr>
          <p:cNvPr id="3" name="Grafik 11">
            <a:extLst>
              <a:ext uri="{FF2B5EF4-FFF2-40B4-BE49-F238E27FC236}">
                <a16:creationId xmlns:a16="http://schemas.microsoft.com/office/drawing/2014/main" id="{DA62EBDD-3F1D-BDF5-7D5C-3E151E11F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76670873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3668400" cy="1794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3762000"/>
            <a:ext cx="3668400" cy="1794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3762000"/>
            <a:ext cx="3668400" cy="1794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366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4264781" y="1258888"/>
            <a:ext cx="366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8223563" y="1258888"/>
            <a:ext cx="366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23064514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Tree>
    <p:extLst>
      <p:ext uri="{BB962C8B-B14F-4D97-AF65-F5344CB8AC3E}">
        <p14:creationId xmlns:p14="http://schemas.microsoft.com/office/powerpoint/2010/main" val="57718173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5029375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3762000"/>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3762000"/>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dirty="0"/>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3762000"/>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344000669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lumns with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60000"/>
            <a:ext cx="2678400" cy="720000"/>
          </a:xfrm>
          <a:solidFill>
            <a:schemeClr val="bg1">
              <a:lumMod val="95000"/>
            </a:schemeClr>
          </a:solidFill>
        </p:spPr>
        <p:txBody>
          <a:bodyPr anchor="ctr"/>
          <a:lstStyle>
            <a:lvl1pPr marL="0" indent="0" algn="ctr">
              <a:buNone/>
              <a:defRPr/>
            </a:lvl1pPr>
          </a:lstStyle>
          <a:p>
            <a:r>
              <a:rPr lang="en-US"/>
              <a:t>Click icon to add picture</a:t>
            </a:r>
            <a:endParaRPr lang="en-GB" dirty="0"/>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60000"/>
            <a:ext cx="2678400" cy="72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60000"/>
            <a:ext cx="2678400" cy="72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60000"/>
            <a:ext cx="2678400" cy="720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291301974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Tree>
    <p:extLst>
      <p:ext uri="{BB962C8B-B14F-4D97-AF65-F5344CB8AC3E}">
        <p14:creationId xmlns:p14="http://schemas.microsoft.com/office/powerpoint/2010/main" val="291998423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611271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5ADBAFB1-EC08-DFF0-0E3C-E581CEA34D9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37809E4-8B49-BFC9-B2E3-764C3CAE9A52}"/>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EA599B82-FC53-E52D-11E6-576CBA459189}"/>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9" name="Content Placeholder 10">
            <a:extLst>
              <a:ext uri="{FF2B5EF4-FFF2-40B4-BE49-F238E27FC236}">
                <a16:creationId xmlns:a16="http://schemas.microsoft.com/office/drawing/2014/main" id="{635868A0-C8FD-A3D7-C412-F83A19CD08B3}"/>
              </a:ext>
            </a:extLst>
          </p:cNvPr>
          <p:cNvSpPr>
            <a:spLocks noGrp="1"/>
          </p:cNvSpPr>
          <p:nvPr>
            <p:ph sz="quarter" idx="15"/>
          </p:nvPr>
        </p:nvSpPr>
        <p:spPr>
          <a:xfrm>
            <a:off x="305999" y="2592000"/>
            <a:ext cx="5648399"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1260000"/>
            <a:ext cx="5648400" cy="468995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352903835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5ADBAFB1-EC08-DFF0-0E3C-E581CEA34D9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37809E4-8B49-BFC9-B2E3-764C3CAE9A52}"/>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EA599B82-FC53-E52D-11E6-576CBA459189}"/>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304800"/>
            <a:ext cx="5648400" cy="564515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dirty="0"/>
              <a:t>XX%</a:t>
            </a:r>
            <a:endParaRPr lang="en-GB" dirty="0"/>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dirty="0"/>
              <a:t>XX%</a:t>
            </a:r>
            <a:endParaRPr lang="en-GB" dirty="0"/>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dirty="0"/>
              <a:t>XX%</a:t>
            </a:r>
            <a:endParaRPr lang="en-GB" dirty="0"/>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dirty="0"/>
              <a:t>XX%</a:t>
            </a:r>
            <a:endParaRPr lang="en-GB" dirty="0"/>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Tree>
    <p:extLst>
      <p:ext uri="{BB962C8B-B14F-4D97-AF65-F5344CB8AC3E}">
        <p14:creationId xmlns:p14="http://schemas.microsoft.com/office/powerpoint/2010/main" val="342458644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5ADBAFB1-EC08-DFF0-0E3C-E581CEA34D9B}"/>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037809E4-8B49-BFC9-B2E3-764C3CAE9A52}"/>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EA599B82-FC53-E52D-11E6-576CBA459189}"/>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dirty="0"/>
              <a:t>XX%</a:t>
            </a:r>
            <a:endParaRPr lang="en-GB" dirty="0"/>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dirty="0"/>
              <a:t>XX%</a:t>
            </a:r>
            <a:endParaRPr lang="en-GB" dirty="0"/>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dirty="0"/>
              <a:t>XX%</a:t>
            </a:r>
            <a:endParaRPr lang="en-GB" dirty="0"/>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dirty="0"/>
              <a:t>XX%</a:t>
            </a:r>
            <a:endParaRPr lang="en-GB" dirty="0"/>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9" name="Espace réservé pour une image  29">
            <a:extLst>
              <a:ext uri="{FF2B5EF4-FFF2-40B4-BE49-F238E27FC236}">
                <a16:creationId xmlns:a16="http://schemas.microsoft.com/office/drawing/2014/main" id="{ED358CFF-706E-64A6-81F1-82F7B43F79A4}"/>
              </a:ext>
            </a:extLst>
          </p:cNvPr>
          <p:cNvSpPr>
            <a:spLocks noGrp="1" noChangeAspect="1"/>
          </p:cNvSpPr>
          <p:nvPr>
            <p:ph type="pic" sz="quarter" idx="21"/>
          </p:nvPr>
        </p:nvSpPr>
        <p:spPr>
          <a:xfrm>
            <a:off x="6387206" y="304800"/>
            <a:ext cx="5498794" cy="5645150"/>
          </a:xfrm>
          <a:prstGeom prst="parallelogram">
            <a:avLst>
              <a:gd name="adj" fmla="val 34601"/>
            </a:avLst>
          </a:prstGeom>
          <a:solidFill>
            <a:schemeClr val="bg1">
              <a:lumMod val="95000"/>
            </a:schemeClr>
          </a:solidFill>
          <a:ln>
            <a:noFill/>
          </a:ln>
          <a:effectLst/>
        </p:spPr>
        <p:txBody>
          <a:bodyPr anchor="ctr"/>
          <a:lstStyle>
            <a:lvl1pPr marL="0" indent="0" algn="ctr">
              <a:buNone/>
              <a:defRPr/>
            </a:lvl1pPr>
          </a:lstStyle>
          <a:p>
            <a:r>
              <a:rPr lang="en-US"/>
              <a:t>Click icon to add picture</a:t>
            </a:r>
            <a:endParaRPr lang="fr-CA" dirty="0"/>
          </a:p>
        </p:txBody>
      </p:sp>
    </p:spTree>
    <p:extLst>
      <p:ext uri="{BB962C8B-B14F-4D97-AF65-F5344CB8AC3E}">
        <p14:creationId xmlns:p14="http://schemas.microsoft.com/office/powerpoint/2010/main" val="23362146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variant - true blu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672C7E-019D-FBA3-7F09-750C25D0C1D5}"/>
              </a:ext>
            </a:extLst>
          </p:cNvPr>
          <p:cNvSpPr>
            <a:spLocks noGrp="1"/>
          </p:cNvSpPr>
          <p:nvPr>
            <p:ph type="pic" sz="quarter" idx="13"/>
          </p:nvPr>
        </p:nvSpPr>
        <p:spPr>
          <a:xfrm>
            <a:off x="304800" y="304800"/>
            <a:ext cx="11588400" cy="54612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 name="Title 1">
            <a:extLst>
              <a:ext uri="{FF2B5EF4-FFF2-40B4-BE49-F238E27FC236}">
                <a16:creationId xmlns:a16="http://schemas.microsoft.com/office/drawing/2014/main" id="{F7276053-E50C-CB63-D92A-41737B158C28}"/>
              </a:ext>
            </a:extLst>
          </p:cNvPr>
          <p:cNvSpPr>
            <a:spLocks noGrp="1"/>
          </p:cNvSpPr>
          <p:nvPr>
            <p:ph type="title"/>
          </p:nvPr>
        </p:nvSpPr>
        <p:spPr>
          <a:xfrm>
            <a:off x="630000" y="4410000"/>
            <a:ext cx="9000000" cy="360000"/>
          </a:xfrm>
        </p:spPr>
        <p:txBody>
          <a:bodyPr anchor="b"/>
          <a:lstStyle>
            <a:lvl1pPr>
              <a:defRPr>
                <a:solidFill>
                  <a:schemeClr val="bg1"/>
                </a:solidFill>
              </a:defRPr>
            </a:lvl1pPr>
          </a:lstStyle>
          <a:p>
            <a:r>
              <a:rPr lang="en-US"/>
              <a:t>Click to edit Master title style</a:t>
            </a:r>
            <a:endParaRPr lang="en-GB" dirty="0"/>
          </a:p>
        </p:txBody>
      </p:sp>
      <p:sp>
        <p:nvSpPr>
          <p:cNvPr id="9" name="Subtitle 2">
            <a:extLst>
              <a:ext uri="{FF2B5EF4-FFF2-40B4-BE49-F238E27FC236}">
                <a16:creationId xmlns:a16="http://schemas.microsoft.com/office/drawing/2014/main" id="{D3FFB69B-3E28-CA70-1686-15A872805004}"/>
              </a:ext>
            </a:extLst>
          </p:cNvPr>
          <p:cNvSpPr>
            <a:spLocks noGrp="1"/>
          </p:cNvSpPr>
          <p:nvPr>
            <p:ph type="subTitle" idx="1" hasCustomPrompt="1"/>
          </p:nvPr>
        </p:nvSpPr>
        <p:spPr>
          <a:xfrm>
            <a:off x="630000" y="4789050"/>
            <a:ext cx="90000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10" name="Text Placeholder 10">
            <a:extLst>
              <a:ext uri="{FF2B5EF4-FFF2-40B4-BE49-F238E27FC236}">
                <a16:creationId xmlns:a16="http://schemas.microsoft.com/office/drawing/2014/main" id="{7D72957C-E4A1-D746-E9BB-011A50F22C01}"/>
              </a:ext>
            </a:extLst>
          </p:cNvPr>
          <p:cNvSpPr>
            <a:spLocks noGrp="1"/>
          </p:cNvSpPr>
          <p:nvPr>
            <p:ph type="body" sz="quarter" idx="11" hasCustomPrompt="1"/>
          </p:nvPr>
        </p:nvSpPr>
        <p:spPr>
          <a:xfrm>
            <a:off x="630000" y="5277525"/>
            <a:ext cx="9000000" cy="360000"/>
          </a:xfrm>
        </p:spPr>
        <p:txBody>
          <a:bodyPr/>
          <a:lstStyle>
            <a:lvl1pPr marL="0" indent="0">
              <a:buNone/>
              <a:defRPr sz="2000">
                <a:solidFill>
                  <a:schemeClr val="bg1"/>
                </a:solidFill>
              </a:defRPr>
            </a:lvl1pPr>
          </a:lstStyle>
          <a:p>
            <a:pPr lvl="0"/>
            <a:r>
              <a:rPr lang="en-US" dirty="0"/>
              <a:t>Name, Date, Year</a:t>
            </a:r>
            <a:endParaRPr lang="en-GB" dirty="0"/>
          </a:p>
        </p:txBody>
      </p:sp>
      <p:sp>
        <p:nvSpPr>
          <p:cNvPr id="3" name="TextBox 2">
            <a:extLst>
              <a:ext uri="{FF2B5EF4-FFF2-40B4-BE49-F238E27FC236}">
                <a16:creationId xmlns:a16="http://schemas.microsoft.com/office/drawing/2014/main" id="{4924260D-B98A-A7AC-8629-E5E4D4C12FBE}"/>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grpSp>
        <p:nvGrpSpPr>
          <p:cNvPr id="4" name="Gruppieren 4">
            <a:extLst>
              <a:ext uri="{FF2B5EF4-FFF2-40B4-BE49-F238E27FC236}">
                <a16:creationId xmlns:a16="http://schemas.microsoft.com/office/drawing/2014/main" id="{1AF32F02-02F7-7E2F-5EB2-8AB49F02BAA2}"/>
              </a:ext>
            </a:extLst>
          </p:cNvPr>
          <p:cNvGrpSpPr>
            <a:grpSpLocks noChangeAspect="1"/>
          </p:cNvGrpSpPr>
          <p:nvPr userDrawn="1"/>
        </p:nvGrpSpPr>
        <p:grpSpPr>
          <a:xfrm>
            <a:off x="10811963" y="6165234"/>
            <a:ext cx="1080000" cy="453765"/>
            <a:chOff x="1721984" y="2257682"/>
            <a:chExt cx="7247953" cy="3045250"/>
          </a:xfrm>
        </p:grpSpPr>
        <p:sp>
          <p:nvSpPr>
            <p:cNvPr id="6" name="Freihandform: Form 5">
              <a:extLst>
                <a:ext uri="{FF2B5EF4-FFF2-40B4-BE49-F238E27FC236}">
                  <a16:creationId xmlns:a16="http://schemas.microsoft.com/office/drawing/2014/main" id="{A82DF783-91BE-0B1F-594A-9BDE3AF2DF72}"/>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8" name="Freihandform: Form 7">
              <a:extLst>
                <a:ext uri="{FF2B5EF4-FFF2-40B4-BE49-F238E27FC236}">
                  <a16:creationId xmlns:a16="http://schemas.microsoft.com/office/drawing/2014/main" id="{1AE181C6-DF38-3B6A-29DC-0514335710F2}"/>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1" name="Freihandform: Form 9">
              <a:extLst>
                <a:ext uri="{FF2B5EF4-FFF2-40B4-BE49-F238E27FC236}">
                  <a16:creationId xmlns:a16="http://schemas.microsoft.com/office/drawing/2014/main" id="{E556F98D-CF46-F45C-E725-39D4E969D18D}"/>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DCF7744F-4013-AE3D-AB78-30AC2E721431}"/>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6A8A9A34-FDAA-EC87-ACBD-70DC545FFE68}"/>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F21FE68C-6E55-1882-29D0-5AD972D282CF}"/>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6AF80BBB-B267-E2A9-3663-7BD9FF7A9BAE}"/>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F1986D68-2438-502E-D769-1DE90DD71CE3}"/>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72F092E1-B34B-E0A7-83B2-6614DDCDA1D6}"/>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FE398BD6-EEC5-437E-E55B-C14762FB717A}"/>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31917980-0094-58C0-0C63-F1A3B14E61A7}"/>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03E446E7-776A-D674-727D-F1DC674B357D}"/>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330310002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x block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57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57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57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2113753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x block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104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104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104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8033097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09634"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09635" y="2592000"/>
            <a:ext cx="30600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68416"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68417" y="2592000"/>
            <a:ext cx="30600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271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27199" y="2592000"/>
            <a:ext cx="30600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
        <p:nvSpPr>
          <p:cNvPr id="15" name="Picture Placeholder 14">
            <a:extLst>
              <a:ext uri="{FF2B5EF4-FFF2-40B4-BE49-F238E27FC236}">
                <a16:creationId xmlns:a16="http://schemas.microsoft.com/office/drawing/2014/main" id="{3D13B656-6467-C073-C26F-9B2F8CE5D052}"/>
              </a:ext>
            </a:extLst>
          </p:cNvPr>
          <p:cNvSpPr>
            <a:spLocks noGrp="1"/>
          </p:cNvSpPr>
          <p:nvPr>
            <p:ph type="pic" sz="quarter" idx="24"/>
          </p:nvPr>
        </p:nvSpPr>
        <p:spPr>
          <a:xfrm>
            <a:off x="304801" y="1990800"/>
            <a:ext cx="502962" cy="504000"/>
          </a:xfrm>
        </p:spPr>
        <p:txBody>
          <a:bodyPr anchor="ctr"/>
          <a:lstStyle>
            <a:lvl1pPr marL="0" indent="0" algn="ctr">
              <a:buNone/>
              <a:defRPr sz="800"/>
            </a:lvl1pPr>
          </a:lstStyle>
          <a:p>
            <a:r>
              <a:rPr lang="en-US"/>
              <a:t>Click icon to add picture</a:t>
            </a:r>
            <a:endParaRPr lang="en-GB" dirty="0"/>
          </a:p>
        </p:txBody>
      </p:sp>
      <p:sp>
        <p:nvSpPr>
          <p:cNvPr id="16" name="Picture Placeholder 14">
            <a:extLst>
              <a:ext uri="{FF2B5EF4-FFF2-40B4-BE49-F238E27FC236}">
                <a16:creationId xmlns:a16="http://schemas.microsoft.com/office/drawing/2014/main" id="{730BD01E-9314-90AA-551D-128BC858C47A}"/>
              </a:ext>
            </a:extLst>
          </p:cNvPr>
          <p:cNvSpPr>
            <a:spLocks noGrp="1"/>
          </p:cNvSpPr>
          <p:nvPr>
            <p:ph type="pic" sz="quarter" idx="25"/>
          </p:nvPr>
        </p:nvSpPr>
        <p:spPr>
          <a:xfrm>
            <a:off x="4263584" y="1990800"/>
            <a:ext cx="502962" cy="504000"/>
          </a:xfrm>
        </p:spPr>
        <p:txBody>
          <a:bodyPr anchor="ctr"/>
          <a:lstStyle>
            <a:lvl1pPr marL="0" indent="0" algn="ctr">
              <a:buNone/>
              <a:defRPr sz="800"/>
            </a:lvl1pPr>
          </a:lstStyle>
          <a:p>
            <a:r>
              <a:rPr lang="en-US"/>
              <a:t>Click icon to add picture</a:t>
            </a:r>
            <a:endParaRPr lang="en-GB"/>
          </a:p>
        </p:txBody>
      </p:sp>
      <p:sp>
        <p:nvSpPr>
          <p:cNvPr id="17" name="Picture Placeholder 14">
            <a:extLst>
              <a:ext uri="{FF2B5EF4-FFF2-40B4-BE49-F238E27FC236}">
                <a16:creationId xmlns:a16="http://schemas.microsoft.com/office/drawing/2014/main" id="{85CF624A-A380-99FE-C23C-D960C6B51AC7}"/>
              </a:ext>
            </a:extLst>
          </p:cNvPr>
          <p:cNvSpPr>
            <a:spLocks noGrp="1"/>
          </p:cNvSpPr>
          <p:nvPr>
            <p:ph type="pic" sz="quarter" idx="26"/>
          </p:nvPr>
        </p:nvSpPr>
        <p:spPr>
          <a:xfrm>
            <a:off x="8222367" y="1990800"/>
            <a:ext cx="502962" cy="504000"/>
          </a:xfrm>
        </p:spPr>
        <p:txBody>
          <a:bodyPr anchor="ctr"/>
          <a:lstStyle>
            <a:lvl1pPr marL="0" indent="0" algn="ctr">
              <a:buNone/>
              <a:defRPr sz="800"/>
            </a:lvl1pPr>
          </a:lstStyle>
          <a:p>
            <a:r>
              <a:rPr lang="en-US"/>
              <a:t>Click icon to add picture</a:t>
            </a:r>
            <a:endParaRPr lang="en-GB"/>
          </a:p>
        </p:txBody>
      </p:sp>
    </p:spTree>
    <p:extLst>
      <p:ext uri="{BB962C8B-B14F-4D97-AF65-F5344CB8AC3E}">
        <p14:creationId xmlns:p14="http://schemas.microsoft.com/office/powerpoint/2010/main" val="419179238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14">
            <a:extLst>
              <a:ext uri="{FF2B5EF4-FFF2-40B4-BE49-F238E27FC236}">
                <a16:creationId xmlns:a16="http://schemas.microsoft.com/office/drawing/2014/main" id="{F0581416-50E1-E82F-8528-2CE457CD0CB0}"/>
              </a:ext>
            </a:extLst>
          </p:cNvPr>
          <p:cNvSpPr>
            <a:spLocks noGrp="1"/>
          </p:cNvSpPr>
          <p:nvPr>
            <p:ph type="pic" sz="quarter" idx="24"/>
          </p:nvPr>
        </p:nvSpPr>
        <p:spPr>
          <a:xfrm>
            <a:off x="304801" y="1090800"/>
            <a:ext cx="502962" cy="504000"/>
          </a:xfrm>
        </p:spPr>
        <p:txBody>
          <a:bodyPr anchor="ctr"/>
          <a:lstStyle>
            <a:lvl1pPr marL="0" indent="0" algn="ctr">
              <a:buNone/>
              <a:defRPr sz="800"/>
            </a:lvl1pPr>
          </a:lstStyle>
          <a:p>
            <a:r>
              <a:rPr lang="en-US"/>
              <a:t>Click icon to add picture</a:t>
            </a:r>
            <a:endParaRPr lang="en-GB"/>
          </a:p>
        </p:txBody>
      </p:sp>
      <p:sp>
        <p:nvSpPr>
          <p:cNvPr id="8" name="Picture Placeholder 14">
            <a:extLst>
              <a:ext uri="{FF2B5EF4-FFF2-40B4-BE49-F238E27FC236}">
                <a16:creationId xmlns:a16="http://schemas.microsoft.com/office/drawing/2014/main" id="{5E2DCBAF-B731-246B-C848-100C8423D66B}"/>
              </a:ext>
            </a:extLst>
          </p:cNvPr>
          <p:cNvSpPr>
            <a:spLocks noGrp="1"/>
          </p:cNvSpPr>
          <p:nvPr>
            <p:ph type="pic" sz="quarter" idx="25"/>
          </p:nvPr>
        </p:nvSpPr>
        <p:spPr>
          <a:xfrm>
            <a:off x="4263584" y="1090800"/>
            <a:ext cx="502962" cy="504000"/>
          </a:xfrm>
        </p:spPr>
        <p:txBody>
          <a:bodyPr anchor="ctr"/>
          <a:lstStyle>
            <a:lvl1pPr marL="0" indent="0" algn="ctr">
              <a:buNone/>
              <a:defRPr sz="800"/>
            </a:lvl1pPr>
          </a:lstStyle>
          <a:p>
            <a:r>
              <a:rPr lang="en-US"/>
              <a:t>Click icon to add picture</a:t>
            </a:r>
            <a:endParaRPr lang="en-GB"/>
          </a:p>
        </p:txBody>
      </p:sp>
      <p:sp>
        <p:nvSpPr>
          <p:cNvPr id="15" name="Picture Placeholder 14">
            <a:extLst>
              <a:ext uri="{FF2B5EF4-FFF2-40B4-BE49-F238E27FC236}">
                <a16:creationId xmlns:a16="http://schemas.microsoft.com/office/drawing/2014/main" id="{DA4814D1-B27E-08F8-FDF9-168771E12799}"/>
              </a:ext>
            </a:extLst>
          </p:cNvPr>
          <p:cNvSpPr>
            <a:spLocks noGrp="1"/>
          </p:cNvSpPr>
          <p:nvPr>
            <p:ph type="pic" sz="quarter" idx="26"/>
          </p:nvPr>
        </p:nvSpPr>
        <p:spPr>
          <a:xfrm>
            <a:off x="8222367" y="1090800"/>
            <a:ext cx="502962" cy="504000"/>
          </a:xfrm>
        </p:spPr>
        <p:txBody>
          <a:bodyPr anchor="ctr"/>
          <a:lstStyle>
            <a:lvl1pPr marL="0" indent="0" algn="ctr">
              <a:buNone/>
              <a:defRPr sz="800"/>
            </a:lvl1pPr>
          </a:lstStyle>
          <a:p>
            <a:r>
              <a:rPr lang="en-US"/>
              <a:t>Click icon to add picture</a:t>
            </a:r>
            <a:endParaRPr lang="en-GB"/>
          </a:p>
        </p:txBody>
      </p:sp>
    </p:spTree>
    <p:extLst>
      <p:ext uri="{BB962C8B-B14F-4D97-AF65-F5344CB8AC3E}">
        <p14:creationId xmlns:p14="http://schemas.microsoft.com/office/powerpoint/2010/main" val="240221564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7" y="2592000"/>
            <a:ext cx="2193332"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3831"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3832" y="2592000"/>
            <a:ext cx="2193332"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849"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850" y="2592000"/>
            <a:ext cx="2193332"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386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3867" y="2592000"/>
            <a:ext cx="2193332"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
        <p:nvSpPr>
          <p:cNvPr id="15" name="Picture Placeholder 14">
            <a:extLst>
              <a:ext uri="{FF2B5EF4-FFF2-40B4-BE49-F238E27FC236}">
                <a16:creationId xmlns:a16="http://schemas.microsoft.com/office/drawing/2014/main" id="{386439A7-3822-1290-CAC9-BD96F35F8684}"/>
              </a:ext>
            </a:extLst>
          </p:cNvPr>
          <p:cNvSpPr>
            <a:spLocks noGrp="1"/>
          </p:cNvSpPr>
          <p:nvPr>
            <p:ph type="pic" sz="quarter" idx="24"/>
          </p:nvPr>
        </p:nvSpPr>
        <p:spPr>
          <a:xfrm>
            <a:off x="304800" y="1990800"/>
            <a:ext cx="502962" cy="504000"/>
          </a:xfrm>
        </p:spPr>
        <p:txBody>
          <a:bodyPr anchor="ctr"/>
          <a:lstStyle>
            <a:lvl1pPr marL="0" indent="0" algn="ctr">
              <a:buNone/>
              <a:defRPr sz="800"/>
            </a:lvl1pPr>
          </a:lstStyle>
          <a:p>
            <a:r>
              <a:rPr lang="en-US"/>
              <a:t>Click icon to add picture</a:t>
            </a:r>
            <a:endParaRPr lang="en-GB"/>
          </a:p>
        </p:txBody>
      </p:sp>
      <p:sp>
        <p:nvSpPr>
          <p:cNvPr id="16" name="Picture Placeholder 14">
            <a:extLst>
              <a:ext uri="{FF2B5EF4-FFF2-40B4-BE49-F238E27FC236}">
                <a16:creationId xmlns:a16="http://schemas.microsoft.com/office/drawing/2014/main" id="{8881FA82-625B-3A61-C9A7-4B9BB4F3F6E0}"/>
              </a:ext>
            </a:extLst>
          </p:cNvPr>
          <p:cNvSpPr>
            <a:spLocks noGrp="1"/>
          </p:cNvSpPr>
          <p:nvPr>
            <p:ph type="pic" sz="quarter" idx="25"/>
          </p:nvPr>
        </p:nvSpPr>
        <p:spPr>
          <a:xfrm>
            <a:off x="3231184" y="1990800"/>
            <a:ext cx="502962" cy="504000"/>
          </a:xfrm>
        </p:spPr>
        <p:txBody>
          <a:bodyPr anchor="ctr"/>
          <a:lstStyle>
            <a:lvl1pPr marL="0" indent="0" algn="ctr">
              <a:buNone/>
              <a:defRPr sz="800"/>
            </a:lvl1pPr>
          </a:lstStyle>
          <a:p>
            <a:r>
              <a:rPr lang="en-US"/>
              <a:t>Click icon to add picture</a:t>
            </a:r>
            <a:endParaRPr lang="en-GB"/>
          </a:p>
        </p:txBody>
      </p:sp>
      <p:sp>
        <p:nvSpPr>
          <p:cNvPr id="17" name="Picture Placeholder 14">
            <a:extLst>
              <a:ext uri="{FF2B5EF4-FFF2-40B4-BE49-F238E27FC236}">
                <a16:creationId xmlns:a16="http://schemas.microsoft.com/office/drawing/2014/main" id="{18288754-EC19-10D6-B558-74DB97EA1BE7}"/>
              </a:ext>
            </a:extLst>
          </p:cNvPr>
          <p:cNvSpPr>
            <a:spLocks noGrp="1"/>
          </p:cNvSpPr>
          <p:nvPr>
            <p:ph type="pic" sz="quarter" idx="28"/>
          </p:nvPr>
        </p:nvSpPr>
        <p:spPr>
          <a:xfrm>
            <a:off x="6157886" y="1990800"/>
            <a:ext cx="502962" cy="504000"/>
          </a:xfrm>
        </p:spPr>
        <p:txBody>
          <a:bodyPr anchor="ctr"/>
          <a:lstStyle>
            <a:lvl1pPr marL="0" indent="0" algn="ctr">
              <a:buNone/>
              <a:defRPr sz="800"/>
            </a:lvl1pPr>
          </a:lstStyle>
          <a:p>
            <a:r>
              <a:rPr lang="en-US"/>
              <a:t>Click icon to add picture</a:t>
            </a:r>
            <a:endParaRPr lang="en-GB"/>
          </a:p>
        </p:txBody>
      </p:sp>
      <p:sp>
        <p:nvSpPr>
          <p:cNvPr id="18" name="Picture Placeholder 14">
            <a:extLst>
              <a:ext uri="{FF2B5EF4-FFF2-40B4-BE49-F238E27FC236}">
                <a16:creationId xmlns:a16="http://schemas.microsoft.com/office/drawing/2014/main" id="{D44BD020-479D-FBFB-D346-B67666EB3AEE}"/>
              </a:ext>
            </a:extLst>
          </p:cNvPr>
          <p:cNvSpPr>
            <a:spLocks noGrp="1"/>
          </p:cNvSpPr>
          <p:nvPr>
            <p:ph type="pic" sz="quarter" idx="29"/>
          </p:nvPr>
        </p:nvSpPr>
        <p:spPr>
          <a:xfrm>
            <a:off x="9088687" y="1990800"/>
            <a:ext cx="502962" cy="504000"/>
          </a:xfrm>
        </p:spPr>
        <p:txBody>
          <a:bodyPr anchor="ctr"/>
          <a:lstStyle>
            <a:lvl1pPr marL="0" indent="0" algn="ctr">
              <a:buNone/>
              <a:defRPr sz="800"/>
            </a:lvl1pPr>
          </a:lstStyle>
          <a:p>
            <a:r>
              <a:rPr lang="en-US"/>
              <a:t>Click icon to add picture</a:t>
            </a:r>
            <a:endParaRPr lang="en-GB"/>
          </a:p>
        </p:txBody>
      </p:sp>
    </p:spTree>
    <p:extLst>
      <p:ext uri="{BB962C8B-B14F-4D97-AF65-F5344CB8AC3E}">
        <p14:creationId xmlns:p14="http://schemas.microsoft.com/office/powerpoint/2010/main" val="262918938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4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400" y="1692000"/>
            <a:ext cx="2192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12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1200" y="1692000"/>
            <a:ext cx="2192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0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000" y="1692000"/>
            <a:ext cx="2192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4799"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4800" y="1692000"/>
            <a:ext cx="2192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FA82684E-299D-151D-AC01-7693B8AF2DFC}"/>
              </a:ext>
            </a:extLst>
          </p:cNvPr>
          <p:cNvSpPr>
            <a:spLocks noGrp="1"/>
          </p:cNvSpPr>
          <p:nvPr>
            <p:ph type="pic" sz="quarter" idx="24"/>
          </p:nvPr>
        </p:nvSpPr>
        <p:spPr>
          <a:xfrm>
            <a:off x="304800" y="1090800"/>
            <a:ext cx="502962" cy="504000"/>
          </a:xfrm>
        </p:spPr>
        <p:txBody>
          <a:bodyPr anchor="ctr"/>
          <a:lstStyle>
            <a:lvl1pPr marL="0" indent="0" algn="ctr">
              <a:buNone/>
              <a:defRPr sz="800"/>
            </a:lvl1pPr>
          </a:lstStyle>
          <a:p>
            <a:r>
              <a:rPr lang="en-US"/>
              <a:t>Click icon to add picture</a:t>
            </a:r>
            <a:endParaRPr lang="en-GB"/>
          </a:p>
        </p:txBody>
      </p:sp>
      <p:sp>
        <p:nvSpPr>
          <p:cNvPr id="16" name="Picture Placeholder 14">
            <a:extLst>
              <a:ext uri="{FF2B5EF4-FFF2-40B4-BE49-F238E27FC236}">
                <a16:creationId xmlns:a16="http://schemas.microsoft.com/office/drawing/2014/main" id="{9A680C2D-DE0C-2BE6-C4C1-167AED08BBA8}"/>
              </a:ext>
            </a:extLst>
          </p:cNvPr>
          <p:cNvSpPr>
            <a:spLocks noGrp="1"/>
          </p:cNvSpPr>
          <p:nvPr>
            <p:ph type="pic" sz="quarter" idx="25"/>
          </p:nvPr>
        </p:nvSpPr>
        <p:spPr>
          <a:xfrm>
            <a:off x="3231184" y="1090800"/>
            <a:ext cx="502962" cy="504000"/>
          </a:xfrm>
        </p:spPr>
        <p:txBody>
          <a:bodyPr anchor="ctr"/>
          <a:lstStyle>
            <a:lvl1pPr marL="0" indent="0" algn="ctr">
              <a:buNone/>
              <a:defRPr sz="800"/>
            </a:lvl1pPr>
          </a:lstStyle>
          <a:p>
            <a:r>
              <a:rPr lang="en-US"/>
              <a:t>Click icon to add picture</a:t>
            </a:r>
            <a:endParaRPr lang="en-GB"/>
          </a:p>
        </p:txBody>
      </p:sp>
      <p:sp>
        <p:nvSpPr>
          <p:cNvPr id="17" name="Picture Placeholder 14">
            <a:extLst>
              <a:ext uri="{FF2B5EF4-FFF2-40B4-BE49-F238E27FC236}">
                <a16:creationId xmlns:a16="http://schemas.microsoft.com/office/drawing/2014/main" id="{9DE299DF-DBF8-3F0A-5C70-620983CABF25}"/>
              </a:ext>
            </a:extLst>
          </p:cNvPr>
          <p:cNvSpPr>
            <a:spLocks noGrp="1"/>
          </p:cNvSpPr>
          <p:nvPr>
            <p:ph type="pic" sz="quarter" idx="28"/>
          </p:nvPr>
        </p:nvSpPr>
        <p:spPr>
          <a:xfrm>
            <a:off x="6157886" y="1090800"/>
            <a:ext cx="502962" cy="504000"/>
          </a:xfrm>
        </p:spPr>
        <p:txBody>
          <a:bodyPr anchor="ctr"/>
          <a:lstStyle>
            <a:lvl1pPr marL="0" indent="0" algn="ctr">
              <a:buNone/>
              <a:defRPr sz="800"/>
            </a:lvl1pPr>
          </a:lstStyle>
          <a:p>
            <a:r>
              <a:rPr lang="en-US"/>
              <a:t>Click icon to add picture</a:t>
            </a:r>
            <a:endParaRPr lang="en-GB"/>
          </a:p>
        </p:txBody>
      </p:sp>
      <p:sp>
        <p:nvSpPr>
          <p:cNvPr id="18" name="Picture Placeholder 14">
            <a:extLst>
              <a:ext uri="{FF2B5EF4-FFF2-40B4-BE49-F238E27FC236}">
                <a16:creationId xmlns:a16="http://schemas.microsoft.com/office/drawing/2014/main" id="{328CB566-8AC7-665C-FAB0-976D393A95D7}"/>
              </a:ext>
            </a:extLst>
          </p:cNvPr>
          <p:cNvSpPr>
            <a:spLocks noGrp="1"/>
          </p:cNvSpPr>
          <p:nvPr>
            <p:ph type="pic" sz="quarter" idx="29"/>
          </p:nvPr>
        </p:nvSpPr>
        <p:spPr>
          <a:xfrm>
            <a:off x="9088687" y="1090800"/>
            <a:ext cx="502962" cy="504000"/>
          </a:xfrm>
        </p:spPr>
        <p:txBody>
          <a:bodyPr anchor="ctr"/>
          <a:lstStyle>
            <a:lvl1pPr marL="0" indent="0" algn="ctr">
              <a:buNone/>
              <a:defRPr sz="800"/>
            </a:lvl1pPr>
          </a:lstStyle>
          <a:p>
            <a:r>
              <a:rPr lang="en-US"/>
              <a:t>Click icon to add picture</a:t>
            </a:r>
            <a:endParaRPr lang="en-GB" dirty="0"/>
          </a:p>
        </p:txBody>
      </p:sp>
    </p:spTree>
    <p:extLst>
      <p:ext uri="{BB962C8B-B14F-4D97-AF65-F5344CB8AC3E}">
        <p14:creationId xmlns:p14="http://schemas.microsoft.com/office/powerpoint/2010/main" val="226575379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x block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2592000"/>
            <a:ext cx="30600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2592000"/>
            <a:ext cx="3060000" cy="125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2592000"/>
            <a:ext cx="3060000" cy="125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dirty="0"/>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572000"/>
            <a:ext cx="30600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572000"/>
            <a:ext cx="30600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572000"/>
            <a:ext cx="30600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9591626B-58F0-DFE6-D291-D1F74A047BE7}"/>
              </a:ext>
            </a:extLst>
          </p:cNvPr>
          <p:cNvSpPr>
            <a:spLocks noGrp="1"/>
          </p:cNvSpPr>
          <p:nvPr>
            <p:ph type="pic" sz="quarter" idx="30"/>
          </p:nvPr>
        </p:nvSpPr>
        <p:spPr>
          <a:xfrm>
            <a:off x="304801" y="1991016"/>
            <a:ext cx="502962" cy="504000"/>
          </a:xfrm>
        </p:spPr>
        <p:txBody>
          <a:bodyPr anchor="ctr"/>
          <a:lstStyle>
            <a:lvl1pPr marL="0" indent="0" algn="ctr">
              <a:buNone/>
              <a:defRPr sz="800"/>
            </a:lvl1pPr>
          </a:lstStyle>
          <a:p>
            <a:r>
              <a:rPr lang="en-US"/>
              <a:t>Click icon to add picture</a:t>
            </a:r>
            <a:endParaRPr lang="en-GB" dirty="0"/>
          </a:p>
        </p:txBody>
      </p:sp>
      <p:sp>
        <p:nvSpPr>
          <p:cNvPr id="21" name="Picture Placeholder 14">
            <a:extLst>
              <a:ext uri="{FF2B5EF4-FFF2-40B4-BE49-F238E27FC236}">
                <a16:creationId xmlns:a16="http://schemas.microsoft.com/office/drawing/2014/main" id="{419217D5-9389-E4D4-C7C1-076CA234E5B7}"/>
              </a:ext>
            </a:extLst>
          </p:cNvPr>
          <p:cNvSpPr>
            <a:spLocks noGrp="1"/>
          </p:cNvSpPr>
          <p:nvPr>
            <p:ph type="pic" sz="quarter" idx="31"/>
          </p:nvPr>
        </p:nvSpPr>
        <p:spPr>
          <a:xfrm>
            <a:off x="4263584" y="1991016"/>
            <a:ext cx="502962" cy="504000"/>
          </a:xfrm>
        </p:spPr>
        <p:txBody>
          <a:bodyPr anchor="ctr"/>
          <a:lstStyle>
            <a:lvl1pPr marL="0" indent="0" algn="ctr">
              <a:buNone/>
              <a:defRPr sz="800"/>
            </a:lvl1pPr>
          </a:lstStyle>
          <a:p>
            <a:r>
              <a:rPr lang="en-US"/>
              <a:t>Click icon to add picture</a:t>
            </a:r>
            <a:endParaRPr lang="en-GB"/>
          </a:p>
        </p:txBody>
      </p:sp>
      <p:sp>
        <p:nvSpPr>
          <p:cNvPr id="22" name="Picture Placeholder 14">
            <a:extLst>
              <a:ext uri="{FF2B5EF4-FFF2-40B4-BE49-F238E27FC236}">
                <a16:creationId xmlns:a16="http://schemas.microsoft.com/office/drawing/2014/main" id="{ECD36A1E-7B2E-2134-533F-C023B8AFBE3A}"/>
              </a:ext>
            </a:extLst>
          </p:cNvPr>
          <p:cNvSpPr>
            <a:spLocks noGrp="1"/>
          </p:cNvSpPr>
          <p:nvPr>
            <p:ph type="pic" sz="quarter" idx="32"/>
          </p:nvPr>
        </p:nvSpPr>
        <p:spPr>
          <a:xfrm>
            <a:off x="8222367" y="1991016"/>
            <a:ext cx="502962" cy="504000"/>
          </a:xfrm>
        </p:spPr>
        <p:txBody>
          <a:bodyPr anchor="ctr"/>
          <a:lstStyle>
            <a:lvl1pPr marL="0" indent="0" algn="ctr">
              <a:buNone/>
              <a:defRPr sz="800"/>
            </a:lvl1pPr>
          </a:lstStyle>
          <a:p>
            <a:r>
              <a:rPr lang="en-US"/>
              <a:t>Click icon to add picture</a:t>
            </a:r>
            <a:endParaRPr lang="en-GB"/>
          </a:p>
        </p:txBody>
      </p:sp>
      <p:sp>
        <p:nvSpPr>
          <p:cNvPr id="23" name="Picture Placeholder 14">
            <a:extLst>
              <a:ext uri="{FF2B5EF4-FFF2-40B4-BE49-F238E27FC236}">
                <a16:creationId xmlns:a16="http://schemas.microsoft.com/office/drawing/2014/main" id="{3AEC8FD1-28A6-3231-B7EC-2C76E3CBF03A}"/>
              </a:ext>
            </a:extLst>
          </p:cNvPr>
          <p:cNvSpPr>
            <a:spLocks noGrp="1"/>
          </p:cNvSpPr>
          <p:nvPr>
            <p:ph type="pic" sz="quarter" idx="33"/>
          </p:nvPr>
        </p:nvSpPr>
        <p:spPr>
          <a:xfrm>
            <a:off x="304801" y="3971016"/>
            <a:ext cx="502962" cy="504000"/>
          </a:xfrm>
        </p:spPr>
        <p:txBody>
          <a:bodyPr anchor="ctr"/>
          <a:lstStyle>
            <a:lvl1pPr marL="0" indent="0" algn="ctr">
              <a:buNone/>
              <a:defRPr sz="800"/>
            </a:lvl1pPr>
          </a:lstStyle>
          <a:p>
            <a:r>
              <a:rPr lang="en-US"/>
              <a:t>Click icon to add picture</a:t>
            </a:r>
            <a:endParaRPr lang="en-GB"/>
          </a:p>
        </p:txBody>
      </p:sp>
      <p:sp>
        <p:nvSpPr>
          <p:cNvPr id="24" name="Picture Placeholder 14">
            <a:extLst>
              <a:ext uri="{FF2B5EF4-FFF2-40B4-BE49-F238E27FC236}">
                <a16:creationId xmlns:a16="http://schemas.microsoft.com/office/drawing/2014/main" id="{A67A67F9-C4E6-257B-32E3-A57F1190942C}"/>
              </a:ext>
            </a:extLst>
          </p:cNvPr>
          <p:cNvSpPr>
            <a:spLocks noGrp="1"/>
          </p:cNvSpPr>
          <p:nvPr>
            <p:ph type="pic" sz="quarter" idx="34"/>
          </p:nvPr>
        </p:nvSpPr>
        <p:spPr>
          <a:xfrm>
            <a:off x="4263584" y="3971016"/>
            <a:ext cx="502962" cy="504000"/>
          </a:xfrm>
        </p:spPr>
        <p:txBody>
          <a:bodyPr anchor="ctr"/>
          <a:lstStyle>
            <a:lvl1pPr marL="0" indent="0" algn="ctr">
              <a:buNone/>
              <a:defRPr sz="800"/>
            </a:lvl1pPr>
          </a:lstStyle>
          <a:p>
            <a:r>
              <a:rPr lang="en-US"/>
              <a:t>Click icon to add picture</a:t>
            </a:r>
            <a:endParaRPr lang="en-GB"/>
          </a:p>
        </p:txBody>
      </p:sp>
      <p:sp>
        <p:nvSpPr>
          <p:cNvPr id="25" name="Picture Placeholder 14">
            <a:extLst>
              <a:ext uri="{FF2B5EF4-FFF2-40B4-BE49-F238E27FC236}">
                <a16:creationId xmlns:a16="http://schemas.microsoft.com/office/drawing/2014/main" id="{38AAB764-B8CC-20D4-676B-A928F053992B}"/>
              </a:ext>
            </a:extLst>
          </p:cNvPr>
          <p:cNvSpPr>
            <a:spLocks noGrp="1"/>
          </p:cNvSpPr>
          <p:nvPr>
            <p:ph type="pic" sz="quarter" idx="35"/>
          </p:nvPr>
        </p:nvSpPr>
        <p:spPr>
          <a:xfrm>
            <a:off x="8222367" y="3971016"/>
            <a:ext cx="502962" cy="504000"/>
          </a:xfrm>
        </p:spPr>
        <p:txBody>
          <a:bodyPr anchor="ctr"/>
          <a:lstStyle>
            <a:lvl1pPr marL="0" indent="0" algn="ctr">
              <a:buNone/>
              <a:defRPr sz="800"/>
            </a:lvl1pPr>
          </a:lstStyle>
          <a:p>
            <a:r>
              <a:rPr lang="en-US"/>
              <a:t>Click icon to add picture</a:t>
            </a:r>
            <a:endParaRPr lang="en-GB"/>
          </a:p>
        </p:txBody>
      </p:sp>
    </p:spTree>
    <p:extLst>
      <p:ext uri="{BB962C8B-B14F-4D97-AF65-F5344CB8AC3E}">
        <p14:creationId xmlns:p14="http://schemas.microsoft.com/office/powerpoint/2010/main" val="374388073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x block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dirty="0"/>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endParaRPr lang="en-GB" dirty="0"/>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dirty="0"/>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104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104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104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14">
            <a:extLst>
              <a:ext uri="{FF2B5EF4-FFF2-40B4-BE49-F238E27FC236}">
                <a16:creationId xmlns:a16="http://schemas.microsoft.com/office/drawing/2014/main" id="{2BF23F95-2673-FE84-66E7-82097451E463}"/>
              </a:ext>
            </a:extLst>
          </p:cNvPr>
          <p:cNvSpPr>
            <a:spLocks noGrp="1"/>
          </p:cNvSpPr>
          <p:nvPr>
            <p:ph type="pic" sz="quarter" idx="30"/>
          </p:nvPr>
        </p:nvSpPr>
        <p:spPr>
          <a:xfrm>
            <a:off x="304801" y="1090800"/>
            <a:ext cx="502962" cy="504000"/>
          </a:xfrm>
        </p:spPr>
        <p:txBody>
          <a:bodyPr anchor="ctr"/>
          <a:lstStyle>
            <a:lvl1pPr marL="0" indent="0" algn="ctr">
              <a:buNone/>
              <a:defRPr sz="800"/>
            </a:lvl1pPr>
          </a:lstStyle>
          <a:p>
            <a:r>
              <a:rPr lang="en-US"/>
              <a:t>Click icon to add picture</a:t>
            </a:r>
            <a:endParaRPr lang="en-GB" dirty="0"/>
          </a:p>
        </p:txBody>
      </p:sp>
      <p:sp>
        <p:nvSpPr>
          <p:cNvPr id="20" name="Picture Placeholder 14">
            <a:extLst>
              <a:ext uri="{FF2B5EF4-FFF2-40B4-BE49-F238E27FC236}">
                <a16:creationId xmlns:a16="http://schemas.microsoft.com/office/drawing/2014/main" id="{C7CCFC2C-8E49-1CD8-E77D-05EC46161534}"/>
              </a:ext>
            </a:extLst>
          </p:cNvPr>
          <p:cNvSpPr>
            <a:spLocks noGrp="1"/>
          </p:cNvSpPr>
          <p:nvPr>
            <p:ph type="pic" sz="quarter" idx="31"/>
          </p:nvPr>
        </p:nvSpPr>
        <p:spPr>
          <a:xfrm>
            <a:off x="4263584" y="1090800"/>
            <a:ext cx="502962" cy="504000"/>
          </a:xfrm>
        </p:spPr>
        <p:txBody>
          <a:bodyPr anchor="ctr"/>
          <a:lstStyle>
            <a:lvl1pPr marL="0" indent="0" algn="ctr">
              <a:buNone/>
              <a:defRPr sz="800"/>
            </a:lvl1pPr>
          </a:lstStyle>
          <a:p>
            <a:r>
              <a:rPr lang="en-US"/>
              <a:t>Click icon to add picture</a:t>
            </a:r>
            <a:endParaRPr lang="en-GB"/>
          </a:p>
        </p:txBody>
      </p:sp>
      <p:sp>
        <p:nvSpPr>
          <p:cNvPr id="21" name="Picture Placeholder 14">
            <a:extLst>
              <a:ext uri="{FF2B5EF4-FFF2-40B4-BE49-F238E27FC236}">
                <a16:creationId xmlns:a16="http://schemas.microsoft.com/office/drawing/2014/main" id="{99383212-5E56-5076-CADC-AE74C2E23549}"/>
              </a:ext>
            </a:extLst>
          </p:cNvPr>
          <p:cNvSpPr>
            <a:spLocks noGrp="1"/>
          </p:cNvSpPr>
          <p:nvPr>
            <p:ph type="pic" sz="quarter" idx="32"/>
          </p:nvPr>
        </p:nvSpPr>
        <p:spPr>
          <a:xfrm>
            <a:off x="8222367" y="1090800"/>
            <a:ext cx="502962" cy="504000"/>
          </a:xfrm>
        </p:spPr>
        <p:txBody>
          <a:bodyPr anchor="ctr"/>
          <a:lstStyle>
            <a:lvl1pPr marL="0" indent="0" algn="ctr">
              <a:buNone/>
              <a:defRPr sz="800"/>
            </a:lvl1pPr>
          </a:lstStyle>
          <a:p>
            <a:r>
              <a:rPr lang="en-US"/>
              <a:t>Click icon to add picture</a:t>
            </a:r>
            <a:endParaRPr lang="en-GB"/>
          </a:p>
        </p:txBody>
      </p:sp>
      <p:sp>
        <p:nvSpPr>
          <p:cNvPr id="22" name="Picture Placeholder 14">
            <a:extLst>
              <a:ext uri="{FF2B5EF4-FFF2-40B4-BE49-F238E27FC236}">
                <a16:creationId xmlns:a16="http://schemas.microsoft.com/office/drawing/2014/main" id="{B23A623D-583C-7275-793F-72445CF17BC5}"/>
              </a:ext>
            </a:extLst>
          </p:cNvPr>
          <p:cNvSpPr>
            <a:spLocks noGrp="1"/>
          </p:cNvSpPr>
          <p:nvPr>
            <p:ph type="pic" sz="quarter" idx="33"/>
          </p:nvPr>
        </p:nvSpPr>
        <p:spPr>
          <a:xfrm>
            <a:off x="304801" y="3502800"/>
            <a:ext cx="502962" cy="504000"/>
          </a:xfrm>
        </p:spPr>
        <p:txBody>
          <a:bodyPr anchor="ctr"/>
          <a:lstStyle>
            <a:lvl1pPr marL="0" indent="0" algn="ctr">
              <a:buNone/>
              <a:defRPr sz="800"/>
            </a:lvl1pPr>
          </a:lstStyle>
          <a:p>
            <a:r>
              <a:rPr lang="en-US"/>
              <a:t>Click icon to add picture</a:t>
            </a:r>
            <a:endParaRPr lang="en-GB" dirty="0"/>
          </a:p>
        </p:txBody>
      </p:sp>
      <p:sp>
        <p:nvSpPr>
          <p:cNvPr id="23" name="Picture Placeholder 14">
            <a:extLst>
              <a:ext uri="{FF2B5EF4-FFF2-40B4-BE49-F238E27FC236}">
                <a16:creationId xmlns:a16="http://schemas.microsoft.com/office/drawing/2014/main" id="{85ECF528-F4CD-11DE-C52B-74C6A0536CB6}"/>
              </a:ext>
            </a:extLst>
          </p:cNvPr>
          <p:cNvSpPr>
            <a:spLocks noGrp="1"/>
          </p:cNvSpPr>
          <p:nvPr>
            <p:ph type="pic" sz="quarter" idx="34"/>
          </p:nvPr>
        </p:nvSpPr>
        <p:spPr>
          <a:xfrm>
            <a:off x="4263584" y="3502800"/>
            <a:ext cx="502962" cy="504000"/>
          </a:xfrm>
        </p:spPr>
        <p:txBody>
          <a:bodyPr anchor="ctr"/>
          <a:lstStyle>
            <a:lvl1pPr marL="0" indent="0" algn="ctr">
              <a:buNone/>
              <a:defRPr sz="800"/>
            </a:lvl1pPr>
          </a:lstStyle>
          <a:p>
            <a:r>
              <a:rPr lang="en-US"/>
              <a:t>Click icon to add picture</a:t>
            </a:r>
            <a:endParaRPr lang="en-GB"/>
          </a:p>
        </p:txBody>
      </p:sp>
      <p:sp>
        <p:nvSpPr>
          <p:cNvPr id="24" name="Picture Placeholder 14">
            <a:extLst>
              <a:ext uri="{FF2B5EF4-FFF2-40B4-BE49-F238E27FC236}">
                <a16:creationId xmlns:a16="http://schemas.microsoft.com/office/drawing/2014/main" id="{770DC091-DD84-E985-38FC-1D5ACA0845A1}"/>
              </a:ext>
            </a:extLst>
          </p:cNvPr>
          <p:cNvSpPr>
            <a:spLocks noGrp="1"/>
          </p:cNvSpPr>
          <p:nvPr>
            <p:ph type="pic" sz="quarter" idx="35"/>
          </p:nvPr>
        </p:nvSpPr>
        <p:spPr>
          <a:xfrm>
            <a:off x="8222367" y="3502800"/>
            <a:ext cx="502962" cy="504000"/>
          </a:xfrm>
        </p:spPr>
        <p:txBody>
          <a:bodyPr anchor="ctr"/>
          <a:lstStyle>
            <a:lvl1pPr marL="0" indent="0" algn="ctr">
              <a:buNone/>
              <a:defRPr sz="800"/>
            </a:lvl1pPr>
          </a:lstStyle>
          <a:p>
            <a:r>
              <a:rPr lang="en-US"/>
              <a:t>Click icon to add picture</a:t>
            </a:r>
            <a:endParaRPr lang="en-GB"/>
          </a:p>
        </p:txBody>
      </p:sp>
    </p:spTree>
    <p:extLst>
      <p:ext uri="{BB962C8B-B14F-4D97-AF65-F5344CB8AC3E}">
        <p14:creationId xmlns:p14="http://schemas.microsoft.com/office/powerpoint/2010/main" val="29325756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D6B1-3EFA-DC15-FA38-C5DFFE8BD92E}"/>
              </a:ext>
            </a:extLst>
          </p:cNvPr>
          <p:cNvSpPr>
            <a:spLocks noGrp="1"/>
          </p:cNvSpPr>
          <p:nvPr>
            <p:ph type="title"/>
          </p:nvPr>
        </p:nvSpPr>
        <p:spPr>
          <a:xfrm>
            <a:off x="306000" y="2422800"/>
            <a:ext cx="11581200" cy="360000"/>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823C6B-F584-EFF0-D4B2-F50D4DEE6D6D}"/>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0E8608B-C9BE-0115-D98A-80D843DB3C2B}"/>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C8BE60D8-D1AB-0B88-66B3-B28585C5AA28}"/>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7" name="Text Placeholder 6">
            <a:extLst>
              <a:ext uri="{FF2B5EF4-FFF2-40B4-BE49-F238E27FC236}">
                <a16:creationId xmlns:a16="http://schemas.microsoft.com/office/drawing/2014/main" id="{A9594359-489A-D8EC-A63B-358473973D9E}"/>
              </a:ext>
            </a:extLst>
          </p:cNvPr>
          <p:cNvSpPr>
            <a:spLocks noGrp="1"/>
          </p:cNvSpPr>
          <p:nvPr>
            <p:ph type="body" sz="quarter" idx="13"/>
          </p:nvPr>
        </p:nvSpPr>
        <p:spPr>
          <a:xfrm>
            <a:off x="304800" y="2869248"/>
            <a:ext cx="11581200" cy="1590675"/>
          </a:xfrm>
        </p:spPr>
        <p:txBody>
          <a:bodyPr/>
          <a:lstStyle>
            <a:lvl1pPr marL="0" indent="0">
              <a:buNone/>
              <a:defRPr sz="3600" b="1"/>
            </a:lvl1pPr>
            <a:lvl2pPr marL="176213" indent="0">
              <a:buNone/>
              <a:defRPr sz="3600" b="1"/>
            </a:lvl2pPr>
            <a:lvl3pPr marL="357188" indent="0">
              <a:buNone/>
              <a:defRPr sz="3600" b="1"/>
            </a:lvl3pPr>
            <a:lvl4pPr marL="534988" indent="0">
              <a:buNone/>
              <a:defRPr sz="3600" b="1"/>
            </a:lvl4pPr>
            <a:lvl5pPr marL="715963" indent="0">
              <a:buNone/>
              <a:defRPr sz="3600" b="1"/>
            </a:lvl5pPr>
          </a:lstStyle>
          <a:p>
            <a:pPr lvl="0"/>
            <a:r>
              <a:rPr lang="en-US"/>
              <a:t>Click to edit Master text styles</a:t>
            </a:r>
          </a:p>
        </p:txBody>
      </p:sp>
    </p:spTree>
    <p:extLst>
      <p:ext uri="{BB962C8B-B14F-4D97-AF65-F5344CB8AC3E}">
        <p14:creationId xmlns:p14="http://schemas.microsoft.com/office/powerpoint/2010/main" val="212432708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78A4EC3D-D47F-716A-A151-ADE5FB2C0D15}"/>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12C25ECD-39EC-4E11-7048-B8F19CE2AAFA}"/>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37252932-21A5-5D5D-CBD0-B1D05162BFF2}"/>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Picture Placeholder 7">
            <a:extLst>
              <a:ext uri="{FF2B5EF4-FFF2-40B4-BE49-F238E27FC236}">
                <a16:creationId xmlns:a16="http://schemas.microsoft.com/office/drawing/2014/main" id="{7AC093CF-9094-42B3-E644-4B1D722C8086}"/>
              </a:ext>
            </a:extLst>
          </p:cNvPr>
          <p:cNvSpPr>
            <a:spLocks noGrp="1"/>
          </p:cNvSpPr>
          <p:nvPr>
            <p:ph type="pic" sz="quarter" idx="14"/>
          </p:nvPr>
        </p:nvSpPr>
        <p:spPr>
          <a:xfrm>
            <a:off x="306000" y="1258889"/>
            <a:ext cx="5648400" cy="4691062"/>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p:nvPr>
        </p:nvSpPr>
        <p:spPr>
          <a:xfrm>
            <a:off x="6243563" y="1258888"/>
            <a:ext cx="5648400" cy="4240212"/>
          </a:xfrm>
        </p:spPr>
        <p:txBody>
          <a:bodyPr/>
          <a:lstStyle>
            <a:lvl1pPr marL="157163" indent="-157163">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a:t>Click to edit Master text styles</a:t>
            </a:r>
          </a:p>
        </p:txBody>
      </p:sp>
      <p:sp>
        <p:nvSpPr>
          <p:cNvPr id="8" name="Text Placeholder 12">
            <a:extLst>
              <a:ext uri="{FF2B5EF4-FFF2-40B4-BE49-F238E27FC236}">
                <a16:creationId xmlns:a16="http://schemas.microsoft.com/office/drawing/2014/main" id="{DD79567B-BA61-21E3-EB1B-6B95C8E88DE1}"/>
              </a:ext>
            </a:extLst>
          </p:cNvPr>
          <p:cNvSpPr>
            <a:spLocks noGrp="1"/>
          </p:cNvSpPr>
          <p:nvPr>
            <p:ph type="body" sz="quarter" idx="19" hasCustomPrompt="1"/>
          </p:nvPr>
        </p:nvSpPr>
        <p:spPr>
          <a:xfrm>
            <a:off x="6237602" y="5499100"/>
            <a:ext cx="5648398" cy="450850"/>
          </a:xfrm>
        </p:spPr>
        <p:txBody>
          <a:bodyPr/>
          <a:lstStyle>
            <a:lvl1pPr marL="0" indent="0">
              <a:buNone/>
              <a:defRPr sz="1200" b="1"/>
            </a:lvl1pPr>
            <a:lvl2pPr>
              <a:defRPr sz="1200" b="1"/>
            </a:lvl2pPr>
            <a:lvl3pPr>
              <a:defRPr sz="1200" b="1"/>
            </a:lvl3pPr>
            <a:lvl4pPr>
              <a:defRPr sz="1200" b="1"/>
            </a:lvl4pPr>
            <a:lvl5pPr>
              <a:defRPr sz="1200" b="1"/>
            </a:lvl5pPr>
          </a:lstStyle>
          <a:p>
            <a:pPr lvl="0"/>
            <a:r>
              <a:rPr lang="en-US" dirty="0"/>
              <a:t>Name, Job Title</a:t>
            </a:r>
          </a:p>
        </p:txBody>
      </p:sp>
    </p:spTree>
    <p:extLst>
      <p:ext uri="{BB962C8B-B14F-4D97-AF65-F5344CB8AC3E}">
        <p14:creationId xmlns:p14="http://schemas.microsoft.com/office/powerpoint/2010/main" val="264091646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1">
    <p:spTree>
      <p:nvGrpSpPr>
        <p:cNvPr id="1" name=""/>
        <p:cNvGrpSpPr/>
        <p:nvPr/>
      </p:nvGrpSpPr>
      <p:grpSpPr>
        <a:xfrm>
          <a:off x="0" y="0"/>
          <a:ext cx="0" cy="0"/>
          <a:chOff x="0" y="0"/>
          <a:chExt cx="0" cy="0"/>
        </a:xfrm>
      </p:grpSpPr>
      <p:pic>
        <p:nvPicPr>
          <p:cNvPr id="9" name="Picture 8" descr="A city skyline at night&#10;&#10;Description automatically generated">
            <a:extLst>
              <a:ext uri="{FF2B5EF4-FFF2-40B4-BE49-F238E27FC236}">
                <a16:creationId xmlns:a16="http://schemas.microsoft.com/office/drawing/2014/main" id="{8023B119-BF14-0762-F3EF-63C9E5A9C2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0E1B6B13-5282-0107-6418-11F68AA95B7A}"/>
              </a:ext>
            </a:extLst>
          </p:cNvPr>
          <p:cNvSpPr/>
          <p:nvPr userDrawn="1"/>
        </p:nvSpPr>
        <p:spPr>
          <a:xfrm>
            <a:off x="1734960" y="304800"/>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dirty="0"/>
              <a:t>Title</a:t>
            </a:r>
            <a:endParaRPr lang="en-GB" dirty="0"/>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dirty="0"/>
              <a:t>Name, Date, Year</a:t>
            </a:r>
            <a:endParaRPr lang="en-GB" dirty="0"/>
          </a:p>
        </p:txBody>
      </p:sp>
      <p:pic>
        <p:nvPicPr>
          <p:cNvPr id="4" name="Grafik 11">
            <a:extLst>
              <a:ext uri="{FF2B5EF4-FFF2-40B4-BE49-F238E27FC236}">
                <a16:creationId xmlns:a16="http://schemas.microsoft.com/office/drawing/2014/main" id="{3FAD8840-041F-A3D8-1509-F5EADE485C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238772211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lternative_Quote layo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44ABC-A943-3ED6-C41B-5AFF1F1E01A8}"/>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78A4EC3D-D47F-716A-A151-ADE5FB2C0D15}"/>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12C25ECD-39EC-4E11-7048-B8F19CE2AAFA}"/>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37252932-21A5-5D5D-CBD0-B1D05162BFF2}"/>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hasCustomPrompt="1"/>
          </p:nvPr>
        </p:nvSpPr>
        <p:spPr>
          <a:xfrm>
            <a:off x="7997735" y="1260000"/>
            <a:ext cx="3748720" cy="4239100"/>
          </a:xfrm>
        </p:spPr>
        <p:txBody>
          <a:bodyPr/>
          <a:lstStyle>
            <a:lvl1pPr marL="120650" indent="-120650">
              <a:buNone/>
              <a:defRPr sz="2400" b="0"/>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dirty="0"/>
              <a:t>“Click to edit Master text styles</a:t>
            </a:r>
          </a:p>
        </p:txBody>
      </p:sp>
      <p:sp>
        <p:nvSpPr>
          <p:cNvPr id="8" name="Text Placeholder 8">
            <a:extLst>
              <a:ext uri="{FF2B5EF4-FFF2-40B4-BE49-F238E27FC236}">
                <a16:creationId xmlns:a16="http://schemas.microsoft.com/office/drawing/2014/main" id="{F8DBE469-FA96-A611-CE98-0F2F91BDD651}"/>
              </a:ext>
            </a:extLst>
          </p:cNvPr>
          <p:cNvSpPr>
            <a:spLocks noGrp="1"/>
          </p:cNvSpPr>
          <p:nvPr>
            <p:ph type="body" sz="quarter" idx="14" hasCustomPrompt="1"/>
          </p:nvPr>
        </p:nvSpPr>
        <p:spPr>
          <a:xfrm>
            <a:off x="305997" y="1260000"/>
            <a:ext cx="720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Content Placeholder 10">
            <a:extLst>
              <a:ext uri="{FF2B5EF4-FFF2-40B4-BE49-F238E27FC236}">
                <a16:creationId xmlns:a16="http://schemas.microsoft.com/office/drawing/2014/main" id="{F390D26B-A5B3-53AF-787D-CA185DA722E3}"/>
              </a:ext>
            </a:extLst>
          </p:cNvPr>
          <p:cNvSpPr>
            <a:spLocks noGrp="1"/>
          </p:cNvSpPr>
          <p:nvPr>
            <p:ph sz="quarter" idx="18"/>
          </p:nvPr>
        </p:nvSpPr>
        <p:spPr>
          <a:xfrm>
            <a:off x="305998" y="1692000"/>
            <a:ext cx="72000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descr="Blue letters on a black background&#10;&#10;Description automatically generated">
            <a:extLst>
              <a:ext uri="{FF2B5EF4-FFF2-40B4-BE49-F238E27FC236}">
                <a16:creationId xmlns:a16="http://schemas.microsoft.com/office/drawing/2014/main" id="{A695A264-93AA-CE06-BF63-CD04C406C7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12" name="Text Placeholder 12">
            <a:extLst>
              <a:ext uri="{FF2B5EF4-FFF2-40B4-BE49-F238E27FC236}">
                <a16:creationId xmlns:a16="http://schemas.microsoft.com/office/drawing/2014/main" id="{29C61118-65C4-E1C5-E036-604CF0B059E8}"/>
              </a:ext>
            </a:extLst>
          </p:cNvPr>
          <p:cNvSpPr>
            <a:spLocks noGrp="1"/>
          </p:cNvSpPr>
          <p:nvPr>
            <p:ph type="body" sz="quarter" idx="19" hasCustomPrompt="1"/>
          </p:nvPr>
        </p:nvSpPr>
        <p:spPr>
          <a:xfrm>
            <a:off x="7997735" y="5499100"/>
            <a:ext cx="3748720" cy="450850"/>
          </a:xfrm>
        </p:spPr>
        <p:txBody>
          <a:bodyPr/>
          <a:lstStyle>
            <a:lvl1pPr marL="0" indent="0">
              <a:buNone/>
              <a:defRPr sz="1200" b="1"/>
            </a:lvl1pPr>
            <a:lvl2pPr>
              <a:defRPr sz="1200" b="1"/>
            </a:lvl2pPr>
            <a:lvl3pPr>
              <a:defRPr sz="1200" b="1"/>
            </a:lvl3pPr>
            <a:lvl4pPr>
              <a:defRPr sz="1200" b="1"/>
            </a:lvl4pPr>
            <a:lvl5pPr>
              <a:defRPr sz="1200" b="1"/>
            </a:lvl5pPr>
          </a:lstStyle>
          <a:p>
            <a:pPr lvl="0"/>
            <a:r>
              <a:rPr lang="en-US" dirty="0"/>
              <a:t>Name, Job Title</a:t>
            </a:r>
          </a:p>
        </p:txBody>
      </p:sp>
    </p:spTree>
    <p:extLst>
      <p:ext uri="{BB962C8B-B14F-4D97-AF65-F5344CB8AC3E}">
        <p14:creationId xmlns:p14="http://schemas.microsoft.com/office/powerpoint/2010/main" val="265150986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s with right high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F930D-35CB-01D0-4761-E9A6692624F6}"/>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32FAA43-049E-0EDB-73E3-7ED4429EAC21}"/>
              </a:ext>
            </a:extLst>
          </p:cNvPr>
          <p:cNvSpPr>
            <a:spLocks noGrp="1"/>
          </p:cNvSpPr>
          <p:nvPr>
            <p:ph type="title" hasCustomPrompt="1"/>
          </p:nvPr>
        </p:nvSpPr>
        <p:spPr>
          <a:xfrm>
            <a:off x="306000" y="306000"/>
            <a:ext cx="5648400" cy="360000"/>
          </a:xfrm>
        </p:spPr>
        <p:txBody>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7BB65ECB-6708-A610-4029-A91BD50C7BF5}"/>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E33E1FAB-C451-E465-8500-00AEE22D82FB}"/>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AEB4D2BA-FFC1-18C8-F9F3-DBECD87DE183}"/>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75F5A8C2-A4E5-0B25-09CD-E49B8737675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pic>
        <p:nvPicPr>
          <p:cNvPr id="8" name="Picture 7" descr="Blue letters on a black background&#10;&#10;Description automatically generated">
            <a:extLst>
              <a:ext uri="{FF2B5EF4-FFF2-40B4-BE49-F238E27FC236}">
                <a16:creationId xmlns:a16="http://schemas.microsoft.com/office/drawing/2014/main" id="{C31CD433-4D6D-8EAB-439A-3F97BE7866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11" name="Content Placeholder 9">
            <a:extLst>
              <a:ext uri="{FF2B5EF4-FFF2-40B4-BE49-F238E27FC236}">
                <a16:creationId xmlns:a16="http://schemas.microsoft.com/office/drawing/2014/main" id="{92E247C2-C9E4-83C5-F04A-E5EA50CF0DAD}"/>
              </a:ext>
            </a:extLst>
          </p:cNvPr>
          <p:cNvSpPr>
            <a:spLocks noGrp="1"/>
          </p:cNvSpPr>
          <p:nvPr>
            <p:ph sz="quarter" idx="15"/>
          </p:nvPr>
        </p:nvSpPr>
        <p:spPr>
          <a:xfrm>
            <a:off x="7876131" y="1258888"/>
            <a:ext cx="4011069" cy="469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DFC463AB-4BD2-49D5-767F-54FC8EA65B16}"/>
              </a:ext>
            </a:extLst>
          </p:cNvPr>
          <p:cNvSpPr>
            <a:spLocks noGrp="1"/>
          </p:cNvSpPr>
          <p:nvPr>
            <p:ph type="body" sz="quarter" idx="14" hasCustomPrompt="1"/>
          </p:nvPr>
        </p:nvSpPr>
        <p:spPr>
          <a:xfrm>
            <a:off x="305997" y="1260000"/>
            <a:ext cx="695840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5" name="Content Placeholder 10">
            <a:extLst>
              <a:ext uri="{FF2B5EF4-FFF2-40B4-BE49-F238E27FC236}">
                <a16:creationId xmlns:a16="http://schemas.microsoft.com/office/drawing/2014/main" id="{271815FF-0161-8C49-AB75-C04614AA1BB6}"/>
              </a:ext>
            </a:extLst>
          </p:cNvPr>
          <p:cNvSpPr>
            <a:spLocks noGrp="1"/>
          </p:cNvSpPr>
          <p:nvPr>
            <p:ph sz="quarter" idx="18"/>
          </p:nvPr>
        </p:nvSpPr>
        <p:spPr>
          <a:xfrm>
            <a:off x="305998" y="1692000"/>
            <a:ext cx="6958402"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0010850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774D-425F-4BC0-2A89-D4FFAD2D27AF}"/>
              </a:ext>
            </a:extLst>
          </p:cNvPr>
          <p:cNvSpPr>
            <a:spLocks noGrp="1"/>
          </p:cNvSpPr>
          <p:nvPr>
            <p:ph type="title" hasCustomPrompt="1"/>
          </p:nvPr>
        </p:nvSpPr>
        <p:spPr>
          <a:xfrm>
            <a:off x="306000" y="306000"/>
            <a:ext cx="5648400" cy="360000"/>
          </a:xfrm>
        </p:spPr>
        <p:txBody>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7ECD2A33-8FED-378E-7CD7-17B365A7EE5E}"/>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C4581165-1F65-1CE8-67D1-821449075D53}"/>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FBEC5859-8CFE-67C8-1FC8-66D5E71B9837}"/>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8D3BA3C3-C7E2-5DDF-A5DF-F098DEE555F9}"/>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Tree>
    <p:extLst>
      <p:ext uri="{BB962C8B-B14F-4D97-AF65-F5344CB8AC3E}">
        <p14:creationId xmlns:p14="http://schemas.microsoft.com/office/powerpoint/2010/main" val="133083844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78A4EC3D-D47F-716A-A151-ADE5FB2C0D15}"/>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12C25ECD-39EC-4E11-7048-B8F19CE2AAFA}"/>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37252932-21A5-5D5D-CBD0-B1D05162BFF2}"/>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15" name="Text Placeholder 14">
            <a:extLst>
              <a:ext uri="{FF2B5EF4-FFF2-40B4-BE49-F238E27FC236}">
                <a16:creationId xmlns:a16="http://schemas.microsoft.com/office/drawing/2014/main" id="{672A2661-F0D3-EA1A-1204-1F0DD202305C}"/>
              </a:ext>
            </a:extLst>
          </p:cNvPr>
          <p:cNvSpPr>
            <a:spLocks noGrp="1"/>
          </p:cNvSpPr>
          <p:nvPr>
            <p:ph type="body" sz="quarter" idx="14" hasCustomPrompt="1"/>
          </p:nvPr>
        </p:nvSpPr>
        <p:spPr>
          <a:xfrm>
            <a:off x="306000" y="1260000"/>
            <a:ext cx="3276128" cy="360000"/>
          </a:xfrm>
        </p:spPr>
        <p:txBody>
          <a:bodyPr/>
          <a:lstStyle>
            <a:lvl1pPr marL="0" indent="0">
              <a:buNone/>
              <a:defRPr/>
            </a:lvl1pPr>
          </a:lstStyle>
          <a:p>
            <a:pPr lvl="0"/>
            <a:r>
              <a:rPr lang="en-US" dirty="0"/>
              <a:t>Our team</a:t>
            </a:r>
            <a:endParaRPr lang="en-GB" dirty="0"/>
          </a:p>
        </p:txBody>
      </p:sp>
      <p:sp>
        <p:nvSpPr>
          <p:cNvPr id="17" name="Text Placeholder 16">
            <a:extLst>
              <a:ext uri="{FF2B5EF4-FFF2-40B4-BE49-F238E27FC236}">
                <a16:creationId xmlns:a16="http://schemas.microsoft.com/office/drawing/2014/main" id="{06AAF7BD-B690-19AE-85DD-D64C07178B94}"/>
              </a:ext>
            </a:extLst>
          </p:cNvPr>
          <p:cNvSpPr>
            <a:spLocks noGrp="1"/>
          </p:cNvSpPr>
          <p:nvPr>
            <p:ph type="body" sz="quarter" idx="15"/>
          </p:nvPr>
        </p:nvSpPr>
        <p:spPr>
          <a:xfrm>
            <a:off x="304800" y="1692000"/>
            <a:ext cx="3277200" cy="1501775"/>
          </a:xfrm>
        </p:spPr>
        <p:txBody>
          <a:bodyPr/>
          <a:lstStyle>
            <a:lvl1pPr marL="0" indent="0">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a:t>Click to edit Master text styles</a:t>
            </a:r>
          </a:p>
        </p:txBody>
      </p:sp>
      <p:sp>
        <p:nvSpPr>
          <p:cNvPr id="20" name="Picture Placeholder 19">
            <a:extLst>
              <a:ext uri="{FF2B5EF4-FFF2-40B4-BE49-F238E27FC236}">
                <a16:creationId xmlns:a16="http://schemas.microsoft.com/office/drawing/2014/main" id="{8D23521A-6BFC-0413-2BE0-68637565C490}"/>
              </a:ext>
            </a:extLst>
          </p:cNvPr>
          <p:cNvSpPr>
            <a:spLocks noGrp="1"/>
          </p:cNvSpPr>
          <p:nvPr>
            <p:ph type="pic" sz="quarter" idx="16"/>
          </p:nvPr>
        </p:nvSpPr>
        <p:spPr>
          <a:xfrm>
            <a:off x="3821498" y="1260000"/>
            <a:ext cx="1638000" cy="1638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1" name="Picture Placeholder 19">
            <a:extLst>
              <a:ext uri="{FF2B5EF4-FFF2-40B4-BE49-F238E27FC236}">
                <a16:creationId xmlns:a16="http://schemas.microsoft.com/office/drawing/2014/main" id="{777DA299-DF9F-AA0B-EBD9-B89A2B27B94D}"/>
              </a:ext>
            </a:extLst>
          </p:cNvPr>
          <p:cNvSpPr>
            <a:spLocks noGrp="1"/>
          </p:cNvSpPr>
          <p:nvPr>
            <p:ph type="pic" sz="quarter" idx="17"/>
          </p:nvPr>
        </p:nvSpPr>
        <p:spPr>
          <a:xfrm>
            <a:off x="7973498" y="1260000"/>
            <a:ext cx="1638000" cy="1638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2" name="Picture Placeholder 19">
            <a:extLst>
              <a:ext uri="{FF2B5EF4-FFF2-40B4-BE49-F238E27FC236}">
                <a16:creationId xmlns:a16="http://schemas.microsoft.com/office/drawing/2014/main" id="{9EDEE6B0-32AE-5C3F-B6C7-53332D9C70E4}"/>
              </a:ext>
            </a:extLst>
          </p:cNvPr>
          <p:cNvSpPr>
            <a:spLocks noGrp="1"/>
          </p:cNvSpPr>
          <p:nvPr>
            <p:ph type="pic" sz="quarter" idx="18"/>
          </p:nvPr>
        </p:nvSpPr>
        <p:spPr>
          <a:xfrm>
            <a:off x="3821498" y="3652524"/>
            <a:ext cx="1638000" cy="1638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3" name="Picture Placeholder 19">
            <a:extLst>
              <a:ext uri="{FF2B5EF4-FFF2-40B4-BE49-F238E27FC236}">
                <a16:creationId xmlns:a16="http://schemas.microsoft.com/office/drawing/2014/main" id="{62F9F762-D9F9-DA71-29D1-C79016D1A8D0}"/>
              </a:ext>
            </a:extLst>
          </p:cNvPr>
          <p:cNvSpPr>
            <a:spLocks noGrp="1"/>
          </p:cNvSpPr>
          <p:nvPr>
            <p:ph type="pic" sz="quarter" idx="19"/>
          </p:nvPr>
        </p:nvSpPr>
        <p:spPr>
          <a:xfrm>
            <a:off x="7973498" y="3652524"/>
            <a:ext cx="1638000" cy="1638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5" name="Text Placeholder 24">
            <a:extLst>
              <a:ext uri="{FF2B5EF4-FFF2-40B4-BE49-F238E27FC236}">
                <a16:creationId xmlns:a16="http://schemas.microsoft.com/office/drawing/2014/main" id="{E33872C5-04BF-F8E7-4D24-9D0D57B1BB24}"/>
              </a:ext>
            </a:extLst>
          </p:cNvPr>
          <p:cNvSpPr>
            <a:spLocks noGrp="1"/>
          </p:cNvSpPr>
          <p:nvPr>
            <p:ph type="body" sz="quarter" idx="20" hasCustomPrompt="1"/>
          </p:nvPr>
        </p:nvSpPr>
        <p:spPr>
          <a:xfrm>
            <a:off x="5706949" y="2117664"/>
            <a:ext cx="2027051" cy="360000"/>
          </a:xfrm>
        </p:spPr>
        <p:txBody>
          <a:bodyPr/>
          <a:lstStyle>
            <a:lvl1pPr marL="0" indent="0">
              <a:buNone/>
              <a:defRPr b="1"/>
            </a:lvl1pPr>
          </a:lstStyle>
          <a:p>
            <a:pPr lvl="0"/>
            <a:r>
              <a:rPr lang="en-US" dirty="0"/>
              <a:t>Name surname</a:t>
            </a:r>
            <a:endParaRPr lang="en-GB" dirty="0"/>
          </a:p>
        </p:txBody>
      </p:sp>
      <p:sp>
        <p:nvSpPr>
          <p:cNvPr id="26" name="Text Placeholder 24">
            <a:extLst>
              <a:ext uri="{FF2B5EF4-FFF2-40B4-BE49-F238E27FC236}">
                <a16:creationId xmlns:a16="http://schemas.microsoft.com/office/drawing/2014/main" id="{FBD4C676-D3A0-7C78-8E0C-1156D9E4EFC2}"/>
              </a:ext>
            </a:extLst>
          </p:cNvPr>
          <p:cNvSpPr>
            <a:spLocks noGrp="1"/>
          </p:cNvSpPr>
          <p:nvPr>
            <p:ph type="body" sz="quarter" idx="21" hasCustomPrompt="1"/>
          </p:nvPr>
        </p:nvSpPr>
        <p:spPr>
          <a:xfrm>
            <a:off x="5706949" y="2538000"/>
            <a:ext cx="2027051" cy="360000"/>
          </a:xfrm>
        </p:spPr>
        <p:txBody>
          <a:bodyPr/>
          <a:lstStyle>
            <a:lvl1pPr marL="0" indent="0">
              <a:buNone/>
              <a:defRPr b="0"/>
            </a:lvl1pPr>
          </a:lstStyle>
          <a:p>
            <a:pPr lvl="0"/>
            <a:r>
              <a:rPr lang="en-US" dirty="0"/>
              <a:t>Job title</a:t>
            </a:r>
            <a:endParaRPr lang="en-GB" dirty="0"/>
          </a:p>
        </p:txBody>
      </p:sp>
      <p:sp>
        <p:nvSpPr>
          <p:cNvPr id="27" name="Text Placeholder 24">
            <a:extLst>
              <a:ext uri="{FF2B5EF4-FFF2-40B4-BE49-F238E27FC236}">
                <a16:creationId xmlns:a16="http://schemas.microsoft.com/office/drawing/2014/main" id="{5A2D47DF-6C80-9D62-8F40-BED8626C265A}"/>
              </a:ext>
            </a:extLst>
          </p:cNvPr>
          <p:cNvSpPr>
            <a:spLocks noGrp="1"/>
          </p:cNvSpPr>
          <p:nvPr>
            <p:ph type="body" sz="quarter" idx="22" hasCustomPrompt="1"/>
          </p:nvPr>
        </p:nvSpPr>
        <p:spPr>
          <a:xfrm>
            <a:off x="9858949" y="2117664"/>
            <a:ext cx="2027051" cy="360000"/>
          </a:xfrm>
        </p:spPr>
        <p:txBody>
          <a:bodyPr/>
          <a:lstStyle>
            <a:lvl1pPr marL="0" indent="0">
              <a:buNone/>
              <a:defRPr b="1"/>
            </a:lvl1pPr>
          </a:lstStyle>
          <a:p>
            <a:pPr lvl="0"/>
            <a:r>
              <a:rPr lang="en-US" dirty="0"/>
              <a:t>Name surname</a:t>
            </a:r>
            <a:endParaRPr lang="en-GB" dirty="0"/>
          </a:p>
        </p:txBody>
      </p:sp>
      <p:sp>
        <p:nvSpPr>
          <p:cNvPr id="28" name="Text Placeholder 24">
            <a:extLst>
              <a:ext uri="{FF2B5EF4-FFF2-40B4-BE49-F238E27FC236}">
                <a16:creationId xmlns:a16="http://schemas.microsoft.com/office/drawing/2014/main" id="{124E0AA2-5A10-C4F8-7FF7-3331E936DA95}"/>
              </a:ext>
            </a:extLst>
          </p:cNvPr>
          <p:cNvSpPr>
            <a:spLocks noGrp="1"/>
          </p:cNvSpPr>
          <p:nvPr>
            <p:ph type="body" sz="quarter" idx="23" hasCustomPrompt="1"/>
          </p:nvPr>
        </p:nvSpPr>
        <p:spPr>
          <a:xfrm>
            <a:off x="9858949" y="2538000"/>
            <a:ext cx="2027051" cy="360000"/>
          </a:xfrm>
        </p:spPr>
        <p:txBody>
          <a:bodyPr/>
          <a:lstStyle>
            <a:lvl1pPr marL="0" indent="0">
              <a:buNone/>
              <a:defRPr b="0"/>
            </a:lvl1pPr>
          </a:lstStyle>
          <a:p>
            <a:pPr lvl="0"/>
            <a:r>
              <a:rPr lang="en-US" dirty="0"/>
              <a:t>Job title</a:t>
            </a:r>
            <a:endParaRPr lang="en-GB" dirty="0"/>
          </a:p>
        </p:txBody>
      </p:sp>
      <p:sp>
        <p:nvSpPr>
          <p:cNvPr id="29" name="Text Placeholder 24">
            <a:extLst>
              <a:ext uri="{FF2B5EF4-FFF2-40B4-BE49-F238E27FC236}">
                <a16:creationId xmlns:a16="http://schemas.microsoft.com/office/drawing/2014/main" id="{8BDB34A3-36A9-DFDC-3C94-2120F1A7EB46}"/>
              </a:ext>
            </a:extLst>
          </p:cNvPr>
          <p:cNvSpPr>
            <a:spLocks noGrp="1"/>
          </p:cNvSpPr>
          <p:nvPr>
            <p:ph type="body" sz="quarter" idx="24" hasCustomPrompt="1"/>
          </p:nvPr>
        </p:nvSpPr>
        <p:spPr>
          <a:xfrm>
            <a:off x="5706949" y="4510188"/>
            <a:ext cx="2027051" cy="360000"/>
          </a:xfrm>
        </p:spPr>
        <p:txBody>
          <a:bodyPr/>
          <a:lstStyle>
            <a:lvl1pPr marL="0" indent="0">
              <a:buNone/>
              <a:defRPr b="1"/>
            </a:lvl1pPr>
          </a:lstStyle>
          <a:p>
            <a:pPr lvl="0"/>
            <a:r>
              <a:rPr lang="en-US" dirty="0"/>
              <a:t>Name surname</a:t>
            </a:r>
            <a:endParaRPr lang="en-GB" dirty="0"/>
          </a:p>
        </p:txBody>
      </p:sp>
      <p:sp>
        <p:nvSpPr>
          <p:cNvPr id="30" name="Text Placeholder 24">
            <a:extLst>
              <a:ext uri="{FF2B5EF4-FFF2-40B4-BE49-F238E27FC236}">
                <a16:creationId xmlns:a16="http://schemas.microsoft.com/office/drawing/2014/main" id="{A3717ED6-BDEA-E997-D0EF-C7FC7E6B0A2F}"/>
              </a:ext>
            </a:extLst>
          </p:cNvPr>
          <p:cNvSpPr>
            <a:spLocks noGrp="1"/>
          </p:cNvSpPr>
          <p:nvPr>
            <p:ph type="body" sz="quarter" idx="25" hasCustomPrompt="1"/>
          </p:nvPr>
        </p:nvSpPr>
        <p:spPr>
          <a:xfrm>
            <a:off x="5706949" y="4930524"/>
            <a:ext cx="2027051" cy="360000"/>
          </a:xfrm>
        </p:spPr>
        <p:txBody>
          <a:bodyPr/>
          <a:lstStyle>
            <a:lvl1pPr marL="0" indent="0">
              <a:buNone/>
              <a:defRPr b="0"/>
            </a:lvl1pPr>
          </a:lstStyle>
          <a:p>
            <a:pPr lvl="0"/>
            <a:r>
              <a:rPr lang="en-US" dirty="0"/>
              <a:t>Job title</a:t>
            </a:r>
            <a:endParaRPr lang="en-GB" dirty="0"/>
          </a:p>
        </p:txBody>
      </p:sp>
      <p:sp>
        <p:nvSpPr>
          <p:cNvPr id="31" name="Text Placeholder 24">
            <a:extLst>
              <a:ext uri="{FF2B5EF4-FFF2-40B4-BE49-F238E27FC236}">
                <a16:creationId xmlns:a16="http://schemas.microsoft.com/office/drawing/2014/main" id="{46608C4E-A3D0-8547-0277-9E3C281776B0}"/>
              </a:ext>
            </a:extLst>
          </p:cNvPr>
          <p:cNvSpPr>
            <a:spLocks noGrp="1"/>
          </p:cNvSpPr>
          <p:nvPr>
            <p:ph type="body" sz="quarter" idx="26" hasCustomPrompt="1"/>
          </p:nvPr>
        </p:nvSpPr>
        <p:spPr>
          <a:xfrm>
            <a:off x="9858949" y="4510188"/>
            <a:ext cx="2027051" cy="360000"/>
          </a:xfrm>
        </p:spPr>
        <p:txBody>
          <a:bodyPr/>
          <a:lstStyle>
            <a:lvl1pPr marL="0" indent="0">
              <a:buNone/>
              <a:defRPr b="1"/>
            </a:lvl1pPr>
          </a:lstStyle>
          <a:p>
            <a:pPr lvl="0"/>
            <a:r>
              <a:rPr lang="en-US" dirty="0"/>
              <a:t>Name surname</a:t>
            </a:r>
            <a:endParaRPr lang="en-GB" dirty="0"/>
          </a:p>
        </p:txBody>
      </p:sp>
      <p:sp>
        <p:nvSpPr>
          <p:cNvPr id="32" name="Text Placeholder 24">
            <a:extLst>
              <a:ext uri="{FF2B5EF4-FFF2-40B4-BE49-F238E27FC236}">
                <a16:creationId xmlns:a16="http://schemas.microsoft.com/office/drawing/2014/main" id="{2F90C55D-5300-4742-EBF6-164AB6B4FC38}"/>
              </a:ext>
            </a:extLst>
          </p:cNvPr>
          <p:cNvSpPr>
            <a:spLocks noGrp="1"/>
          </p:cNvSpPr>
          <p:nvPr>
            <p:ph type="body" sz="quarter" idx="27" hasCustomPrompt="1"/>
          </p:nvPr>
        </p:nvSpPr>
        <p:spPr>
          <a:xfrm>
            <a:off x="9858949" y="4930524"/>
            <a:ext cx="2027051" cy="360000"/>
          </a:xfrm>
        </p:spPr>
        <p:txBody>
          <a:bodyPr/>
          <a:lstStyle>
            <a:lvl1pPr marL="0" indent="0">
              <a:buNone/>
              <a:defRPr b="0"/>
            </a:lvl1pPr>
          </a:lstStyle>
          <a:p>
            <a:pPr lvl="0"/>
            <a:r>
              <a:rPr lang="en-US" dirty="0"/>
              <a:t>Job title</a:t>
            </a:r>
            <a:endParaRPr lang="en-GB" dirty="0"/>
          </a:p>
        </p:txBody>
      </p:sp>
    </p:spTree>
    <p:extLst>
      <p:ext uri="{BB962C8B-B14F-4D97-AF65-F5344CB8AC3E}">
        <p14:creationId xmlns:p14="http://schemas.microsoft.com/office/powerpoint/2010/main" val="257740249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am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52C064FE-D615-C9B5-75EB-0193E382BF59}"/>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AFE10F5C-6B52-D19B-BD1F-10CBDAB3DF61}"/>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8CE66C31-CED2-A64E-05C1-0BADF0DA9BA3}"/>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Picture Placeholder 10">
            <a:extLst>
              <a:ext uri="{FF2B5EF4-FFF2-40B4-BE49-F238E27FC236}">
                <a16:creationId xmlns:a16="http://schemas.microsoft.com/office/drawing/2014/main" id="{4B40880E-2441-2036-7E0C-9AF61B5CE48A}"/>
              </a:ext>
            </a:extLst>
          </p:cNvPr>
          <p:cNvSpPr>
            <a:spLocks noGrp="1"/>
          </p:cNvSpPr>
          <p:nvPr>
            <p:ph type="pic" sz="quarter" idx="24"/>
          </p:nvPr>
        </p:nvSpPr>
        <p:spPr>
          <a:xfrm>
            <a:off x="306388" y="190999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dirty="0"/>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p:cNvSpPr>
          <p:nvPr>
            <p:ph type="pic" sz="quarter" idx="27"/>
          </p:nvPr>
        </p:nvSpPr>
        <p:spPr>
          <a:xfrm>
            <a:off x="306388" y="3263224"/>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p:cNvSpPr>
          <p:nvPr>
            <p:ph type="pic" sz="quarter" idx="30"/>
          </p:nvPr>
        </p:nvSpPr>
        <p:spPr>
          <a:xfrm>
            <a:off x="306388" y="461644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p:cNvSpPr>
          <p:nvPr>
            <p:ph type="pic" sz="quarter" idx="33"/>
          </p:nvPr>
        </p:nvSpPr>
        <p:spPr>
          <a:xfrm>
            <a:off x="6103938" y="190999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715010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7150100" y="2355729"/>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p:cNvSpPr>
          <p:nvPr>
            <p:ph type="pic" sz="quarter" idx="36"/>
          </p:nvPr>
        </p:nvSpPr>
        <p:spPr>
          <a:xfrm>
            <a:off x="6103938" y="3263224"/>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715010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715010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p:cNvSpPr>
          <p:nvPr>
            <p:ph type="pic" sz="quarter" idx="39"/>
          </p:nvPr>
        </p:nvSpPr>
        <p:spPr>
          <a:xfrm>
            <a:off x="6103938" y="461644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dirty="0"/>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715010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715010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Tree>
    <p:extLst>
      <p:ext uri="{BB962C8B-B14F-4D97-AF65-F5344CB8AC3E}">
        <p14:creationId xmlns:p14="http://schemas.microsoft.com/office/powerpoint/2010/main" val="705978506"/>
      </p:ext>
    </p:extLst>
  </p:cSld>
  <p:clrMapOvr>
    <a:masterClrMapping/>
  </p:clrMapOvr>
  <p:transition>
    <p:fade/>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52C064FE-D615-C9B5-75EB-0193E382BF59}"/>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AFE10F5C-6B52-D19B-BD1F-10CBDAB3DF61}"/>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8CE66C31-CED2-A64E-05C1-0BADF0DA9BA3}"/>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11" name="Picture Placeholder 10">
            <a:extLst>
              <a:ext uri="{FF2B5EF4-FFF2-40B4-BE49-F238E27FC236}">
                <a16:creationId xmlns:a16="http://schemas.microsoft.com/office/drawing/2014/main" id="{4B40880E-2441-2036-7E0C-9AF61B5CE48A}"/>
              </a:ext>
            </a:extLst>
          </p:cNvPr>
          <p:cNvSpPr>
            <a:spLocks noGrp="1"/>
          </p:cNvSpPr>
          <p:nvPr>
            <p:ph type="pic" sz="quarter" idx="24"/>
          </p:nvPr>
        </p:nvSpPr>
        <p:spPr>
          <a:xfrm>
            <a:off x="306388" y="190999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p:cNvSpPr>
          <p:nvPr>
            <p:ph type="pic" sz="quarter" idx="27"/>
          </p:nvPr>
        </p:nvSpPr>
        <p:spPr>
          <a:xfrm>
            <a:off x="306388" y="3263224"/>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p:cNvSpPr>
          <p:nvPr>
            <p:ph type="pic" sz="quarter" idx="30"/>
          </p:nvPr>
        </p:nvSpPr>
        <p:spPr>
          <a:xfrm>
            <a:off x="306388" y="461644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74302"/>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60052"/>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p:cNvSpPr>
          <p:nvPr>
            <p:ph type="pic" sz="quarter" idx="33"/>
          </p:nvPr>
        </p:nvSpPr>
        <p:spPr>
          <a:xfrm>
            <a:off x="4153694" y="190999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5199856" y="2069979"/>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5199856" y="23589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p:cNvSpPr>
          <p:nvPr>
            <p:ph type="pic" sz="quarter" idx="36"/>
          </p:nvPr>
        </p:nvSpPr>
        <p:spPr>
          <a:xfrm>
            <a:off x="4153694" y="3263224"/>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5199856" y="3435428"/>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5199856" y="37211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p:cNvSpPr>
          <p:nvPr>
            <p:ph type="pic" sz="quarter" idx="39"/>
          </p:nvPr>
        </p:nvSpPr>
        <p:spPr>
          <a:xfrm>
            <a:off x="4153694" y="461644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5199856" y="4774302"/>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5199856" y="5060052"/>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6" name="Picture Placeholder 10">
            <a:extLst>
              <a:ext uri="{FF2B5EF4-FFF2-40B4-BE49-F238E27FC236}">
                <a16:creationId xmlns:a16="http://schemas.microsoft.com/office/drawing/2014/main" id="{D00DC641-42E9-0B66-3D72-9F709D811A21}"/>
              </a:ext>
            </a:extLst>
          </p:cNvPr>
          <p:cNvSpPr>
            <a:spLocks noGrp="1"/>
          </p:cNvSpPr>
          <p:nvPr>
            <p:ph type="pic" sz="quarter" idx="42"/>
          </p:nvPr>
        </p:nvSpPr>
        <p:spPr>
          <a:xfrm>
            <a:off x="8001001" y="190999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7" name="Text Placeholder 12">
            <a:extLst>
              <a:ext uri="{FF2B5EF4-FFF2-40B4-BE49-F238E27FC236}">
                <a16:creationId xmlns:a16="http://schemas.microsoft.com/office/drawing/2014/main" id="{4A1F38BA-66D9-41A9-F343-8B2F5D9A9AC4}"/>
              </a:ext>
            </a:extLst>
          </p:cNvPr>
          <p:cNvSpPr>
            <a:spLocks noGrp="1"/>
          </p:cNvSpPr>
          <p:nvPr>
            <p:ph type="body" sz="quarter" idx="43" hasCustomPrompt="1"/>
          </p:nvPr>
        </p:nvSpPr>
        <p:spPr>
          <a:xfrm>
            <a:off x="9047163" y="2069979"/>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10" name="Text Placeholder 12">
            <a:extLst>
              <a:ext uri="{FF2B5EF4-FFF2-40B4-BE49-F238E27FC236}">
                <a16:creationId xmlns:a16="http://schemas.microsoft.com/office/drawing/2014/main" id="{6AEB60AC-335C-9000-1BA5-FDB62E7A9EE0}"/>
              </a:ext>
            </a:extLst>
          </p:cNvPr>
          <p:cNvSpPr>
            <a:spLocks noGrp="1"/>
          </p:cNvSpPr>
          <p:nvPr>
            <p:ph type="body" sz="quarter" idx="44" hasCustomPrompt="1"/>
          </p:nvPr>
        </p:nvSpPr>
        <p:spPr>
          <a:xfrm>
            <a:off x="9047163" y="23589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12" name="Picture Placeholder 10">
            <a:extLst>
              <a:ext uri="{FF2B5EF4-FFF2-40B4-BE49-F238E27FC236}">
                <a16:creationId xmlns:a16="http://schemas.microsoft.com/office/drawing/2014/main" id="{E6F84F8C-66B2-BD9D-43C9-974D44F94EC1}"/>
              </a:ext>
            </a:extLst>
          </p:cNvPr>
          <p:cNvSpPr>
            <a:spLocks noGrp="1"/>
          </p:cNvSpPr>
          <p:nvPr>
            <p:ph type="pic" sz="quarter" idx="45"/>
          </p:nvPr>
        </p:nvSpPr>
        <p:spPr>
          <a:xfrm>
            <a:off x="8001001" y="3263224"/>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30" name="Text Placeholder 12">
            <a:extLst>
              <a:ext uri="{FF2B5EF4-FFF2-40B4-BE49-F238E27FC236}">
                <a16:creationId xmlns:a16="http://schemas.microsoft.com/office/drawing/2014/main" id="{0114D6F8-B9A3-ED71-9813-52BAF652A7B8}"/>
              </a:ext>
            </a:extLst>
          </p:cNvPr>
          <p:cNvSpPr>
            <a:spLocks noGrp="1"/>
          </p:cNvSpPr>
          <p:nvPr>
            <p:ph type="body" sz="quarter" idx="46" hasCustomPrompt="1"/>
          </p:nvPr>
        </p:nvSpPr>
        <p:spPr>
          <a:xfrm>
            <a:off x="9047163" y="3435428"/>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31" name="Text Placeholder 12">
            <a:extLst>
              <a:ext uri="{FF2B5EF4-FFF2-40B4-BE49-F238E27FC236}">
                <a16:creationId xmlns:a16="http://schemas.microsoft.com/office/drawing/2014/main" id="{39C04260-C8BE-71ED-EA47-703038E90683}"/>
              </a:ext>
            </a:extLst>
          </p:cNvPr>
          <p:cNvSpPr>
            <a:spLocks noGrp="1"/>
          </p:cNvSpPr>
          <p:nvPr>
            <p:ph type="body" sz="quarter" idx="47" hasCustomPrompt="1"/>
          </p:nvPr>
        </p:nvSpPr>
        <p:spPr>
          <a:xfrm>
            <a:off x="9047163" y="3721178"/>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32" name="Picture Placeholder 10">
            <a:extLst>
              <a:ext uri="{FF2B5EF4-FFF2-40B4-BE49-F238E27FC236}">
                <a16:creationId xmlns:a16="http://schemas.microsoft.com/office/drawing/2014/main" id="{944BF7B4-5DAC-1321-A9A6-C9816D8B397D}"/>
              </a:ext>
            </a:extLst>
          </p:cNvPr>
          <p:cNvSpPr>
            <a:spLocks noGrp="1"/>
          </p:cNvSpPr>
          <p:nvPr>
            <p:ph type="pic" sz="quarter" idx="48"/>
          </p:nvPr>
        </p:nvSpPr>
        <p:spPr>
          <a:xfrm>
            <a:off x="8001001" y="461644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33" name="Text Placeholder 12">
            <a:extLst>
              <a:ext uri="{FF2B5EF4-FFF2-40B4-BE49-F238E27FC236}">
                <a16:creationId xmlns:a16="http://schemas.microsoft.com/office/drawing/2014/main" id="{11F34BF6-57E4-2668-8C65-E480F3A59139}"/>
              </a:ext>
            </a:extLst>
          </p:cNvPr>
          <p:cNvSpPr>
            <a:spLocks noGrp="1"/>
          </p:cNvSpPr>
          <p:nvPr>
            <p:ph type="body" sz="quarter" idx="49" hasCustomPrompt="1"/>
          </p:nvPr>
        </p:nvSpPr>
        <p:spPr>
          <a:xfrm>
            <a:off x="9047163" y="4774302"/>
            <a:ext cx="252000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34" name="Text Placeholder 12">
            <a:extLst>
              <a:ext uri="{FF2B5EF4-FFF2-40B4-BE49-F238E27FC236}">
                <a16:creationId xmlns:a16="http://schemas.microsoft.com/office/drawing/2014/main" id="{8623A0F5-2495-FFA9-60F0-C91A0FF02736}"/>
              </a:ext>
            </a:extLst>
          </p:cNvPr>
          <p:cNvSpPr>
            <a:spLocks noGrp="1"/>
          </p:cNvSpPr>
          <p:nvPr>
            <p:ph type="body" sz="quarter" idx="50" hasCustomPrompt="1"/>
          </p:nvPr>
        </p:nvSpPr>
        <p:spPr>
          <a:xfrm>
            <a:off x="9047163" y="5060052"/>
            <a:ext cx="252000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Tree>
    <p:extLst>
      <p:ext uri="{BB962C8B-B14F-4D97-AF65-F5344CB8AC3E}">
        <p14:creationId xmlns:p14="http://schemas.microsoft.com/office/powerpoint/2010/main" val="3531968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28F4D6F4-7201-D735-D3B3-216FF790888E}"/>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C2C7F9CC-6282-CDBE-05BD-D05AF4636684}"/>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A21F1CFB-88CF-58EB-DF8B-2B62A5D20DEF}"/>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Picture Placeholder 10">
            <a:extLst>
              <a:ext uri="{FF2B5EF4-FFF2-40B4-BE49-F238E27FC236}">
                <a16:creationId xmlns:a16="http://schemas.microsoft.com/office/drawing/2014/main" id="{5D577385-0486-30CD-9591-DF5CA8E9F42A}"/>
              </a:ext>
            </a:extLst>
          </p:cNvPr>
          <p:cNvSpPr>
            <a:spLocks noGrp="1"/>
          </p:cNvSpPr>
          <p:nvPr>
            <p:ph type="pic" sz="quarter" idx="24"/>
          </p:nvPr>
        </p:nvSpPr>
        <p:spPr>
          <a:xfrm>
            <a:off x="306388" y="1260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744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Email</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1352550" y="2052982"/>
            <a:ext cx="10533063" cy="389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369252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wo biography entr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28F4D6F4-7201-D735-D3B3-216FF790888E}"/>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C2C7F9CC-6282-CDBE-05BD-D05AF4636684}"/>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A21F1CFB-88CF-58EB-DF8B-2B62A5D20DEF}"/>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Picture Placeholder 10">
            <a:extLst>
              <a:ext uri="{FF2B5EF4-FFF2-40B4-BE49-F238E27FC236}">
                <a16:creationId xmlns:a16="http://schemas.microsoft.com/office/drawing/2014/main" id="{5D577385-0486-30CD-9591-DF5CA8E9F42A}"/>
              </a:ext>
            </a:extLst>
          </p:cNvPr>
          <p:cNvSpPr>
            <a:spLocks noGrp="1"/>
          </p:cNvSpPr>
          <p:nvPr>
            <p:ph type="pic" sz="quarter" idx="24"/>
          </p:nvPr>
        </p:nvSpPr>
        <p:spPr>
          <a:xfrm>
            <a:off x="306388" y="1260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680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Email</a:t>
            </a:r>
          </a:p>
        </p:txBody>
      </p:sp>
      <p:sp>
        <p:nvSpPr>
          <p:cNvPr id="17" name="Picture Placeholder 10">
            <a:extLst>
              <a:ext uri="{FF2B5EF4-FFF2-40B4-BE49-F238E27FC236}">
                <a16:creationId xmlns:a16="http://schemas.microsoft.com/office/drawing/2014/main" id="{60516244-1DBC-D2C0-E79A-2036911E6A1C}"/>
              </a:ext>
            </a:extLst>
          </p:cNvPr>
          <p:cNvSpPr>
            <a:spLocks noGrp="1"/>
          </p:cNvSpPr>
          <p:nvPr>
            <p:ph type="pic" sz="quarter" idx="30"/>
          </p:nvPr>
        </p:nvSpPr>
        <p:spPr>
          <a:xfrm>
            <a:off x="306388" y="3429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8" name="Straight Connector 17">
            <a:extLst>
              <a:ext uri="{FF2B5EF4-FFF2-40B4-BE49-F238E27FC236}">
                <a16:creationId xmlns:a16="http://schemas.microsoft.com/office/drawing/2014/main" id="{AB1D6DF6-094C-A16E-2F7A-A1C6CB8F41F2}"/>
              </a:ext>
            </a:extLst>
          </p:cNvPr>
          <p:cNvCxnSpPr>
            <a:cxnSpLocks/>
          </p:cNvCxnSpPr>
          <p:nvPr userDrawn="1"/>
        </p:nvCxnSpPr>
        <p:spPr>
          <a:xfrm>
            <a:off x="1352550" y="409361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CB2B9431-F5DF-5DA9-8F28-87EA404B4558}"/>
              </a:ext>
            </a:extLst>
          </p:cNvPr>
          <p:cNvSpPr>
            <a:spLocks noGrp="1"/>
          </p:cNvSpPr>
          <p:nvPr>
            <p:ph type="body" sz="quarter" idx="31" hasCustomPrompt="1"/>
          </p:nvPr>
        </p:nvSpPr>
        <p:spPr>
          <a:xfrm>
            <a:off x="1352550" y="3429000"/>
            <a:ext cx="4601850" cy="270000"/>
          </a:xfrm>
        </p:spPr>
        <p:txBody>
          <a:bodyPr/>
          <a:lstStyle>
            <a:lvl1pPr marL="0" indent="0">
              <a:buNone/>
              <a:defRPr b="1"/>
            </a:lvl1pPr>
            <a:lvl2pPr>
              <a:defRPr b="1"/>
            </a:lvl2pPr>
            <a:lvl3pPr>
              <a:defRPr b="1"/>
            </a:lvl3pPr>
            <a:lvl4pPr>
              <a:defRPr b="1"/>
            </a:lvl4pPr>
            <a:lvl5pPr>
              <a:defRPr b="1"/>
            </a:lvl5pPr>
          </a:lstStyle>
          <a:p>
            <a:pPr lvl="0"/>
            <a:r>
              <a:rPr lang="en-US" dirty="0"/>
              <a:t>Name</a:t>
            </a:r>
          </a:p>
        </p:txBody>
      </p:sp>
      <p:sp>
        <p:nvSpPr>
          <p:cNvPr id="20" name="Text Placeholder 12">
            <a:extLst>
              <a:ext uri="{FF2B5EF4-FFF2-40B4-BE49-F238E27FC236}">
                <a16:creationId xmlns:a16="http://schemas.microsoft.com/office/drawing/2014/main" id="{53D504FF-41D7-B6F6-EFCE-1116741BC39E}"/>
              </a:ext>
            </a:extLst>
          </p:cNvPr>
          <p:cNvSpPr>
            <a:spLocks noGrp="1"/>
          </p:cNvSpPr>
          <p:nvPr>
            <p:ph type="body" sz="quarter" idx="32" hasCustomPrompt="1"/>
          </p:nvPr>
        </p:nvSpPr>
        <p:spPr>
          <a:xfrm>
            <a:off x="1352550" y="371475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Job title, location</a:t>
            </a:r>
          </a:p>
        </p:txBody>
      </p:sp>
      <p:sp>
        <p:nvSpPr>
          <p:cNvPr id="21" name="Text Placeholder 12">
            <a:extLst>
              <a:ext uri="{FF2B5EF4-FFF2-40B4-BE49-F238E27FC236}">
                <a16:creationId xmlns:a16="http://schemas.microsoft.com/office/drawing/2014/main" id="{766077F0-210D-1948-4394-89AFAA99C635}"/>
              </a:ext>
            </a:extLst>
          </p:cNvPr>
          <p:cNvSpPr>
            <a:spLocks noGrp="1"/>
          </p:cNvSpPr>
          <p:nvPr>
            <p:ph type="body" sz="quarter" idx="33" hasCustomPrompt="1"/>
          </p:nvPr>
        </p:nvSpPr>
        <p:spPr>
          <a:xfrm>
            <a:off x="6238184" y="342900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Telephone</a:t>
            </a:r>
          </a:p>
        </p:txBody>
      </p:sp>
      <p:sp>
        <p:nvSpPr>
          <p:cNvPr id="22" name="Text Placeholder 12">
            <a:extLst>
              <a:ext uri="{FF2B5EF4-FFF2-40B4-BE49-F238E27FC236}">
                <a16:creationId xmlns:a16="http://schemas.microsoft.com/office/drawing/2014/main" id="{04BC109F-D899-2BA8-FAF6-5B3365784465}"/>
              </a:ext>
            </a:extLst>
          </p:cNvPr>
          <p:cNvSpPr>
            <a:spLocks noGrp="1"/>
          </p:cNvSpPr>
          <p:nvPr>
            <p:ph type="body" sz="quarter" idx="34" hasCustomPrompt="1"/>
          </p:nvPr>
        </p:nvSpPr>
        <p:spPr>
          <a:xfrm>
            <a:off x="6238184" y="3714750"/>
            <a:ext cx="4601850" cy="270000"/>
          </a:xfrm>
        </p:spPr>
        <p:txBody>
          <a:bodyPr/>
          <a:lstStyle>
            <a:lvl1pPr marL="0" indent="0">
              <a:buNone/>
              <a:defRPr b="0"/>
            </a:lvl1pPr>
            <a:lvl2pPr>
              <a:defRPr b="1"/>
            </a:lvl2pPr>
            <a:lvl3pPr>
              <a:defRPr b="1"/>
            </a:lvl3pPr>
            <a:lvl4pPr>
              <a:defRPr b="1"/>
            </a:lvl4pPr>
            <a:lvl5pPr>
              <a:defRPr b="1"/>
            </a:lvl5pPr>
          </a:lstStyle>
          <a:p>
            <a:pPr lvl="0"/>
            <a:r>
              <a:rPr lang="en-US" dirty="0"/>
              <a:t>Email</a:t>
            </a:r>
          </a:p>
        </p:txBody>
      </p:sp>
      <p:sp>
        <p:nvSpPr>
          <p:cNvPr id="8" name="Text Placeholder 24">
            <a:extLst>
              <a:ext uri="{FF2B5EF4-FFF2-40B4-BE49-F238E27FC236}">
                <a16:creationId xmlns:a16="http://schemas.microsoft.com/office/drawing/2014/main" id="{60BBA0CC-565F-00AD-0199-A9F5D1822FD4}"/>
              </a:ext>
            </a:extLst>
          </p:cNvPr>
          <p:cNvSpPr>
            <a:spLocks noGrp="1"/>
          </p:cNvSpPr>
          <p:nvPr>
            <p:ph type="body" sz="quarter" idx="29"/>
          </p:nvPr>
        </p:nvSpPr>
        <p:spPr>
          <a:xfrm>
            <a:off x="1352550" y="2051999"/>
            <a:ext cx="10533063" cy="118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4">
            <a:extLst>
              <a:ext uri="{FF2B5EF4-FFF2-40B4-BE49-F238E27FC236}">
                <a16:creationId xmlns:a16="http://schemas.microsoft.com/office/drawing/2014/main" id="{66EC383C-ED58-904B-F5C3-4F1400A59B4B}"/>
              </a:ext>
            </a:extLst>
          </p:cNvPr>
          <p:cNvSpPr>
            <a:spLocks noGrp="1"/>
          </p:cNvSpPr>
          <p:nvPr>
            <p:ph type="body" sz="quarter" idx="35"/>
          </p:nvPr>
        </p:nvSpPr>
        <p:spPr>
          <a:xfrm>
            <a:off x="1352550" y="4217985"/>
            <a:ext cx="10533063" cy="118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552592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20482909-DC96-0DF9-73E2-5455A6988210}"/>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FC02E630-D2C1-4150-01CF-4E926092D593}"/>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BBD437FA-CCB6-519F-B498-327CB1E83497}"/>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dirty="0"/>
              <a:t>1</a:t>
            </a:r>
            <a:endParaRPr lang="en-GB" dirty="0"/>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4376675" y="2012973"/>
            <a:ext cx="540000" cy="540000"/>
          </a:xfrm>
        </p:spPr>
        <p:txBody>
          <a:bodyPr/>
          <a:lstStyle>
            <a:lvl1pPr marL="0" indent="0" algn="ctr">
              <a:buNone/>
              <a:defRPr sz="3600" b="1">
                <a:solidFill>
                  <a:schemeClr val="bg1">
                    <a:lumMod val="85000"/>
                  </a:schemeClr>
                </a:solidFill>
              </a:defRPr>
            </a:lvl1pPr>
          </a:lstStyle>
          <a:p>
            <a:pPr lvl="0"/>
            <a:r>
              <a:rPr lang="en-US" dirty="0"/>
              <a:t>2</a:t>
            </a:r>
            <a:endParaRPr lang="en-GB" dirty="0"/>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4646675"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8446962" y="2012973"/>
            <a:ext cx="540000" cy="540000"/>
          </a:xfrm>
        </p:spPr>
        <p:txBody>
          <a:bodyPr/>
          <a:lstStyle>
            <a:lvl1pPr marL="0" indent="0" algn="ctr">
              <a:buNone/>
              <a:defRPr sz="3600" b="1">
                <a:solidFill>
                  <a:schemeClr val="bg1">
                    <a:lumMod val="85000"/>
                  </a:schemeClr>
                </a:solidFill>
              </a:defRPr>
            </a:lvl1pPr>
          </a:lstStyle>
          <a:p>
            <a:pPr lvl="0"/>
            <a:r>
              <a:rPr lang="en-US" dirty="0"/>
              <a:t>3</a:t>
            </a:r>
            <a:endParaRPr lang="en-GB" dirty="0"/>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8716962"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4646675"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8716962"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7" name="TextBox 6">
            <a:extLst>
              <a:ext uri="{FF2B5EF4-FFF2-40B4-BE49-F238E27FC236}">
                <a16:creationId xmlns:a16="http://schemas.microsoft.com/office/drawing/2014/main" id="{1248B4AF-A790-625F-68C9-574E05D20574}"/>
              </a:ext>
            </a:extLst>
          </p:cNvPr>
          <p:cNvSpPr txBox="1"/>
          <p:nvPr userDrawn="1"/>
        </p:nvSpPr>
        <p:spPr>
          <a:xfrm>
            <a:off x="-1828800" y="2827381"/>
            <a:ext cx="1694046" cy="584775"/>
          </a:xfrm>
          <a:prstGeom prst="rect">
            <a:avLst/>
          </a:prstGeom>
          <a:noFill/>
        </p:spPr>
        <p:txBody>
          <a:bodyPr wrap="square" rtlCol="0">
            <a:spAutoFit/>
          </a:bodyPr>
          <a:lstStyle/>
          <a:p>
            <a:r>
              <a:rPr lang="en-GB" sz="800" dirty="0"/>
              <a:t>NOTE: Adjust the vertical dividers to match the height of your text content (making sure all are of a consistent height).</a:t>
            </a:r>
          </a:p>
        </p:txBody>
      </p:sp>
    </p:spTree>
    <p:extLst>
      <p:ext uri="{BB962C8B-B14F-4D97-AF65-F5344CB8AC3E}">
        <p14:creationId xmlns:p14="http://schemas.microsoft.com/office/powerpoint/2010/main" val="313676367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20482909-DC96-0DF9-73E2-5455A6988210}"/>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FC02E630-D2C1-4150-01CF-4E926092D593}"/>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BBD437FA-CCB6-519F-B498-327CB1E83497}"/>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dirty="0"/>
              <a:t>1</a:t>
            </a:r>
            <a:endParaRPr lang="en-GB" dirty="0"/>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3358495" y="2012973"/>
            <a:ext cx="540000" cy="540000"/>
          </a:xfrm>
        </p:spPr>
        <p:txBody>
          <a:bodyPr/>
          <a:lstStyle>
            <a:lvl1pPr marL="0" indent="0" algn="ctr">
              <a:buNone/>
              <a:defRPr sz="3600" b="1">
                <a:solidFill>
                  <a:schemeClr val="bg1">
                    <a:lumMod val="85000"/>
                  </a:schemeClr>
                </a:solidFill>
              </a:defRPr>
            </a:lvl1pPr>
          </a:lstStyle>
          <a:p>
            <a:pPr lvl="0"/>
            <a:r>
              <a:rPr lang="en-US" dirty="0"/>
              <a:t>2</a:t>
            </a:r>
            <a:endParaRPr lang="en-GB" dirty="0"/>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3628495"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6404957" y="2012973"/>
            <a:ext cx="540000" cy="540000"/>
          </a:xfrm>
        </p:spPr>
        <p:txBody>
          <a:bodyPr/>
          <a:lstStyle>
            <a:lvl1pPr marL="0" indent="0" algn="ctr">
              <a:buNone/>
              <a:defRPr sz="3600" b="1">
                <a:solidFill>
                  <a:schemeClr val="bg1">
                    <a:lumMod val="85000"/>
                  </a:schemeClr>
                </a:solidFill>
              </a:defRPr>
            </a:lvl1pPr>
          </a:lstStyle>
          <a:p>
            <a:pPr lvl="0"/>
            <a:r>
              <a:rPr lang="en-US" dirty="0"/>
              <a:t>3</a:t>
            </a:r>
            <a:endParaRPr lang="en-GB" dirty="0"/>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6674957"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3628495"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6680727"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9462960" y="2012973"/>
            <a:ext cx="540000" cy="540000"/>
          </a:xfrm>
        </p:spPr>
        <p:txBody>
          <a:bodyPr/>
          <a:lstStyle>
            <a:lvl1pPr marL="0" indent="0" algn="ctr">
              <a:buNone/>
              <a:defRPr sz="3600" b="1">
                <a:solidFill>
                  <a:schemeClr val="bg1">
                    <a:lumMod val="85000"/>
                  </a:schemeClr>
                </a:solidFill>
              </a:defRPr>
            </a:lvl1pPr>
          </a:lstStyle>
          <a:p>
            <a:pPr lvl="0"/>
            <a:r>
              <a:rPr lang="en-GB" dirty="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9732960"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9732960"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Box 15">
            <a:extLst>
              <a:ext uri="{FF2B5EF4-FFF2-40B4-BE49-F238E27FC236}">
                <a16:creationId xmlns:a16="http://schemas.microsoft.com/office/drawing/2014/main" id="{06A6C2DE-B1DA-6ED2-65F3-D7B4F2F7B083}"/>
              </a:ext>
            </a:extLst>
          </p:cNvPr>
          <p:cNvSpPr txBox="1"/>
          <p:nvPr userDrawn="1"/>
        </p:nvSpPr>
        <p:spPr>
          <a:xfrm>
            <a:off x="-1828800" y="2827381"/>
            <a:ext cx="1694046" cy="584775"/>
          </a:xfrm>
          <a:prstGeom prst="rect">
            <a:avLst/>
          </a:prstGeom>
          <a:noFill/>
        </p:spPr>
        <p:txBody>
          <a:bodyPr wrap="square" rtlCol="0">
            <a:spAutoFit/>
          </a:bodyPr>
          <a:lstStyle/>
          <a:p>
            <a:r>
              <a:rPr lang="en-GB" sz="800" dirty="0"/>
              <a:t>NOTE: Adjust the vertical dividers to match the height of your text content (making sure all are of a consistent height).</a:t>
            </a:r>
          </a:p>
        </p:txBody>
      </p:sp>
    </p:spTree>
    <p:extLst>
      <p:ext uri="{BB962C8B-B14F-4D97-AF65-F5344CB8AC3E}">
        <p14:creationId xmlns:p14="http://schemas.microsoft.com/office/powerpoint/2010/main" val="178327115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2">
    <p:spTree>
      <p:nvGrpSpPr>
        <p:cNvPr id="1" name=""/>
        <p:cNvGrpSpPr/>
        <p:nvPr/>
      </p:nvGrpSpPr>
      <p:grpSpPr>
        <a:xfrm>
          <a:off x="0" y="0"/>
          <a:ext cx="0" cy="0"/>
          <a:chOff x="0" y="0"/>
          <a:chExt cx="0" cy="0"/>
        </a:xfrm>
      </p:grpSpPr>
      <p:pic>
        <p:nvPicPr>
          <p:cNvPr id="9" name="Picture 8" descr="A road with a yellow car on it&#10;&#10;Description automatically generated">
            <a:extLst>
              <a:ext uri="{FF2B5EF4-FFF2-40B4-BE49-F238E27FC236}">
                <a16:creationId xmlns:a16="http://schemas.microsoft.com/office/drawing/2014/main" id="{6DD5C5F7-2A1C-8F92-7E7A-AD378379D6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04800"/>
            <a:ext cx="11581200" cy="3877165"/>
          </a:xfrm>
          <a:prstGeom prst="rect">
            <a:avLst/>
          </a:prstGeom>
        </p:spPr>
      </p:pic>
      <p:sp>
        <p:nvSpPr>
          <p:cNvPr id="8" name="Parallelogram 7">
            <a:extLst>
              <a:ext uri="{FF2B5EF4-FFF2-40B4-BE49-F238E27FC236}">
                <a16:creationId xmlns:a16="http://schemas.microsoft.com/office/drawing/2014/main" id="{2D9C2727-03FC-D22A-33E3-BB43F49C2F99}"/>
              </a:ext>
            </a:extLst>
          </p:cNvPr>
          <p:cNvSpPr/>
          <p:nvPr userDrawn="1"/>
        </p:nvSpPr>
        <p:spPr>
          <a:xfrm>
            <a:off x="3178788" y="300047"/>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dirty="0"/>
              <a:t>Title</a:t>
            </a:r>
            <a:endParaRPr lang="en-GB" dirty="0"/>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dirty="0"/>
              <a:t>Name, Date, Year</a:t>
            </a:r>
            <a:endParaRPr lang="en-GB" dirty="0"/>
          </a:p>
        </p:txBody>
      </p:sp>
      <p:pic>
        <p:nvPicPr>
          <p:cNvPr id="4" name="Grafik 11">
            <a:extLst>
              <a:ext uri="{FF2B5EF4-FFF2-40B4-BE49-F238E27FC236}">
                <a16:creationId xmlns:a16="http://schemas.microsoft.com/office/drawing/2014/main" id="{D6BDED7B-DD3A-263E-B8E2-C2EEEA63C3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1463449434"/>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397"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20482909-DC96-0DF9-73E2-5455A6988210}"/>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FC02E630-D2C1-4150-01CF-4E926092D593}"/>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BBD437FA-CCB6-519F-B498-327CB1E83497}"/>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dirty="0"/>
              <a:t>1</a:t>
            </a:r>
            <a:endParaRPr lang="en-GB" dirty="0"/>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728600" y="2012973"/>
            <a:ext cx="540000" cy="540000"/>
          </a:xfrm>
        </p:spPr>
        <p:txBody>
          <a:bodyPr/>
          <a:lstStyle>
            <a:lvl1pPr marL="0" indent="0" algn="ctr">
              <a:buNone/>
              <a:defRPr sz="3600" b="1">
                <a:solidFill>
                  <a:schemeClr val="bg1">
                    <a:lumMod val="85000"/>
                  </a:schemeClr>
                </a:solidFill>
              </a:defRPr>
            </a:lvl1pPr>
          </a:lstStyle>
          <a:p>
            <a:pPr lvl="0"/>
            <a:r>
              <a:rPr lang="en-US" dirty="0"/>
              <a:t>2</a:t>
            </a:r>
            <a:endParaRPr lang="en-GB" dirty="0"/>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998600"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5155139" y="2012973"/>
            <a:ext cx="540000" cy="540000"/>
          </a:xfrm>
        </p:spPr>
        <p:txBody>
          <a:bodyPr/>
          <a:lstStyle>
            <a:lvl1pPr marL="0" indent="0" algn="ctr">
              <a:buNone/>
              <a:defRPr sz="3600" b="1">
                <a:solidFill>
                  <a:schemeClr val="bg1">
                    <a:lumMod val="85000"/>
                  </a:schemeClr>
                </a:solidFill>
              </a:defRPr>
            </a:lvl1pPr>
          </a:lstStyle>
          <a:p>
            <a:pPr lvl="0"/>
            <a:r>
              <a:rPr lang="en-US" dirty="0"/>
              <a:t>3</a:t>
            </a:r>
            <a:endParaRPr lang="en-GB" dirty="0"/>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5425139"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998600"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5420937"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7569073" y="2012973"/>
            <a:ext cx="540000" cy="540000"/>
          </a:xfrm>
        </p:spPr>
        <p:txBody>
          <a:bodyPr/>
          <a:lstStyle>
            <a:lvl1pPr marL="0" indent="0" algn="ctr">
              <a:buNone/>
              <a:defRPr sz="3600" b="1">
                <a:solidFill>
                  <a:schemeClr val="bg1">
                    <a:lumMod val="85000"/>
                  </a:schemeClr>
                </a:solidFill>
              </a:defRPr>
            </a:lvl1pPr>
          </a:lstStyle>
          <a:p>
            <a:pPr lvl="0"/>
            <a:r>
              <a:rPr lang="en-GB" dirty="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7839073"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7843274"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9995612" y="2012973"/>
            <a:ext cx="540000" cy="540000"/>
          </a:xfrm>
        </p:spPr>
        <p:txBody>
          <a:bodyPr/>
          <a:lstStyle>
            <a:lvl1pPr marL="0" indent="0" algn="ctr">
              <a:buNone/>
              <a:defRPr sz="3600" b="1">
                <a:solidFill>
                  <a:schemeClr val="bg1">
                    <a:lumMod val="85000"/>
                  </a:schemeClr>
                </a:solidFill>
              </a:defRPr>
            </a:lvl1pPr>
          </a:lstStyle>
          <a:p>
            <a:pPr lvl="0"/>
            <a:r>
              <a:rPr lang="en-GB" dirty="0"/>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10265612"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10265612"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3" name="TextBox 22">
            <a:extLst>
              <a:ext uri="{FF2B5EF4-FFF2-40B4-BE49-F238E27FC236}">
                <a16:creationId xmlns:a16="http://schemas.microsoft.com/office/drawing/2014/main" id="{B4398626-6D16-799D-FDFC-F0CE622468F8}"/>
              </a:ext>
            </a:extLst>
          </p:cNvPr>
          <p:cNvSpPr txBox="1"/>
          <p:nvPr userDrawn="1"/>
        </p:nvSpPr>
        <p:spPr>
          <a:xfrm>
            <a:off x="-1828800" y="2827381"/>
            <a:ext cx="1694046" cy="584775"/>
          </a:xfrm>
          <a:prstGeom prst="rect">
            <a:avLst/>
          </a:prstGeom>
          <a:noFill/>
        </p:spPr>
        <p:txBody>
          <a:bodyPr wrap="square" rtlCol="0">
            <a:spAutoFit/>
          </a:bodyPr>
          <a:lstStyle/>
          <a:p>
            <a:r>
              <a:rPr lang="en-GB" sz="800" dirty="0"/>
              <a:t>NOTE: Adjust the vertical dividers to match the height of your text content (making sure all are of a consistent height).</a:t>
            </a:r>
          </a:p>
        </p:txBody>
      </p:sp>
    </p:spTree>
    <p:extLst>
      <p:ext uri="{BB962C8B-B14F-4D97-AF65-F5344CB8AC3E}">
        <p14:creationId xmlns:p14="http://schemas.microsoft.com/office/powerpoint/2010/main" val="380163078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20482909-DC96-0DF9-73E2-5455A6988210}"/>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FC02E630-D2C1-4150-01CF-4E926092D593}"/>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BBD437FA-CCB6-519F-B498-327CB1E83497}"/>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dirty="0"/>
              <a:t>1</a:t>
            </a:r>
            <a:endParaRPr lang="en-GB" dirty="0"/>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317403" y="2012973"/>
            <a:ext cx="540000" cy="540000"/>
          </a:xfrm>
        </p:spPr>
        <p:txBody>
          <a:bodyPr/>
          <a:lstStyle>
            <a:lvl1pPr marL="0" indent="0" algn="ctr">
              <a:buNone/>
              <a:defRPr sz="3600" b="1">
                <a:solidFill>
                  <a:schemeClr val="bg1">
                    <a:lumMod val="85000"/>
                  </a:schemeClr>
                </a:solidFill>
              </a:defRPr>
            </a:lvl1pPr>
          </a:lstStyle>
          <a:p>
            <a:pPr lvl="0"/>
            <a:r>
              <a:rPr lang="en-US" dirty="0"/>
              <a:t>2</a:t>
            </a:r>
            <a:endParaRPr lang="en-GB" dirty="0"/>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58740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4328418" y="2012973"/>
            <a:ext cx="540000" cy="540000"/>
          </a:xfrm>
        </p:spPr>
        <p:txBody>
          <a:bodyPr/>
          <a:lstStyle>
            <a:lvl1pPr marL="0" indent="0" algn="ctr">
              <a:buNone/>
              <a:defRPr sz="3600" b="1">
                <a:solidFill>
                  <a:schemeClr val="bg1">
                    <a:lumMod val="85000"/>
                  </a:schemeClr>
                </a:solidFill>
              </a:defRPr>
            </a:lvl1pPr>
          </a:lstStyle>
          <a:p>
            <a:pPr lvl="0"/>
            <a:r>
              <a:rPr lang="en-US" dirty="0"/>
              <a:t>3</a:t>
            </a:r>
            <a:endParaRPr lang="en-GB" dirty="0"/>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459841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58740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459854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6333584" y="2012973"/>
            <a:ext cx="540000" cy="540000"/>
          </a:xfrm>
        </p:spPr>
        <p:txBody>
          <a:bodyPr/>
          <a:lstStyle>
            <a:lvl1pPr marL="0" indent="0" algn="ctr">
              <a:buNone/>
              <a:defRPr sz="3600" b="1">
                <a:solidFill>
                  <a:schemeClr val="bg1">
                    <a:lumMod val="85000"/>
                  </a:schemeClr>
                </a:solidFill>
              </a:defRPr>
            </a:lvl1pPr>
          </a:lstStyle>
          <a:p>
            <a:pPr lvl="0"/>
            <a:r>
              <a:rPr lang="en-GB" dirty="0"/>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6603584"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660968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8356797" y="2012973"/>
            <a:ext cx="540000" cy="540000"/>
          </a:xfrm>
        </p:spPr>
        <p:txBody>
          <a:bodyPr/>
          <a:lstStyle>
            <a:lvl1pPr marL="0" indent="0" algn="ctr">
              <a:buNone/>
              <a:defRPr sz="3600" b="1">
                <a:solidFill>
                  <a:schemeClr val="bg1">
                    <a:lumMod val="85000"/>
                  </a:schemeClr>
                </a:solidFill>
              </a:defRPr>
            </a:lvl1pPr>
          </a:lstStyle>
          <a:p>
            <a:pPr lvl="0"/>
            <a:r>
              <a:rPr lang="en-GB" dirty="0"/>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8626797"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862082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3" name="Text Placeholder 7">
            <a:extLst>
              <a:ext uri="{FF2B5EF4-FFF2-40B4-BE49-F238E27FC236}">
                <a16:creationId xmlns:a16="http://schemas.microsoft.com/office/drawing/2014/main" id="{3C673BB7-7B43-2C1F-84B3-272213CC2420}"/>
              </a:ext>
            </a:extLst>
          </p:cNvPr>
          <p:cNvSpPr>
            <a:spLocks noGrp="1"/>
          </p:cNvSpPr>
          <p:nvPr>
            <p:ph type="body" sz="quarter" idx="33" hasCustomPrompt="1"/>
          </p:nvPr>
        </p:nvSpPr>
        <p:spPr>
          <a:xfrm>
            <a:off x="10361963" y="2012973"/>
            <a:ext cx="540000" cy="540000"/>
          </a:xfrm>
        </p:spPr>
        <p:txBody>
          <a:bodyPr/>
          <a:lstStyle>
            <a:lvl1pPr marL="0" indent="0" algn="ctr">
              <a:buNone/>
              <a:defRPr sz="3600" b="1">
                <a:solidFill>
                  <a:schemeClr val="bg1">
                    <a:lumMod val="85000"/>
                  </a:schemeClr>
                </a:solidFill>
              </a:defRPr>
            </a:lvl1pPr>
          </a:lstStyle>
          <a:p>
            <a:pPr lvl="0"/>
            <a:r>
              <a:rPr lang="en-GB" dirty="0"/>
              <a:t>6</a:t>
            </a:r>
          </a:p>
        </p:txBody>
      </p:sp>
      <p:sp>
        <p:nvSpPr>
          <p:cNvPr id="24" name="Text Placeholder 9">
            <a:extLst>
              <a:ext uri="{FF2B5EF4-FFF2-40B4-BE49-F238E27FC236}">
                <a16:creationId xmlns:a16="http://schemas.microsoft.com/office/drawing/2014/main" id="{755F8E3E-B001-1EC8-73CC-A173445AAA38}"/>
              </a:ext>
            </a:extLst>
          </p:cNvPr>
          <p:cNvSpPr>
            <a:spLocks noGrp="1"/>
          </p:cNvSpPr>
          <p:nvPr>
            <p:ph type="body" sz="quarter" idx="34"/>
          </p:nvPr>
        </p:nvSpPr>
        <p:spPr>
          <a:xfrm>
            <a:off x="1063196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25" name="Text Placeholder 19">
            <a:extLst>
              <a:ext uri="{FF2B5EF4-FFF2-40B4-BE49-F238E27FC236}">
                <a16:creationId xmlns:a16="http://schemas.microsoft.com/office/drawing/2014/main" id="{EBF24D4C-088E-4310-4B09-349A011906D2}"/>
              </a:ext>
            </a:extLst>
          </p:cNvPr>
          <p:cNvSpPr>
            <a:spLocks noGrp="1"/>
          </p:cNvSpPr>
          <p:nvPr>
            <p:ph type="body" sz="quarter" idx="35"/>
          </p:nvPr>
        </p:nvSpPr>
        <p:spPr>
          <a:xfrm>
            <a:off x="1063196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6" name="TextBox 25">
            <a:extLst>
              <a:ext uri="{FF2B5EF4-FFF2-40B4-BE49-F238E27FC236}">
                <a16:creationId xmlns:a16="http://schemas.microsoft.com/office/drawing/2014/main" id="{D99E6584-10DA-3C23-5CE2-E401678B8E96}"/>
              </a:ext>
            </a:extLst>
          </p:cNvPr>
          <p:cNvSpPr txBox="1"/>
          <p:nvPr userDrawn="1"/>
        </p:nvSpPr>
        <p:spPr>
          <a:xfrm>
            <a:off x="-1828800" y="2827381"/>
            <a:ext cx="1694046" cy="584775"/>
          </a:xfrm>
          <a:prstGeom prst="rect">
            <a:avLst/>
          </a:prstGeom>
          <a:noFill/>
        </p:spPr>
        <p:txBody>
          <a:bodyPr wrap="square" rtlCol="0">
            <a:spAutoFit/>
          </a:bodyPr>
          <a:lstStyle/>
          <a:p>
            <a:r>
              <a:rPr lang="en-GB" sz="800" dirty="0"/>
              <a:t>NOTE: Adjust the vertical dividers to match the height of your text content (making sure all are of a consistent height).</a:t>
            </a:r>
          </a:p>
        </p:txBody>
      </p:sp>
    </p:spTree>
    <p:extLst>
      <p:ext uri="{BB962C8B-B14F-4D97-AF65-F5344CB8AC3E}">
        <p14:creationId xmlns:p14="http://schemas.microsoft.com/office/powerpoint/2010/main" val="6870647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Un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44ED096A-3E52-A993-CD98-5B54B3FE5483}"/>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2EC3C46-FE1C-5B55-8736-D92A29240875}"/>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582739"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4653026"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8723313"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582614"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4653026"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8723313"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4" name="TextBox 13">
            <a:extLst>
              <a:ext uri="{FF2B5EF4-FFF2-40B4-BE49-F238E27FC236}">
                <a16:creationId xmlns:a16="http://schemas.microsoft.com/office/drawing/2014/main" id="{7E51F6D0-3D4A-F281-6203-F010C801ADF5}"/>
              </a:ext>
            </a:extLst>
          </p:cNvPr>
          <p:cNvSpPr txBox="1"/>
          <p:nvPr userDrawn="1"/>
        </p:nvSpPr>
        <p:spPr>
          <a:xfrm>
            <a:off x="-1828800" y="2827381"/>
            <a:ext cx="1694046" cy="584775"/>
          </a:xfrm>
          <a:prstGeom prst="rect">
            <a:avLst/>
          </a:prstGeom>
          <a:noFill/>
        </p:spPr>
        <p:txBody>
          <a:bodyPr wrap="square" rtlCol="0">
            <a:spAutoFit/>
          </a:bodyPr>
          <a:lstStyle/>
          <a:p>
            <a:r>
              <a:rPr lang="en-GB" sz="800" dirty="0"/>
              <a:t>NOTE: Adjust the vertical dividers to match the height of your text content (making sure all are of a consistent height).</a:t>
            </a:r>
          </a:p>
        </p:txBody>
      </p:sp>
    </p:spTree>
    <p:extLst>
      <p:ext uri="{BB962C8B-B14F-4D97-AF65-F5344CB8AC3E}">
        <p14:creationId xmlns:p14="http://schemas.microsoft.com/office/powerpoint/2010/main" val="398952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Un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44ED096A-3E52-A993-CD98-5B54B3FE5483}"/>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2EC3C46-FE1C-5B55-8736-D92A29240875}"/>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92207"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3452126"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6412045"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9208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345204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641200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9371963"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9371963"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Box 15">
            <a:extLst>
              <a:ext uri="{FF2B5EF4-FFF2-40B4-BE49-F238E27FC236}">
                <a16:creationId xmlns:a16="http://schemas.microsoft.com/office/drawing/2014/main" id="{1EA0B512-6ED9-5922-BA60-BD3002855A93}"/>
              </a:ext>
            </a:extLst>
          </p:cNvPr>
          <p:cNvSpPr txBox="1"/>
          <p:nvPr userDrawn="1"/>
        </p:nvSpPr>
        <p:spPr>
          <a:xfrm>
            <a:off x="-1828800" y="2827381"/>
            <a:ext cx="1694046" cy="584775"/>
          </a:xfrm>
          <a:prstGeom prst="rect">
            <a:avLst/>
          </a:prstGeom>
          <a:noFill/>
        </p:spPr>
        <p:txBody>
          <a:bodyPr wrap="square" rtlCol="0">
            <a:spAutoFit/>
          </a:bodyPr>
          <a:lstStyle/>
          <a:p>
            <a:r>
              <a:rPr lang="en-GB" sz="800" dirty="0"/>
              <a:t>NOTE: Adjust the vertical dividers to match the height of your text content (making sure all are of a consistent height).</a:t>
            </a:r>
          </a:p>
        </p:txBody>
      </p:sp>
    </p:spTree>
    <p:extLst>
      <p:ext uri="{BB962C8B-B14F-4D97-AF65-F5344CB8AC3E}">
        <p14:creationId xmlns:p14="http://schemas.microsoft.com/office/powerpoint/2010/main" val="8348060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Un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44ED096A-3E52-A993-CD98-5B54B3FE5483}"/>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2EC3C46-FE1C-5B55-8736-D92A29240875}"/>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980122"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841171"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5196220"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841171"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5197662"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7550092"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7554153"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9903963" y="2282973"/>
            <a:ext cx="1987999"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9910646"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8" name="TextBox 17">
            <a:extLst>
              <a:ext uri="{FF2B5EF4-FFF2-40B4-BE49-F238E27FC236}">
                <a16:creationId xmlns:a16="http://schemas.microsoft.com/office/drawing/2014/main" id="{8C726E93-42D8-60A3-0F72-43200D611A10}"/>
              </a:ext>
            </a:extLst>
          </p:cNvPr>
          <p:cNvSpPr txBox="1"/>
          <p:nvPr userDrawn="1"/>
        </p:nvSpPr>
        <p:spPr>
          <a:xfrm>
            <a:off x="-1828800" y="2827381"/>
            <a:ext cx="1694046" cy="584775"/>
          </a:xfrm>
          <a:prstGeom prst="rect">
            <a:avLst/>
          </a:prstGeom>
          <a:noFill/>
        </p:spPr>
        <p:txBody>
          <a:bodyPr wrap="square" rtlCol="0">
            <a:spAutoFit/>
          </a:bodyPr>
          <a:lstStyle/>
          <a:p>
            <a:r>
              <a:rPr lang="en-GB" sz="800" dirty="0"/>
              <a:t>NOTE: Adjust the vertical dividers to match the height of your text content (making sure all are of a consistent height).</a:t>
            </a:r>
          </a:p>
        </p:txBody>
      </p:sp>
    </p:spTree>
    <p:extLst>
      <p:ext uri="{BB962C8B-B14F-4D97-AF65-F5344CB8AC3E}">
        <p14:creationId xmlns:p14="http://schemas.microsoft.com/office/powerpoint/2010/main" val="48148387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n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44ED096A-3E52-A993-CD98-5B54B3FE5483}"/>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2EC3C46-FE1C-5B55-8736-D92A29240875}"/>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441729"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4397458"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44306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440013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6353187"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635719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8308916"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831426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8" name="Text Placeholder 9">
            <a:extLst>
              <a:ext uri="{FF2B5EF4-FFF2-40B4-BE49-F238E27FC236}">
                <a16:creationId xmlns:a16="http://schemas.microsoft.com/office/drawing/2014/main" id="{D6BACB2F-0DB8-DD63-EA6C-7C37EC4B4A7F}"/>
              </a:ext>
            </a:extLst>
          </p:cNvPr>
          <p:cNvSpPr>
            <a:spLocks noGrp="1"/>
          </p:cNvSpPr>
          <p:nvPr>
            <p:ph type="body" sz="quarter" idx="31"/>
          </p:nvPr>
        </p:nvSpPr>
        <p:spPr>
          <a:xfrm>
            <a:off x="10264643"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9" name="Text Placeholder 19">
            <a:extLst>
              <a:ext uri="{FF2B5EF4-FFF2-40B4-BE49-F238E27FC236}">
                <a16:creationId xmlns:a16="http://schemas.microsoft.com/office/drawing/2014/main" id="{383AED7B-9104-4F4D-98AE-4DBE12D1BBDD}"/>
              </a:ext>
            </a:extLst>
          </p:cNvPr>
          <p:cNvSpPr>
            <a:spLocks noGrp="1"/>
          </p:cNvSpPr>
          <p:nvPr>
            <p:ph type="body" sz="quarter" idx="32"/>
          </p:nvPr>
        </p:nvSpPr>
        <p:spPr>
          <a:xfrm>
            <a:off x="10271326"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0" name="TextBox 19">
            <a:extLst>
              <a:ext uri="{FF2B5EF4-FFF2-40B4-BE49-F238E27FC236}">
                <a16:creationId xmlns:a16="http://schemas.microsoft.com/office/drawing/2014/main" id="{398B30BC-5605-4035-E48B-463C18BEDEB8}"/>
              </a:ext>
            </a:extLst>
          </p:cNvPr>
          <p:cNvSpPr txBox="1"/>
          <p:nvPr userDrawn="1"/>
        </p:nvSpPr>
        <p:spPr>
          <a:xfrm>
            <a:off x="-1828800" y="2827381"/>
            <a:ext cx="1694046" cy="584775"/>
          </a:xfrm>
          <a:prstGeom prst="rect">
            <a:avLst/>
          </a:prstGeom>
          <a:noFill/>
        </p:spPr>
        <p:txBody>
          <a:bodyPr wrap="square" rtlCol="0">
            <a:spAutoFit/>
          </a:bodyPr>
          <a:lstStyle/>
          <a:p>
            <a:r>
              <a:rPr lang="en-GB" sz="800" dirty="0"/>
              <a:t>NOTE: Adjust the vertical dividers to match the height of your text content (making sure all are of a consistent height).</a:t>
            </a:r>
          </a:p>
        </p:txBody>
      </p:sp>
    </p:spTree>
    <p:extLst>
      <p:ext uri="{BB962C8B-B14F-4D97-AF65-F5344CB8AC3E}">
        <p14:creationId xmlns:p14="http://schemas.microsoft.com/office/powerpoint/2010/main" val="299455111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melin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F57DCDA2-F04F-EF39-A68F-2FFB8F203691}"/>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A4E165A-D603-F44C-1F49-59254C686734}"/>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F3868BC9-AFDB-387B-F5C5-FFDC1EF20229}"/>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3527875"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4195349" y="2282973"/>
            <a:ext cx="3527874"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8085898" y="2282973"/>
            <a:ext cx="3528126"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4195349"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8086024"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388891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cxnSp>
        <p:nvCxnSpPr>
          <p:cNvPr id="22" name="Straight Connector 21">
            <a:extLst>
              <a:ext uri="{FF2B5EF4-FFF2-40B4-BE49-F238E27FC236}">
                <a16:creationId xmlns:a16="http://schemas.microsoft.com/office/drawing/2014/main" id="{D71FEB51-AFE7-8D09-2DDF-EA55F7B457BE}"/>
              </a:ext>
            </a:extLst>
          </p:cNvPr>
          <p:cNvCxnSpPr>
            <a:cxnSpLocks/>
          </p:cNvCxnSpPr>
          <p:nvPr userDrawn="1"/>
        </p:nvCxnSpPr>
        <p:spPr>
          <a:xfrm>
            <a:off x="4196397"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Arrow: Chevron 22">
            <a:extLst>
              <a:ext uri="{FF2B5EF4-FFF2-40B4-BE49-F238E27FC236}">
                <a16:creationId xmlns:a16="http://schemas.microsoft.com/office/drawing/2014/main" id="{62FBB4E5-5680-7A1E-A0CE-9B5E67EA5EBD}"/>
              </a:ext>
            </a:extLst>
          </p:cNvPr>
          <p:cNvSpPr/>
          <p:nvPr userDrawn="1"/>
        </p:nvSpPr>
        <p:spPr>
          <a:xfrm>
            <a:off x="778063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cxnSp>
        <p:nvCxnSpPr>
          <p:cNvPr id="24" name="Straight Connector 23">
            <a:extLst>
              <a:ext uri="{FF2B5EF4-FFF2-40B4-BE49-F238E27FC236}">
                <a16:creationId xmlns:a16="http://schemas.microsoft.com/office/drawing/2014/main" id="{A4F97134-2CAF-FE5A-4E3B-79DD92C4E68E}"/>
              </a:ext>
            </a:extLst>
          </p:cNvPr>
          <p:cNvCxnSpPr>
            <a:cxnSpLocks/>
          </p:cNvCxnSpPr>
          <p:nvPr userDrawn="1"/>
        </p:nvCxnSpPr>
        <p:spPr>
          <a:xfrm>
            <a:off x="8088119"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1CF0A13A-31A4-FF89-6DE7-027605D20B96}"/>
              </a:ext>
            </a:extLst>
          </p:cNvPr>
          <p:cNvSpPr/>
          <p:nvPr userDrawn="1"/>
        </p:nvSpPr>
        <p:spPr>
          <a:xfrm>
            <a:off x="1167235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428350825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melin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F57DCDA2-F04F-EF39-A68F-2FFB8F203691}"/>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A4E165A-D603-F44C-1F49-59254C686734}"/>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F3868BC9-AFDB-387B-F5C5-FFDC1EF20229}"/>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3211156"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611763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3211156"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6117637"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291691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902411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9024119"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30" name="Straight Connector 29">
            <a:extLst>
              <a:ext uri="{FF2B5EF4-FFF2-40B4-BE49-F238E27FC236}">
                <a16:creationId xmlns:a16="http://schemas.microsoft.com/office/drawing/2014/main" id="{393B61CA-A7BE-8A3E-D9AC-F654B9B38698}"/>
              </a:ext>
            </a:extLst>
          </p:cNvPr>
          <p:cNvCxnSpPr>
            <a:cxnSpLocks/>
          </p:cNvCxnSpPr>
          <p:nvPr userDrawn="1"/>
        </p:nvCxnSpPr>
        <p:spPr>
          <a:xfrm>
            <a:off x="322156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1" name="Arrow: Chevron 30">
            <a:extLst>
              <a:ext uri="{FF2B5EF4-FFF2-40B4-BE49-F238E27FC236}">
                <a16:creationId xmlns:a16="http://schemas.microsoft.com/office/drawing/2014/main" id="{A8B2014E-675C-8EB9-B5B5-BD95FAFE19E6}"/>
              </a:ext>
            </a:extLst>
          </p:cNvPr>
          <p:cNvSpPr/>
          <p:nvPr userDrawn="1"/>
        </p:nvSpPr>
        <p:spPr>
          <a:xfrm>
            <a:off x="583380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2" name="Straight Connector 31">
            <a:extLst>
              <a:ext uri="{FF2B5EF4-FFF2-40B4-BE49-F238E27FC236}">
                <a16:creationId xmlns:a16="http://schemas.microsoft.com/office/drawing/2014/main" id="{FA0D4E54-4CD3-D526-DEED-81769F41304D}"/>
              </a:ext>
            </a:extLst>
          </p:cNvPr>
          <p:cNvCxnSpPr>
            <a:cxnSpLocks/>
          </p:cNvCxnSpPr>
          <p:nvPr userDrawn="1"/>
        </p:nvCxnSpPr>
        <p:spPr>
          <a:xfrm>
            <a:off x="6117513"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3" name="Arrow: Chevron 32">
            <a:extLst>
              <a:ext uri="{FF2B5EF4-FFF2-40B4-BE49-F238E27FC236}">
                <a16:creationId xmlns:a16="http://schemas.microsoft.com/office/drawing/2014/main" id="{8E6AA380-E662-A92F-D609-F474C925FADA}"/>
              </a:ext>
            </a:extLst>
          </p:cNvPr>
          <p:cNvSpPr/>
          <p:nvPr userDrawn="1"/>
        </p:nvSpPr>
        <p:spPr>
          <a:xfrm>
            <a:off x="872974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4" name="Straight Connector 33">
            <a:extLst>
              <a:ext uri="{FF2B5EF4-FFF2-40B4-BE49-F238E27FC236}">
                <a16:creationId xmlns:a16="http://schemas.microsoft.com/office/drawing/2014/main" id="{D5163727-FD74-E51F-D285-A4FDEAB2E16E}"/>
              </a:ext>
            </a:extLst>
          </p:cNvPr>
          <p:cNvCxnSpPr>
            <a:cxnSpLocks/>
          </p:cNvCxnSpPr>
          <p:nvPr userDrawn="1"/>
        </p:nvCxnSpPr>
        <p:spPr>
          <a:xfrm>
            <a:off x="9024117"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ACA7782-B627-5E5D-977C-78713F8554CD}"/>
              </a:ext>
            </a:extLst>
          </p:cNvPr>
          <p:cNvSpPr/>
          <p:nvPr userDrawn="1"/>
        </p:nvSpPr>
        <p:spPr>
          <a:xfrm>
            <a:off x="1163635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0011703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melin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F57DCDA2-F04F-EF39-A68F-2FFB8F203691}"/>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A4E165A-D603-F44C-1F49-59254C686734}"/>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F3868BC9-AFDB-387B-F5C5-FFDC1EF20229}"/>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2628628"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952457"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62853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95239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800"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234811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7276286"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727625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9600115"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9600117"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24" name="Straight Connector 23">
            <a:extLst>
              <a:ext uri="{FF2B5EF4-FFF2-40B4-BE49-F238E27FC236}">
                <a16:creationId xmlns:a16="http://schemas.microsoft.com/office/drawing/2014/main" id="{84AD16E6-DFB2-3260-E7C2-D0F51629D8A7}"/>
              </a:ext>
            </a:extLst>
          </p:cNvPr>
          <p:cNvCxnSpPr>
            <a:cxnSpLocks/>
          </p:cNvCxnSpPr>
          <p:nvPr userDrawn="1"/>
        </p:nvCxnSpPr>
        <p:spPr>
          <a:xfrm>
            <a:off x="2628629"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3DACABFD-232F-18BC-919F-CAD8A133DCDE}"/>
              </a:ext>
            </a:extLst>
          </p:cNvPr>
          <p:cNvSpPr/>
          <p:nvPr userDrawn="1"/>
        </p:nvSpPr>
        <p:spPr>
          <a:xfrm>
            <a:off x="4671947"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6" name="Straight Connector 25">
            <a:extLst>
              <a:ext uri="{FF2B5EF4-FFF2-40B4-BE49-F238E27FC236}">
                <a16:creationId xmlns:a16="http://schemas.microsoft.com/office/drawing/2014/main" id="{FFEA3E50-1AFA-3BF7-A87F-151906E60032}"/>
              </a:ext>
            </a:extLst>
          </p:cNvPr>
          <p:cNvCxnSpPr>
            <a:cxnSpLocks/>
          </p:cNvCxnSpPr>
          <p:nvPr userDrawn="1"/>
        </p:nvCxnSpPr>
        <p:spPr>
          <a:xfrm>
            <a:off x="4952395"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Arrow: Chevron 26">
            <a:extLst>
              <a:ext uri="{FF2B5EF4-FFF2-40B4-BE49-F238E27FC236}">
                <a16:creationId xmlns:a16="http://schemas.microsoft.com/office/drawing/2014/main" id="{95E84197-6880-09C2-1E08-4B7A842980F1}"/>
              </a:ext>
            </a:extLst>
          </p:cNvPr>
          <p:cNvSpPr/>
          <p:nvPr userDrawn="1"/>
        </p:nvSpPr>
        <p:spPr>
          <a:xfrm>
            <a:off x="6995713"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8" name="Straight Connector 27">
            <a:extLst>
              <a:ext uri="{FF2B5EF4-FFF2-40B4-BE49-F238E27FC236}">
                <a16:creationId xmlns:a16="http://schemas.microsoft.com/office/drawing/2014/main" id="{DBA4F882-E214-37A5-1366-A11A8B3C2119}"/>
              </a:ext>
            </a:extLst>
          </p:cNvPr>
          <p:cNvCxnSpPr>
            <a:cxnSpLocks/>
          </p:cNvCxnSpPr>
          <p:nvPr userDrawn="1"/>
        </p:nvCxnSpPr>
        <p:spPr>
          <a:xfrm>
            <a:off x="7276161"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Arrow: Chevron 28">
            <a:extLst>
              <a:ext uri="{FF2B5EF4-FFF2-40B4-BE49-F238E27FC236}">
                <a16:creationId xmlns:a16="http://schemas.microsoft.com/office/drawing/2014/main" id="{7A04A431-73CA-32DE-D035-406F2582A75A}"/>
              </a:ext>
            </a:extLst>
          </p:cNvPr>
          <p:cNvSpPr/>
          <p:nvPr userDrawn="1"/>
        </p:nvSpPr>
        <p:spPr>
          <a:xfrm>
            <a:off x="931947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6" name="Straight Connector 35">
            <a:extLst>
              <a:ext uri="{FF2B5EF4-FFF2-40B4-BE49-F238E27FC236}">
                <a16:creationId xmlns:a16="http://schemas.microsoft.com/office/drawing/2014/main" id="{AE570E91-ABB2-A812-B684-C45EB139B97D}"/>
              </a:ext>
            </a:extLst>
          </p:cNvPr>
          <p:cNvCxnSpPr>
            <a:cxnSpLocks/>
          </p:cNvCxnSpPr>
          <p:nvPr userDrawn="1"/>
        </p:nvCxnSpPr>
        <p:spPr>
          <a:xfrm>
            <a:off x="9599927"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7" name="Arrow: Chevron 36">
            <a:extLst>
              <a:ext uri="{FF2B5EF4-FFF2-40B4-BE49-F238E27FC236}">
                <a16:creationId xmlns:a16="http://schemas.microsoft.com/office/drawing/2014/main" id="{1AF30669-A2A4-2FDE-F80A-35E06EF01380}"/>
              </a:ext>
            </a:extLst>
          </p:cNvPr>
          <p:cNvSpPr/>
          <p:nvPr userDrawn="1"/>
        </p:nvSpPr>
        <p:spPr>
          <a:xfrm>
            <a:off x="11643245"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7404453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melin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F57DCDA2-F04F-EF39-A68F-2FFB8F203691}"/>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8A4E165A-D603-F44C-1F49-59254C686734}"/>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F3868BC9-AFDB-387B-F5C5-FFDC1EF20229}"/>
              </a:ext>
            </a:extLst>
          </p:cNvPr>
          <p:cNvSpPr>
            <a:spLocks noGrp="1"/>
          </p:cNvSpPr>
          <p:nvPr>
            <p:ph type="sldNum" sz="quarter" idx="12"/>
          </p:nvPr>
        </p:nvSpPr>
        <p:spPr/>
        <p:txBody>
          <a:body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dirty="0"/>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2237266" y="2282973"/>
            <a:ext cx="1620000" cy="270000"/>
          </a:xfrm>
        </p:spPr>
        <p:txBody>
          <a:bodyPr vert="horz" lIns="0" tIns="0" rIns="0" bIns="0" rtlCol="0">
            <a:noAutofit/>
          </a:bodyPr>
          <a:lstStyle>
            <a:lvl1pPr>
              <a:defRPr lang="en-US" sz="1200" b="1" i="0" dirty="0"/>
            </a:lvl1pPr>
          </a:lstStyle>
          <a:p>
            <a:pPr marL="0" lvl="0" indent="0">
              <a:buNone/>
            </a:pPr>
            <a:r>
              <a:rPr lang="en-US"/>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169733"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237167"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169659"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198078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6102200"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6102151"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8034667"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8034643"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31" name="Text Placeholder 9">
            <a:extLst>
              <a:ext uri="{FF2B5EF4-FFF2-40B4-BE49-F238E27FC236}">
                <a16:creationId xmlns:a16="http://schemas.microsoft.com/office/drawing/2014/main" id="{7F5921D6-64BE-2161-A143-2DD17980F619}"/>
              </a:ext>
            </a:extLst>
          </p:cNvPr>
          <p:cNvSpPr>
            <a:spLocks noGrp="1"/>
          </p:cNvSpPr>
          <p:nvPr>
            <p:ph type="body" sz="quarter" idx="32"/>
          </p:nvPr>
        </p:nvSpPr>
        <p:spPr>
          <a:xfrm>
            <a:off x="9967132"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32" name="Text Placeholder 19">
            <a:extLst>
              <a:ext uri="{FF2B5EF4-FFF2-40B4-BE49-F238E27FC236}">
                <a16:creationId xmlns:a16="http://schemas.microsoft.com/office/drawing/2014/main" id="{24C0D168-202E-E51B-E59E-8C97350E1781}"/>
              </a:ext>
            </a:extLst>
          </p:cNvPr>
          <p:cNvSpPr>
            <a:spLocks noGrp="1"/>
          </p:cNvSpPr>
          <p:nvPr>
            <p:ph type="body" sz="quarter" idx="33"/>
          </p:nvPr>
        </p:nvSpPr>
        <p:spPr>
          <a:xfrm>
            <a:off x="9967134"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34" name="Straight Connector 33">
            <a:extLst>
              <a:ext uri="{FF2B5EF4-FFF2-40B4-BE49-F238E27FC236}">
                <a16:creationId xmlns:a16="http://schemas.microsoft.com/office/drawing/2014/main" id="{C37B2904-10A6-C3A5-8D83-683C63BB01AF}"/>
              </a:ext>
            </a:extLst>
          </p:cNvPr>
          <p:cNvCxnSpPr>
            <a:cxnSpLocks/>
          </p:cNvCxnSpPr>
          <p:nvPr userDrawn="1"/>
        </p:nvCxnSpPr>
        <p:spPr>
          <a:xfrm>
            <a:off x="2240911"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47832D4-502D-A508-2B20-B5B27FE51634}"/>
              </a:ext>
            </a:extLst>
          </p:cNvPr>
          <p:cNvSpPr/>
          <p:nvPr userDrawn="1"/>
        </p:nvSpPr>
        <p:spPr>
          <a:xfrm>
            <a:off x="391702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8" name="Straight Connector 37">
            <a:extLst>
              <a:ext uri="{FF2B5EF4-FFF2-40B4-BE49-F238E27FC236}">
                <a16:creationId xmlns:a16="http://schemas.microsoft.com/office/drawing/2014/main" id="{7BD95FB1-1C25-533D-3CF4-8A51280DDBD0}"/>
              </a:ext>
            </a:extLst>
          </p:cNvPr>
          <p:cNvCxnSpPr>
            <a:cxnSpLocks/>
          </p:cNvCxnSpPr>
          <p:nvPr userDrawn="1"/>
        </p:nvCxnSpPr>
        <p:spPr>
          <a:xfrm>
            <a:off x="4169659"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Arrow: Chevron 38">
            <a:extLst>
              <a:ext uri="{FF2B5EF4-FFF2-40B4-BE49-F238E27FC236}">
                <a16:creationId xmlns:a16="http://schemas.microsoft.com/office/drawing/2014/main" id="{9D606AD1-4414-16B1-1215-97D7AFA56C9F}"/>
              </a:ext>
            </a:extLst>
          </p:cNvPr>
          <p:cNvSpPr/>
          <p:nvPr userDrawn="1"/>
        </p:nvSpPr>
        <p:spPr>
          <a:xfrm>
            <a:off x="584577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0" name="Straight Connector 39">
            <a:extLst>
              <a:ext uri="{FF2B5EF4-FFF2-40B4-BE49-F238E27FC236}">
                <a16:creationId xmlns:a16="http://schemas.microsoft.com/office/drawing/2014/main" id="{E5863BC1-2263-E713-9FF3-2640450DEF28}"/>
              </a:ext>
            </a:extLst>
          </p:cNvPr>
          <p:cNvCxnSpPr>
            <a:cxnSpLocks/>
          </p:cNvCxnSpPr>
          <p:nvPr userDrawn="1"/>
        </p:nvCxnSpPr>
        <p:spPr>
          <a:xfrm>
            <a:off x="6110598"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1" name="Arrow: Chevron 40">
            <a:extLst>
              <a:ext uri="{FF2B5EF4-FFF2-40B4-BE49-F238E27FC236}">
                <a16:creationId xmlns:a16="http://schemas.microsoft.com/office/drawing/2014/main" id="{6379909B-399A-153E-493D-37296869A7F0}"/>
              </a:ext>
            </a:extLst>
          </p:cNvPr>
          <p:cNvSpPr/>
          <p:nvPr userDrawn="1"/>
        </p:nvSpPr>
        <p:spPr>
          <a:xfrm>
            <a:off x="778670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2" name="Straight Connector 41">
            <a:extLst>
              <a:ext uri="{FF2B5EF4-FFF2-40B4-BE49-F238E27FC236}">
                <a16:creationId xmlns:a16="http://schemas.microsoft.com/office/drawing/2014/main" id="{EF6449C8-F3AF-7E2E-BAA8-72A82AE89478}"/>
              </a:ext>
            </a:extLst>
          </p:cNvPr>
          <p:cNvCxnSpPr>
            <a:cxnSpLocks/>
          </p:cNvCxnSpPr>
          <p:nvPr userDrawn="1"/>
        </p:nvCxnSpPr>
        <p:spPr>
          <a:xfrm>
            <a:off x="803464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Arrow: Chevron 42">
            <a:extLst>
              <a:ext uri="{FF2B5EF4-FFF2-40B4-BE49-F238E27FC236}">
                <a16:creationId xmlns:a16="http://schemas.microsoft.com/office/drawing/2014/main" id="{87196DB2-5D1E-4430-FA42-A39FC745E121}"/>
              </a:ext>
            </a:extLst>
          </p:cNvPr>
          <p:cNvSpPr/>
          <p:nvPr userDrawn="1"/>
        </p:nvSpPr>
        <p:spPr>
          <a:xfrm>
            <a:off x="971075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4" name="Straight Connector 43">
            <a:extLst>
              <a:ext uri="{FF2B5EF4-FFF2-40B4-BE49-F238E27FC236}">
                <a16:creationId xmlns:a16="http://schemas.microsoft.com/office/drawing/2014/main" id="{24E529B4-EB17-A0EB-9305-743BF2013A0A}"/>
              </a:ext>
            </a:extLst>
          </p:cNvPr>
          <p:cNvCxnSpPr>
            <a:cxnSpLocks/>
          </p:cNvCxnSpPr>
          <p:nvPr userDrawn="1"/>
        </p:nvCxnSpPr>
        <p:spPr>
          <a:xfrm>
            <a:off x="997167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5" name="Arrow: Chevron 44">
            <a:extLst>
              <a:ext uri="{FF2B5EF4-FFF2-40B4-BE49-F238E27FC236}">
                <a16:creationId xmlns:a16="http://schemas.microsoft.com/office/drawing/2014/main" id="{A892BA53-DD7A-BDD3-32D9-49FC10D5A1CE}"/>
              </a:ext>
            </a:extLst>
          </p:cNvPr>
          <p:cNvSpPr/>
          <p:nvPr userDrawn="1"/>
        </p:nvSpPr>
        <p:spPr>
          <a:xfrm>
            <a:off x="1164778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2662453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3">
    <p:spTree>
      <p:nvGrpSpPr>
        <p:cNvPr id="1" name=""/>
        <p:cNvGrpSpPr/>
        <p:nvPr/>
      </p:nvGrpSpPr>
      <p:grpSpPr>
        <a:xfrm>
          <a:off x="0" y="0"/>
          <a:ext cx="0" cy="0"/>
          <a:chOff x="0" y="0"/>
          <a:chExt cx="0" cy="0"/>
        </a:xfrm>
      </p:grpSpPr>
      <p:pic>
        <p:nvPicPr>
          <p:cNvPr id="12" name="Picture 11" descr="A close up of a building&#10;&#10;Description automatically generated">
            <a:extLst>
              <a:ext uri="{FF2B5EF4-FFF2-40B4-BE49-F238E27FC236}">
                <a16:creationId xmlns:a16="http://schemas.microsoft.com/office/drawing/2014/main" id="{4B64D943-7426-9A0C-37E7-D0300DE75A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DAC8CF58-87D3-60FA-5AFF-B4440AA8CB89}"/>
              </a:ext>
            </a:extLst>
          </p:cNvPr>
          <p:cNvSpPr/>
          <p:nvPr userDrawn="1"/>
        </p:nvSpPr>
        <p:spPr>
          <a:xfrm>
            <a:off x="5314989" y="304800"/>
            <a:ext cx="3780186" cy="3880800"/>
          </a:xfrm>
          <a:prstGeom prst="parallelogram">
            <a:avLst>
              <a:gd name="adj" fmla="val 34323"/>
            </a:avLst>
          </a:prstGeom>
          <a:solidFill>
            <a:schemeClr val="bg1">
              <a:alpha val="126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dirty="0"/>
              <a:t>Title</a:t>
            </a:r>
            <a:endParaRPr lang="en-GB" dirty="0"/>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dirty="0"/>
              <a:t>Name, Date, Year</a:t>
            </a:r>
            <a:endParaRPr lang="en-GB" dirty="0"/>
          </a:p>
        </p:txBody>
      </p:sp>
      <p:pic>
        <p:nvPicPr>
          <p:cNvPr id="4" name="Grafik 11">
            <a:extLst>
              <a:ext uri="{FF2B5EF4-FFF2-40B4-BE49-F238E27FC236}">
                <a16:creationId xmlns:a16="http://schemas.microsoft.com/office/drawing/2014/main" id="{2004A3E1-9766-D2A9-53F4-1AEC39F080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305284621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Outro - white backgroun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GB" sz="2400" dirty="0"/>
              <a:t>Contact</a:t>
            </a:r>
          </a:p>
        </p:txBody>
      </p:sp>
      <p:sp>
        <p:nvSpPr>
          <p:cNvPr id="9" name="Content Placeholder 8">
            <a:extLst>
              <a:ext uri="{FF2B5EF4-FFF2-40B4-BE49-F238E27FC236}">
                <a16:creationId xmlns:a16="http://schemas.microsoft.com/office/drawing/2014/main" id="{3638F8DD-BEC9-6467-0409-DEAA51E30C84}"/>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lvl1pPr>
            <a:lvl2pPr marL="0" indent="0">
              <a:spcAft>
                <a:spcPts val="0"/>
              </a:spcAft>
              <a:buNone/>
              <a:defRPr sz="1000"/>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1E5C39CC-12F0-243C-E79C-57F054AE9789}"/>
              </a:ext>
            </a:extLst>
          </p:cNvPr>
          <p:cNvSpPr txBox="1"/>
          <p:nvPr userDrawn="1"/>
        </p:nvSpPr>
        <p:spPr>
          <a:xfrm>
            <a:off x="304799" y="4536000"/>
            <a:ext cx="7558158"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spc="-10" baseline="0" dirty="0">
                <a:solidFill>
                  <a:srgbClr val="25282A"/>
                </a:solidFill>
                <a:effectLst/>
                <a:latin typeface="+mj-lt"/>
                <a:ea typeface="Aptos" panose="020B0004020202020204" pitchFamily="34" charset="0"/>
                <a:cs typeface="Times New Roman" panose="02020603050405020304" pitchFamily="18" charset="0"/>
              </a:rPr>
              <a:t>The contents of this document are confidential and not for distribution to anyone other than the recipients. Disclosure to third parties cannot be made without the prior written consent of </a:t>
            </a:r>
            <a:r>
              <a:rPr lang="en-US" sz="1000" kern="100" spc="-10" baseline="0" dirty="0" err="1">
                <a:solidFill>
                  <a:srgbClr val="25282A"/>
                </a:solidFill>
                <a:effectLst/>
                <a:latin typeface="+mj-lt"/>
                <a:ea typeface="Aptos" panose="020B0004020202020204" pitchFamily="34" charset="0"/>
                <a:cs typeface="Times New Roman" panose="02020603050405020304" pitchFamily="18" charset="0"/>
              </a:rPr>
              <a:t>Forvis</a:t>
            </a:r>
            <a:r>
              <a:rPr lang="en-US" sz="1000" kern="100" spc="-10" baseline="0" dirty="0">
                <a:solidFill>
                  <a:srgbClr val="25282A"/>
                </a:solidFill>
                <a:effectLst/>
                <a:latin typeface="+mj-lt"/>
                <a:ea typeface="Aptos" panose="020B0004020202020204" pitchFamily="34" charset="0"/>
                <a:cs typeface="Times New Roman" panose="02020603050405020304" pitchFamily="18" charset="0"/>
              </a:rPr>
              <a:t> Mazars in Singapore*.</a:t>
            </a:r>
          </a:p>
          <a:p>
            <a:pPr>
              <a:lnSpc>
                <a:spcPct val="107000"/>
              </a:lnSpc>
              <a:spcAft>
                <a:spcPts val="800"/>
              </a:spcAft>
            </a:pPr>
            <a:r>
              <a:rPr lang="en-US" sz="1000" i="0" kern="100" spc="-10" baseline="0" dirty="0">
                <a:solidFill>
                  <a:srgbClr val="25282A"/>
                </a:solidFill>
                <a:effectLst/>
                <a:latin typeface="+mj-lt"/>
                <a:ea typeface="Aptos" panose="020B0004020202020204" pitchFamily="34" charset="0"/>
                <a:cs typeface="Times New Roman" panose="02020603050405020304" pitchFamily="18" charset="0"/>
              </a:rPr>
              <a:t>*</a:t>
            </a:r>
            <a:r>
              <a:rPr lang="en-US" sz="1000" i="0" kern="100" spc="-10" baseline="0" dirty="0" err="1">
                <a:solidFill>
                  <a:srgbClr val="25282A"/>
                </a:solidFill>
                <a:effectLst/>
                <a:latin typeface="+mj-lt"/>
                <a:ea typeface="Aptos" panose="020B0004020202020204" pitchFamily="34" charset="0"/>
                <a:cs typeface="Times New Roman" panose="02020603050405020304" pitchFamily="18" charset="0"/>
              </a:rPr>
              <a:t>Forvis</a:t>
            </a:r>
            <a:r>
              <a:rPr lang="en-US" sz="1000" i="0" kern="100" spc="-10" baseline="0" dirty="0">
                <a:solidFill>
                  <a:srgbClr val="25282A"/>
                </a:solidFill>
                <a:effectLst/>
                <a:latin typeface="+mj-lt"/>
                <a:ea typeface="Aptos" panose="020B0004020202020204" pitchFamily="34" charset="0"/>
                <a:cs typeface="Times New Roman" panose="02020603050405020304" pitchFamily="18" charset="0"/>
              </a:rPr>
              <a:t> Mazars LLP / </a:t>
            </a:r>
            <a:r>
              <a:rPr lang="en-US" sz="1000" i="0" kern="100" spc="-10" baseline="0" dirty="0" err="1">
                <a:solidFill>
                  <a:srgbClr val="25282A"/>
                </a:solidFill>
                <a:effectLst/>
                <a:latin typeface="+mj-lt"/>
                <a:ea typeface="Aptos" panose="020B0004020202020204" pitchFamily="34" charset="0"/>
                <a:cs typeface="Times New Roman" panose="02020603050405020304" pitchFamily="18" charset="0"/>
              </a:rPr>
              <a:t>Forvis</a:t>
            </a:r>
            <a:r>
              <a:rPr lang="en-US" sz="1000" i="0" kern="100" spc="-10" baseline="0" dirty="0">
                <a:solidFill>
                  <a:srgbClr val="25282A"/>
                </a:solidFill>
                <a:effectLst/>
                <a:latin typeface="+mj-lt"/>
                <a:ea typeface="Aptos" panose="020B0004020202020204" pitchFamily="34" charset="0"/>
                <a:cs typeface="Times New Roman" panose="02020603050405020304" pitchFamily="18" charset="0"/>
              </a:rPr>
              <a:t> Mazars Consulting Pte Ltd</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GB" b="1" dirty="0" err="1"/>
              <a:t>Forvis</a:t>
            </a:r>
            <a:r>
              <a:rPr lang="en-GB" b="1" dirty="0"/>
              <a:t> Mazars in Singapore</a:t>
            </a:r>
          </a:p>
        </p:txBody>
      </p:sp>
      <p:sp>
        <p:nvSpPr>
          <p:cNvPr id="5" name="TextBox 4">
            <a:extLst>
              <a:ext uri="{FF2B5EF4-FFF2-40B4-BE49-F238E27FC236}">
                <a16:creationId xmlns:a16="http://schemas.microsoft.com/office/drawing/2014/main" id="{7D67CEAA-8DDD-841F-D884-3A662B0ADE62}"/>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dirty="0">
                <a:solidFill>
                  <a:schemeClr val="tx1"/>
                </a:solidFill>
              </a:rPr>
              <a:t>Follow us</a:t>
            </a:r>
          </a:p>
        </p:txBody>
      </p:sp>
      <p:sp>
        <p:nvSpPr>
          <p:cNvPr id="3" name="Footer Placeholder 4">
            <a:extLst>
              <a:ext uri="{FF2B5EF4-FFF2-40B4-BE49-F238E27FC236}">
                <a16:creationId xmlns:a16="http://schemas.microsoft.com/office/drawing/2014/main" id="{66085AAD-F041-418D-E93F-40C28A0BF92D}"/>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dirty="0">
                <a:solidFill>
                  <a:schemeClr val="tx1"/>
                </a:solidFill>
              </a:rPr>
              <a:t>© Forvis Mazars 2024. All rights reserved.</a:t>
            </a:r>
          </a:p>
        </p:txBody>
      </p:sp>
      <p:sp>
        <p:nvSpPr>
          <p:cNvPr id="6" name="TextBox 5">
            <a:extLst>
              <a:ext uri="{FF2B5EF4-FFF2-40B4-BE49-F238E27FC236}">
                <a16:creationId xmlns:a16="http://schemas.microsoft.com/office/drawing/2014/main" id="{E01D5AA6-5D4D-16BA-3C98-BE0A3B18F8B9}"/>
              </a:ext>
            </a:extLst>
          </p:cNvPr>
          <p:cNvSpPr txBox="1"/>
          <p:nvPr userDrawn="1"/>
        </p:nvSpPr>
        <p:spPr>
          <a:xfrm>
            <a:off x="8194261" y="1258888"/>
            <a:ext cx="3692939" cy="3077766"/>
          </a:xfrm>
          <a:prstGeom prst="rect">
            <a:avLst/>
          </a:prstGeom>
          <a:noFill/>
        </p:spPr>
        <p:txBody>
          <a:bodyPr wrap="square" lIns="0" tIns="0" rIns="0" bIns="0" rtlCol="0">
            <a:noAutofit/>
          </a:bodyPr>
          <a:lstStyle/>
          <a:p>
            <a:r>
              <a:rPr lang="en-GB" sz="1400" b="1" dirty="0">
                <a:solidFill>
                  <a:schemeClr val="tx1"/>
                </a:solidFill>
              </a:rPr>
              <a:t>LinkedIn: </a:t>
            </a:r>
            <a:r>
              <a:rPr lang="en-US" sz="1400" dirty="0">
                <a:hlinkClick r:id="rId2" tooltip="https://www.linkedin.com/company/forvis-mazars-singapore"/>
              </a:rPr>
              <a:t>https://www.linkedin.com/company/forvis-mazars-singapore</a:t>
            </a:r>
            <a:endParaRPr lang="en-GB" sz="1400" b="1" dirty="0">
              <a:solidFill>
                <a:schemeClr val="tx1"/>
              </a:solidFill>
            </a:endParaRPr>
          </a:p>
          <a:p>
            <a:endParaRPr lang="en-GB" sz="1400" b="1" dirty="0">
              <a:solidFill>
                <a:schemeClr val="tx1"/>
              </a:solidFill>
            </a:endParaRPr>
          </a:p>
          <a:p>
            <a:r>
              <a:rPr lang="en-GB" sz="1400" b="1" dirty="0">
                <a:solidFill>
                  <a:schemeClr val="tx1"/>
                </a:solidFill>
              </a:rPr>
              <a:t>Facebook: </a:t>
            </a:r>
            <a:r>
              <a:rPr lang="en-US" sz="1400" dirty="0">
                <a:hlinkClick r:id="rId3" tooltip="https://www.facebook.com/forvismazarssingapore"/>
              </a:rPr>
              <a:t>https://www.facebook.com/ForvisMazarsSingapore</a:t>
            </a:r>
            <a:endParaRPr lang="en-GB" sz="1400" b="1" dirty="0">
              <a:solidFill>
                <a:schemeClr val="tx1"/>
              </a:solidFill>
            </a:endParaRPr>
          </a:p>
          <a:p>
            <a:endParaRPr lang="en-GB" sz="1400" b="1" dirty="0">
              <a:solidFill>
                <a:schemeClr val="tx1"/>
              </a:solidFill>
            </a:endParaRPr>
          </a:p>
          <a:p>
            <a:r>
              <a:rPr lang="en-GB" sz="1400" b="1" dirty="0">
                <a:solidFill>
                  <a:schemeClr val="tx1"/>
                </a:solidFill>
              </a:rPr>
              <a:t>Instagram: </a:t>
            </a:r>
            <a:r>
              <a:rPr lang="en-US" sz="1400" dirty="0">
                <a:hlinkClick r:id="rId4" tooltip="https://www.instagram.com/forvismazarssingapore/"/>
              </a:rPr>
              <a:t>https://www.instagram.com/forvismazarssingapore/</a:t>
            </a:r>
            <a:endParaRPr lang="en-GB" sz="1400" b="1" dirty="0">
              <a:solidFill>
                <a:schemeClr val="tx1"/>
              </a:solidFill>
            </a:endParaRPr>
          </a:p>
          <a:p>
            <a:endParaRPr lang="en-GB" sz="1400" b="1" dirty="0">
              <a:solidFill>
                <a:schemeClr val="tx1"/>
              </a:solidFill>
            </a:endParaRPr>
          </a:p>
          <a:p>
            <a:pPr>
              <a:spcAft>
                <a:spcPts val="1200"/>
              </a:spcAft>
            </a:pPr>
            <a:r>
              <a:rPr lang="en-GB" sz="1400" b="1" dirty="0">
                <a:solidFill>
                  <a:schemeClr val="tx1"/>
                </a:solidFill>
              </a:rPr>
              <a:t>Find out more at </a:t>
            </a:r>
            <a:r>
              <a:rPr lang="en-GB" sz="1400" b="1" dirty="0">
                <a:solidFill>
                  <a:schemeClr val="tx1"/>
                </a:solidFill>
                <a:hlinkClick r:id="rId5"/>
              </a:rPr>
              <a:t>www.forvismazars.com/sg</a:t>
            </a:r>
            <a:r>
              <a:rPr lang="en-GB" sz="1400" b="1" dirty="0">
                <a:solidFill>
                  <a:schemeClr val="tx1"/>
                </a:solidFill>
              </a:rPr>
              <a:t> </a:t>
            </a:r>
          </a:p>
        </p:txBody>
      </p:sp>
      <p:pic>
        <p:nvPicPr>
          <p:cNvPr id="7" name="Grafik 11">
            <a:extLst>
              <a:ext uri="{FF2B5EF4-FFF2-40B4-BE49-F238E27FC236}">
                <a16:creationId xmlns:a16="http://schemas.microsoft.com/office/drawing/2014/main" id="{62F6E443-5C86-C36B-0E1C-979A22C8B61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120194620"/>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417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Outro - true blue background">
    <p:bg>
      <p:bgPr>
        <a:solidFill>
          <a:schemeClr val="tx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GB" sz="2400" dirty="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GB" b="1" dirty="0" err="1">
                <a:solidFill>
                  <a:schemeClr val="bg1"/>
                </a:solidFill>
              </a:rPr>
              <a:t>Forvis</a:t>
            </a:r>
            <a:r>
              <a:rPr lang="en-GB" b="1" dirty="0">
                <a:solidFill>
                  <a:schemeClr val="bg1"/>
                </a:solidFill>
              </a:rPr>
              <a:t> Mazars in Singapore</a:t>
            </a:r>
          </a:p>
        </p:txBody>
      </p:sp>
      <p:sp>
        <p:nvSpPr>
          <p:cNvPr id="6" name="Content Placeholder 8">
            <a:extLst>
              <a:ext uri="{FF2B5EF4-FFF2-40B4-BE49-F238E27FC236}">
                <a16:creationId xmlns:a16="http://schemas.microsoft.com/office/drawing/2014/main" id="{8B826133-DF9C-4AE4-3625-4928FA7CBA37}"/>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33A6B847-F006-2430-42BA-AE0EB44FAF6F}"/>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dirty="0">
                <a:solidFill>
                  <a:schemeClr val="bg1"/>
                </a:solidFill>
              </a:rPr>
              <a:t>Follow us</a:t>
            </a:r>
          </a:p>
        </p:txBody>
      </p:sp>
      <p:sp>
        <p:nvSpPr>
          <p:cNvPr id="3" name="TextBox 2">
            <a:extLst>
              <a:ext uri="{FF2B5EF4-FFF2-40B4-BE49-F238E27FC236}">
                <a16:creationId xmlns:a16="http://schemas.microsoft.com/office/drawing/2014/main" id="{275B74B9-4873-9050-8CCB-54EB5DFBF042}"/>
              </a:ext>
            </a:extLst>
          </p:cNvPr>
          <p:cNvSpPr txBox="1"/>
          <p:nvPr userDrawn="1"/>
        </p:nvSpPr>
        <p:spPr>
          <a:xfrm>
            <a:off x="304799" y="4536000"/>
            <a:ext cx="7663544"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spc="-10" baseline="0" dirty="0">
                <a:solidFill>
                  <a:schemeClr val="bg1"/>
                </a:solidFill>
                <a:effectLst/>
                <a:latin typeface="+mj-lt"/>
                <a:ea typeface="Aptos" panose="020B0004020202020204" pitchFamily="34" charset="0"/>
                <a:cs typeface="Times New Roman" panose="02020603050405020304" pitchFamily="18" charset="0"/>
              </a:rPr>
              <a:t>The contents of this document are confidential and not for distribution to anyone other than the recipients. Disclosure to third parties cannot be made without the prior written consent of Forvis Mazars in Singapore*.</a:t>
            </a:r>
          </a:p>
          <a:p>
            <a:pPr>
              <a:lnSpc>
                <a:spcPct val="107000"/>
              </a:lnSpc>
              <a:spcAft>
                <a:spcPts val="800"/>
              </a:spcAft>
            </a:pPr>
            <a:r>
              <a:rPr lang="en-US" sz="1000" i="0" kern="100" spc="-10" baseline="0" dirty="0">
                <a:solidFill>
                  <a:schemeClr val="bg1"/>
                </a:solidFill>
                <a:effectLst/>
                <a:latin typeface="+mj-lt"/>
                <a:ea typeface="Aptos" panose="020B0004020202020204" pitchFamily="34" charset="0"/>
                <a:cs typeface="Times New Roman" panose="02020603050405020304" pitchFamily="18" charset="0"/>
              </a:rPr>
              <a:t>*Forvis Mazars LLP / Forvis Mazars Consulting Pte Ltd</a:t>
            </a:r>
          </a:p>
        </p:txBody>
      </p:sp>
      <p:sp>
        <p:nvSpPr>
          <p:cNvPr id="8" name="Footer Placeholder 4">
            <a:extLst>
              <a:ext uri="{FF2B5EF4-FFF2-40B4-BE49-F238E27FC236}">
                <a16:creationId xmlns:a16="http://schemas.microsoft.com/office/drawing/2014/main" id="{88B71A06-C5AC-A61B-B714-5E5146BBED9C}"/>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dirty="0">
                <a:solidFill>
                  <a:schemeClr val="bg1"/>
                </a:solidFill>
              </a:rPr>
              <a:t>© Forvis Mazars 2024. All rights reserved.</a:t>
            </a:r>
          </a:p>
        </p:txBody>
      </p:sp>
      <p:sp>
        <p:nvSpPr>
          <p:cNvPr id="10" name="TextBox 9">
            <a:extLst>
              <a:ext uri="{FF2B5EF4-FFF2-40B4-BE49-F238E27FC236}">
                <a16:creationId xmlns:a16="http://schemas.microsoft.com/office/drawing/2014/main" id="{78D1770E-09D8-5EDC-812A-CDF8B11F6A14}"/>
              </a:ext>
            </a:extLst>
          </p:cNvPr>
          <p:cNvSpPr txBox="1"/>
          <p:nvPr userDrawn="1"/>
        </p:nvSpPr>
        <p:spPr>
          <a:xfrm>
            <a:off x="8194261" y="1258888"/>
            <a:ext cx="3692939" cy="3077766"/>
          </a:xfrm>
          <a:prstGeom prst="rect">
            <a:avLst/>
          </a:prstGeom>
          <a:noFill/>
        </p:spPr>
        <p:txBody>
          <a:bodyPr wrap="square" lIns="0" tIns="0" rIns="0" bIns="0" rtlCol="0">
            <a:noAutofit/>
          </a:bodyPr>
          <a:lstStyle/>
          <a:p>
            <a:r>
              <a:rPr lang="en-GB" sz="1400" b="1" dirty="0">
                <a:solidFill>
                  <a:schemeClr val="bg1"/>
                </a:solidFill>
              </a:rPr>
              <a:t>LinkedIn: </a:t>
            </a:r>
            <a:r>
              <a:rPr lang="en-US" sz="1400" dirty="0">
                <a:solidFill>
                  <a:schemeClr val="bg1"/>
                </a:solidFill>
                <a:hlinkClick r:id="rId2" tooltip="https://www.linkedin.com/company/forvis-mazars-singapore">
                  <a:extLst>
                    <a:ext uri="{A12FA001-AC4F-418D-AE19-62706E023703}">
                      <ahyp:hlinkClr xmlns:ahyp="http://schemas.microsoft.com/office/drawing/2018/hyperlinkcolor" val="tx"/>
                    </a:ext>
                  </a:extLst>
                </a:hlinkClick>
              </a:rPr>
              <a:t>https://www.linkedin.com/company/forvis-mazars-singapore</a:t>
            </a:r>
            <a:endParaRPr lang="en-GB" sz="1400" b="1" dirty="0">
              <a:solidFill>
                <a:schemeClr val="bg1"/>
              </a:solidFill>
            </a:endParaRPr>
          </a:p>
          <a:p>
            <a:endParaRPr lang="en-GB" sz="1400" b="1" dirty="0">
              <a:solidFill>
                <a:schemeClr val="bg1"/>
              </a:solidFill>
            </a:endParaRPr>
          </a:p>
          <a:p>
            <a:r>
              <a:rPr lang="en-GB" sz="1400" b="1" dirty="0">
                <a:solidFill>
                  <a:schemeClr val="bg1"/>
                </a:solidFill>
              </a:rPr>
              <a:t>Facebook: </a:t>
            </a:r>
            <a:r>
              <a:rPr lang="en-US" sz="1400" dirty="0">
                <a:solidFill>
                  <a:schemeClr val="bg1"/>
                </a:solidFill>
                <a:hlinkClick r:id="rId3" tooltip="https://www.facebook.com/forvismazarssingapore">
                  <a:extLst>
                    <a:ext uri="{A12FA001-AC4F-418D-AE19-62706E023703}">
                      <ahyp:hlinkClr xmlns:ahyp="http://schemas.microsoft.com/office/drawing/2018/hyperlinkcolor" val="tx"/>
                    </a:ext>
                  </a:extLst>
                </a:hlinkClick>
              </a:rPr>
              <a:t>https://www.facebook.com/ForvisMazarsSingapore</a:t>
            </a:r>
            <a:endParaRPr lang="en-GB" sz="1400" b="1" dirty="0">
              <a:solidFill>
                <a:schemeClr val="bg1"/>
              </a:solidFill>
            </a:endParaRPr>
          </a:p>
          <a:p>
            <a:endParaRPr lang="en-GB" sz="1400" b="1" dirty="0">
              <a:solidFill>
                <a:schemeClr val="bg1"/>
              </a:solidFill>
            </a:endParaRPr>
          </a:p>
          <a:p>
            <a:r>
              <a:rPr lang="en-GB" sz="1400" b="1" dirty="0">
                <a:solidFill>
                  <a:schemeClr val="bg1"/>
                </a:solidFill>
              </a:rPr>
              <a:t>Instagram: </a:t>
            </a:r>
            <a:r>
              <a:rPr lang="en-US" sz="1400" dirty="0">
                <a:solidFill>
                  <a:schemeClr val="bg1"/>
                </a:solidFill>
                <a:hlinkClick r:id="rId4" tooltip="https://www.instagram.com/forvismazarssingapore/">
                  <a:extLst>
                    <a:ext uri="{A12FA001-AC4F-418D-AE19-62706E023703}">
                      <ahyp:hlinkClr xmlns:ahyp="http://schemas.microsoft.com/office/drawing/2018/hyperlinkcolor" val="tx"/>
                    </a:ext>
                  </a:extLst>
                </a:hlinkClick>
              </a:rPr>
              <a:t>https://www.instagram.com/forvismazarssingapore/</a:t>
            </a:r>
            <a:endParaRPr lang="en-GB" sz="1400" b="1" dirty="0">
              <a:solidFill>
                <a:schemeClr val="bg1"/>
              </a:solidFill>
            </a:endParaRPr>
          </a:p>
          <a:p>
            <a:endParaRPr lang="en-GB" sz="1400" b="1" dirty="0">
              <a:solidFill>
                <a:schemeClr val="bg1"/>
              </a:solidFill>
            </a:endParaRPr>
          </a:p>
          <a:p>
            <a:pPr>
              <a:spcAft>
                <a:spcPts val="1200"/>
              </a:spcAft>
            </a:pPr>
            <a:r>
              <a:rPr lang="en-GB" sz="1400" b="1" dirty="0">
                <a:solidFill>
                  <a:schemeClr val="bg1"/>
                </a:solidFill>
              </a:rPr>
              <a:t>Find out more at </a:t>
            </a:r>
            <a:r>
              <a:rPr lang="en-GB" sz="1400" b="1" dirty="0">
                <a:solidFill>
                  <a:schemeClr val="bg1"/>
                </a:solidFill>
                <a:hlinkClick r:id="rId5">
                  <a:extLst>
                    <a:ext uri="{A12FA001-AC4F-418D-AE19-62706E023703}">
                      <ahyp:hlinkClr xmlns:ahyp="http://schemas.microsoft.com/office/drawing/2018/hyperlinkcolor" val="tx"/>
                    </a:ext>
                  </a:extLst>
                </a:hlinkClick>
              </a:rPr>
              <a:t>www.forvismazars.com/sg</a:t>
            </a:r>
            <a:r>
              <a:rPr lang="en-GB" sz="1400" b="1" dirty="0">
                <a:solidFill>
                  <a:schemeClr val="bg1"/>
                </a:solidFill>
              </a:rPr>
              <a:t> </a:t>
            </a:r>
          </a:p>
        </p:txBody>
      </p:sp>
      <p:sp>
        <p:nvSpPr>
          <p:cNvPr id="5" name="TextBox 4">
            <a:extLst>
              <a:ext uri="{FF2B5EF4-FFF2-40B4-BE49-F238E27FC236}">
                <a16:creationId xmlns:a16="http://schemas.microsoft.com/office/drawing/2014/main" id="{1A6681F3-DF5C-9A79-C796-030CD88ED76D}"/>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grpSp>
        <p:nvGrpSpPr>
          <p:cNvPr id="9" name="Gruppieren 4">
            <a:extLst>
              <a:ext uri="{FF2B5EF4-FFF2-40B4-BE49-F238E27FC236}">
                <a16:creationId xmlns:a16="http://schemas.microsoft.com/office/drawing/2014/main" id="{16D7B7D0-CAA1-33E1-AC7F-493B661B6699}"/>
              </a:ext>
            </a:extLst>
          </p:cNvPr>
          <p:cNvGrpSpPr>
            <a:grpSpLocks noChangeAspect="1"/>
          </p:cNvGrpSpPr>
          <p:nvPr userDrawn="1"/>
        </p:nvGrpSpPr>
        <p:grpSpPr>
          <a:xfrm>
            <a:off x="10811963" y="6165234"/>
            <a:ext cx="1080000" cy="453765"/>
            <a:chOff x="1721984" y="2257682"/>
            <a:chExt cx="7247953" cy="3045250"/>
          </a:xfrm>
        </p:grpSpPr>
        <p:sp>
          <p:nvSpPr>
            <p:cNvPr id="11" name="Freihandform: Form 5">
              <a:extLst>
                <a:ext uri="{FF2B5EF4-FFF2-40B4-BE49-F238E27FC236}">
                  <a16:creationId xmlns:a16="http://schemas.microsoft.com/office/drawing/2014/main" id="{B0539D95-EAC1-D112-501B-3C51BC30F6FC}"/>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12" name="Freihandform: Form 7">
              <a:extLst>
                <a:ext uri="{FF2B5EF4-FFF2-40B4-BE49-F238E27FC236}">
                  <a16:creationId xmlns:a16="http://schemas.microsoft.com/office/drawing/2014/main" id="{F9706EFB-E78A-458A-0FEE-96565A86EA35}"/>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3" name="Freihandform: Form 9">
              <a:extLst>
                <a:ext uri="{FF2B5EF4-FFF2-40B4-BE49-F238E27FC236}">
                  <a16:creationId xmlns:a16="http://schemas.microsoft.com/office/drawing/2014/main" id="{34010E6E-22C6-BEF9-6EA3-87B4AE7D989F}"/>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4" name="Freihandform: Form 11">
              <a:extLst>
                <a:ext uri="{FF2B5EF4-FFF2-40B4-BE49-F238E27FC236}">
                  <a16:creationId xmlns:a16="http://schemas.microsoft.com/office/drawing/2014/main" id="{C70C816D-E76D-EE5F-241F-10705C3D5FAB}"/>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5" name="Freihandform: Form 12">
              <a:extLst>
                <a:ext uri="{FF2B5EF4-FFF2-40B4-BE49-F238E27FC236}">
                  <a16:creationId xmlns:a16="http://schemas.microsoft.com/office/drawing/2014/main" id="{36933F0A-6333-CAB5-C05B-694D2354C4F2}"/>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6" name="Freihandform: Form 13">
              <a:extLst>
                <a:ext uri="{FF2B5EF4-FFF2-40B4-BE49-F238E27FC236}">
                  <a16:creationId xmlns:a16="http://schemas.microsoft.com/office/drawing/2014/main" id="{D8A7E05E-2624-3141-586F-6F47645A53B6}"/>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7" name="Freihandform: Form 14">
              <a:extLst>
                <a:ext uri="{FF2B5EF4-FFF2-40B4-BE49-F238E27FC236}">
                  <a16:creationId xmlns:a16="http://schemas.microsoft.com/office/drawing/2014/main" id="{42AB227D-AD87-0D4E-7CEC-D0941E4CDF1B}"/>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8" name="Freihandform: Form 15">
              <a:extLst>
                <a:ext uri="{FF2B5EF4-FFF2-40B4-BE49-F238E27FC236}">
                  <a16:creationId xmlns:a16="http://schemas.microsoft.com/office/drawing/2014/main" id="{870A1391-2DA3-17F9-FE0D-78C16DFB2E1D}"/>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9" name="Freihandform: Form 16">
              <a:extLst>
                <a:ext uri="{FF2B5EF4-FFF2-40B4-BE49-F238E27FC236}">
                  <a16:creationId xmlns:a16="http://schemas.microsoft.com/office/drawing/2014/main" id="{BCC3DA37-6B18-A1DB-B978-EE6DAAEC5E34}"/>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20" name="Freihandform: Form 17">
              <a:extLst>
                <a:ext uri="{FF2B5EF4-FFF2-40B4-BE49-F238E27FC236}">
                  <a16:creationId xmlns:a16="http://schemas.microsoft.com/office/drawing/2014/main" id="{673CABE2-3A8F-C76B-E245-E39DAE083787}"/>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1" name="Freihandform: Form 18">
              <a:extLst>
                <a:ext uri="{FF2B5EF4-FFF2-40B4-BE49-F238E27FC236}">
                  <a16:creationId xmlns:a16="http://schemas.microsoft.com/office/drawing/2014/main" id="{9CDF7043-E228-8C40-B2E2-14438E610B8F}"/>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2" name="Freihandform: Form 19">
              <a:extLst>
                <a:ext uri="{FF2B5EF4-FFF2-40B4-BE49-F238E27FC236}">
                  <a16:creationId xmlns:a16="http://schemas.microsoft.com/office/drawing/2014/main" id="{B778131F-3CF5-7B6C-BEF5-CD6A7EB4FA78}"/>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3253927496"/>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417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Outro - indigo background">
    <p:bg>
      <p:bgPr>
        <a:solidFill>
          <a:schemeClr val="accent3"/>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GB" sz="2400" dirty="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GB" b="1" dirty="0">
                <a:solidFill>
                  <a:schemeClr val="bg1"/>
                </a:solidFill>
              </a:rPr>
              <a:t>Forvis Mazars</a:t>
            </a:r>
          </a:p>
        </p:txBody>
      </p:sp>
      <p:sp>
        <p:nvSpPr>
          <p:cNvPr id="3" name="TextBox 2">
            <a:extLst>
              <a:ext uri="{FF2B5EF4-FFF2-40B4-BE49-F238E27FC236}">
                <a16:creationId xmlns:a16="http://schemas.microsoft.com/office/drawing/2014/main" id="{F6A8A48E-3DB5-8F57-1922-EFA1E893A990}"/>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dirty="0">
                <a:solidFill>
                  <a:schemeClr val="bg1"/>
                </a:solidFill>
              </a:rPr>
              <a:t>Follow us</a:t>
            </a:r>
          </a:p>
        </p:txBody>
      </p:sp>
      <p:sp>
        <p:nvSpPr>
          <p:cNvPr id="6" name="Content Placeholder 8">
            <a:extLst>
              <a:ext uri="{FF2B5EF4-FFF2-40B4-BE49-F238E27FC236}">
                <a16:creationId xmlns:a16="http://schemas.microsoft.com/office/drawing/2014/main" id="{CB522F6C-316E-F8B1-1069-3B105F27FB1D}"/>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a:t>Click to edit Master text styles</a:t>
            </a:r>
          </a:p>
          <a:p>
            <a:pPr lvl="1"/>
            <a:r>
              <a:rPr lang="en-US"/>
              <a:t>Second level</a:t>
            </a:r>
          </a:p>
        </p:txBody>
      </p:sp>
      <p:sp>
        <p:nvSpPr>
          <p:cNvPr id="8" name="TextBox 7">
            <a:extLst>
              <a:ext uri="{FF2B5EF4-FFF2-40B4-BE49-F238E27FC236}">
                <a16:creationId xmlns:a16="http://schemas.microsoft.com/office/drawing/2014/main" id="{A555D323-AE36-3785-6FE9-60DAF69452E6}"/>
              </a:ext>
            </a:extLst>
          </p:cNvPr>
          <p:cNvSpPr txBox="1"/>
          <p:nvPr userDrawn="1"/>
        </p:nvSpPr>
        <p:spPr>
          <a:xfrm>
            <a:off x="304799" y="4536000"/>
            <a:ext cx="7663544" cy="1137600"/>
          </a:xfrm>
          <a:prstGeom prst="rect">
            <a:avLst/>
          </a:prstGeom>
          <a:noFill/>
        </p:spPr>
        <p:txBody>
          <a:bodyPr wrap="square" lIns="0" tIns="0" rIns="0" bIns="0" numCol="1" spcCol="144000" rtlCol="0">
            <a:noAutofit/>
          </a:bodyPr>
          <a:lstStyle/>
          <a:p>
            <a:pPr>
              <a:lnSpc>
                <a:spcPct val="107000"/>
              </a:lnSpc>
              <a:spcAft>
                <a:spcPts val="800"/>
              </a:spcAft>
            </a:pPr>
            <a:r>
              <a:rPr lang="en-US" sz="1000" kern="100" spc="-10" baseline="0" dirty="0">
                <a:solidFill>
                  <a:schemeClr val="bg1"/>
                </a:solidFill>
                <a:effectLst/>
                <a:latin typeface="+mj-lt"/>
                <a:ea typeface="Aptos" panose="020B0004020202020204" pitchFamily="34" charset="0"/>
                <a:cs typeface="Times New Roman" panose="02020603050405020304" pitchFamily="18" charset="0"/>
              </a:rPr>
              <a:t>The contents of this document are confidential and not for distribution to anyone other than the recipients. Disclosure to third parties cannot be made without the prior written consent of Forvis Mazars in Singapore*.</a:t>
            </a:r>
          </a:p>
          <a:p>
            <a:pPr>
              <a:lnSpc>
                <a:spcPct val="107000"/>
              </a:lnSpc>
              <a:spcAft>
                <a:spcPts val="800"/>
              </a:spcAft>
            </a:pPr>
            <a:r>
              <a:rPr lang="en-US" sz="1000" kern="100" spc="-10" baseline="0" dirty="0">
                <a:solidFill>
                  <a:schemeClr val="bg1"/>
                </a:solidFill>
                <a:effectLst/>
                <a:latin typeface="+mj-lt"/>
                <a:ea typeface="Aptos" panose="020B0004020202020204" pitchFamily="34" charset="0"/>
                <a:cs typeface="Times New Roman" panose="02020603050405020304" pitchFamily="18" charset="0"/>
              </a:rPr>
              <a:t>*Forvis Mazars LLP / Forvis Mazars Consulting Pte Ltd</a:t>
            </a:r>
          </a:p>
        </p:txBody>
      </p:sp>
      <p:sp>
        <p:nvSpPr>
          <p:cNvPr id="9" name="Footer Placeholder 4">
            <a:extLst>
              <a:ext uri="{FF2B5EF4-FFF2-40B4-BE49-F238E27FC236}">
                <a16:creationId xmlns:a16="http://schemas.microsoft.com/office/drawing/2014/main" id="{30646158-6A81-A2DD-C44D-921AE4DD9EC2}"/>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dirty="0">
                <a:solidFill>
                  <a:schemeClr val="bg1"/>
                </a:solidFill>
              </a:rPr>
              <a:t>© Forvis Mazars 2024. All rights reserved.</a:t>
            </a:r>
          </a:p>
        </p:txBody>
      </p:sp>
      <p:sp>
        <p:nvSpPr>
          <p:cNvPr id="10" name="TextBox 9">
            <a:extLst>
              <a:ext uri="{FF2B5EF4-FFF2-40B4-BE49-F238E27FC236}">
                <a16:creationId xmlns:a16="http://schemas.microsoft.com/office/drawing/2014/main" id="{2DEFC525-CDA5-5EA4-2017-1560EEAEF477}"/>
              </a:ext>
            </a:extLst>
          </p:cNvPr>
          <p:cNvSpPr txBox="1"/>
          <p:nvPr userDrawn="1"/>
        </p:nvSpPr>
        <p:spPr>
          <a:xfrm>
            <a:off x="8194261" y="1258888"/>
            <a:ext cx="3692939" cy="3077766"/>
          </a:xfrm>
          <a:prstGeom prst="rect">
            <a:avLst/>
          </a:prstGeom>
          <a:noFill/>
        </p:spPr>
        <p:txBody>
          <a:bodyPr wrap="square" lIns="0" tIns="0" rIns="0" bIns="0" rtlCol="0">
            <a:noAutofit/>
          </a:bodyPr>
          <a:lstStyle/>
          <a:p>
            <a:r>
              <a:rPr lang="en-GB" sz="1400" b="1" dirty="0">
                <a:solidFill>
                  <a:schemeClr val="bg1"/>
                </a:solidFill>
              </a:rPr>
              <a:t>LinkedIn: </a:t>
            </a:r>
            <a:r>
              <a:rPr lang="en-US" sz="1400" dirty="0">
                <a:solidFill>
                  <a:schemeClr val="bg1"/>
                </a:solidFill>
                <a:hlinkClick r:id="rId2" tooltip="https://www.linkedin.com/company/forvis-mazars-singapore">
                  <a:extLst>
                    <a:ext uri="{A12FA001-AC4F-418D-AE19-62706E023703}">
                      <ahyp:hlinkClr xmlns:ahyp="http://schemas.microsoft.com/office/drawing/2018/hyperlinkcolor" val="tx"/>
                    </a:ext>
                  </a:extLst>
                </a:hlinkClick>
              </a:rPr>
              <a:t>https://www.linkedin.com/company/forvis-mazars-singapore</a:t>
            </a:r>
            <a:endParaRPr lang="en-GB" sz="1400" b="1" dirty="0">
              <a:solidFill>
                <a:schemeClr val="bg1"/>
              </a:solidFill>
            </a:endParaRPr>
          </a:p>
          <a:p>
            <a:endParaRPr lang="en-GB" sz="1400" b="1" dirty="0">
              <a:solidFill>
                <a:schemeClr val="bg1"/>
              </a:solidFill>
            </a:endParaRPr>
          </a:p>
          <a:p>
            <a:r>
              <a:rPr lang="en-GB" sz="1400" b="1" dirty="0">
                <a:solidFill>
                  <a:schemeClr val="bg1"/>
                </a:solidFill>
              </a:rPr>
              <a:t>Facebook: </a:t>
            </a:r>
            <a:r>
              <a:rPr lang="en-US" sz="1400" dirty="0">
                <a:solidFill>
                  <a:schemeClr val="bg1"/>
                </a:solidFill>
                <a:hlinkClick r:id="rId3" tooltip="https://www.facebook.com/forvismazarssingapore">
                  <a:extLst>
                    <a:ext uri="{A12FA001-AC4F-418D-AE19-62706E023703}">
                      <ahyp:hlinkClr xmlns:ahyp="http://schemas.microsoft.com/office/drawing/2018/hyperlinkcolor" val="tx"/>
                    </a:ext>
                  </a:extLst>
                </a:hlinkClick>
              </a:rPr>
              <a:t>https://www.facebook.com/ForvisMazarsSingapore</a:t>
            </a:r>
            <a:endParaRPr lang="en-GB" sz="1400" b="1" dirty="0">
              <a:solidFill>
                <a:schemeClr val="bg1"/>
              </a:solidFill>
            </a:endParaRPr>
          </a:p>
          <a:p>
            <a:endParaRPr lang="en-GB" sz="1400" b="1" dirty="0">
              <a:solidFill>
                <a:schemeClr val="bg1"/>
              </a:solidFill>
            </a:endParaRPr>
          </a:p>
          <a:p>
            <a:r>
              <a:rPr lang="en-GB" sz="1400" b="1" dirty="0">
                <a:solidFill>
                  <a:schemeClr val="bg1"/>
                </a:solidFill>
              </a:rPr>
              <a:t>Instagram: </a:t>
            </a:r>
            <a:r>
              <a:rPr lang="en-US" sz="1400" dirty="0">
                <a:solidFill>
                  <a:schemeClr val="bg1"/>
                </a:solidFill>
                <a:hlinkClick r:id="rId4" tooltip="https://www.instagram.com/forvismazarssingapore/">
                  <a:extLst>
                    <a:ext uri="{A12FA001-AC4F-418D-AE19-62706E023703}">
                      <ahyp:hlinkClr xmlns:ahyp="http://schemas.microsoft.com/office/drawing/2018/hyperlinkcolor" val="tx"/>
                    </a:ext>
                  </a:extLst>
                </a:hlinkClick>
              </a:rPr>
              <a:t>https://www.instagram.com/forvismazarssingapore/</a:t>
            </a:r>
            <a:endParaRPr lang="en-GB" sz="1400" b="1" dirty="0">
              <a:solidFill>
                <a:schemeClr val="bg1"/>
              </a:solidFill>
            </a:endParaRPr>
          </a:p>
          <a:p>
            <a:endParaRPr lang="en-GB" sz="1400" b="1" dirty="0">
              <a:solidFill>
                <a:schemeClr val="bg1"/>
              </a:solidFill>
            </a:endParaRPr>
          </a:p>
          <a:p>
            <a:pPr>
              <a:spcAft>
                <a:spcPts val="1200"/>
              </a:spcAft>
            </a:pPr>
            <a:r>
              <a:rPr lang="en-GB" sz="1400" b="1" dirty="0">
                <a:solidFill>
                  <a:schemeClr val="bg1"/>
                </a:solidFill>
              </a:rPr>
              <a:t>Find out more at </a:t>
            </a:r>
            <a:r>
              <a:rPr lang="en-GB" sz="1400" b="1" dirty="0">
                <a:solidFill>
                  <a:schemeClr val="bg1"/>
                </a:solidFill>
                <a:hlinkClick r:id="rId5">
                  <a:extLst>
                    <a:ext uri="{A12FA001-AC4F-418D-AE19-62706E023703}">
                      <ahyp:hlinkClr xmlns:ahyp="http://schemas.microsoft.com/office/drawing/2018/hyperlinkcolor" val="tx"/>
                    </a:ext>
                  </a:extLst>
                </a:hlinkClick>
              </a:rPr>
              <a:t>www.forvismazars.com/sg</a:t>
            </a:r>
            <a:r>
              <a:rPr lang="en-GB" sz="1400" b="1" dirty="0">
                <a:solidFill>
                  <a:schemeClr val="bg1"/>
                </a:solidFill>
              </a:rPr>
              <a:t> </a:t>
            </a:r>
          </a:p>
        </p:txBody>
      </p:sp>
      <p:sp>
        <p:nvSpPr>
          <p:cNvPr id="4" name="TextBox 3">
            <a:extLst>
              <a:ext uri="{FF2B5EF4-FFF2-40B4-BE49-F238E27FC236}">
                <a16:creationId xmlns:a16="http://schemas.microsoft.com/office/drawing/2014/main" id="{C07C486E-864B-EC69-F73D-2BCE06D2B883}"/>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grpSp>
        <p:nvGrpSpPr>
          <p:cNvPr id="7" name="Gruppieren 4">
            <a:extLst>
              <a:ext uri="{FF2B5EF4-FFF2-40B4-BE49-F238E27FC236}">
                <a16:creationId xmlns:a16="http://schemas.microsoft.com/office/drawing/2014/main" id="{091816A5-BD37-489B-D2B6-2E931BB6109A}"/>
              </a:ext>
            </a:extLst>
          </p:cNvPr>
          <p:cNvGrpSpPr>
            <a:grpSpLocks noChangeAspect="1"/>
          </p:cNvGrpSpPr>
          <p:nvPr userDrawn="1"/>
        </p:nvGrpSpPr>
        <p:grpSpPr>
          <a:xfrm>
            <a:off x="10811963" y="6165234"/>
            <a:ext cx="1080000" cy="453765"/>
            <a:chOff x="1721984" y="2257682"/>
            <a:chExt cx="7247953" cy="3045250"/>
          </a:xfrm>
        </p:grpSpPr>
        <p:sp>
          <p:nvSpPr>
            <p:cNvPr id="11" name="Freihandform: Form 5">
              <a:extLst>
                <a:ext uri="{FF2B5EF4-FFF2-40B4-BE49-F238E27FC236}">
                  <a16:creationId xmlns:a16="http://schemas.microsoft.com/office/drawing/2014/main" id="{8F632344-56D7-0FE9-7CC7-A953410D503C}"/>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12" name="Freihandform: Form 7">
              <a:extLst>
                <a:ext uri="{FF2B5EF4-FFF2-40B4-BE49-F238E27FC236}">
                  <a16:creationId xmlns:a16="http://schemas.microsoft.com/office/drawing/2014/main" id="{67DB1019-32A2-B27F-B69E-A59F6EC4E8C1}"/>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3" name="Freihandform: Form 9">
              <a:extLst>
                <a:ext uri="{FF2B5EF4-FFF2-40B4-BE49-F238E27FC236}">
                  <a16:creationId xmlns:a16="http://schemas.microsoft.com/office/drawing/2014/main" id="{EC75B3C7-C0BF-C06A-7259-073AADCB63FD}"/>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4" name="Freihandform: Form 11">
              <a:extLst>
                <a:ext uri="{FF2B5EF4-FFF2-40B4-BE49-F238E27FC236}">
                  <a16:creationId xmlns:a16="http://schemas.microsoft.com/office/drawing/2014/main" id="{F539D7D3-F9E3-3C64-A2B8-68BC730C5E9B}"/>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5" name="Freihandform: Form 12">
              <a:extLst>
                <a:ext uri="{FF2B5EF4-FFF2-40B4-BE49-F238E27FC236}">
                  <a16:creationId xmlns:a16="http://schemas.microsoft.com/office/drawing/2014/main" id="{A4BC7DA0-2356-A666-C7B1-04A021761BD4}"/>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6" name="Freihandform: Form 13">
              <a:extLst>
                <a:ext uri="{FF2B5EF4-FFF2-40B4-BE49-F238E27FC236}">
                  <a16:creationId xmlns:a16="http://schemas.microsoft.com/office/drawing/2014/main" id="{BCAC0528-D774-2869-78E8-D5992464700B}"/>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7" name="Freihandform: Form 14">
              <a:extLst>
                <a:ext uri="{FF2B5EF4-FFF2-40B4-BE49-F238E27FC236}">
                  <a16:creationId xmlns:a16="http://schemas.microsoft.com/office/drawing/2014/main" id="{414E3DF9-4D81-0920-12B3-F98AE476EFE6}"/>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8" name="Freihandform: Form 15">
              <a:extLst>
                <a:ext uri="{FF2B5EF4-FFF2-40B4-BE49-F238E27FC236}">
                  <a16:creationId xmlns:a16="http://schemas.microsoft.com/office/drawing/2014/main" id="{8735F50D-0BA8-7023-F046-3376CE69D7BB}"/>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9" name="Freihandform: Form 16">
              <a:extLst>
                <a:ext uri="{FF2B5EF4-FFF2-40B4-BE49-F238E27FC236}">
                  <a16:creationId xmlns:a16="http://schemas.microsoft.com/office/drawing/2014/main" id="{311D18AC-7BA1-0080-8301-3BA2AA0B5E05}"/>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20" name="Freihandform: Form 17">
              <a:extLst>
                <a:ext uri="{FF2B5EF4-FFF2-40B4-BE49-F238E27FC236}">
                  <a16:creationId xmlns:a16="http://schemas.microsoft.com/office/drawing/2014/main" id="{7FBF8150-2700-0D05-A05E-98BF121A5E10}"/>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1" name="Freihandform: Form 18">
              <a:extLst>
                <a:ext uri="{FF2B5EF4-FFF2-40B4-BE49-F238E27FC236}">
                  <a16:creationId xmlns:a16="http://schemas.microsoft.com/office/drawing/2014/main" id="{B13CA858-01DD-D948-1929-16FDA2F8CF21}"/>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2" name="Freihandform: Form 19">
              <a:extLst>
                <a:ext uri="{FF2B5EF4-FFF2-40B4-BE49-F238E27FC236}">
                  <a16:creationId xmlns:a16="http://schemas.microsoft.com/office/drawing/2014/main" id="{F878BB63-0766-B99F-A211-9CBDD1748824}"/>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390571028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417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Outro - editable white backgroun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dirty="0"/>
              <a:t>Contact</a:t>
            </a:r>
          </a:p>
        </p:txBody>
      </p:sp>
      <p:sp>
        <p:nvSpPr>
          <p:cNvPr id="9" name="Content Placeholder 8">
            <a:extLst>
              <a:ext uri="{FF2B5EF4-FFF2-40B4-BE49-F238E27FC236}">
                <a16:creationId xmlns:a16="http://schemas.microsoft.com/office/drawing/2014/main" id="{3638F8DD-BEC9-6467-0409-DEAA51E30C84}"/>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lvl1pPr>
            <a:lvl2pPr marL="0" indent="0">
              <a:spcAft>
                <a:spcPts val="0"/>
              </a:spcAft>
              <a:buNone/>
              <a:defRPr sz="1000"/>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dirty="0" err="1"/>
              <a:t>Forvis</a:t>
            </a:r>
            <a:r>
              <a:rPr lang="en-US" b="1" noProof="0" dirty="0"/>
              <a:t> Mazars in Singapore</a:t>
            </a:r>
          </a:p>
        </p:txBody>
      </p:sp>
      <p:sp>
        <p:nvSpPr>
          <p:cNvPr id="6" name="Footer Placeholder 4">
            <a:extLst>
              <a:ext uri="{FF2B5EF4-FFF2-40B4-BE49-F238E27FC236}">
                <a16:creationId xmlns:a16="http://schemas.microsoft.com/office/drawing/2014/main" id="{5DCD00FD-34AE-282D-C880-195BA8A87E3C}"/>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dirty="0">
                <a:solidFill>
                  <a:schemeClr val="tx1"/>
                </a:solidFill>
              </a:rPr>
              <a:t>© Forvis Mazars 2024. All rights reserved.</a:t>
            </a:r>
          </a:p>
        </p:txBody>
      </p:sp>
      <p:sp>
        <p:nvSpPr>
          <p:cNvPr id="5" name="Text Placeholder 35">
            <a:extLst>
              <a:ext uri="{FF2B5EF4-FFF2-40B4-BE49-F238E27FC236}">
                <a16:creationId xmlns:a16="http://schemas.microsoft.com/office/drawing/2014/main" id="{9C6042AF-CA98-5D4F-3D53-833BF69333E5}"/>
              </a:ext>
            </a:extLst>
          </p:cNvPr>
          <p:cNvSpPr>
            <a:spLocks noGrp="1"/>
          </p:cNvSpPr>
          <p:nvPr>
            <p:ph type="body" sz="quarter" idx="27" hasCustomPrompt="1"/>
          </p:nvPr>
        </p:nvSpPr>
        <p:spPr>
          <a:xfrm>
            <a:off x="8170332" y="1258888"/>
            <a:ext cx="3712105" cy="2520000"/>
          </a:xfrm>
        </p:spPr>
        <p:txBody>
          <a:bodyPr/>
          <a:lstStyle>
            <a:lvl1pPr marL="0" indent="0">
              <a:buNone/>
              <a:defRPr b="1">
                <a:solidFill>
                  <a:schemeClr val="tx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dirty="0"/>
              <a:t>Add social media links here</a:t>
            </a:r>
          </a:p>
        </p:txBody>
      </p:sp>
      <p:sp>
        <p:nvSpPr>
          <p:cNvPr id="7" name="Text Placeholder 8">
            <a:extLst>
              <a:ext uri="{FF2B5EF4-FFF2-40B4-BE49-F238E27FC236}">
                <a16:creationId xmlns:a16="http://schemas.microsoft.com/office/drawing/2014/main" id="{77FEB549-0F87-A538-F4B9-811388A1BED0}"/>
              </a:ext>
            </a:extLst>
          </p:cNvPr>
          <p:cNvSpPr>
            <a:spLocks noGrp="1"/>
          </p:cNvSpPr>
          <p:nvPr>
            <p:ph type="body" sz="quarter" idx="28" hasCustomPrompt="1"/>
          </p:nvPr>
        </p:nvSpPr>
        <p:spPr>
          <a:xfrm>
            <a:off x="304799" y="4536000"/>
            <a:ext cx="7558158" cy="941933"/>
          </a:xfrm>
        </p:spPr>
        <p:txBody>
          <a:bodyPr/>
          <a:lstStyle>
            <a:lvl1pPr marL="0" indent="0">
              <a:buNone/>
              <a:defRPr sz="1000">
                <a:solidFill>
                  <a:schemeClr val="tx1"/>
                </a:solidFill>
              </a:defRPr>
            </a:lvl1pPr>
            <a:lvl2pPr>
              <a:defRPr sz="1000"/>
            </a:lvl2pPr>
            <a:lvl3pPr>
              <a:defRPr sz="1000"/>
            </a:lvl3pPr>
            <a:lvl4pPr>
              <a:defRPr sz="1000"/>
            </a:lvl4pPr>
            <a:lvl5pPr>
              <a:defRPr sz="1000"/>
            </a:lvl5pPr>
          </a:lstStyle>
          <a:p>
            <a:pPr lvl="0"/>
            <a:r>
              <a:rPr lang="en-US" dirty="0"/>
              <a:t>The contents of this document are confidential and not for distribution to anyone other than the recipients. Disclosure to third parties cannot be made without the prior written consent of Forvis Mazars in Singapore*.</a:t>
            </a:r>
          </a:p>
          <a:p>
            <a:pPr lvl="0"/>
            <a:r>
              <a:rPr lang="en-US" dirty="0"/>
              <a:t>*Forvis Mazars LLP / Forvis Mazars Consulting Pte Ltd</a:t>
            </a:r>
          </a:p>
        </p:txBody>
      </p:sp>
      <p:sp>
        <p:nvSpPr>
          <p:cNvPr id="3" name="TextBox 2">
            <a:extLst>
              <a:ext uri="{FF2B5EF4-FFF2-40B4-BE49-F238E27FC236}">
                <a16:creationId xmlns:a16="http://schemas.microsoft.com/office/drawing/2014/main" id="{6171E355-0B80-FC55-839B-E1D00403BB83}"/>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dirty="0">
                <a:solidFill>
                  <a:schemeClr val="tx1"/>
                </a:solidFill>
              </a:rPr>
              <a:t>Follow us</a:t>
            </a:r>
          </a:p>
        </p:txBody>
      </p:sp>
      <p:pic>
        <p:nvPicPr>
          <p:cNvPr id="8" name="Grafik 11">
            <a:extLst>
              <a:ext uri="{FF2B5EF4-FFF2-40B4-BE49-F238E27FC236}">
                <a16:creationId xmlns:a16="http://schemas.microsoft.com/office/drawing/2014/main" id="{40D8D18D-A576-7317-B790-8565F1D3C2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244597393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Outro - editable true blue background">
    <p:bg>
      <p:bgPr>
        <a:solidFill>
          <a:schemeClr val="tx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dirty="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dirty="0" err="1">
                <a:solidFill>
                  <a:schemeClr val="bg1"/>
                </a:solidFill>
              </a:rPr>
              <a:t>Forvis</a:t>
            </a:r>
            <a:r>
              <a:rPr lang="en-US" b="1" noProof="0" dirty="0">
                <a:solidFill>
                  <a:schemeClr val="bg1"/>
                </a:solidFill>
              </a:rPr>
              <a:t> Mazars in Singapore</a:t>
            </a:r>
          </a:p>
        </p:txBody>
      </p:sp>
      <p:sp>
        <p:nvSpPr>
          <p:cNvPr id="6" name="Content Placeholder 8">
            <a:extLst>
              <a:ext uri="{FF2B5EF4-FFF2-40B4-BE49-F238E27FC236}">
                <a16:creationId xmlns:a16="http://schemas.microsoft.com/office/drawing/2014/main" id="{8B826133-DF9C-4AE4-3625-4928FA7CBA37}"/>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9" name="Footer Placeholder 4">
            <a:extLst>
              <a:ext uri="{FF2B5EF4-FFF2-40B4-BE49-F238E27FC236}">
                <a16:creationId xmlns:a16="http://schemas.microsoft.com/office/drawing/2014/main" id="{35C88522-8DF1-4607-A4E2-5B0EF73CC98B}"/>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dirty="0">
                <a:solidFill>
                  <a:schemeClr val="bg1"/>
                </a:solidFill>
              </a:rPr>
              <a:t>© Forvis Mazars 2024. All rights reserved.</a:t>
            </a:r>
          </a:p>
        </p:txBody>
      </p:sp>
      <p:sp>
        <p:nvSpPr>
          <p:cNvPr id="4" name="Text Placeholder 35">
            <a:extLst>
              <a:ext uri="{FF2B5EF4-FFF2-40B4-BE49-F238E27FC236}">
                <a16:creationId xmlns:a16="http://schemas.microsoft.com/office/drawing/2014/main" id="{77766A40-38EE-605E-12B8-98AD84EC9B30}"/>
              </a:ext>
            </a:extLst>
          </p:cNvPr>
          <p:cNvSpPr>
            <a:spLocks noGrp="1"/>
          </p:cNvSpPr>
          <p:nvPr>
            <p:ph type="body" sz="quarter" idx="27" hasCustomPrompt="1"/>
          </p:nvPr>
        </p:nvSpPr>
        <p:spPr>
          <a:xfrm>
            <a:off x="8170332" y="1258888"/>
            <a:ext cx="3712105" cy="2520000"/>
          </a:xfrm>
        </p:spPr>
        <p:txBody>
          <a:bodyPr/>
          <a:lstStyle>
            <a:lvl1pPr marL="0" indent="0">
              <a:buNone/>
              <a:defRPr b="1">
                <a:solidFill>
                  <a:schemeClr val="bg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dirty="0"/>
              <a:t>Add social media links here</a:t>
            </a:r>
          </a:p>
        </p:txBody>
      </p:sp>
      <p:sp>
        <p:nvSpPr>
          <p:cNvPr id="5" name="Text Placeholder 8">
            <a:extLst>
              <a:ext uri="{FF2B5EF4-FFF2-40B4-BE49-F238E27FC236}">
                <a16:creationId xmlns:a16="http://schemas.microsoft.com/office/drawing/2014/main" id="{F7842F13-7A60-C31D-02FB-801B693F4123}"/>
              </a:ext>
            </a:extLst>
          </p:cNvPr>
          <p:cNvSpPr>
            <a:spLocks noGrp="1"/>
          </p:cNvSpPr>
          <p:nvPr>
            <p:ph type="body" sz="quarter" idx="28" hasCustomPrompt="1"/>
          </p:nvPr>
        </p:nvSpPr>
        <p:spPr>
          <a:xfrm>
            <a:off x="304799" y="4536000"/>
            <a:ext cx="7558158" cy="941933"/>
          </a:xfrm>
        </p:spPr>
        <p:txBody>
          <a:bodyPr/>
          <a:lstStyle>
            <a:lvl1pPr marL="0" indent="0">
              <a:buNone/>
              <a:defRPr sz="1000">
                <a:solidFill>
                  <a:schemeClr val="bg1"/>
                </a:solidFill>
              </a:defRPr>
            </a:lvl1pPr>
            <a:lvl2pPr>
              <a:defRPr sz="1000"/>
            </a:lvl2pPr>
            <a:lvl3pPr>
              <a:defRPr sz="1000"/>
            </a:lvl3pPr>
            <a:lvl4pPr>
              <a:defRPr sz="1000"/>
            </a:lvl4pPr>
            <a:lvl5pPr>
              <a:defRPr sz="1000"/>
            </a:lvl5pPr>
          </a:lstStyle>
          <a:p>
            <a:pPr lvl="0"/>
            <a:r>
              <a:rPr lang="en-US" dirty="0"/>
              <a:t>The contents of this document are confidential and not for distribution to anyone other than the recipients. Disclosure to third parties cannot be made without the prior written consent of Forvis Mazars in Singapore*.</a:t>
            </a:r>
          </a:p>
          <a:p>
            <a:pPr lvl="0"/>
            <a:r>
              <a:rPr lang="en-US" dirty="0"/>
              <a:t>*Forvis Mazars LLP / Forvis Mazars Consulting Pte Ltd</a:t>
            </a:r>
          </a:p>
        </p:txBody>
      </p:sp>
      <p:sp>
        <p:nvSpPr>
          <p:cNvPr id="7" name="TextBox 6">
            <a:extLst>
              <a:ext uri="{FF2B5EF4-FFF2-40B4-BE49-F238E27FC236}">
                <a16:creationId xmlns:a16="http://schemas.microsoft.com/office/drawing/2014/main" id="{3C528E0C-2539-CDDA-14D5-AA97D0855030}"/>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dirty="0">
                <a:solidFill>
                  <a:schemeClr val="bg1"/>
                </a:solidFill>
              </a:rPr>
              <a:t>Follow us</a:t>
            </a:r>
          </a:p>
        </p:txBody>
      </p:sp>
      <p:sp>
        <p:nvSpPr>
          <p:cNvPr id="3" name="TextBox 2">
            <a:extLst>
              <a:ext uri="{FF2B5EF4-FFF2-40B4-BE49-F238E27FC236}">
                <a16:creationId xmlns:a16="http://schemas.microsoft.com/office/drawing/2014/main" id="{F4045705-66B2-0DDE-4848-EEA835B279B1}"/>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grpSp>
        <p:nvGrpSpPr>
          <p:cNvPr id="10" name="Gruppieren 4">
            <a:extLst>
              <a:ext uri="{FF2B5EF4-FFF2-40B4-BE49-F238E27FC236}">
                <a16:creationId xmlns:a16="http://schemas.microsoft.com/office/drawing/2014/main" id="{6444DCA7-76AE-14E4-AF09-3364A3F6CFA2}"/>
              </a:ext>
            </a:extLst>
          </p:cNvPr>
          <p:cNvGrpSpPr>
            <a:grpSpLocks noChangeAspect="1"/>
          </p:cNvGrpSpPr>
          <p:nvPr userDrawn="1"/>
        </p:nvGrpSpPr>
        <p:grpSpPr>
          <a:xfrm>
            <a:off x="10811963" y="6165234"/>
            <a:ext cx="1080000" cy="453765"/>
            <a:chOff x="1721984" y="2257682"/>
            <a:chExt cx="7247953" cy="3045250"/>
          </a:xfrm>
        </p:grpSpPr>
        <p:sp>
          <p:nvSpPr>
            <p:cNvPr id="11" name="Freihandform: Form 5">
              <a:extLst>
                <a:ext uri="{FF2B5EF4-FFF2-40B4-BE49-F238E27FC236}">
                  <a16:creationId xmlns:a16="http://schemas.microsoft.com/office/drawing/2014/main" id="{B9D8ED99-1B8A-6735-55C2-A2E01099915D}"/>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12" name="Freihandform: Form 7">
              <a:extLst>
                <a:ext uri="{FF2B5EF4-FFF2-40B4-BE49-F238E27FC236}">
                  <a16:creationId xmlns:a16="http://schemas.microsoft.com/office/drawing/2014/main" id="{86CF0E44-319A-A96A-8F98-F9330823D206}"/>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3" name="Freihandform: Form 9">
              <a:extLst>
                <a:ext uri="{FF2B5EF4-FFF2-40B4-BE49-F238E27FC236}">
                  <a16:creationId xmlns:a16="http://schemas.microsoft.com/office/drawing/2014/main" id="{1D128114-D3B9-CED8-2772-5305726980D2}"/>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4" name="Freihandform: Form 11">
              <a:extLst>
                <a:ext uri="{FF2B5EF4-FFF2-40B4-BE49-F238E27FC236}">
                  <a16:creationId xmlns:a16="http://schemas.microsoft.com/office/drawing/2014/main" id="{2C085591-FBE0-3310-9EA1-8CC0F8BDC0B6}"/>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5" name="Freihandform: Form 12">
              <a:extLst>
                <a:ext uri="{FF2B5EF4-FFF2-40B4-BE49-F238E27FC236}">
                  <a16:creationId xmlns:a16="http://schemas.microsoft.com/office/drawing/2014/main" id="{3FD9891E-D3E1-39A4-3C13-6AF8943A0C9A}"/>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6" name="Freihandform: Form 13">
              <a:extLst>
                <a:ext uri="{FF2B5EF4-FFF2-40B4-BE49-F238E27FC236}">
                  <a16:creationId xmlns:a16="http://schemas.microsoft.com/office/drawing/2014/main" id="{07FD17DD-F205-786D-9BDD-2D2B5EEF8F11}"/>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7" name="Freihandform: Form 14">
              <a:extLst>
                <a:ext uri="{FF2B5EF4-FFF2-40B4-BE49-F238E27FC236}">
                  <a16:creationId xmlns:a16="http://schemas.microsoft.com/office/drawing/2014/main" id="{4BFC3790-5B7F-850F-4D0E-38003DA8849A}"/>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8" name="Freihandform: Form 15">
              <a:extLst>
                <a:ext uri="{FF2B5EF4-FFF2-40B4-BE49-F238E27FC236}">
                  <a16:creationId xmlns:a16="http://schemas.microsoft.com/office/drawing/2014/main" id="{9F8B4662-4C4C-5441-631A-2B748DD246EB}"/>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9" name="Freihandform: Form 16">
              <a:extLst>
                <a:ext uri="{FF2B5EF4-FFF2-40B4-BE49-F238E27FC236}">
                  <a16:creationId xmlns:a16="http://schemas.microsoft.com/office/drawing/2014/main" id="{FA9E71A6-99D3-2CFF-B1B1-2DE2FE197219}"/>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20" name="Freihandform: Form 17">
              <a:extLst>
                <a:ext uri="{FF2B5EF4-FFF2-40B4-BE49-F238E27FC236}">
                  <a16:creationId xmlns:a16="http://schemas.microsoft.com/office/drawing/2014/main" id="{FF276700-0687-3895-59A6-B37CED253D2D}"/>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1" name="Freihandform: Form 18">
              <a:extLst>
                <a:ext uri="{FF2B5EF4-FFF2-40B4-BE49-F238E27FC236}">
                  <a16:creationId xmlns:a16="http://schemas.microsoft.com/office/drawing/2014/main" id="{2FF2C670-6F23-F064-6229-E6522A83EE6B}"/>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2" name="Freihandform: Form 19">
              <a:extLst>
                <a:ext uri="{FF2B5EF4-FFF2-40B4-BE49-F238E27FC236}">
                  <a16:creationId xmlns:a16="http://schemas.microsoft.com/office/drawing/2014/main" id="{63A41A46-F49E-4D5E-0193-A951BA1C431A}"/>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140038727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Outro - editable indigo background">
    <p:bg>
      <p:bgPr>
        <a:solidFill>
          <a:schemeClr val="accent3"/>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dirty="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dirty="0" err="1">
                <a:solidFill>
                  <a:schemeClr val="bg1"/>
                </a:solidFill>
              </a:rPr>
              <a:t>Forvis</a:t>
            </a:r>
            <a:r>
              <a:rPr lang="en-US" b="1" noProof="0" dirty="0">
                <a:solidFill>
                  <a:schemeClr val="bg1"/>
                </a:solidFill>
              </a:rPr>
              <a:t> Mazars in Singapore</a:t>
            </a:r>
          </a:p>
        </p:txBody>
      </p:sp>
      <p:sp>
        <p:nvSpPr>
          <p:cNvPr id="6" name="Content Placeholder 8">
            <a:extLst>
              <a:ext uri="{FF2B5EF4-FFF2-40B4-BE49-F238E27FC236}">
                <a16:creationId xmlns:a16="http://schemas.microsoft.com/office/drawing/2014/main" id="{CB522F6C-316E-F8B1-1069-3B105F27FB1D}"/>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8" name="Footer Placeholder 4">
            <a:extLst>
              <a:ext uri="{FF2B5EF4-FFF2-40B4-BE49-F238E27FC236}">
                <a16:creationId xmlns:a16="http://schemas.microsoft.com/office/drawing/2014/main" id="{BC07936C-48E7-A507-69B6-73F81D1F42D9}"/>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dirty="0">
                <a:solidFill>
                  <a:schemeClr val="bg1"/>
                </a:solidFill>
              </a:rPr>
              <a:t>© Forvis Mazars 2024. All rights reserved.</a:t>
            </a:r>
          </a:p>
        </p:txBody>
      </p:sp>
      <p:sp>
        <p:nvSpPr>
          <p:cNvPr id="5" name="Text Placeholder 35">
            <a:extLst>
              <a:ext uri="{FF2B5EF4-FFF2-40B4-BE49-F238E27FC236}">
                <a16:creationId xmlns:a16="http://schemas.microsoft.com/office/drawing/2014/main" id="{A8A47AE8-EFAE-D657-385A-BF9D41DD4186}"/>
              </a:ext>
            </a:extLst>
          </p:cNvPr>
          <p:cNvSpPr>
            <a:spLocks noGrp="1"/>
          </p:cNvSpPr>
          <p:nvPr>
            <p:ph type="body" sz="quarter" idx="27" hasCustomPrompt="1"/>
          </p:nvPr>
        </p:nvSpPr>
        <p:spPr>
          <a:xfrm>
            <a:off x="8170332" y="1258888"/>
            <a:ext cx="3712105" cy="2520000"/>
          </a:xfrm>
        </p:spPr>
        <p:txBody>
          <a:bodyPr/>
          <a:lstStyle>
            <a:lvl1pPr marL="0" indent="0">
              <a:buNone/>
              <a:defRPr b="1">
                <a:solidFill>
                  <a:schemeClr val="bg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dirty="0"/>
              <a:t>Add social media links here</a:t>
            </a:r>
          </a:p>
        </p:txBody>
      </p:sp>
      <p:sp>
        <p:nvSpPr>
          <p:cNvPr id="9" name="Text Placeholder 8">
            <a:extLst>
              <a:ext uri="{FF2B5EF4-FFF2-40B4-BE49-F238E27FC236}">
                <a16:creationId xmlns:a16="http://schemas.microsoft.com/office/drawing/2014/main" id="{B3C2BE14-477C-CB4E-A14A-DB75AA774A42}"/>
              </a:ext>
            </a:extLst>
          </p:cNvPr>
          <p:cNvSpPr>
            <a:spLocks noGrp="1"/>
          </p:cNvSpPr>
          <p:nvPr>
            <p:ph type="body" sz="quarter" idx="28" hasCustomPrompt="1"/>
          </p:nvPr>
        </p:nvSpPr>
        <p:spPr>
          <a:xfrm>
            <a:off x="304799" y="4536000"/>
            <a:ext cx="7558158" cy="941933"/>
          </a:xfrm>
        </p:spPr>
        <p:txBody>
          <a:bodyPr/>
          <a:lstStyle>
            <a:lvl1pPr marL="0" indent="0">
              <a:buNone/>
              <a:defRPr sz="1000">
                <a:solidFill>
                  <a:schemeClr val="bg1"/>
                </a:solidFill>
              </a:defRPr>
            </a:lvl1pPr>
            <a:lvl2pPr>
              <a:defRPr sz="1000"/>
            </a:lvl2pPr>
            <a:lvl3pPr>
              <a:defRPr sz="1000"/>
            </a:lvl3pPr>
            <a:lvl4pPr>
              <a:defRPr sz="1000"/>
            </a:lvl4pPr>
            <a:lvl5pPr>
              <a:defRPr sz="1000"/>
            </a:lvl5pPr>
          </a:lstStyle>
          <a:p>
            <a:pPr lvl="0"/>
            <a:r>
              <a:rPr lang="en-US" dirty="0"/>
              <a:t>The contents of this document are confidential and not for distribution to anyone other than the recipients. Disclosure to third parties cannot be made without the prior written consent of Forvis Mazars in Singapore*.</a:t>
            </a:r>
          </a:p>
          <a:p>
            <a:pPr lvl="0"/>
            <a:r>
              <a:rPr lang="en-US" dirty="0"/>
              <a:t>*Forvis Mazars LLP / Forvis Mazars Consulting Pte Ltd</a:t>
            </a:r>
          </a:p>
        </p:txBody>
      </p:sp>
      <p:sp>
        <p:nvSpPr>
          <p:cNvPr id="4" name="TextBox 3">
            <a:extLst>
              <a:ext uri="{FF2B5EF4-FFF2-40B4-BE49-F238E27FC236}">
                <a16:creationId xmlns:a16="http://schemas.microsoft.com/office/drawing/2014/main" id="{D850E025-404D-9536-6D0C-2042221ADC94}"/>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dirty="0">
                <a:solidFill>
                  <a:schemeClr val="bg1"/>
                </a:solidFill>
              </a:rPr>
              <a:t>Follow us</a:t>
            </a:r>
          </a:p>
        </p:txBody>
      </p:sp>
      <p:sp>
        <p:nvSpPr>
          <p:cNvPr id="3" name="TextBox 2">
            <a:extLst>
              <a:ext uri="{FF2B5EF4-FFF2-40B4-BE49-F238E27FC236}">
                <a16:creationId xmlns:a16="http://schemas.microsoft.com/office/drawing/2014/main" id="{DB5F9192-CCBE-5DB9-4308-24B0D5F5F9EA}"/>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grpSp>
        <p:nvGrpSpPr>
          <p:cNvPr id="10" name="Gruppieren 4">
            <a:extLst>
              <a:ext uri="{FF2B5EF4-FFF2-40B4-BE49-F238E27FC236}">
                <a16:creationId xmlns:a16="http://schemas.microsoft.com/office/drawing/2014/main" id="{6600858C-044E-D467-95FF-4D8702D7C8FD}"/>
              </a:ext>
            </a:extLst>
          </p:cNvPr>
          <p:cNvGrpSpPr>
            <a:grpSpLocks noChangeAspect="1"/>
          </p:cNvGrpSpPr>
          <p:nvPr userDrawn="1"/>
        </p:nvGrpSpPr>
        <p:grpSpPr>
          <a:xfrm>
            <a:off x="10811963" y="6165234"/>
            <a:ext cx="1080000" cy="453765"/>
            <a:chOff x="1721984" y="2257682"/>
            <a:chExt cx="7247953" cy="3045250"/>
          </a:xfrm>
        </p:grpSpPr>
        <p:sp>
          <p:nvSpPr>
            <p:cNvPr id="11" name="Freihandform: Form 5">
              <a:extLst>
                <a:ext uri="{FF2B5EF4-FFF2-40B4-BE49-F238E27FC236}">
                  <a16:creationId xmlns:a16="http://schemas.microsoft.com/office/drawing/2014/main" id="{237FBE9F-E7E5-89E1-10BE-42983AEE81BF}"/>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12" name="Freihandform: Form 7">
              <a:extLst>
                <a:ext uri="{FF2B5EF4-FFF2-40B4-BE49-F238E27FC236}">
                  <a16:creationId xmlns:a16="http://schemas.microsoft.com/office/drawing/2014/main" id="{70A2A876-9809-F9A0-5ADE-28D9E0D28834}"/>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3" name="Freihandform: Form 9">
              <a:extLst>
                <a:ext uri="{FF2B5EF4-FFF2-40B4-BE49-F238E27FC236}">
                  <a16:creationId xmlns:a16="http://schemas.microsoft.com/office/drawing/2014/main" id="{7F50DE31-FF8B-006A-E904-FA745BF901F5}"/>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4" name="Freihandform: Form 11">
              <a:extLst>
                <a:ext uri="{FF2B5EF4-FFF2-40B4-BE49-F238E27FC236}">
                  <a16:creationId xmlns:a16="http://schemas.microsoft.com/office/drawing/2014/main" id="{B9DA3AA6-8787-DF83-A9CD-2F9339325CDF}"/>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5" name="Freihandform: Form 12">
              <a:extLst>
                <a:ext uri="{FF2B5EF4-FFF2-40B4-BE49-F238E27FC236}">
                  <a16:creationId xmlns:a16="http://schemas.microsoft.com/office/drawing/2014/main" id="{9D5B26A0-988D-ADD7-264F-4F69CAA40C47}"/>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6" name="Freihandform: Form 13">
              <a:extLst>
                <a:ext uri="{FF2B5EF4-FFF2-40B4-BE49-F238E27FC236}">
                  <a16:creationId xmlns:a16="http://schemas.microsoft.com/office/drawing/2014/main" id="{9087F793-6FDA-9216-562F-CAFC24DC20B6}"/>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7" name="Freihandform: Form 14">
              <a:extLst>
                <a:ext uri="{FF2B5EF4-FFF2-40B4-BE49-F238E27FC236}">
                  <a16:creationId xmlns:a16="http://schemas.microsoft.com/office/drawing/2014/main" id="{CA1A4E37-00E5-A4AB-295B-0F1B1CABAA38}"/>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8" name="Freihandform: Form 15">
              <a:extLst>
                <a:ext uri="{FF2B5EF4-FFF2-40B4-BE49-F238E27FC236}">
                  <a16:creationId xmlns:a16="http://schemas.microsoft.com/office/drawing/2014/main" id="{671143A7-E075-AF6C-DC5D-F6F0B9323E48}"/>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9" name="Freihandform: Form 16">
              <a:extLst>
                <a:ext uri="{FF2B5EF4-FFF2-40B4-BE49-F238E27FC236}">
                  <a16:creationId xmlns:a16="http://schemas.microsoft.com/office/drawing/2014/main" id="{1701761A-D466-6836-3FE0-86BEBC1A08DF}"/>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20" name="Freihandform: Form 17">
              <a:extLst>
                <a:ext uri="{FF2B5EF4-FFF2-40B4-BE49-F238E27FC236}">
                  <a16:creationId xmlns:a16="http://schemas.microsoft.com/office/drawing/2014/main" id="{3D5720FA-7265-0A9E-2775-EAA29B79B711}"/>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1" name="Freihandform: Form 18">
              <a:extLst>
                <a:ext uri="{FF2B5EF4-FFF2-40B4-BE49-F238E27FC236}">
                  <a16:creationId xmlns:a16="http://schemas.microsoft.com/office/drawing/2014/main" id="{BBDE3CED-D985-A5AF-3BB8-5EA739C8381A}"/>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2" name="Freihandform: Form 19">
              <a:extLst>
                <a:ext uri="{FF2B5EF4-FFF2-40B4-BE49-F238E27FC236}">
                  <a16:creationId xmlns:a16="http://schemas.microsoft.com/office/drawing/2014/main" id="{F949835D-3EFE-A7B4-098A-0AC2790E7CD3}"/>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46754733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AF8A-8016-BCC9-12B5-1D618C6DBF9E}"/>
              </a:ext>
            </a:extLst>
          </p:cNvPr>
          <p:cNvSpPr>
            <a:spLocks noGrp="1"/>
          </p:cNvSpPr>
          <p:nvPr>
            <p:ph type="title" hasCustomPrompt="1"/>
          </p:nvPr>
        </p:nvSpPr>
        <p:spPr>
          <a:xfrm>
            <a:off x="306000" y="306000"/>
            <a:ext cx="5648400" cy="360000"/>
          </a:xfrm>
        </p:spPr>
        <p:txBody>
          <a:bodyPr anchor="ct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E557783F-3B5D-FBBC-3B86-107F7D8E6E2B}"/>
              </a:ext>
            </a:extLst>
          </p:cNvPr>
          <p:cNvSpPr>
            <a:spLocks noGrp="1"/>
          </p:cNvSpPr>
          <p:nvPr>
            <p:ph type="dt" sz="half" idx="10"/>
          </p:nvPr>
        </p:nvSpPr>
        <p:spPr>
          <a:xfrm>
            <a:off x="6387315" y="6465600"/>
            <a:ext cx="2743200" cy="270000"/>
          </a:xfrm>
        </p:spPr>
        <p:txBody>
          <a:bodyPr lIns="0" tIns="0" rIns="0" bIns="0"/>
          <a:lstStyle/>
          <a:p>
            <a:r>
              <a:rPr lang="en-US"/>
              <a:t>Date</a:t>
            </a:r>
            <a:endParaRPr lang="en-GB" dirty="0"/>
          </a:p>
        </p:txBody>
      </p:sp>
      <p:sp>
        <p:nvSpPr>
          <p:cNvPr id="4" name="Footer Placeholder 3">
            <a:extLst>
              <a:ext uri="{FF2B5EF4-FFF2-40B4-BE49-F238E27FC236}">
                <a16:creationId xmlns:a16="http://schemas.microsoft.com/office/drawing/2014/main" id="{6DFEF2F1-42E8-46F7-31D5-40F93D392414}"/>
              </a:ext>
            </a:extLst>
          </p:cNvPr>
          <p:cNvSpPr>
            <a:spLocks noGrp="1"/>
          </p:cNvSpPr>
          <p:nvPr>
            <p:ph type="ftr" sz="quarter" idx="11"/>
          </p:nvPr>
        </p:nvSpPr>
        <p:spPr>
          <a:xfrm>
            <a:off x="2261472" y="6465600"/>
            <a:ext cx="4114800" cy="270000"/>
          </a:xfrm>
        </p:spPr>
        <p:txBody>
          <a:bodyPr lIns="0" tIns="0" rIns="0" bIns="0"/>
          <a:lstStyle/>
          <a:p>
            <a:r>
              <a:rPr lang="en-GB"/>
              <a:t>Title</a:t>
            </a:r>
            <a:endParaRPr lang="en-GB" dirty="0"/>
          </a:p>
        </p:txBody>
      </p:sp>
      <p:sp>
        <p:nvSpPr>
          <p:cNvPr id="5" name="Slide Number Placeholder 4">
            <a:extLst>
              <a:ext uri="{FF2B5EF4-FFF2-40B4-BE49-F238E27FC236}">
                <a16:creationId xmlns:a16="http://schemas.microsoft.com/office/drawing/2014/main" id="{8FE9ECC4-62F2-CD50-B09C-2AA803749042}"/>
              </a:ext>
            </a:extLst>
          </p:cNvPr>
          <p:cNvSpPr>
            <a:spLocks noGrp="1"/>
          </p:cNvSpPr>
          <p:nvPr>
            <p:ph type="sldNum" sz="quarter" idx="12"/>
          </p:nvPr>
        </p:nvSpPr>
        <p:spPr>
          <a:xfrm>
            <a:off x="304800" y="6465600"/>
            <a:ext cx="1945629" cy="270000"/>
          </a:xfrm>
        </p:spPr>
        <p:txBody>
          <a:bodyPr lIns="0" tIns="0" rIns="0" bIns="0"/>
          <a:lstStyle>
            <a:lvl1pPr algn="l">
              <a:defRPr/>
            </a:lvl1pPr>
          </a:lstStyle>
          <a:p>
            <a:fld id="{721C06D9-4617-44B0-8711-1EF1C439A609}" type="slidenum">
              <a:rPr lang="en-GB" smtClean="0"/>
              <a:pPr/>
              <a:t>‹#›</a:t>
            </a:fld>
            <a:endParaRPr lang="en-GB" dirty="0"/>
          </a:p>
        </p:txBody>
      </p:sp>
      <p:sp>
        <p:nvSpPr>
          <p:cNvPr id="6" name="Text Placeholder 6">
            <a:extLst>
              <a:ext uri="{FF2B5EF4-FFF2-40B4-BE49-F238E27FC236}">
                <a16:creationId xmlns:a16="http://schemas.microsoft.com/office/drawing/2014/main" id="{94C624DD-685D-7847-6014-2018E3CA64B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dirty="0"/>
              <a:t>Subtitle</a:t>
            </a:r>
            <a:endParaRPr lang="en-GB" dirty="0"/>
          </a:p>
        </p:txBody>
      </p:sp>
    </p:spTree>
    <p:extLst>
      <p:ext uri="{BB962C8B-B14F-4D97-AF65-F5344CB8AC3E}">
        <p14:creationId xmlns:p14="http://schemas.microsoft.com/office/powerpoint/2010/main" val="259774514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6">
    <p:spTree>
      <p:nvGrpSpPr>
        <p:cNvPr id="1" name=""/>
        <p:cNvGrpSpPr/>
        <p:nvPr/>
      </p:nvGrpSpPr>
      <p:grpSpPr>
        <a:xfrm>
          <a:off x="0" y="0"/>
          <a:ext cx="0" cy="0"/>
          <a:chOff x="0" y="0"/>
          <a:chExt cx="0" cy="0"/>
        </a:xfrm>
      </p:grpSpPr>
      <p:pic>
        <p:nvPicPr>
          <p:cNvPr id="9" name="Picture 8" descr="A person looking up to the sky&#10;&#10;Description automatically generated">
            <a:extLst>
              <a:ext uri="{FF2B5EF4-FFF2-40B4-BE49-F238E27FC236}">
                <a16:creationId xmlns:a16="http://schemas.microsoft.com/office/drawing/2014/main" id="{41C57A33-9F00-B0BB-DC5D-FF8CB1EBE9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8" name="Parallelogram 7">
            <a:extLst>
              <a:ext uri="{FF2B5EF4-FFF2-40B4-BE49-F238E27FC236}">
                <a16:creationId xmlns:a16="http://schemas.microsoft.com/office/drawing/2014/main" id="{DC2A0F77-1CAA-BCE4-DA7C-ED341B302F63}"/>
              </a:ext>
            </a:extLst>
          </p:cNvPr>
          <p:cNvSpPr/>
          <p:nvPr userDrawn="1"/>
        </p:nvSpPr>
        <p:spPr>
          <a:xfrm>
            <a:off x="3624900" y="304800"/>
            <a:ext cx="3780186" cy="3880800"/>
          </a:xfrm>
          <a:prstGeom prst="parallelogram">
            <a:avLst>
              <a:gd name="adj" fmla="val 34323"/>
            </a:avLst>
          </a:prstGeom>
          <a:solidFill>
            <a:schemeClr val="bg1">
              <a:alpha val="1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dirty="0"/>
              <a:t>Title</a:t>
            </a:r>
            <a:endParaRPr lang="en-GB" dirty="0"/>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dirty="0"/>
              <a:t>Name, Date, Year</a:t>
            </a:r>
            <a:endParaRPr lang="en-GB" dirty="0"/>
          </a:p>
        </p:txBody>
      </p:sp>
      <p:pic>
        <p:nvPicPr>
          <p:cNvPr id="4" name="Grafik 11">
            <a:extLst>
              <a:ext uri="{FF2B5EF4-FFF2-40B4-BE49-F238E27FC236}">
                <a16:creationId xmlns:a16="http://schemas.microsoft.com/office/drawing/2014/main" id="{5954B60F-7996-FE11-B73E-1414D95F6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214527290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7">
    <p:bg>
      <p:bgPr>
        <a:solidFill>
          <a:schemeClr val="tx2"/>
        </a:solidFill>
        <a:effectLst/>
      </p:bgPr>
    </p:bg>
    <p:spTree>
      <p:nvGrpSpPr>
        <p:cNvPr id="1" name=""/>
        <p:cNvGrpSpPr/>
        <p:nvPr/>
      </p:nvGrpSpPr>
      <p:grpSpPr>
        <a:xfrm>
          <a:off x="0" y="0"/>
          <a:ext cx="0" cy="0"/>
          <a:chOff x="0" y="0"/>
          <a:chExt cx="0" cy="0"/>
        </a:xfrm>
      </p:grpSpPr>
      <p:pic>
        <p:nvPicPr>
          <p:cNvPr id="10" name="Picture 9" descr="A bridge with arches and a body of water&#10;&#10;Description automatically generated">
            <a:extLst>
              <a:ext uri="{FF2B5EF4-FFF2-40B4-BE49-F238E27FC236}">
                <a16:creationId xmlns:a16="http://schemas.microsoft.com/office/drawing/2014/main" id="{9A13D504-A754-8469-21D4-BBB2BAB76E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04800"/>
            <a:ext cx="11581200" cy="3881177"/>
          </a:xfrm>
          <a:prstGeom prst="rect">
            <a:avLst/>
          </a:prstGeom>
        </p:spPr>
      </p:pic>
      <p:sp>
        <p:nvSpPr>
          <p:cNvPr id="5" name="Parallelogram 4">
            <a:extLst>
              <a:ext uri="{FF2B5EF4-FFF2-40B4-BE49-F238E27FC236}">
                <a16:creationId xmlns:a16="http://schemas.microsoft.com/office/drawing/2014/main" id="{01FE8226-377E-BB0D-9F56-D283E5F48EA0}"/>
              </a:ext>
            </a:extLst>
          </p:cNvPr>
          <p:cNvSpPr/>
          <p:nvPr userDrawn="1"/>
        </p:nvSpPr>
        <p:spPr>
          <a:xfrm>
            <a:off x="5969613" y="304800"/>
            <a:ext cx="3780186" cy="3880800"/>
          </a:xfrm>
          <a:prstGeom prst="parallelogram">
            <a:avLst>
              <a:gd name="adj" fmla="val 34323"/>
            </a:avLst>
          </a:prstGeom>
          <a:solidFill>
            <a:schemeClr val="bg1">
              <a:alpha val="3142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dirty="0"/>
              <a:t>Title</a:t>
            </a:r>
            <a:endParaRPr lang="en-GB" dirty="0"/>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dirty="0"/>
              <a:t>Name, Date, Year</a:t>
            </a:r>
            <a:endParaRPr lang="en-GB" dirty="0"/>
          </a:p>
        </p:txBody>
      </p:sp>
      <p:sp>
        <p:nvSpPr>
          <p:cNvPr id="6" name="TextBox 5">
            <a:extLst>
              <a:ext uri="{FF2B5EF4-FFF2-40B4-BE49-F238E27FC236}">
                <a16:creationId xmlns:a16="http://schemas.microsoft.com/office/drawing/2014/main" id="{44039BFE-39BD-9727-5CEE-2436185882A7}"/>
              </a:ext>
            </a:extLst>
          </p:cNvPr>
          <p:cNvSpPr txBox="1"/>
          <p:nvPr userDrawn="1"/>
        </p:nvSpPr>
        <p:spPr>
          <a:xfrm>
            <a:off x="-6392332" y="304800"/>
            <a:ext cx="6096000" cy="1384995"/>
          </a:xfrm>
          <a:prstGeom prst="rect">
            <a:avLst/>
          </a:prstGeom>
          <a:noFill/>
        </p:spPr>
        <p:txBody>
          <a:bodyPr wrap="square">
            <a:spAutoFit/>
          </a:bodyPr>
          <a:lstStyle/>
          <a:p>
            <a:r>
              <a:rPr lang="en-GB" sz="1200" i="1" dirty="0">
                <a:solidFill>
                  <a:srgbClr val="FF0000"/>
                </a:solidFill>
                <a:effectLst/>
                <a:latin typeface="+mn-lt"/>
                <a:ea typeface="Aptos" panose="020B0004020202020204" pitchFamily="34" charset="0"/>
              </a:rPr>
              <a:t>Please adhere to these instructions when utilising this slide:</a:t>
            </a:r>
            <a:endParaRPr lang="en-US" sz="1200" dirty="0">
              <a:solidFill>
                <a:srgbClr val="FF0000"/>
              </a:solidFill>
              <a:effectLst/>
              <a:latin typeface="+mn-lt"/>
              <a:ea typeface="Aptos" panose="020B0004020202020204" pitchFamily="34" charset="0"/>
            </a:endParaRPr>
          </a:p>
          <a:p>
            <a:r>
              <a:rPr lang="en-GB" sz="1200" i="1" dirty="0">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white,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Indigo Dye,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True Blue, </a:t>
            </a:r>
            <a:endParaRPr lang="en-US" sz="1200" dirty="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dirty="0">
                <a:solidFill>
                  <a:srgbClr val="FF0000"/>
                </a:solidFill>
                <a:effectLst/>
                <a:latin typeface="+mn-lt"/>
                <a:ea typeface="Times New Roman" panose="02020603050405020304" pitchFamily="18" charset="0"/>
              </a:rPr>
              <a:t>or any colour from the ‘Vision’ colours palettes (see slide 2).</a:t>
            </a:r>
            <a:endParaRPr lang="en-US" sz="1200" dirty="0">
              <a:solidFill>
                <a:srgbClr val="FF0000"/>
              </a:solidFill>
              <a:effectLst/>
              <a:latin typeface="+mn-lt"/>
              <a:ea typeface="Aptos" panose="020B0004020202020204" pitchFamily="34" charset="0"/>
            </a:endParaRPr>
          </a:p>
        </p:txBody>
      </p:sp>
      <p:grpSp>
        <p:nvGrpSpPr>
          <p:cNvPr id="7" name="Gruppieren 4">
            <a:extLst>
              <a:ext uri="{FF2B5EF4-FFF2-40B4-BE49-F238E27FC236}">
                <a16:creationId xmlns:a16="http://schemas.microsoft.com/office/drawing/2014/main" id="{896058C6-59EF-7FF4-FC6F-F9FED024BB3C}"/>
              </a:ext>
            </a:extLst>
          </p:cNvPr>
          <p:cNvGrpSpPr>
            <a:grpSpLocks noChangeAspect="1"/>
          </p:cNvGrpSpPr>
          <p:nvPr userDrawn="1"/>
        </p:nvGrpSpPr>
        <p:grpSpPr>
          <a:xfrm>
            <a:off x="10811963" y="6165234"/>
            <a:ext cx="1080000" cy="453765"/>
            <a:chOff x="1721984" y="2257682"/>
            <a:chExt cx="7247953" cy="3045250"/>
          </a:xfrm>
        </p:grpSpPr>
        <p:sp>
          <p:nvSpPr>
            <p:cNvPr id="8" name="Freihandform: Form 5">
              <a:extLst>
                <a:ext uri="{FF2B5EF4-FFF2-40B4-BE49-F238E27FC236}">
                  <a16:creationId xmlns:a16="http://schemas.microsoft.com/office/drawing/2014/main" id="{F35D3F7C-1E2A-5E1C-BA59-85AFEE7607AB}"/>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9" name="Freihandform: Form 7">
              <a:extLst>
                <a:ext uri="{FF2B5EF4-FFF2-40B4-BE49-F238E27FC236}">
                  <a16:creationId xmlns:a16="http://schemas.microsoft.com/office/drawing/2014/main" id="{602E3AA9-808E-E0E7-18A3-6A189D961178}"/>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2" name="Freihandform: Form 9">
              <a:extLst>
                <a:ext uri="{FF2B5EF4-FFF2-40B4-BE49-F238E27FC236}">
                  <a16:creationId xmlns:a16="http://schemas.microsoft.com/office/drawing/2014/main" id="{C9123806-AB4B-2C2A-0F3E-0E4F98D85578}"/>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3" name="Freihandform: Form 11">
              <a:extLst>
                <a:ext uri="{FF2B5EF4-FFF2-40B4-BE49-F238E27FC236}">
                  <a16:creationId xmlns:a16="http://schemas.microsoft.com/office/drawing/2014/main" id="{41EB2DAB-ACE6-3BBC-F02D-B4945BF49558}"/>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4" name="Freihandform: Form 12">
              <a:extLst>
                <a:ext uri="{FF2B5EF4-FFF2-40B4-BE49-F238E27FC236}">
                  <a16:creationId xmlns:a16="http://schemas.microsoft.com/office/drawing/2014/main" id="{3167F366-62F3-9735-481A-A36AAB4B15F2}"/>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5" name="Freihandform: Form 13">
              <a:extLst>
                <a:ext uri="{FF2B5EF4-FFF2-40B4-BE49-F238E27FC236}">
                  <a16:creationId xmlns:a16="http://schemas.microsoft.com/office/drawing/2014/main" id="{69C920B0-3C6C-3B11-32FC-23FDC2AF68E7}"/>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6" name="Freihandform: Form 14">
              <a:extLst>
                <a:ext uri="{FF2B5EF4-FFF2-40B4-BE49-F238E27FC236}">
                  <a16:creationId xmlns:a16="http://schemas.microsoft.com/office/drawing/2014/main" id="{5B10CF88-A1EA-15AA-8393-69A61075AD9B}"/>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7" name="Freihandform: Form 15">
              <a:extLst>
                <a:ext uri="{FF2B5EF4-FFF2-40B4-BE49-F238E27FC236}">
                  <a16:creationId xmlns:a16="http://schemas.microsoft.com/office/drawing/2014/main" id="{37DBDD91-7C71-5295-6FBE-4C5334A4C49F}"/>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8" name="Freihandform: Form 16">
              <a:extLst>
                <a:ext uri="{FF2B5EF4-FFF2-40B4-BE49-F238E27FC236}">
                  <a16:creationId xmlns:a16="http://schemas.microsoft.com/office/drawing/2014/main" id="{0C951265-3EB5-5C9C-2173-84E38E5047CF}"/>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19" name="Freihandform: Form 17">
              <a:extLst>
                <a:ext uri="{FF2B5EF4-FFF2-40B4-BE49-F238E27FC236}">
                  <a16:creationId xmlns:a16="http://schemas.microsoft.com/office/drawing/2014/main" id="{9D70ADE5-F2C3-1B51-8E1C-3F1218919A63}"/>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0" name="Freihandform: Form 18">
              <a:extLst>
                <a:ext uri="{FF2B5EF4-FFF2-40B4-BE49-F238E27FC236}">
                  <a16:creationId xmlns:a16="http://schemas.microsoft.com/office/drawing/2014/main" id="{7C7AB827-C0F9-7C59-1EBB-9EF0B6449761}"/>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1" name="Freihandform: Form 19">
              <a:extLst>
                <a:ext uri="{FF2B5EF4-FFF2-40B4-BE49-F238E27FC236}">
                  <a16:creationId xmlns:a16="http://schemas.microsoft.com/office/drawing/2014/main" id="{9C59B2AB-0A92-431C-3EBD-0C2A4A6C091E}"/>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371534517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E9FD2-6995-74C6-059B-87A19EAFB965}"/>
              </a:ext>
            </a:extLst>
          </p:cNvPr>
          <p:cNvSpPr>
            <a:spLocks noGrp="1"/>
          </p:cNvSpPr>
          <p:nvPr>
            <p:ph type="title"/>
          </p:nvPr>
        </p:nvSpPr>
        <p:spPr>
          <a:xfrm>
            <a:off x="306000" y="306000"/>
            <a:ext cx="11581200" cy="360000"/>
          </a:xfrm>
          <a:prstGeom prst="rect">
            <a:avLst/>
          </a:prstGeom>
        </p:spPr>
        <p:txBody>
          <a:bodyPr vert="horz" lIns="0" tIns="0" rIns="0" bIns="0" rtlCol="0" anchor="ctr">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1BC34D3-7536-C818-EFDA-AFF20251F0DA}"/>
              </a:ext>
            </a:extLst>
          </p:cNvPr>
          <p:cNvSpPr>
            <a:spLocks noGrp="1"/>
          </p:cNvSpPr>
          <p:nvPr>
            <p:ph type="body" idx="1"/>
          </p:nvPr>
        </p:nvSpPr>
        <p:spPr>
          <a:xfrm>
            <a:off x="306000" y="1620000"/>
            <a:ext cx="11581200" cy="432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7022941-1361-6E63-B12A-06C77F5C0FBB}"/>
              </a:ext>
            </a:extLst>
          </p:cNvPr>
          <p:cNvSpPr>
            <a:spLocks noGrp="1"/>
          </p:cNvSpPr>
          <p:nvPr>
            <p:ph type="dt" sz="half" idx="2"/>
          </p:nvPr>
        </p:nvSpPr>
        <p:spPr>
          <a:xfrm>
            <a:off x="8560582" y="6417000"/>
            <a:ext cx="1260000" cy="270000"/>
          </a:xfrm>
          <a:prstGeom prst="rect">
            <a:avLst/>
          </a:prstGeom>
        </p:spPr>
        <p:txBody>
          <a:bodyPr vert="horz" lIns="0" tIns="45720" rIns="0" bIns="45720" rtlCol="0" anchor="ctr"/>
          <a:lstStyle>
            <a:lvl1pPr algn="r">
              <a:defRPr sz="1000">
                <a:solidFill>
                  <a:schemeClr val="tx1"/>
                </a:solidFill>
              </a:defRPr>
            </a:lvl1pPr>
          </a:lstStyle>
          <a:p>
            <a:r>
              <a:rPr lang="en-US"/>
              <a:t>Date</a:t>
            </a:r>
            <a:endParaRPr lang="en-GB" dirty="0"/>
          </a:p>
        </p:txBody>
      </p:sp>
      <p:sp>
        <p:nvSpPr>
          <p:cNvPr id="5" name="Footer Placeholder 4">
            <a:extLst>
              <a:ext uri="{FF2B5EF4-FFF2-40B4-BE49-F238E27FC236}">
                <a16:creationId xmlns:a16="http://schemas.microsoft.com/office/drawing/2014/main" id="{D5C9E4D8-93A5-6C78-B5B9-150B83256C33}"/>
              </a:ext>
            </a:extLst>
          </p:cNvPr>
          <p:cNvSpPr>
            <a:spLocks noGrp="1"/>
          </p:cNvSpPr>
          <p:nvPr>
            <p:ph type="ftr" sz="quarter" idx="3"/>
          </p:nvPr>
        </p:nvSpPr>
        <p:spPr>
          <a:xfrm>
            <a:off x="1200036" y="6417000"/>
            <a:ext cx="6069127" cy="270000"/>
          </a:xfrm>
          <a:prstGeom prst="rect">
            <a:avLst/>
          </a:prstGeom>
        </p:spPr>
        <p:txBody>
          <a:bodyPr vert="horz" lIns="0" tIns="45720" rIns="0" bIns="45720" rtlCol="0" anchor="ctr"/>
          <a:lstStyle>
            <a:lvl1pPr algn="ctr">
              <a:defRPr sz="1000">
                <a:solidFill>
                  <a:schemeClr val="tx1"/>
                </a:solidFill>
              </a:defRPr>
            </a:lvl1pPr>
          </a:lstStyle>
          <a:p>
            <a:r>
              <a:rPr lang="en-GB"/>
              <a:t>Title</a:t>
            </a:r>
            <a:endParaRPr lang="en-GB" dirty="0"/>
          </a:p>
        </p:txBody>
      </p:sp>
      <p:sp>
        <p:nvSpPr>
          <p:cNvPr id="6" name="Slide Number Placeholder 5">
            <a:extLst>
              <a:ext uri="{FF2B5EF4-FFF2-40B4-BE49-F238E27FC236}">
                <a16:creationId xmlns:a16="http://schemas.microsoft.com/office/drawing/2014/main" id="{15B14A89-CC20-0ECB-B7C5-296A21ECF52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GB" smtClean="0"/>
              <a:pPr/>
              <a:t>‹#›</a:t>
            </a:fld>
            <a:endParaRPr lang="en-GB" dirty="0"/>
          </a:p>
        </p:txBody>
      </p:sp>
      <p:sp>
        <p:nvSpPr>
          <p:cNvPr id="9" name="TextBox 8">
            <a:extLst>
              <a:ext uri="{FF2B5EF4-FFF2-40B4-BE49-F238E27FC236}">
                <a16:creationId xmlns:a16="http://schemas.microsoft.com/office/drawing/2014/main" id="{CE590955-4EF9-42DC-2545-2A78687F80FE}"/>
              </a:ext>
            </a:extLst>
          </p:cNvPr>
          <p:cNvSpPr txBox="1"/>
          <p:nvPr userDrawn="1"/>
        </p:nvSpPr>
        <p:spPr>
          <a:xfrm>
            <a:off x="-763351" y="378278"/>
            <a:ext cx="763351" cy="215444"/>
          </a:xfrm>
          <a:prstGeom prst="rect">
            <a:avLst/>
          </a:prstGeom>
          <a:noFill/>
        </p:spPr>
        <p:txBody>
          <a:bodyPr wrap="none" rtlCol="0">
            <a:spAutoFit/>
          </a:bodyPr>
          <a:lstStyle/>
          <a:p>
            <a:pPr algn="r"/>
            <a:r>
              <a:rPr lang="en-GB" sz="800" dirty="0">
                <a:solidFill>
                  <a:schemeClr val="tx1"/>
                </a:solidFill>
              </a:rPr>
              <a:t>Title position</a:t>
            </a:r>
          </a:p>
        </p:txBody>
      </p:sp>
      <p:sp>
        <p:nvSpPr>
          <p:cNvPr id="10" name="TextBox 9">
            <a:extLst>
              <a:ext uri="{FF2B5EF4-FFF2-40B4-BE49-F238E27FC236}">
                <a16:creationId xmlns:a16="http://schemas.microsoft.com/office/drawing/2014/main" id="{3ECA7508-55FC-E080-04D3-FAB46B4F6DCE}"/>
              </a:ext>
            </a:extLst>
          </p:cNvPr>
          <p:cNvSpPr txBox="1"/>
          <p:nvPr userDrawn="1"/>
        </p:nvSpPr>
        <p:spPr>
          <a:xfrm>
            <a:off x="-1885453" y="1041381"/>
            <a:ext cx="1885453" cy="215444"/>
          </a:xfrm>
          <a:prstGeom prst="rect">
            <a:avLst/>
          </a:prstGeom>
          <a:noFill/>
        </p:spPr>
        <p:txBody>
          <a:bodyPr wrap="none" rtlCol="0">
            <a:spAutoFit/>
          </a:bodyPr>
          <a:lstStyle/>
          <a:p>
            <a:pPr algn="r"/>
            <a:r>
              <a:rPr lang="en-GB" sz="800" dirty="0">
                <a:solidFill>
                  <a:schemeClr val="tx1"/>
                </a:solidFill>
              </a:rPr>
              <a:t>Maximum vertical position for content</a:t>
            </a:r>
          </a:p>
        </p:txBody>
      </p:sp>
      <p:sp>
        <p:nvSpPr>
          <p:cNvPr id="11" name="TextBox 10">
            <a:extLst>
              <a:ext uri="{FF2B5EF4-FFF2-40B4-BE49-F238E27FC236}">
                <a16:creationId xmlns:a16="http://schemas.microsoft.com/office/drawing/2014/main" id="{504E1C66-75FC-0179-2386-75B484CB4966}"/>
              </a:ext>
            </a:extLst>
          </p:cNvPr>
          <p:cNvSpPr txBox="1"/>
          <p:nvPr userDrawn="1"/>
        </p:nvSpPr>
        <p:spPr>
          <a:xfrm>
            <a:off x="-1856598" y="5734506"/>
            <a:ext cx="1856598" cy="215444"/>
          </a:xfrm>
          <a:prstGeom prst="rect">
            <a:avLst/>
          </a:prstGeom>
          <a:noFill/>
        </p:spPr>
        <p:txBody>
          <a:bodyPr wrap="none" rtlCol="0">
            <a:spAutoFit/>
          </a:bodyPr>
          <a:lstStyle/>
          <a:p>
            <a:pPr algn="r"/>
            <a:r>
              <a:rPr lang="en-GB" sz="800" dirty="0">
                <a:solidFill>
                  <a:schemeClr val="tx1"/>
                </a:solidFill>
              </a:rPr>
              <a:t>Minimum vertical position for content</a:t>
            </a:r>
          </a:p>
        </p:txBody>
      </p:sp>
      <p:sp>
        <p:nvSpPr>
          <p:cNvPr id="13" name="TextBox 12">
            <a:extLst>
              <a:ext uri="{FF2B5EF4-FFF2-40B4-BE49-F238E27FC236}">
                <a16:creationId xmlns:a16="http://schemas.microsoft.com/office/drawing/2014/main" id="{6F4C75A6-3E07-FB50-DCC7-0EA23683196A}"/>
              </a:ext>
            </a:extLst>
          </p:cNvPr>
          <p:cNvSpPr txBox="1"/>
          <p:nvPr userDrawn="1"/>
        </p:nvSpPr>
        <p:spPr>
          <a:xfrm>
            <a:off x="-914033" y="727528"/>
            <a:ext cx="914033" cy="215444"/>
          </a:xfrm>
          <a:prstGeom prst="rect">
            <a:avLst/>
          </a:prstGeom>
          <a:noFill/>
        </p:spPr>
        <p:txBody>
          <a:bodyPr wrap="none" rtlCol="0">
            <a:spAutoFit/>
          </a:bodyPr>
          <a:lstStyle/>
          <a:p>
            <a:pPr algn="r"/>
            <a:r>
              <a:rPr lang="en-GB" sz="800" dirty="0">
                <a:solidFill>
                  <a:schemeClr val="tx1"/>
                </a:solidFill>
              </a:rPr>
              <a:t>Subtitle position</a:t>
            </a:r>
          </a:p>
        </p:txBody>
      </p:sp>
      <p:pic>
        <p:nvPicPr>
          <p:cNvPr id="8" name="Grafik 11">
            <a:extLst>
              <a:ext uri="{FF2B5EF4-FFF2-40B4-BE49-F238E27FC236}">
                <a16:creationId xmlns:a16="http://schemas.microsoft.com/office/drawing/2014/main" id="{5469F5F3-C99F-2E93-A1EB-1758A92F8191}"/>
              </a:ext>
            </a:extLst>
          </p:cNvPr>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2439936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9" r:id="rId3"/>
    <p:sldLayoutId id="2147483710" r:id="rId4"/>
    <p:sldLayoutId id="2147483724" r:id="rId5"/>
    <p:sldLayoutId id="2147483725" r:id="rId6"/>
    <p:sldLayoutId id="2147483726" r:id="rId7"/>
    <p:sldLayoutId id="2147483729" r:id="rId8"/>
    <p:sldLayoutId id="214748373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 id="2147483661" r:id="rId20"/>
    <p:sldLayoutId id="2147483662" r:id="rId21"/>
    <p:sldLayoutId id="2147483663" r:id="rId22"/>
    <p:sldLayoutId id="2147483664" r:id="rId23"/>
    <p:sldLayoutId id="2147483665" r:id="rId24"/>
    <p:sldLayoutId id="2147483666" r:id="rId25"/>
    <p:sldLayoutId id="2147483731" r:id="rId26"/>
    <p:sldLayoutId id="2147483667" r:id="rId27"/>
    <p:sldLayoutId id="2147483669" r:id="rId28"/>
    <p:sldLayoutId id="2147483668" r:id="rId29"/>
    <p:sldLayoutId id="2147483670" r:id="rId30"/>
    <p:sldLayoutId id="2147483672" r:id="rId31"/>
    <p:sldLayoutId id="2147483673" r:id="rId32"/>
    <p:sldLayoutId id="2147483674" r:id="rId33"/>
    <p:sldLayoutId id="2147483676" r:id="rId34"/>
    <p:sldLayoutId id="2147483677" r:id="rId35"/>
    <p:sldLayoutId id="2147483678" r:id="rId36"/>
    <p:sldLayoutId id="2147483679" r:id="rId37"/>
    <p:sldLayoutId id="2147483680" r:id="rId38"/>
    <p:sldLayoutId id="2147483681" r:id="rId39"/>
    <p:sldLayoutId id="2147483682" r:id="rId40"/>
    <p:sldLayoutId id="2147483683" r:id="rId41"/>
    <p:sldLayoutId id="2147483720" r:id="rId42"/>
    <p:sldLayoutId id="2147483721" r:id="rId43"/>
    <p:sldLayoutId id="2147483722" r:id="rId44"/>
    <p:sldLayoutId id="2147483723" r:id="rId45"/>
    <p:sldLayoutId id="2147483718" r:id="rId46"/>
    <p:sldLayoutId id="2147483719" r:id="rId47"/>
    <p:sldLayoutId id="2147483688" r:id="rId48"/>
    <p:sldLayoutId id="2147483689" r:id="rId49"/>
    <p:sldLayoutId id="2147483690" r:id="rId50"/>
    <p:sldLayoutId id="2147483713" r:id="rId51"/>
    <p:sldLayoutId id="2147483712" r:id="rId52"/>
    <p:sldLayoutId id="2147483691" r:id="rId53"/>
    <p:sldLayoutId id="2147483707" r:id="rId54"/>
    <p:sldLayoutId id="2147483708" r:id="rId55"/>
    <p:sldLayoutId id="2147483714" r:id="rId56"/>
    <p:sldLayoutId id="2147483715" r:id="rId57"/>
    <p:sldLayoutId id="2147483695" r:id="rId58"/>
    <p:sldLayoutId id="2147483696" r:id="rId59"/>
    <p:sldLayoutId id="2147483697" r:id="rId60"/>
    <p:sldLayoutId id="2147483698" r:id="rId61"/>
    <p:sldLayoutId id="2147483699" r:id="rId62"/>
    <p:sldLayoutId id="2147483700" r:id="rId63"/>
    <p:sldLayoutId id="2147483701" r:id="rId64"/>
    <p:sldLayoutId id="2147483702" r:id="rId65"/>
    <p:sldLayoutId id="2147483703" r:id="rId66"/>
    <p:sldLayoutId id="2147483704" r:id="rId67"/>
    <p:sldLayoutId id="2147483705" r:id="rId68"/>
    <p:sldLayoutId id="2147483706" r:id="rId69"/>
    <p:sldLayoutId id="2147483692" r:id="rId70"/>
    <p:sldLayoutId id="2147483716" r:id="rId71"/>
    <p:sldLayoutId id="2147483717" r:id="rId72"/>
    <p:sldLayoutId id="2147483732" r:id="rId73"/>
    <p:sldLayoutId id="2147483733" r:id="rId74"/>
    <p:sldLayoutId id="2147483734" r:id="rId75"/>
    <p:sldLayoutId id="2147483711" r:id="rId76"/>
  </p:sldLayoutIdLst>
  <p:transition>
    <p:fade/>
  </p:transition>
  <p:hf hd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orient="horz" pos="192" userDrawn="1">
          <p15:clr>
            <a:srgbClr val="F26B43"/>
          </p15:clr>
        </p15:guide>
        <p15:guide id="5" orient="horz" pos="420" userDrawn="1">
          <p15:clr>
            <a:srgbClr val="F26B43"/>
          </p15:clr>
        </p15:guide>
        <p15:guide id="7" orient="horz" pos="3748" userDrawn="1">
          <p15:clr>
            <a:srgbClr val="F26B43"/>
          </p15:clr>
        </p15:guide>
        <p15:guide id="9" pos="7491" userDrawn="1">
          <p15:clr>
            <a:srgbClr val="F26B43"/>
          </p15:clr>
        </p15:guide>
        <p15:guide id="10" orient="horz" pos="650" userDrawn="1">
          <p15:clr>
            <a:srgbClr val="F26B43"/>
          </p15:clr>
        </p15:guide>
        <p15:guide id="12" pos="192" userDrawn="1">
          <p15:clr>
            <a:srgbClr val="F26B43"/>
          </p15:clr>
        </p15:guide>
        <p15:guide id="13" orient="horz" pos="79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7575D62-4330-6DA1-FD7E-3D87AC163096}"/>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5" t="28734" r="-5" b="21028"/>
          <a:stretch/>
        </p:blipFill>
        <p:spPr>
          <a:xfrm>
            <a:off x="305400" y="304800"/>
            <a:ext cx="11581200" cy="3880800"/>
          </a:xfrm>
        </p:spPr>
      </p:pic>
      <p:sp>
        <p:nvSpPr>
          <p:cNvPr id="5" name="Text Placeholder 4">
            <a:extLst>
              <a:ext uri="{FF2B5EF4-FFF2-40B4-BE49-F238E27FC236}">
                <a16:creationId xmlns:a16="http://schemas.microsoft.com/office/drawing/2014/main" id="{6CE8329C-1E26-4122-6C38-165A095DFD88}"/>
              </a:ext>
            </a:extLst>
          </p:cNvPr>
          <p:cNvSpPr>
            <a:spLocks noGrp="1"/>
          </p:cNvSpPr>
          <p:nvPr>
            <p:ph type="body" sz="quarter" idx="11"/>
          </p:nvPr>
        </p:nvSpPr>
        <p:spPr/>
        <p:txBody>
          <a:bodyPr/>
          <a:lstStyle/>
          <a:p>
            <a:r>
              <a:rPr lang="en-GB" dirty="0"/>
              <a:t>August 2024</a:t>
            </a:r>
          </a:p>
        </p:txBody>
      </p:sp>
      <p:sp>
        <p:nvSpPr>
          <p:cNvPr id="9" name="Subtitle 8">
            <a:extLst>
              <a:ext uri="{FF2B5EF4-FFF2-40B4-BE49-F238E27FC236}">
                <a16:creationId xmlns:a16="http://schemas.microsoft.com/office/drawing/2014/main" id="{C435E4E9-1D51-557B-D8E6-6F3AF0127746}"/>
              </a:ext>
            </a:extLst>
          </p:cNvPr>
          <p:cNvSpPr>
            <a:spLocks noGrp="1"/>
          </p:cNvSpPr>
          <p:nvPr>
            <p:ph type="subTitle" idx="1"/>
          </p:nvPr>
        </p:nvSpPr>
        <p:spPr/>
        <p:txBody>
          <a:bodyPr/>
          <a:lstStyle/>
          <a:p>
            <a:r>
              <a:rPr lang="en-US" dirty="0"/>
              <a:t>M&amp;A Tax</a:t>
            </a:r>
          </a:p>
        </p:txBody>
      </p:sp>
      <p:sp>
        <p:nvSpPr>
          <p:cNvPr id="11" name="Title 10">
            <a:extLst>
              <a:ext uri="{FF2B5EF4-FFF2-40B4-BE49-F238E27FC236}">
                <a16:creationId xmlns:a16="http://schemas.microsoft.com/office/drawing/2014/main" id="{DEC14658-A84E-D391-B6F3-64C86C1C3BD3}"/>
              </a:ext>
            </a:extLst>
          </p:cNvPr>
          <p:cNvSpPr>
            <a:spLocks noGrp="1"/>
          </p:cNvSpPr>
          <p:nvPr>
            <p:ph type="ctrTitle"/>
          </p:nvPr>
        </p:nvSpPr>
        <p:spPr/>
        <p:txBody>
          <a:bodyPr/>
          <a:lstStyle/>
          <a:p>
            <a:r>
              <a:rPr lang="en-US" dirty="0"/>
              <a:t>TMAP – International Tax Summit</a:t>
            </a:r>
          </a:p>
        </p:txBody>
      </p:sp>
    </p:spTree>
    <p:extLst>
      <p:ext uri="{BB962C8B-B14F-4D97-AF65-F5344CB8AC3E}">
        <p14:creationId xmlns:p14="http://schemas.microsoft.com/office/powerpoint/2010/main" val="103125958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 roof&#10;&#10;Description automatically generated">
            <a:extLst>
              <a:ext uri="{FF2B5EF4-FFF2-40B4-BE49-F238E27FC236}">
                <a16:creationId xmlns:a16="http://schemas.microsoft.com/office/drawing/2014/main" id="{3CC5A449-B8C6-6DB4-C437-6C126CA595A5}"/>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7531" r="17531"/>
          <a:stretch>
            <a:fillRect/>
          </a:stretch>
        </p:blipFill>
        <p:spPr/>
      </p:pic>
      <p:sp>
        <p:nvSpPr>
          <p:cNvPr id="3" name="Title 2">
            <a:extLst>
              <a:ext uri="{FF2B5EF4-FFF2-40B4-BE49-F238E27FC236}">
                <a16:creationId xmlns:a16="http://schemas.microsoft.com/office/drawing/2014/main" id="{250DF677-0370-A11B-1CE0-23CDF43F97A5}"/>
              </a:ext>
            </a:extLst>
          </p:cNvPr>
          <p:cNvSpPr>
            <a:spLocks noGrp="1"/>
          </p:cNvSpPr>
          <p:nvPr>
            <p:ph type="title"/>
          </p:nvPr>
        </p:nvSpPr>
        <p:spPr/>
        <p:txBody>
          <a:bodyPr/>
          <a:lstStyle/>
          <a:p>
            <a:r>
              <a:rPr lang="en-GB" dirty="0"/>
              <a:t>Taxes to be considered</a:t>
            </a:r>
          </a:p>
        </p:txBody>
      </p:sp>
      <p:sp>
        <p:nvSpPr>
          <p:cNvPr id="4" name="Text Placeholder 3">
            <a:extLst>
              <a:ext uri="{FF2B5EF4-FFF2-40B4-BE49-F238E27FC236}">
                <a16:creationId xmlns:a16="http://schemas.microsoft.com/office/drawing/2014/main" id="{364CD04C-43DB-06F7-D809-081D0652CF4C}"/>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AD8CBB78-31D3-527B-A411-34F16BC2E923}"/>
              </a:ext>
            </a:extLst>
          </p:cNvPr>
          <p:cNvSpPr>
            <a:spLocks noGrp="1"/>
          </p:cNvSpPr>
          <p:nvPr>
            <p:ph type="body" sz="quarter" idx="11"/>
          </p:nvPr>
        </p:nvSpPr>
        <p:spPr/>
        <p:txBody>
          <a:bodyPr/>
          <a:lstStyle/>
          <a:p>
            <a:r>
              <a:rPr lang="en-GB" dirty="0"/>
              <a:t>03</a:t>
            </a:r>
          </a:p>
        </p:txBody>
      </p:sp>
    </p:spTree>
    <p:extLst>
      <p:ext uri="{BB962C8B-B14F-4D97-AF65-F5344CB8AC3E}">
        <p14:creationId xmlns:p14="http://schemas.microsoft.com/office/powerpoint/2010/main" val="31531479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p:txBody>
          <a:bodyPr/>
          <a:lstStyle/>
          <a:p>
            <a:r>
              <a:rPr lang="en-GB" dirty="0"/>
              <a:t>Taxes in M&amp;A</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p:txBody>
          <a:bodyPr/>
          <a:lstStyle/>
          <a:p>
            <a:fld id="{721C06D9-4617-44B0-8711-1EF1C439A609}" type="slidenum">
              <a:rPr lang="en-GB" smtClean="0"/>
              <a:pPr/>
              <a:t>11</a:t>
            </a:fld>
            <a:endParaRPr lang="en-GB" dirty="0"/>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5999" y="673200"/>
            <a:ext cx="7088713" cy="360000"/>
          </a:xfrm>
        </p:spPr>
        <p:txBody>
          <a:bodyPr/>
          <a:lstStyle/>
          <a:p>
            <a:r>
              <a:rPr lang="en-GB" dirty="0"/>
              <a:t>Tax to be considered in a M&amp;A transaction</a:t>
            </a:r>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p:txBody>
          <a:bodyPr/>
          <a:lstStyle/>
          <a:p>
            <a:r>
              <a:rPr lang="en-GB" dirty="0"/>
              <a:t>Scope of review</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6000" y="1692000"/>
            <a:ext cx="5935774" cy="3969950"/>
          </a:xfrm>
        </p:spPr>
        <p:txBody>
          <a:bodyPr/>
          <a:lstStyle/>
          <a:p>
            <a:pPr algn="l" fontAlgn="base"/>
            <a:endParaRPr lang="en-US" sz="1800" dirty="0">
              <a:solidFill>
                <a:srgbClr val="333333"/>
              </a:solidFill>
              <a:highlight>
                <a:srgbClr val="FFFFFF"/>
              </a:highlight>
              <a:latin typeface="Arial" panose="020B0604020202020204" pitchFamily="34" charset="0"/>
              <a:cs typeface="Arial" panose="020B0604020202020204" pitchFamily="34" charset="0"/>
            </a:endParaRPr>
          </a:p>
          <a:p>
            <a:pPr algn="l" fontAlgn="base"/>
            <a:endParaRPr lang="en-US" sz="1800" b="0" i="0" dirty="0">
              <a:solidFill>
                <a:srgbClr val="333333"/>
              </a:solidFill>
              <a:effectLst/>
              <a:highlight>
                <a:srgbClr val="FFFFFF"/>
              </a:highlight>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9EB9BDFB-8E41-3CAF-68D6-6C47F1C1DBC9}"/>
              </a:ext>
            </a:extLst>
          </p:cNvPr>
          <p:cNvGraphicFramePr>
            <a:graphicFrameLocks noGrp="1"/>
          </p:cNvGraphicFramePr>
          <p:nvPr>
            <p:extLst>
              <p:ext uri="{D42A27DB-BD31-4B8C-83A1-F6EECF244321}">
                <p14:modId xmlns:p14="http://schemas.microsoft.com/office/powerpoint/2010/main" val="504796468"/>
              </p:ext>
            </p:extLst>
          </p:nvPr>
        </p:nvGraphicFramePr>
        <p:xfrm>
          <a:off x="300037" y="1990010"/>
          <a:ext cx="9718606" cy="2174179"/>
        </p:xfrm>
        <a:graphic>
          <a:graphicData uri="http://schemas.openxmlformats.org/drawingml/2006/table">
            <a:tbl>
              <a:tblPr/>
              <a:tblGrid>
                <a:gridCol w="2909638">
                  <a:extLst>
                    <a:ext uri="{9D8B030D-6E8A-4147-A177-3AD203B41FA5}">
                      <a16:colId xmlns:a16="http://schemas.microsoft.com/office/drawing/2014/main" val="2923048247"/>
                    </a:ext>
                  </a:extLst>
                </a:gridCol>
                <a:gridCol w="3161308">
                  <a:extLst>
                    <a:ext uri="{9D8B030D-6E8A-4147-A177-3AD203B41FA5}">
                      <a16:colId xmlns:a16="http://schemas.microsoft.com/office/drawing/2014/main" val="3042226735"/>
                    </a:ext>
                  </a:extLst>
                </a:gridCol>
                <a:gridCol w="2017643">
                  <a:extLst>
                    <a:ext uri="{9D8B030D-6E8A-4147-A177-3AD203B41FA5}">
                      <a16:colId xmlns:a16="http://schemas.microsoft.com/office/drawing/2014/main" val="1469618663"/>
                    </a:ext>
                  </a:extLst>
                </a:gridCol>
                <a:gridCol w="1630017">
                  <a:extLst>
                    <a:ext uri="{9D8B030D-6E8A-4147-A177-3AD203B41FA5}">
                      <a16:colId xmlns:a16="http://schemas.microsoft.com/office/drawing/2014/main" val="134390976"/>
                    </a:ext>
                  </a:extLst>
                </a:gridCol>
              </a:tblGrid>
              <a:tr h="487447">
                <a:tc>
                  <a:txBody>
                    <a:bodyPr/>
                    <a:lstStyle/>
                    <a:p>
                      <a:pPr algn="l" fontAlgn="b">
                        <a:spcBef>
                          <a:spcPts val="0"/>
                        </a:spcBef>
                        <a:spcAft>
                          <a:spcPts val="0"/>
                        </a:spcAft>
                      </a:pPr>
                      <a:r>
                        <a:rPr lang="en-US" sz="1800" b="0" i="0" u="none" strike="noStrike" dirty="0">
                          <a:solidFill>
                            <a:schemeClr val="bg1"/>
                          </a:solidFill>
                          <a:effectLst/>
                          <a:latin typeface="+mn-lt"/>
                        </a:rPr>
                        <a:t>Sell-side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bg1"/>
                          </a:solidFill>
                          <a:effectLst/>
                          <a:latin typeface="+mn-lt"/>
                        </a:rPr>
                        <a:t>Pre-completion/post-deal</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Compliance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Structuring</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extLst>
                  <a:ext uri="{0D108BD9-81ED-4DB2-BD59-A6C34878D82A}">
                    <a16:rowId xmlns:a16="http://schemas.microsoft.com/office/drawing/2014/main" val="1251180837"/>
                  </a:ext>
                </a:extLst>
              </a:tr>
              <a:tr h="283947">
                <a:tc>
                  <a:txBody>
                    <a:bodyPr/>
                    <a:lstStyle/>
                    <a:p>
                      <a:pPr algn="l" fontAlgn="b">
                        <a:spcBef>
                          <a:spcPts val="0"/>
                        </a:spcBef>
                        <a:spcAft>
                          <a:spcPts val="0"/>
                        </a:spcAft>
                      </a:pPr>
                      <a:r>
                        <a:rPr lang="en-US" sz="1800" b="0" i="0" u="none" strike="noStrike" dirty="0">
                          <a:effectLst/>
                          <a:latin typeface="+mn-lt"/>
                        </a:rPr>
                        <a:t>Corporate Income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058604"/>
                  </a:ext>
                </a:extLst>
              </a:tr>
              <a:tr h="261402">
                <a:tc>
                  <a:txBody>
                    <a:bodyPr/>
                    <a:lstStyle/>
                    <a:p>
                      <a:pPr algn="l" fontAlgn="b">
                        <a:spcBef>
                          <a:spcPts val="0"/>
                        </a:spcBef>
                        <a:spcAft>
                          <a:spcPts val="0"/>
                        </a:spcAft>
                      </a:pPr>
                      <a:r>
                        <a:rPr lang="en-US" sz="1800" b="0" i="0" u="none" strike="noStrike" dirty="0">
                          <a:effectLst/>
                          <a:latin typeface="+mn-lt"/>
                        </a:rPr>
                        <a:t>Withholding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9835614"/>
                  </a:ext>
                </a:extLst>
              </a:tr>
              <a:tr h="261402">
                <a:tc>
                  <a:txBody>
                    <a:bodyPr/>
                    <a:lstStyle/>
                    <a:p>
                      <a:pPr algn="l" fontAlgn="b">
                        <a:spcBef>
                          <a:spcPts val="0"/>
                        </a:spcBef>
                        <a:spcAft>
                          <a:spcPts val="0"/>
                        </a:spcAft>
                      </a:pPr>
                      <a:r>
                        <a:rPr lang="en-US" sz="1800" b="0" i="0" u="none" strike="noStrike" dirty="0">
                          <a:effectLst/>
                          <a:latin typeface="+mn-lt"/>
                        </a:rPr>
                        <a:t>Capital Gains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6256596"/>
                  </a:ext>
                </a:extLst>
              </a:tr>
              <a:tr h="261402">
                <a:tc>
                  <a:txBody>
                    <a:bodyPr/>
                    <a:lstStyle/>
                    <a:p>
                      <a:pPr marL="0" algn="l" defTabSz="914400" rtl="0" eaLnBrk="1" fontAlgn="b" latinLnBrk="0" hangingPunct="1">
                        <a:spcBef>
                          <a:spcPts val="0"/>
                        </a:spcBef>
                        <a:spcAft>
                          <a:spcPts val="0"/>
                        </a:spcAft>
                      </a:pPr>
                      <a:r>
                        <a:rPr lang="en-US" sz="1800" b="0" i="0" u="none" strike="noStrike" kern="1200" dirty="0">
                          <a:solidFill>
                            <a:srgbClr val="000000"/>
                          </a:solidFill>
                          <a:effectLst/>
                          <a:latin typeface="+mn-lt"/>
                          <a:ea typeface="+mn-ea"/>
                          <a:cs typeface="+mn-cs"/>
                        </a:rPr>
                        <a:t>Transfer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059633"/>
                  </a:ext>
                </a:extLst>
              </a:tr>
              <a:tr h="261402">
                <a:tc>
                  <a:txBody>
                    <a:bodyPr/>
                    <a:lstStyle/>
                    <a:p>
                      <a:pPr algn="l" fontAlgn="b">
                        <a:spcBef>
                          <a:spcPts val="0"/>
                        </a:spcBef>
                        <a:spcAft>
                          <a:spcPts val="0"/>
                        </a:spcAft>
                      </a:pPr>
                      <a:r>
                        <a:rPr lang="en-US" sz="1800" b="0" i="0" u="none" strike="noStrike" dirty="0">
                          <a:effectLst/>
                          <a:latin typeface="+mn-lt"/>
                        </a:rPr>
                        <a:t>Employer Withholding</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709912"/>
                  </a:ext>
                </a:extLst>
              </a:tr>
              <a:tr h="275245">
                <a:tc>
                  <a:txBody>
                    <a:bodyPr/>
                    <a:lstStyle/>
                    <a:p>
                      <a:pPr algn="l" fontAlgn="b">
                        <a:spcBef>
                          <a:spcPts val="0"/>
                        </a:spcBef>
                        <a:spcAft>
                          <a:spcPts val="0"/>
                        </a:spcAft>
                      </a:pPr>
                      <a:r>
                        <a:rPr lang="en-US" sz="1800" b="0" i="0" u="none" strike="noStrike" dirty="0">
                          <a:effectLst/>
                          <a:latin typeface="+mn-lt"/>
                        </a:rPr>
                        <a:t>Indirect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292347"/>
                  </a:ext>
                </a:extLst>
              </a:tr>
            </a:tbl>
          </a:graphicData>
        </a:graphic>
      </p:graphicFrame>
    </p:spTree>
    <p:extLst>
      <p:ext uri="{BB962C8B-B14F-4D97-AF65-F5344CB8AC3E}">
        <p14:creationId xmlns:p14="http://schemas.microsoft.com/office/powerpoint/2010/main" val="429490928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p:txBody>
          <a:bodyPr/>
          <a:lstStyle/>
          <a:p>
            <a:r>
              <a:rPr lang="en-GB" dirty="0"/>
              <a:t>Taxes in M&amp;A</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p:txBody>
          <a:bodyPr/>
          <a:lstStyle/>
          <a:p>
            <a:fld id="{721C06D9-4617-44B0-8711-1EF1C439A609}" type="slidenum">
              <a:rPr lang="en-GB" smtClean="0"/>
              <a:pPr/>
              <a:t>12</a:t>
            </a:fld>
            <a:endParaRPr lang="en-GB" dirty="0"/>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5999" y="673200"/>
            <a:ext cx="7088713" cy="360000"/>
          </a:xfrm>
        </p:spPr>
        <p:txBody>
          <a:bodyPr/>
          <a:lstStyle/>
          <a:p>
            <a:r>
              <a:rPr lang="en-GB" dirty="0"/>
              <a:t>Tax to be considered in a M&amp;A transaction</a:t>
            </a:r>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p:txBody>
          <a:bodyPr/>
          <a:lstStyle/>
          <a:p>
            <a:r>
              <a:rPr lang="en-GB" dirty="0"/>
              <a:t>Scope of review</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6000" y="1692000"/>
            <a:ext cx="5935774" cy="3969950"/>
          </a:xfrm>
        </p:spPr>
        <p:txBody>
          <a:bodyPr/>
          <a:lstStyle/>
          <a:p>
            <a:pPr algn="l" fontAlgn="base"/>
            <a:endParaRPr lang="en-US" sz="1800" dirty="0">
              <a:solidFill>
                <a:srgbClr val="333333"/>
              </a:solidFill>
              <a:highlight>
                <a:srgbClr val="FFFFFF"/>
              </a:highlight>
              <a:latin typeface="Arial" panose="020B0604020202020204" pitchFamily="34" charset="0"/>
              <a:cs typeface="Arial" panose="020B0604020202020204" pitchFamily="34" charset="0"/>
            </a:endParaRPr>
          </a:p>
          <a:p>
            <a:pPr algn="l" fontAlgn="base"/>
            <a:endParaRPr lang="en-US" sz="1800" b="0" i="0" dirty="0">
              <a:solidFill>
                <a:srgbClr val="333333"/>
              </a:solidFill>
              <a:effectLst/>
              <a:highlight>
                <a:srgbClr val="FFFFFF"/>
              </a:highlight>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9EB9BDFB-8E41-3CAF-68D6-6C47F1C1DBC9}"/>
              </a:ext>
            </a:extLst>
          </p:cNvPr>
          <p:cNvGraphicFramePr>
            <a:graphicFrameLocks noGrp="1"/>
          </p:cNvGraphicFramePr>
          <p:nvPr>
            <p:extLst>
              <p:ext uri="{D42A27DB-BD31-4B8C-83A1-F6EECF244321}">
                <p14:modId xmlns:p14="http://schemas.microsoft.com/office/powerpoint/2010/main" val="2120351337"/>
              </p:ext>
            </p:extLst>
          </p:nvPr>
        </p:nvGraphicFramePr>
        <p:xfrm>
          <a:off x="300037" y="1990010"/>
          <a:ext cx="9718606" cy="2174179"/>
        </p:xfrm>
        <a:graphic>
          <a:graphicData uri="http://schemas.openxmlformats.org/drawingml/2006/table">
            <a:tbl>
              <a:tblPr/>
              <a:tblGrid>
                <a:gridCol w="2909638">
                  <a:extLst>
                    <a:ext uri="{9D8B030D-6E8A-4147-A177-3AD203B41FA5}">
                      <a16:colId xmlns:a16="http://schemas.microsoft.com/office/drawing/2014/main" val="2923048247"/>
                    </a:ext>
                  </a:extLst>
                </a:gridCol>
                <a:gridCol w="3161308">
                  <a:extLst>
                    <a:ext uri="{9D8B030D-6E8A-4147-A177-3AD203B41FA5}">
                      <a16:colId xmlns:a16="http://schemas.microsoft.com/office/drawing/2014/main" val="3042226735"/>
                    </a:ext>
                  </a:extLst>
                </a:gridCol>
                <a:gridCol w="2017643">
                  <a:extLst>
                    <a:ext uri="{9D8B030D-6E8A-4147-A177-3AD203B41FA5}">
                      <a16:colId xmlns:a16="http://schemas.microsoft.com/office/drawing/2014/main" val="1469618663"/>
                    </a:ext>
                  </a:extLst>
                </a:gridCol>
                <a:gridCol w="1630017">
                  <a:extLst>
                    <a:ext uri="{9D8B030D-6E8A-4147-A177-3AD203B41FA5}">
                      <a16:colId xmlns:a16="http://schemas.microsoft.com/office/drawing/2014/main" val="134390976"/>
                    </a:ext>
                  </a:extLst>
                </a:gridCol>
              </a:tblGrid>
              <a:tr h="487447">
                <a:tc>
                  <a:txBody>
                    <a:bodyPr/>
                    <a:lstStyle/>
                    <a:p>
                      <a:pPr algn="l" fontAlgn="b">
                        <a:spcBef>
                          <a:spcPts val="0"/>
                        </a:spcBef>
                        <a:spcAft>
                          <a:spcPts val="0"/>
                        </a:spcAft>
                      </a:pPr>
                      <a:r>
                        <a:rPr lang="en-US" sz="1800" b="0" i="0" u="none" strike="noStrike" dirty="0">
                          <a:solidFill>
                            <a:schemeClr val="bg1"/>
                          </a:solidFill>
                          <a:effectLst/>
                          <a:latin typeface="+mn-lt"/>
                        </a:rPr>
                        <a:t>Sell-side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bg1"/>
                          </a:solidFill>
                          <a:effectLst/>
                          <a:latin typeface="+mn-lt"/>
                        </a:rPr>
                        <a:t>Pre-completion/post-deal</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Compliance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Structuring</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extLst>
                  <a:ext uri="{0D108BD9-81ED-4DB2-BD59-A6C34878D82A}">
                    <a16:rowId xmlns:a16="http://schemas.microsoft.com/office/drawing/2014/main" val="1251180837"/>
                  </a:ext>
                </a:extLst>
              </a:tr>
              <a:tr h="283947">
                <a:tc>
                  <a:txBody>
                    <a:bodyPr/>
                    <a:lstStyle/>
                    <a:p>
                      <a:pPr algn="l" fontAlgn="b">
                        <a:spcBef>
                          <a:spcPts val="0"/>
                        </a:spcBef>
                        <a:spcAft>
                          <a:spcPts val="0"/>
                        </a:spcAft>
                      </a:pPr>
                      <a:r>
                        <a:rPr lang="en-US" sz="1800" b="0" i="0" u="none" strike="noStrike" dirty="0">
                          <a:effectLst/>
                          <a:latin typeface="+mn-lt"/>
                        </a:rPr>
                        <a:t>Corporate Income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058604"/>
                  </a:ext>
                </a:extLst>
              </a:tr>
              <a:tr h="261402">
                <a:tc>
                  <a:txBody>
                    <a:bodyPr/>
                    <a:lstStyle/>
                    <a:p>
                      <a:pPr algn="l" fontAlgn="b">
                        <a:spcBef>
                          <a:spcPts val="0"/>
                        </a:spcBef>
                        <a:spcAft>
                          <a:spcPts val="0"/>
                        </a:spcAft>
                      </a:pPr>
                      <a:r>
                        <a:rPr lang="en-US" sz="1800" b="0" i="0" u="none" strike="noStrike" dirty="0">
                          <a:effectLst/>
                          <a:latin typeface="+mn-lt"/>
                        </a:rPr>
                        <a:t>Withholding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9835614"/>
                  </a:ext>
                </a:extLst>
              </a:tr>
              <a:tr h="261402">
                <a:tc>
                  <a:txBody>
                    <a:bodyPr/>
                    <a:lstStyle/>
                    <a:p>
                      <a:pPr algn="l" fontAlgn="b">
                        <a:spcBef>
                          <a:spcPts val="0"/>
                        </a:spcBef>
                        <a:spcAft>
                          <a:spcPts val="0"/>
                        </a:spcAft>
                      </a:pPr>
                      <a:r>
                        <a:rPr lang="en-US" sz="1800" b="0" i="0" u="none" strike="noStrike" dirty="0">
                          <a:effectLst/>
                          <a:latin typeface="+mn-lt"/>
                        </a:rPr>
                        <a:t>Capital Gains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6256596"/>
                  </a:ext>
                </a:extLst>
              </a:tr>
              <a:tr h="261402">
                <a:tc>
                  <a:txBody>
                    <a:bodyPr/>
                    <a:lstStyle/>
                    <a:p>
                      <a:pPr marL="0" algn="l" defTabSz="914400" rtl="0" eaLnBrk="1" fontAlgn="b" latinLnBrk="0" hangingPunct="1">
                        <a:spcBef>
                          <a:spcPts val="0"/>
                        </a:spcBef>
                        <a:spcAft>
                          <a:spcPts val="0"/>
                        </a:spcAft>
                      </a:pPr>
                      <a:r>
                        <a:rPr lang="en-US" sz="1800" b="0" i="0" u="none" strike="noStrike" kern="1200" dirty="0">
                          <a:solidFill>
                            <a:srgbClr val="000000"/>
                          </a:solidFill>
                          <a:effectLst/>
                          <a:latin typeface="+mn-lt"/>
                          <a:ea typeface="+mn-ea"/>
                          <a:cs typeface="+mn-cs"/>
                        </a:rPr>
                        <a:t>Transfer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059633"/>
                  </a:ext>
                </a:extLst>
              </a:tr>
              <a:tr h="261402">
                <a:tc>
                  <a:txBody>
                    <a:bodyPr/>
                    <a:lstStyle/>
                    <a:p>
                      <a:pPr algn="l" fontAlgn="b">
                        <a:spcBef>
                          <a:spcPts val="0"/>
                        </a:spcBef>
                        <a:spcAft>
                          <a:spcPts val="0"/>
                        </a:spcAft>
                      </a:pPr>
                      <a:r>
                        <a:rPr lang="en-US" sz="1800" b="0" i="0" u="none" strike="noStrike" dirty="0">
                          <a:effectLst/>
                          <a:latin typeface="+mn-lt"/>
                        </a:rPr>
                        <a:t>Employer Withholding</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709912"/>
                  </a:ext>
                </a:extLst>
              </a:tr>
              <a:tr h="275245">
                <a:tc>
                  <a:txBody>
                    <a:bodyPr/>
                    <a:lstStyle/>
                    <a:p>
                      <a:pPr algn="l" fontAlgn="b">
                        <a:spcBef>
                          <a:spcPts val="0"/>
                        </a:spcBef>
                        <a:spcAft>
                          <a:spcPts val="0"/>
                        </a:spcAft>
                      </a:pPr>
                      <a:r>
                        <a:rPr lang="en-US" sz="1800" b="0" i="0" u="none" strike="noStrike" dirty="0">
                          <a:effectLst/>
                          <a:latin typeface="+mn-lt"/>
                        </a:rPr>
                        <a:t>Indirect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292347"/>
                  </a:ext>
                </a:extLst>
              </a:tr>
            </a:tbl>
          </a:graphicData>
        </a:graphic>
      </p:graphicFrame>
    </p:spTree>
    <p:extLst>
      <p:ext uri="{BB962C8B-B14F-4D97-AF65-F5344CB8AC3E}">
        <p14:creationId xmlns:p14="http://schemas.microsoft.com/office/powerpoint/2010/main" val="2573135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p:txBody>
          <a:bodyPr/>
          <a:lstStyle/>
          <a:p>
            <a:r>
              <a:rPr lang="en-GB" dirty="0"/>
              <a:t>Taxes in M&amp;A</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p:txBody>
          <a:bodyPr/>
          <a:lstStyle/>
          <a:p>
            <a:fld id="{721C06D9-4617-44B0-8711-1EF1C439A609}" type="slidenum">
              <a:rPr lang="en-GB" smtClean="0"/>
              <a:pPr/>
              <a:t>13</a:t>
            </a:fld>
            <a:endParaRPr lang="en-GB" dirty="0"/>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5999" y="673200"/>
            <a:ext cx="7088713" cy="360000"/>
          </a:xfrm>
        </p:spPr>
        <p:txBody>
          <a:bodyPr/>
          <a:lstStyle/>
          <a:p>
            <a:r>
              <a:rPr lang="en-GB" dirty="0"/>
              <a:t>Tax to be considered in a M&amp;A transaction</a:t>
            </a:r>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p:txBody>
          <a:bodyPr/>
          <a:lstStyle/>
          <a:p>
            <a:r>
              <a:rPr lang="en-GB" dirty="0"/>
              <a:t>Scope of review</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6000" y="1692000"/>
            <a:ext cx="5935774" cy="3969950"/>
          </a:xfrm>
        </p:spPr>
        <p:txBody>
          <a:bodyPr/>
          <a:lstStyle/>
          <a:p>
            <a:pPr algn="l" fontAlgn="base"/>
            <a:endParaRPr lang="en-US" sz="1800" dirty="0">
              <a:solidFill>
                <a:srgbClr val="333333"/>
              </a:solidFill>
              <a:highlight>
                <a:srgbClr val="FFFFFF"/>
              </a:highlight>
              <a:latin typeface="Arial" panose="020B0604020202020204" pitchFamily="34" charset="0"/>
              <a:cs typeface="Arial" panose="020B0604020202020204" pitchFamily="34" charset="0"/>
            </a:endParaRPr>
          </a:p>
          <a:p>
            <a:pPr algn="l" fontAlgn="base"/>
            <a:endParaRPr lang="en-US" sz="1800" b="0" i="0" dirty="0">
              <a:solidFill>
                <a:srgbClr val="333333"/>
              </a:solidFill>
              <a:effectLst/>
              <a:highlight>
                <a:srgbClr val="FFFFFF"/>
              </a:highlight>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9EB9BDFB-8E41-3CAF-68D6-6C47F1C1DBC9}"/>
              </a:ext>
            </a:extLst>
          </p:cNvPr>
          <p:cNvGraphicFramePr>
            <a:graphicFrameLocks noGrp="1"/>
          </p:cNvGraphicFramePr>
          <p:nvPr>
            <p:extLst>
              <p:ext uri="{D42A27DB-BD31-4B8C-83A1-F6EECF244321}">
                <p14:modId xmlns:p14="http://schemas.microsoft.com/office/powerpoint/2010/main" val="189522513"/>
              </p:ext>
            </p:extLst>
          </p:nvPr>
        </p:nvGraphicFramePr>
        <p:xfrm>
          <a:off x="300037" y="1990010"/>
          <a:ext cx="9718606" cy="2174179"/>
        </p:xfrm>
        <a:graphic>
          <a:graphicData uri="http://schemas.openxmlformats.org/drawingml/2006/table">
            <a:tbl>
              <a:tblPr/>
              <a:tblGrid>
                <a:gridCol w="2909638">
                  <a:extLst>
                    <a:ext uri="{9D8B030D-6E8A-4147-A177-3AD203B41FA5}">
                      <a16:colId xmlns:a16="http://schemas.microsoft.com/office/drawing/2014/main" val="2923048247"/>
                    </a:ext>
                  </a:extLst>
                </a:gridCol>
                <a:gridCol w="3161308">
                  <a:extLst>
                    <a:ext uri="{9D8B030D-6E8A-4147-A177-3AD203B41FA5}">
                      <a16:colId xmlns:a16="http://schemas.microsoft.com/office/drawing/2014/main" val="3042226735"/>
                    </a:ext>
                  </a:extLst>
                </a:gridCol>
                <a:gridCol w="2017643">
                  <a:extLst>
                    <a:ext uri="{9D8B030D-6E8A-4147-A177-3AD203B41FA5}">
                      <a16:colId xmlns:a16="http://schemas.microsoft.com/office/drawing/2014/main" val="1469618663"/>
                    </a:ext>
                  </a:extLst>
                </a:gridCol>
                <a:gridCol w="1630017">
                  <a:extLst>
                    <a:ext uri="{9D8B030D-6E8A-4147-A177-3AD203B41FA5}">
                      <a16:colId xmlns:a16="http://schemas.microsoft.com/office/drawing/2014/main" val="134390976"/>
                    </a:ext>
                  </a:extLst>
                </a:gridCol>
              </a:tblGrid>
              <a:tr h="487447">
                <a:tc>
                  <a:txBody>
                    <a:bodyPr/>
                    <a:lstStyle/>
                    <a:p>
                      <a:pPr algn="l" fontAlgn="b">
                        <a:spcBef>
                          <a:spcPts val="0"/>
                        </a:spcBef>
                        <a:spcAft>
                          <a:spcPts val="0"/>
                        </a:spcAft>
                      </a:pPr>
                      <a:r>
                        <a:rPr lang="en-US" sz="1800" b="0" i="0" u="none" strike="noStrike" dirty="0">
                          <a:solidFill>
                            <a:schemeClr val="bg1"/>
                          </a:solidFill>
                          <a:effectLst/>
                          <a:latin typeface="+mn-lt"/>
                        </a:rPr>
                        <a:t>Sell-side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bg1"/>
                          </a:solidFill>
                          <a:effectLst/>
                          <a:latin typeface="+mn-lt"/>
                        </a:rPr>
                        <a:t>Pre-completion/post-deal</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Compliance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Structuring</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extLst>
                  <a:ext uri="{0D108BD9-81ED-4DB2-BD59-A6C34878D82A}">
                    <a16:rowId xmlns:a16="http://schemas.microsoft.com/office/drawing/2014/main" val="1251180837"/>
                  </a:ext>
                </a:extLst>
              </a:tr>
              <a:tr h="283947">
                <a:tc>
                  <a:txBody>
                    <a:bodyPr/>
                    <a:lstStyle/>
                    <a:p>
                      <a:pPr algn="l" fontAlgn="b">
                        <a:spcBef>
                          <a:spcPts val="0"/>
                        </a:spcBef>
                        <a:spcAft>
                          <a:spcPts val="0"/>
                        </a:spcAft>
                      </a:pPr>
                      <a:r>
                        <a:rPr lang="en-US" sz="1800" b="0" i="0" u="none" strike="noStrike" dirty="0">
                          <a:effectLst/>
                          <a:latin typeface="+mn-lt"/>
                        </a:rPr>
                        <a:t>Corporate Income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058604"/>
                  </a:ext>
                </a:extLst>
              </a:tr>
              <a:tr h="261402">
                <a:tc>
                  <a:txBody>
                    <a:bodyPr/>
                    <a:lstStyle/>
                    <a:p>
                      <a:pPr algn="l" fontAlgn="b">
                        <a:spcBef>
                          <a:spcPts val="0"/>
                        </a:spcBef>
                        <a:spcAft>
                          <a:spcPts val="0"/>
                        </a:spcAft>
                      </a:pPr>
                      <a:r>
                        <a:rPr lang="en-US" sz="1800" b="0" i="0" u="none" strike="noStrike" dirty="0">
                          <a:effectLst/>
                          <a:latin typeface="+mn-lt"/>
                        </a:rPr>
                        <a:t>Withholding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Pre-completion</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9835614"/>
                  </a:ext>
                </a:extLst>
              </a:tr>
              <a:tr h="261402">
                <a:tc>
                  <a:txBody>
                    <a:bodyPr/>
                    <a:lstStyle/>
                    <a:p>
                      <a:pPr algn="l" fontAlgn="b">
                        <a:spcBef>
                          <a:spcPts val="0"/>
                        </a:spcBef>
                        <a:spcAft>
                          <a:spcPts val="0"/>
                        </a:spcAft>
                      </a:pPr>
                      <a:r>
                        <a:rPr lang="en-US" sz="1800" b="0" i="0" u="none" strike="noStrike" dirty="0">
                          <a:effectLst/>
                          <a:latin typeface="+mn-lt"/>
                        </a:rPr>
                        <a:t>Capital Gains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6256596"/>
                  </a:ext>
                </a:extLst>
              </a:tr>
              <a:tr h="261402">
                <a:tc>
                  <a:txBody>
                    <a:bodyPr/>
                    <a:lstStyle/>
                    <a:p>
                      <a:pPr marL="0" algn="l" defTabSz="914400" rtl="0" eaLnBrk="1" fontAlgn="b" latinLnBrk="0" hangingPunct="1">
                        <a:spcBef>
                          <a:spcPts val="0"/>
                        </a:spcBef>
                        <a:spcAft>
                          <a:spcPts val="0"/>
                        </a:spcAft>
                      </a:pPr>
                      <a:r>
                        <a:rPr lang="en-US" sz="1800" b="0" i="0" u="none" strike="noStrike" kern="1200" dirty="0">
                          <a:solidFill>
                            <a:srgbClr val="000000"/>
                          </a:solidFill>
                          <a:effectLst/>
                          <a:latin typeface="+mn-lt"/>
                          <a:ea typeface="+mn-ea"/>
                          <a:cs typeface="+mn-cs"/>
                        </a:rPr>
                        <a:t>Transfer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059633"/>
                  </a:ext>
                </a:extLst>
              </a:tr>
              <a:tr h="261402">
                <a:tc>
                  <a:txBody>
                    <a:bodyPr/>
                    <a:lstStyle/>
                    <a:p>
                      <a:pPr algn="l" fontAlgn="b">
                        <a:spcBef>
                          <a:spcPts val="0"/>
                        </a:spcBef>
                        <a:spcAft>
                          <a:spcPts val="0"/>
                        </a:spcAft>
                      </a:pPr>
                      <a:r>
                        <a:rPr lang="en-US" sz="1800" b="0" i="0" u="none" strike="noStrike" dirty="0">
                          <a:effectLst/>
                          <a:latin typeface="+mn-lt"/>
                        </a:rPr>
                        <a:t>Employer Withholding</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709912"/>
                  </a:ext>
                </a:extLst>
              </a:tr>
              <a:tr h="275245">
                <a:tc>
                  <a:txBody>
                    <a:bodyPr/>
                    <a:lstStyle/>
                    <a:p>
                      <a:pPr algn="l" fontAlgn="b">
                        <a:spcBef>
                          <a:spcPts val="0"/>
                        </a:spcBef>
                        <a:spcAft>
                          <a:spcPts val="0"/>
                        </a:spcAft>
                      </a:pPr>
                      <a:r>
                        <a:rPr lang="en-US" sz="1800" b="0" i="0" u="none" strike="noStrike" dirty="0">
                          <a:effectLst/>
                          <a:latin typeface="+mn-lt"/>
                        </a:rPr>
                        <a:t>Indirect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292347"/>
                  </a:ext>
                </a:extLst>
              </a:tr>
            </a:tbl>
          </a:graphicData>
        </a:graphic>
      </p:graphicFrame>
    </p:spTree>
    <p:extLst>
      <p:ext uri="{BB962C8B-B14F-4D97-AF65-F5344CB8AC3E}">
        <p14:creationId xmlns:p14="http://schemas.microsoft.com/office/powerpoint/2010/main" val="38377256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p:txBody>
          <a:bodyPr/>
          <a:lstStyle/>
          <a:p>
            <a:r>
              <a:rPr lang="en-GB" dirty="0"/>
              <a:t>Taxes in M&amp;A</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p:txBody>
          <a:bodyPr/>
          <a:lstStyle/>
          <a:p>
            <a:fld id="{721C06D9-4617-44B0-8711-1EF1C439A609}" type="slidenum">
              <a:rPr lang="en-GB" smtClean="0"/>
              <a:pPr/>
              <a:t>14</a:t>
            </a:fld>
            <a:endParaRPr lang="en-GB" dirty="0"/>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5999" y="673200"/>
            <a:ext cx="7088713" cy="360000"/>
          </a:xfrm>
        </p:spPr>
        <p:txBody>
          <a:bodyPr/>
          <a:lstStyle/>
          <a:p>
            <a:r>
              <a:rPr lang="en-GB" dirty="0"/>
              <a:t>Tax to be considered in a M&amp;A transaction</a:t>
            </a:r>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p:txBody>
          <a:bodyPr/>
          <a:lstStyle/>
          <a:p>
            <a:r>
              <a:rPr lang="en-GB" dirty="0"/>
              <a:t>Scope of review</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6000" y="1692000"/>
            <a:ext cx="5935774" cy="3969950"/>
          </a:xfrm>
        </p:spPr>
        <p:txBody>
          <a:bodyPr/>
          <a:lstStyle/>
          <a:p>
            <a:pPr algn="l" fontAlgn="base"/>
            <a:endParaRPr lang="en-US" sz="1800" dirty="0">
              <a:solidFill>
                <a:srgbClr val="333333"/>
              </a:solidFill>
              <a:highlight>
                <a:srgbClr val="FFFFFF"/>
              </a:highlight>
              <a:latin typeface="Arial" panose="020B0604020202020204" pitchFamily="34" charset="0"/>
              <a:cs typeface="Arial" panose="020B0604020202020204" pitchFamily="34" charset="0"/>
            </a:endParaRPr>
          </a:p>
          <a:p>
            <a:pPr algn="l" fontAlgn="base"/>
            <a:endParaRPr lang="en-US" sz="1800" b="0" i="0" dirty="0">
              <a:solidFill>
                <a:srgbClr val="333333"/>
              </a:solidFill>
              <a:effectLst/>
              <a:highlight>
                <a:srgbClr val="FFFFFF"/>
              </a:highlight>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9EB9BDFB-8E41-3CAF-68D6-6C47F1C1DBC9}"/>
              </a:ext>
            </a:extLst>
          </p:cNvPr>
          <p:cNvGraphicFramePr>
            <a:graphicFrameLocks noGrp="1"/>
          </p:cNvGraphicFramePr>
          <p:nvPr>
            <p:extLst>
              <p:ext uri="{D42A27DB-BD31-4B8C-83A1-F6EECF244321}">
                <p14:modId xmlns:p14="http://schemas.microsoft.com/office/powerpoint/2010/main" val="2277723794"/>
              </p:ext>
            </p:extLst>
          </p:nvPr>
        </p:nvGraphicFramePr>
        <p:xfrm>
          <a:off x="300037" y="1990010"/>
          <a:ext cx="9718606" cy="2174179"/>
        </p:xfrm>
        <a:graphic>
          <a:graphicData uri="http://schemas.openxmlformats.org/drawingml/2006/table">
            <a:tbl>
              <a:tblPr/>
              <a:tblGrid>
                <a:gridCol w="2909638">
                  <a:extLst>
                    <a:ext uri="{9D8B030D-6E8A-4147-A177-3AD203B41FA5}">
                      <a16:colId xmlns:a16="http://schemas.microsoft.com/office/drawing/2014/main" val="2923048247"/>
                    </a:ext>
                  </a:extLst>
                </a:gridCol>
                <a:gridCol w="3161308">
                  <a:extLst>
                    <a:ext uri="{9D8B030D-6E8A-4147-A177-3AD203B41FA5}">
                      <a16:colId xmlns:a16="http://schemas.microsoft.com/office/drawing/2014/main" val="3042226735"/>
                    </a:ext>
                  </a:extLst>
                </a:gridCol>
                <a:gridCol w="2017643">
                  <a:extLst>
                    <a:ext uri="{9D8B030D-6E8A-4147-A177-3AD203B41FA5}">
                      <a16:colId xmlns:a16="http://schemas.microsoft.com/office/drawing/2014/main" val="1469618663"/>
                    </a:ext>
                  </a:extLst>
                </a:gridCol>
                <a:gridCol w="1630017">
                  <a:extLst>
                    <a:ext uri="{9D8B030D-6E8A-4147-A177-3AD203B41FA5}">
                      <a16:colId xmlns:a16="http://schemas.microsoft.com/office/drawing/2014/main" val="134390976"/>
                    </a:ext>
                  </a:extLst>
                </a:gridCol>
              </a:tblGrid>
              <a:tr h="487447">
                <a:tc>
                  <a:txBody>
                    <a:bodyPr/>
                    <a:lstStyle/>
                    <a:p>
                      <a:pPr algn="l" fontAlgn="b">
                        <a:spcBef>
                          <a:spcPts val="0"/>
                        </a:spcBef>
                        <a:spcAft>
                          <a:spcPts val="0"/>
                        </a:spcAft>
                      </a:pPr>
                      <a:r>
                        <a:rPr lang="en-US" sz="1800" b="0" i="0" u="none" strike="noStrike" dirty="0">
                          <a:solidFill>
                            <a:schemeClr val="bg1"/>
                          </a:solidFill>
                          <a:effectLst/>
                          <a:latin typeface="+mn-lt"/>
                        </a:rPr>
                        <a:t>Sell-side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bg1"/>
                          </a:solidFill>
                          <a:effectLst/>
                          <a:latin typeface="+mn-lt"/>
                        </a:rPr>
                        <a:t>Pre-completion/post-deal</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Compliance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Structuring</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extLst>
                  <a:ext uri="{0D108BD9-81ED-4DB2-BD59-A6C34878D82A}">
                    <a16:rowId xmlns:a16="http://schemas.microsoft.com/office/drawing/2014/main" val="1251180837"/>
                  </a:ext>
                </a:extLst>
              </a:tr>
              <a:tr h="283947">
                <a:tc>
                  <a:txBody>
                    <a:bodyPr/>
                    <a:lstStyle/>
                    <a:p>
                      <a:pPr algn="l" fontAlgn="b">
                        <a:spcBef>
                          <a:spcPts val="0"/>
                        </a:spcBef>
                        <a:spcAft>
                          <a:spcPts val="0"/>
                        </a:spcAft>
                      </a:pPr>
                      <a:r>
                        <a:rPr lang="en-US" sz="1800" b="0" i="0" u="none" strike="noStrike" dirty="0">
                          <a:effectLst/>
                          <a:latin typeface="+mn-lt"/>
                        </a:rPr>
                        <a:t>Corporate Income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058604"/>
                  </a:ext>
                </a:extLst>
              </a:tr>
              <a:tr h="261402">
                <a:tc>
                  <a:txBody>
                    <a:bodyPr/>
                    <a:lstStyle/>
                    <a:p>
                      <a:pPr algn="l" fontAlgn="b">
                        <a:spcBef>
                          <a:spcPts val="0"/>
                        </a:spcBef>
                        <a:spcAft>
                          <a:spcPts val="0"/>
                        </a:spcAft>
                      </a:pPr>
                      <a:r>
                        <a:rPr lang="en-US" sz="1800" b="0" i="0" u="none" strike="noStrike" dirty="0">
                          <a:effectLst/>
                          <a:latin typeface="+mn-lt"/>
                        </a:rPr>
                        <a:t>Withholding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Pre-completion</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9835614"/>
                  </a:ext>
                </a:extLst>
              </a:tr>
              <a:tr h="261402">
                <a:tc>
                  <a:txBody>
                    <a:bodyPr/>
                    <a:lstStyle/>
                    <a:p>
                      <a:pPr algn="l" fontAlgn="b">
                        <a:spcBef>
                          <a:spcPts val="0"/>
                        </a:spcBef>
                        <a:spcAft>
                          <a:spcPts val="0"/>
                        </a:spcAft>
                      </a:pPr>
                      <a:r>
                        <a:rPr lang="en-US" sz="1800" b="0" i="0" u="none" strike="noStrike" dirty="0">
                          <a:effectLst/>
                          <a:latin typeface="+mn-lt"/>
                        </a:rPr>
                        <a:t>Capital Gains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Pre-completion</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6256596"/>
                  </a:ext>
                </a:extLst>
              </a:tr>
              <a:tr h="261402">
                <a:tc>
                  <a:txBody>
                    <a:bodyPr/>
                    <a:lstStyle/>
                    <a:p>
                      <a:pPr marL="0" algn="l" defTabSz="914400" rtl="0" eaLnBrk="1" fontAlgn="b" latinLnBrk="0" hangingPunct="1">
                        <a:spcBef>
                          <a:spcPts val="0"/>
                        </a:spcBef>
                        <a:spcAft>
                          <a:spcPts val="0"/>
                        </a:spcAft>
                      </a:pPr>
                      <a:r>
                        <a:rPr lang="en-US" sz="1800" b="0" i="0" u="none" strike="noStrike" kern="1200" dirty="0">
                          <a:solidFill>
                            <a:srgbClr val="000000"/>
                          </a:solidFill>
                          <a:effectLst/>
                          <a:latin typeface="+mn-lt"/>
                          <a:ea typeface="+mn-ea"/>
                          <a:cs typeface="+mn-cs"/>
                        </a:rPr>
                        <a:t>Transfer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059633"/>
                  </a:ext>
                </a:extLst>
              </a:tr>
              <a:tr h="261402">
                <a:tc>
                  <a:txBody>
                    <a:bodyPr/>
                    <a:lstStyle/>
                    <a:p>
                      <a:pPr algn="l" fontAlgn="b">
                        <a:spcBef>
                          <a:spcPts val="0"/>
                        </a:spcBef>
                        <a:spcAft>
                          <a:spcPts val="0"/>
                        </a:spcAft>
                      </a:pPr>
                      <a:r>
                        <a:rPr lang="en-US" sz="1800" b="0" i="0" u="none" strike="noStrike" dirty="0">
                          <a:effectLst/>
                          <a:latin typeface="+mn-lt"/>
                        </a:rPr>
                        <a:t>Employer Withholding</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709912"/>
                  </a:ext>
                </a:extLst>
              </a:tr>
              <a:tr h="275245">
                <a:tc>
                  <a:txBody>
                    <a:bodyPr/>
                    <a:lstStyle/>
                    <a:p>
                      <a:pPr algn="l" fontAlgn="b">
                        <a:spcBef>
                          <a:spcPts val="0"/>
                        </a:spcBef>
                        <a:spcAft>
                          <a:spcPts val="0"/>
                        </a:spcAft>
                      </a:pPr>
                      <a:r>
                        <a:rPr lang="en-US" sz="1800" b="0" i="0" u="none" strike="noStrike" dirty="0">
                          <a:effectLst/>
                          <a:latin typeface="+mn-lt"/>
                        </a:rPr>
                        <a:t>Indirect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292347"/>
                  </a:ext>
                </a:extLst>
              </a:tr>
            </a:tbl>
          </a:graphicData>
        </a:graphic>
      </p:graphicFrame>
    </p:spTree>
    <p:extLst>
      <p:ext uri="{BB962C8B-B14F-4D97-AF65-F5344CB8AC3E}">
        <p14:creationId xmlns:p14="http://schemas.microsoft.com/office/powerpoint/2010/main" val="386609825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p:txBody>
          <a:bodyPr/>
          <a:lstStyle/>
          <a:p>
            <a:r>
              <a:rPr lang="en-GB" dirty="0"/>
              <a:t>Taxes in M&amp;A</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p:txBody>
          <a:bodyPr/>
          <a:lstStyle/>
          <a:p>
            <a:fld id="{721C06D9-4617-44B0-8711-1EF1C439A609}" type="slidenum">
              <a:rPr lang="en-GB" smtClean="0"/>
              <a:pPr/>
              <a:t>15</a:t>
            </a:fld>
            <a:endParaRPr lang="en-GB" dirty="0"/>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5999" y="673200"/>
            <a:ext cx="7088713" cy="360000"/>
          </a:xfrm>
        </p:spPr>
        <p:txBody>
          <a:bodyPr/>
          <a:lstStyle/>
          <a:p>
            <a:r>
              <a:rPr lang="en-GB" dirty="0"/>
              <a:t>Tax to be considered in a M&amp;A transaction</a:t>
            </a:r>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p:txBody>
          <a:bodyPr/>
          <a:lstStyle/>
          <a:p>
            <a:r>
              <a:rPr lang="en-GB" dirty="0"/>
              <a:t>Scope of review</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6000" y="1692000"/>
            <a:ext cx="5935774" cy="3969950"/>
          </a:xfrm>
        </p:spPr>
        <p:txBody>
          <a:bodyPr/>
          <a:lstStyle/>
          <a:p>
            <a:pPr algn="l" fontAlgn="base"/>
            <a:endParaRPr lang="en-US" sz="1800" dirty="0">
              <a:solidFill>
                <a:srgbClr val="333333"/>
              </a:solidFill>
              <a:highlight>
                <a:srgbClr val="FFFFFF"/>
              </a:highlight>
              <a:latin typeface="Arial" panose="020B0604020202020204" pitchFamily="34" charset="0"/>
              <a:cs typeface="Arial" panose="020B0604020202020204" pitchFamily="34" charset="0"/>
            </a:endParaRPr>
          </a:p>
          <a:p>
            <a:pPr algn="l" fontAlgn="base"/>
            <a:endParaRPr lang="en-US" sz="1800" b="0" i="0" dirty="0">
              <a:solidFill>
                <a:srgbClr val="333333"/>
              </a:solidFill>
              <a:effectLst/>
              <a:highlight>
                <a:srgbClr val="FFFFFF"/>
              </a:highlight>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9EB9BDFB-8E41-3CAF-68D6-6C47F1C1DBC9}"/>
              </a:ext>
            </a:extLst>
          </p:cNvPr>
          <p:cNvGraphicFramePr>
            <a:graphicFrameLocks noGrp="1"/>
          </p:cNvGraphicFramePr>
          <p:nvPr>
            <p:extLst>
              <p:ext uri="{D42A27DB-BD31-4B8C-83A1-F6EECF244321}">
                <p14:modId xmlns:p14="http://schemas.microsoft.com/office/powerpoint/2010/main" val="224926050"/>
              </p:ext>
            </p:extLst>
          </p:nvPr>
        </p:nvGraphicFramePr>
        <p:xfrm>
          <a:off x="300037" y="1990010"/>
          <a:ext cx="9718606" cy="2174179"/>
        </p:xfrm>
        <a:graphic>
          <a:graphicData uri="http://schemas.openxmlformats.org/drawingml/2006/table">
            <a:tbl>
              <a:tblPr/>
              <a:tblGrid>
                <a:gridCol w="2909638">
                  <a:extLst>
                    <a:ext uri="{9D8B030D-6E8A-4147-A177-3AD203B41FA5}">
                      <a16:colId xmlns:a16="http://schemas.microsoft.com/office/drawing/2014/main" val="2923048247"/>
                    </a:ext>
                  </a:extLst>
                </a:gridCol>
                <a:gridCol w="3161308">
                  <a:extLst>
                    <a:ext uri="{9D8B030D-6E8A-4147-A177-3AD203B41FA5}">
                      <a16:colId xmlns:a16="http://schemas.microsoft.com/office/drawing/2014/main" val="3042226735"/>
                    </a:ext>
                  </a:extLst>
                </a:gridCol>
                <a:gridCol w="2017643">
                  <a:extLst>
                    <a:ext uri="{9D8B030D-6E8A-4147-A177-3AD203B41FA5}">
                      <a16:colId xmlns:a16="http://schemas.microsoft.com/office/drawing/2014/main" val="1469618663"/>
                    </a:ext>
                  </a:extLst>
                </a:gridCol>
                <a:gridCol w="1630017">
                  <a:extLst>
                    <a:ext uri="{9D8B030D-6E8A-4147-A177-3AD203B41FA5}">
                      <a16:colId xmlns:a16="http://schemas.microsoft.com/office/drawing/2014/main" val="134390976"/>
                    </a:ext>
                  </a:extLst>
                </a:gridCol>
              </a:tblGrid>
              <a:tr h="487447">
                <a:tc>
                  <a:txBody>
                    <a:bodyPr/>
                    <a:lstStyle/>
                    <a:p>
                      <a:pPr algn="l" fontAlgn="b">
                        <a:spcBef>
                          <a:spcPts val="0"/>
                        </a:spcBef>
                        <a:spcAft>
                          <a:spcPts val="0"/>
                        </a:spcAft>
                      </a:pPr>
                      <a:r>
                        <a:rPr lang="en-US" sz="1800" b="0" i="0" u="none" strike="noStrike" dirty="0">
                          <a:solidFill>
                            <a:schemeClr val="bg1"/>
                          </a:solidFill>
                          <a:effectLst/>
                          <a:latin typeface="+mn-lt"/>
                        </a:rPr>
                        <a:t>Sell-side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bg1"/>
                          </a:solidFill>
                          <a:effectLst/>
                          <a:latin typeface="+mn-lt"/>
                        </a:rPr>
                        <a:t>Pre-completion/post-deal</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Compliance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Structuring</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extLst>
                  <a:ext uri="{0D108BD9-81ED-4DB2-BD59-A6C34878D82A}">
                    <a16:rowId xmlns:a16="http://schemas.microsoft.com/office/drawing/2014/main" val="1251180837"/>
                  </a:ext>
                </a:extLst>
              </a:tr>
              <a:tr h="283947">
                <a:tc>
                  <a:txBody>
                    <a:bodyPr/>
                    <a:lstStyle/>
                    <a:p>
                      <a:pPr algn="l" fontAlgn="b">
                        <a:spcBef>
                          <a:spcPts val="0"/>
                        </a:spcBef>
                        <a:spcAft>
                          <a:spcPts val="0"/>
                        </a:spcAft>
                      </a:pPr>
                      <a:r>
                        <a:rPr lang="en-US" sz="1800" b="0" i="0" u="none" strike="noStrike" dirty="0">
                          <a:effectLst/>
                          <a:latin typeface="+mn-lt"/>
                        </a:rPr>
                        <a:t>Corporate Income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058604"/>
                  </a:ext>
                </a:extLst>
              </a:tr>
              <a:tr h="261402">
                <a:tc>
                  <a:txBody>
                    <a:bodyPr/>
                    <a:lstStyle/>
                    <a:p>
                      <a:pPr algn="l" fontAlgn="b">
                        <a:spcBef>
                          <a:spcPts val="0"/>
                        </a:spcBef>
                        <a:spcAft>
                          <a:spcPts val="0"/>
                        </a:spcAft>
                      </a:pPr>
                      <a:r>
                        <a:rPr lang="en-US" sz="1800" b="0" i="0" u="none" strike="noStrike" dirty="0">
                          <a:effectLst/>
                          <a:latin typeface="+mn-lt"/>
                        </a:rPr>
                        <a:t>Withholding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Pre-completion</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9835614"/>
                  </a:ext>
                </a:extLst>
              </a:tr>
              <a:tr h="261402">
                <a:tc>
                  <a:txBody>
                    <a:bodyPr/>
                    <a:lstStyle/>
                    <a:p>
                      <a:pPr algn="l" fontAlgn="b">
                        <a:spcBef>
                          <a:spcPts val="0"/>
                        </a:spcBef>
                        <a:spcAft>
                          <a:spcPts val="0"/>
                        </a:spcAft>
                      </a:pPr>
                      <a:r>
                        <a:rPr lang="en-US" sz="1800" b="0" i="0" u="none" strike="noStrike" dirty="0">
                          <a:effectLst/>
                          <a:latin typeface="+mn-lt"/>
                        </a:rPr>
                        <a:t>Capital Gains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Pre-completion</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6256596"/>
                  </a:ext>
                </a:extLst>
              </a:tr>
              <a:tr h="261402">
                <a:tc>
                  <a:txBody>
                    <a:bodyPr/>
                    <a:lstStyle/>
                    <a:p>
                      <a:pPr marL="0" algn="l" defTabSz="914400" rtl="0" eaLnBrk="1" fontAlgn="b" latinLnBrk="0" hangingPunct="1">
                        <a:spcBef>
                          <a:spcPts val="0"/>
                        </a:spcBef>
                        <a:spcAft>
                          <a:spcPts val="0"/>
                        </a:spcAft>
                      </a:pPr>
                      <a:r>
                        <a:rPr lang="en-US" sz="1800" b="0" i="0" u="none" strike="noStrike" kern="1200" dirty="0">
                          <a:solidFill>
                            <a:srgbClr val="000000"/>
                          </a:solidFill>
                          <a:effectLst/>
                          <a:latin typeface="+mn-lt"/>
                          <a:ea typeface="+mn-ea"/>
                          <a:cs typeface="+mn-cs"/>
                        </a:rPr>
                        <a:t>Transfer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Pre-completion</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059633"/>
                  </a:ext>
                </a:extLst>
              </a:tr>
              <a:tr h="261402">
                <a:tc>
                  <a:txBody>
                    <a:bodyPr/>
                    <a:lstStyle/>
                    <a:p>
                      <a:pPr algn="l" fontAlgn="b">
                        <a:spcBef>
                          <a:spcPts val="0"/>
                        </a:spcBef>
                        <a:spcAft>
                          <a:spcPts val="0"/>
                        </a:spcAft>
                      </a:pPr>
                      <a:r>
                        <a:rPr lang="en-US" sz="1800" b="0" i="0" u="none" strike="noStrike" dirty="0">
                          <a:effectLst/>
                          <a:latin typeface="+mn-lt"/>
                        </a:rPr>
                        <a:t>Employer Withholding</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709912"/>
                  </a:ext>
                </a:extLst>
              </a:tr>
              <a:tr h="275245">
                <a:tc>
                  <a:txBody>
                    <a:bodyPr/>
                    <a:lstStyle/>
                    <a:p>
                      <a:pPr algn="l" fontAlgn="b">
                        <a:spcBef>
                          <a:spcPts val="0"/>
                        </a:spcBef>
                        <a:spcAft>
                          <a:spcPts val="0"/>
                        </a:spcAft>
                      </a:pPr>
                      <a:r>
                        <a:rPr lang="en-US" sz="1800" b="0" i="0" u="none" strike="noStrike" dirty="0">
                          <a:effectLst/>
                          <a:latin typeface="+mn-lt"/>
                        </a:rPr>
                        <a:t>Indirect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292347"/>
                  </a:ext>
                </a:extLst>
              </a:tr>
            </a:tbl>
          </a:graphicData>
        </a:graphic>
      </p:graphicFrame>
    </p:spTree>
    <p:extLst>
      <p:ext uri="{BB962C8B-B14F-4D97-AF65-F5344CB8AC3E}">
        <p14:creationId xmlns:p14="http://schemas.microsoft.com/office/powerpoint/2010/main" val="43372366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p:txBody>
          <a:bodyPr/>
          <a:lstStyle/>
          <a:p>
            <a:r>
              <a:rPr lang="en-GB" dirty="0"/>
              <a:t>Taxes in M&amp;A</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p:txBody>
          <a:bodyPr/>
          <a:lstStyle/>
          <a:p>
            <a:fld id="{721C06D9-4617-44B0-8711-1EF1C439A609}" type="slidenum">
              <a:rPr lang="en-GB" smtClean="0"/>
              <a:pPr/>
              <a:t>16</a:t>
            </a:fld>
            <a:endParaRPr lang="en-GB" dirty="0"/>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5999" y="673200"/>
            <a:ext cx="7088713" cy="360000"/>
          </a:xfrm>
        </p:spPr>
        <p:txBody>
          <a:bodyPr/>
          <a:lstStyle/>
          <a:p>
            <a:r>
              <a:rPr lang="en-GB" dirty="0"/>
              <a:t>Tax to be considered in a M&amp;A transaction</a:t>
            </a:r>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p:txBody>
          <a:bodyPr/>
          <a:lstStyle/>
          <a:p>
            <a:r>
              <a:rPr lang="en-GB" dirty="0"/>
              <a:t>Scope of review</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6000" y="1692000"/>
            <a:ext cx="5935774" cy="3969950"/>
          </a:xfrm>
        </p:spPr>
        <p:txBody>
          <a:bodyPr/>
          <a:lstStyle/>
          <a:p>
            <a:pPr algn="l" fontAlgn="base"/>
            <a:endParaRPr lang="en-US" sz="1800" dirty="0">
              <a:solidFill>
                <a:srgbClr val="333333"/>
              </a:solidFill>
              <a:highlight>
                <a:srgbClr val="FFFFFF"/>
              </a:highlight>
              <a:latin typeface="Arial" panose="020B0604020202020204" pitchFamily="34" charset="0"/>
              <a:cs typeface="Arial" panose="020B0604020202020204" pitchFamily="34" charset="0"/>
            </a:endParaRPr>
          </a:p>
          <a:p>
            <a:pPr algn="l" fontAlgn="base"/>
            <a:endParaRPr lang="en-US" sz="1800" b="0" i="0" dirty="0">
              <a:solidFill>
                <a:srgbClr val="333333"/>
              </a:solidFill>
              <a:effectLst/>
              <a:highlight>
                <a:srgbClr val="FFFFFF"/>
              </a:highlight>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9EB9BDFB-8E41-3CAF-68D6-6C47F1C1DBC9}"/>
              </a:ext>
            </a:extLst>
          </p:cNvPr>
          <p:cNvGraphicFramePr>
            <a:graphicFrameLocks noGrp="1"/>
          </p:cNvGraphicFramePr>
          <p:nvPr>
            <p:extLst>
              <p:ext uri="{D42A27DB-BD31-4B8C-83A1-F6EECF244321}">
                <p14:modId xmlns:p14="http://schemas.microsoft.com/office/powerpoint/2010/main" val="454994258"/>
              </p:ext>
            </p:extLst>
          </p:nvPr>
        </p:nvGraphicFramePr>
        <p:xfrm>
          <a:off x="300037" y="1990010"/>
          <a:ext cx="9718606" cy="2174179"/>
        </p:xfrm>
        <a:graphic>
          <a:graphicData uri="http://schemas.openxmlformats.org/drawingml/2006/table">
            <a:tbl>
              <a:tblPr/>
              <a:tblGrid>
                <a:gridCol w="2909638">
                  <a:extLst>
                    <a:ext uri="{9D8B030D-6E8A-4147-A177-3AD203B41FA5}">
                      <a16:colId xmlns:a16="http://schemas.microsoft.com/office/drawing/2014/main" val="2923048247"/>
                    </a:ext>
                  </a:extLst>
                </a:gridCol>
                <a:gridCol w="3161308">
                  <a:extLst>
                    <a:ext uri="{9D8B030D-6E8A-4147-A177-3AD203B41FA5}">
                      <a16:colId xmlns:a16="http://schemas.microsoft.com/office/drawing/2014/main" val="3042226735"/>
                    </a:ext>
                  </a:extLst>
                </a:gridCol>
                <a:gridCol w="2017643">
                  <a:extLst>
                    <a:ext uri="{9D8B030D-6E8A-4147-A177-3AD203B41FA5}">
                      <a16:colId xmlns:a16="http://schemas.microsoft.com/office/drawing/2014/main" val="1469618663"/>
                    </a:ext>
                  </a:extLst>
                </a:gridCol>
                <a:gridCol w="1630017">
                  <a:extLst>
                    <a:ext uri="{9D8B030D-6E8A-4147-A177-3AD203B41FA5}">
                      <a16:colId xmlns:a16="http://schemas.microsoft.com/office/drawing/2014/main" val="134390976"/>
                    </a:ext>
                  </a:extLst>
                </a:gridCol>
              </a:tblGrid>
              <a:tr h="487447">
                <a:tc>
                  <a:txBody>
                    <a:bodyPr/>
                    <a:lstStyle/>
                    <a:p>
                      <a:pPr algn="l" fontAlgn="b">
                        <a:spcBef>
                          <a:spcPts val="0"/>
                        </a:spcBef>
                        <a:spcAft>
                          <a:spcPts val="0"/>
                        </a:spcAft>
                      </a:pPr>
                      <a:r>
                        <a:rPr lang="en-US" sz="1800" b="0" i="0" u="none" strike="noStrike" dirty="0">
                          <a:solidFill>
                            <a:schemeClr val="bg1"/>
                          </a:solidFill>
                          <a:effectLst/>
                          <a:latin typeface="+mn-lt"/>
                        </a:rPr>
                        <a:t>Sell-side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bg1"/>
                          </a:solidFill>
                          <a:effectLst/>
                          <a:latin typeface="+mn-lt"/>
                        </a:rPr>
                        <a:t>Pre-completion/post-deal</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Compliance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Structuring</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extLst>
                  <a:ext uri="{0D108BD9-81ED-4DB2-BD59-A6C34878D82A}">
                    <a16:rowId xmlns:a16="http://schemas.microsoft.com/office/drawing/2014/main" val="1251180837"/>
                  </a:ext>
                </a:extLst>
              </a:tr>
              <a:tr h="283947">
                <a:tc>
                  <a:txBody>
                    <a:bodyPr/>
                    <a:lstStyle/>
                    <a:p>
                      <a:pPr algn="l" fontAlgn="b">
                        <a:spcBef>
                          <a:spcPts val="0"/>
                        </a:spcBef>
                        <a:spcAft>
                          <a:spcPts val="0"/>
                        </a:spcAft>
                      </a:pPr>
                      <a:r>
                        <a:rPr lang="en-US" sz="1800" b="0" i="0" u="none" strike="noStrike" dirty="0">
                          <a:effectLst/>
                          <a:latin typeface="+mn-lt"/>
                        </a:rPr>
                        <a:t>Corporate Income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058604"/>
                  </a:ext>
                </a:extLst>
              </a:tr>
              <a:tr h="261402">
                <a:tc>
                  <a:txBody>
                    <a:bodyPr/>
                    <a:lstStyle/>
                    <a:p>
                      <a:pPr algn="l" fontAlgn="b">
                        <a:spcBef>
                          <a:spcPts val="0"/>
                        </a:spcBef>
                        <a:spcAft>
                          <a:spcPts val="0"/>
                        </a:spcAft>
                      </a:pPr>
                      <a:r>
                        <a:rPr lang="en-US" sz="1800" b="0" i="0" u="none" strike="noStrike" dirty="0">
                          <a:effectLst/>
                          <a:latin typeface="+mn-lt"/>
                        </a:rPr>
                        <a:t>Withholding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Pre-completion</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9835614"/>
                  </a:ext>
                </a:extLst>
              </a:tr>
              <a:tr h="261402">
                <a:tc>
                  <a:txBody>
                    <a:bodyPr/>
                    <a:lstStyle/>
                    <a:p>
                      <a:pPr algn="l" fontAlgn="b">
                        <a:spcBef>
                          <a:spcPts val="0"/>
                        </a:spcBef>
                        <a:spcAft>
                          <a:spcPts val="0"/>
                        </a:spcAft>
                      </a:pPr>
                      <a:r>
                        <a:rPr lang="en-US" sz="1800" b="0" i="0" u="none" strike="noStrike" dirty="0">
                          <a:effectLst/>
                          <a:latin typeface="+mn-lt"/>
                        </a:rPr>
                        <a:t>Capital Gains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Pre-completion</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6256596"/>
                  </a:ext>
                </a:extLst>
              </a:tr>
              <a:tr h="261402">
                <a:tc>
                  <a:txBody>
                    <a:bodyPr/>
                    <a:lstStyle/>
                    <a:p>
                      <a:pPr marL="0" algn="l" defTabSz="914400" rtl="0" eaLnBrk="1" fontAlgn="b" latinLnBrk="0" hangingPunct="1">
                        <a:spcBef>
                          <a:spcPts val="0"/>
                        </a:spcBef>
                        <a:spcAft>
                          <a:spcPts val="0"/>
                        </a:spcAft>
                      </a:pPr>
                      <a:r>
                        <a:rPr lang="en-US" sz="1800" b="0" i="0" u="none" strike="noStrike" kern="1200" dirty="0">
                          <a:solidFill>
                            <a:srgbClr val="000000"/>
                          </a:solidFill>
                          <a:effectLst/>
                          <a:latin typeface="+mn-lt"/>
                          <a:ea typeface="+mn-ea"/>
                          <a:cs typeface="+mn-cs"/>
                        </a:rPr>
                        <a:t>Transfer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Pre-completion</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059633"/>
                  </a:ext>
                </a:extLst>
              </a:tr>
              <a:tr h="261402">
                <a:tc>
                  <a:txBody>
                    <a:bodyPr/>
                    <a:lstStyle/>
                    <a:p>
                      <a:pPr algn="l" fontAlgn="b">
                        <a:spcBef>
                          <a:spcPts val="0"/>
                        </a:spcBef>
                        <a:spcAft>
                          <a:spcPts val="0"/>
                        </a:spcAft>
                      </a:pPr>
                      <a:r>
                        <a:rPr lang="en-US" sz="1800" b="0" i="0" u="none" strike="noStrike" dirty="0">
                          <a:effectLst/>
                          <a:latin typeface="+mn-lt"/>
                        </a:rPr>
                        <a:t>Employer Withholding</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Pre-completion</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709912"/>
                  </a:ext>
                </a:extLst>
              </a:tr>
              <a:tr h="275245">
                <a:tc>
                  <a:txBody>
                    <a:bodyPr/>
                    <a:lstStyle/>
                    <a:p>
                      <a:pPr algn="l" fontAlgn="b">
                        <a:spcBef>
                          <a:spcPts val="0"/>
                        </a:spcBef>
                        <a:spcAft>
                          <a:spcPts val="0"/>
                        </a:spcAft>
                      </a:pPr>
                      <a:r>
                        <a:rPr lang="en-US" sz="1800" b="0" i="0" u="none" strike="noStrike" dirty="0">
                          <a:effectLst/>
                          <a:latin typeface="+mn-lt"/>
                        </a:rPr>
                        <a:t>Indirect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292347"/>
                  </a:ext>
                </a:extLst>
              </a:tr>
            </a:tbl>
          </a:graphicData>
        </a:graphic>
      </p:graphicFrame>
    </p:spTree>
    <p:extLst>
      <p:ext uri="{BB962C8B-B14F-4D97-AF65-F5344CB8AC3E}">
        <p14:creationId xmlns:p14="http://schemas.microsoft.com/office/powerpoint/2010/main" val="65721874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p:txBody>
          <a:bodyPr/>
          <a:lstStyle/>
          <a:p>
            <a:r>
              <a:rPr lang="en-GB" dirty="0"/>
              <a:t>Taxes in M&amp;A</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p:txBody>
          <a:bodyPr/>
          <a:lstStyle/>
          <a:p>
            <a:fld id="{721C06D9-4617-44B0-8711-1EF1C439A609}" type="slidenum">
              <a:rPr lang="en-GB" smtClean="0"/>
              <a:pPr/>
              <a:t>17</a:t>
            </a:fld>
            <a:endParaRPr lang="en-GB" dirty="0"/>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5999" y="673200"/>
            <a:ext cx="7088713" cy="360000"/>
          </a:xfrm>
        </p:spPr>
        <p:txBody>
          <a:bodyPr/>
          <a:lstStyle/>
          <a:p>
            <a:r>
              <a:rPr lang="en-GB" dirty="0"/>
              <a:t>Tax to be considered in a M&amp;A transaction</a:t>
            </a:r>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p:txBody>
          <a:bodyPr/>
          <a:lstStyle/>
          <a:p>
            <a:r>
              <a:rPr lang="en-GB" dirty="0"/>
              <a:t>Scope of review</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6000" y="1692000"/>
            <a:ext cx="5935774" cy="3969950"/>
          </a:xfrm>
        </p:spPr>
        <p:txBody>
          <a:bodyPr/>
          <a:lstStyle/>
          <a:p>
            <a:pPr algn="l" fontAlgn="base"/>
            <a:endParaRPr lang="en-US" sz="1800" dirty="0">
              <a:solidFill>
                <a:srgbClr val="333333"/>
              </a:solidFill>
              <a:highlight>
                <a:srgbClr val="FFFFFF"/>
              </a:highlight>
              <a:latin typeface="Arial" panose="020B0604020202020204" pitchFamily="34" charset="0"/>
              <a:cs typeface="Arial" panose="020B0604020202020204" pitchFamily="34" charset="0"/>
            </a:endParaRPr>
          </a:p>
          <a:p>
            <a:pPr algn="l" fontAlgn="base"/>
            <a:endParaRPr lang="en-US" sz="1800" b="0" i="0" dirty="0">
              <a:solidFill>
                <a:srgbClr val="333333"/>
              </a:solidFill>
              <a:effectLst/>
              <a:highlight>
                <a:srgbClr val="FFFFFF"/>
              </a:highlight>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9EB9BDFB-8E41-3CAF-68D6-6C47F1C1DBC9}"/>
              </a:ext>
            </a:extLst>
          </p:cNvPr>
          <p:cNvGraphicFramePr>
            <a:graphicFrameLocks noGrp="1"/>
          </p:cNvGraphicFramePr>
          <p:nvPr/>
        </p:nvGraphicFramePr>
        <p:xfrm>
          <a:off x="300037" y="1990010"/>
          <a:ext cx="9718606" cy="2174179"/>
        </p:xfrm>
        <a:graphic>
          <a:graphicData uri="http://schemas.openxmlformats.org/drawingml/2006/table">
            <a:tbl>
              <a:tblPr/>
              <a:tblGrid>
                <a:gridCol w="2909638">
                  <a:extLst>
                    <a:ext uri="{9D8B030D-6E8A-4147-A177-3AD203B41FA5}">
                      <a16:colId xmlns:a16="http://schemas.microsoft.com/office/drawing/2014/main" val="2923048247"/>
                    </a:ext>
                  </a:extLst>
                </a:gridCol>
                <a:gridCol w="3161308">
                  <a:extLst>
                    <a:ext uri="{9D8B030D-6E8A-4147-A177-3AD203B41FA5}">
                      <a16:colId xmlns:a16="http://schemas.microsoft.com/office/drawing/2014/main" val="3042226735"/>
                    </a:ext>
                  </a:extLst>
                </a:gridCol>
                <a:gridCol w="2017643">
                  <a:extLst>
                    <a:ext uri="{9D8B030D-6E8A-4147-A177-3AD203B41FA5}">
                      <a16:colId xmlns:a16="http://schemas.microsoft.com/office/drawing/2014/main" val="1469618663"/>
                    </a:ext>
                  </a:extLst>
                </a:gridCol>
                <a:gridCol w="1630017">
                  <a:extLst>
                    <a:ext uri="{9D8B030D-6E8A-4147-A177-3AD203B41FA5}">
                      <a16:colId xmlns:a16="http://schemas.microsoft.com/office/drawing/2014/main" val="134390976"/>
                    </a:ext>
                  </a:extLst>
                </a:gridCol>
              </a:tblGrid>
              <a:tr h="487447">
                <a:tc>
                  <a:txBody>
                    <a:bodyPr/>
                    <a:lstStyle/>
                    <a:p>
                      <a:pPr algn="l" fontAlgn="b">
                        <a:spcBef>
                          <a:spcPts val="0"/>
                        </a:spcBef>
                        <a:spcAft>
                          <a:spcPts val="0"/>
                        </a:spcAft>
                      </a:pPr>
                      <a:r>
                        <a:rPr lang="en-US" sz="1800" b="0" i="0" u="none" strike="noStrike" dirty="0">
                          <a:solidFill>
                            <a:schemeClr val="bg1"/>
                          </a:solidFill>
                          <a:effectLst/>
                          <a:latin typeface="+mn-lt"/>
                        </a:rPr>
                        <a:t>Sell-side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bg1"/>
                          </a:solidFill>
                          <a:effectLst/>
                          <a:latin typeface="+mn-lt"/>
                        </a:rPr>
                        <a:t>Pre-completion/post-deal</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Compliance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Structuring</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extLst>
                  <a:ext uri="{0D108BD9-81ED-4DB2-BD59-A6C34878D82A}">
                    <a16:rowId xmlns:a16="http://schemas.microsoft.com/office/drawing/2014/main" val="1251180837"/>
                  </a:ext>
                </a:extLst>
              </a:tr>
              <a:tr h="283947">
                <a:tc>
                  <a:txBody>
                    <a:bodyPr/>
                    <a:lstStyle/>
                    <a:p>
                      <a:pPr algn="l" fontAlgn="b">
                        <a:spcBef>
                          <a:spcPts val="0"/>
                        </a:spcBef>
                        <a:spcAft>
                          <a:spcPts val="0"/>
                        </a:spcAft>
                      </a:pPr>
                      <a:r>
                        <a:rPr lang="en-US" sz="1800" b="0" i="0" u="none" strike="noStrike" dirty="0">
                          <a:effectLst/>
                          <a:latin typeface="+mn-lt"/>
                        </a:rPr>
                        <a:t>Corporate Income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058604"/>
                  </a:ext>
                </a:extLst>
              </a:tr>
              <a:tr h="261402">
                <a:tc>
                  <a:txBody>
                    <a:bodyPr/>
                    <a:lstStyle/>
                    <a:p>
                      <a:pPr algn="l" fontAlgn="b">
                        <a:spcBef>
                          <a:spcPts val="0"/>
                        </a:spcBef>
                        <a:spcAft>
                          <a:spcPts val="0"/>
                        </a:spcAft>
                      </a:pPr>
                      <a:r>
                        <a:rPr lang="en-US" sz="1800" b="0" i="0" u="none" strike="noStrike" dirty="0">
                          <a:effectLst/>
                          <a:latin typeface="+mn-lt"/>
                        </a:rPr>
                        <a:t>Withholding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Pre-completion</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9835614"/>
                  </a:ext>
                </a:extLst>
              </a:tr>
              <a:tr h="261402">
                <a:tc>
                  <a:txBody>
                    <a:bodyPr/>
                    <a:lstStyle/>
                    <a:p>
                      <a:pPr algn="l" fontAlgn="b">
                        <a:spcBef>
                          <a:spcPts val="0"/>
                        </a:spcBef>
                        <a:spcAft>
                          <a:spcPts val="0"/>
                        </a:spcAft>
                      </a:pPr>
                      <a:r>
                        <a:rPr lang="en-US" sz="1800" b="0" i="0" u="none" strike="noStrike" dirty="0">
                          <a:effectLst/>
                          <a:latin typeface="+mn-lt"/>
                        </a:rPr>
                        <a:t>Capital Gains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Pre-completion</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6256596"/>
                  </a:ext>
                </a:extLst>
              </a:tr>
              <a:tr h="261402">
                <a:tc>
                  <a:txBody>
                    <a:bodyPr/>
                    <a:lstStyle/>
                    <a:p>
                      <a:pPr marL="0" algn="l" defTabSz="914400" rtl="0" eaLnBrk="1" fontAlgn="b" latinLnBrk="0" hangingPunct="1">
                        <a:spcBef>
                          <a:spcPts val="0"/>
                        </a:spcBef>
                        <a:spcAft>
                          <a:spcPts val="0"/>
                        </a:spcAft>
                      </a:pPr>
                      <a:r>
                        <a:rPr lang="en-US" sz="1800" b="0" i="0" u="none" strike="noStrike" kern="1200" dirty="0">
                          <a:solidFill>
                            <a:srgbClr val="000000"/>
                          </a:solidFill>
                          <a:effectLst/>
                          <a:latin typeface="+mn-lt"/>
                          <a:ea typeface="+mn-ea"/>
                          <a:cs typeface="+mn-cs"/>
                        </a:rPr>
                        <a:t>Transfer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Pre-completion</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059633"/>
                  </a:ext>
                </a:extLst>
              </a:tr>
              <a:tr h="261402">
                <a:tc>
                  <a:txBody>
                    <a:bodyPr/>
                    <a:lstStyle/>
                    <a:p>
                      <a:pPr algn="l" fontAlgn="b">
                        <a:spcBef>
                          <a:spcPts val="0"/>
                        </a:spcBef>
                        <a:spcAft>
                          <a:spcPts val="0"/>
                        </a:spcAft>
                      </a:pPr>
                      <a:r>
                        <a:rPr lang="en-US" sz="1800" b="0" i="0" u="none" strike="noStrike" dirty="0">
                          <a:effectLst/>
                          <a:latin typeface="+mn-lt"/>
                        </a:rPr>
                        <a:t>Employer Withholding</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Pre-completion</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709912"/>
                  </a:ext>
                </a:extLst>
              </a:tr>
              <a:tr h="275245">
                <a:tc>
                  <a:txBody>
                    <a:bodyPr/>
                    <a:lstStyle/>
                    <a:p>
                      <a:pPr algn="l" fontAlgn="b">
                        <a:spcBef>
                          <a:spcPts val="0"/>
                        </a:spcBef>
                        <a:spcAft>
                          <a:spcPts val="0"/>
                        </a:spcAft>
                      </a:pPr>
                      <a:r>
                        <a:rPr lang="en-US" sz="1800" b="0" i="0" u="none" strike="noStrike" dirty="0">
                          <a:effectLst/>
                          <a:latin typeface="+mn-lt"/>
                        </a:rPr>
                        <a:t>Indirect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Pre-completion</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a:effectLst/>
                          <a:latin typeface="+mn-lt"/>
                        </a:rPr>
                        <a:t>X</a:t>
                      </a: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292347"/>
                  </a:ext>
                </a:extLst>
              </a:tr>
            </a:tbl>
          </a:graphicData>
        </a:graphic>
      </p:graphicFrame>
    </p:spTree>
    <p:extLst>
      <p:ext uri="{BB962C8B-B14F-4D97-AF65-F5344CB8AC3E}">
        <p14:creationId xmlns:p14="http://schemas.microsoft.com/office/powerpoint/2010/main" val="356993381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p:txBody>
          <a:bodyPr/>
          <a:lstStyle/>
          <a:p>
            <a:r>
              <a:rPr lang="en-GB" dirty="0"/>
              <a:t>Taxes in M&amp;A</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p:txBody>
          <a:bodyPr/>
          <a:lstStyle/>
          <a:p>
            <a:fld id="{721C06D9-4617-44B0-8711-1EF1C439A609}" type="slidenum">
              <a:rPr lang="en-GB" smtClean="0"/>
              <a:pPr/>
              <a:t>18</a:t>
            </a:fld>
            <a:endParaRPr lang="en-GB" dirty="0"/>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5999" y="673200"/>
            <a:ext cx="7088713" cy="360000"/>
          </a:xfrm>
        </p:spPr>
        <p:txBody>
          <a:bodyPr/>
          <a:lstStyle/>
          <a:p>
            <a:r>
              <a:rPr lang="en-GB" dirty="0"/>
              <a:t>Tax to be considered in a M&amp;A transaction</a:t>
            </a:r>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p:txBody>
          <a:bodyPr/>
          <a:lstStyle/>
          <a:p>
            <a:r>
              <a:rPr lang="en-GB" dirty="0"/>
              <a:t>Scope of review</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6000" y="1692000"/>
            <a:ext cx="5935774" cy="3969950"/>
          </a:xfrm>
        </p:spPr>
        <p:txBody>
          <a:bodyPr/>
          <a:lstStyle/>
          <a:p>
            <a:pPr algn="l" fontAlgn="base"/>
            <a:endParaRPr lang="en-US" sz="1800" dirty="0">
              <a:solidFill>
                <a:srgbClr val="333333"/>
              </a:solidFill>
              <a:highlight>
                <a:srgbClr val="FFFFFF"/>
              </a:highlight>
              <a:latin typeface="Arial" panose="020B0604020202020204" pitchFamily="34" charset="0"/>
              <a:cs typeface="Arial" panose="020B0604020202020204" pitchFamily="34" charset="0"/>
            </a:endParaRPr>
          </a:p>
          <a:p>
            <a:pPr algn="l" fontAlgn="base"/>
            <a:endParaRPr lang="en-US" sz="1800" b="0" i="0" dirty="0">
              <a:solidFill>
                <a:srgbClr val="333333"/>
              </a:solidFill>
              <a:effectLst/>
              <a:highlight>
                <a:srgbClr val="FFFFFF"/>
              </a:highlight>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AFD5D1C3-E696-7931-E0B2-931DE8944D81}"/>
              </a:ext>
            </a:extLst>
          </p:cNvPr>
          <p:cNvGraphicFramePr>
            <a:graphicFrameLocks noGrp="1"/>
          </p:cNvGraphicFramePr>
          <p:nvPr>
            <p:extLst>
              <p:ext uri="{D42A27DB-BD31-4B8C-83A1-F6EECF244321}">
                <p14:modId xmlns:p14="http://schemas.microsoft.com/office/powerpoint/2010/main" val="4097396645"/>
              </p:ext>
            </p:extLst>
          </p:nvPr>
        </p:nvGraphicFramePr>
        <p:xfrm>
          <a:off x="300037" y="1821600"/>
          <a:ext cx="9718606" cy="2174179"/>
        </p:xfrm>
        <a:graphic>
          <a:graphicData uri="http://schemas.openxmlformats.org/drawingml/2006/table">
            <a:tbl>
              <a:tblPr/>
              <a:tblGrid>
                <a:gridCol w="2909638">
                  <a:extLst>
                    <a:ext uri="{9D8B030D-6E8A-4147-A177-3AD203B41FA5}">
                      <a16:colId xmlns:a16="http://schemas.microsoft.com/office/drawing/2014/main" val="2923048247"/>
                    </a:ext>
                  </a:extLst>
                </a:gridCol>
                <a:gridCol w="3161308">
                  <a:extLst>
                    <a:ext uri="{9D8B030D-6E8A-4147-A177-3AD203B41FA5}">
                      <a16:colId xmlns:a16="http://schemas.microsoft.com/office/drawing/2014/main" val="3042226735"/>
                    </a:ext>
                  </a:extLst>
                </a:gridCol>
                <a:gridCol w="2017643">
                  <a:extLst>
                    <a:ext uri="{9D8B030D-6E8A-4147-A177-3AD203B41FA5}">
                      <a16:colId xmlns:a16="http://schemas.microsoft.com/office/drawing/2014/main" val="1469618663"/>
                    </a:ext>
                  </a:extLst>
                </a:gridCol>
                <a:gridCol w="1630017">
                  <a:extLst>
                    <a:ext uri="{9D8B030D-6E8A-4147-A177-3AD203B41FA5}">
                      <a16:colId xmlns:a16="http://schemas.microsoft.com/office/drawing/2014/main" val="134390976"/>
                    </a:ext>
                  </a:extLst>
                </a:gridCol>
              </a:tblGrid>
              <a:tr h="487447">
                <a:tc>
                  <a:txBody>
                    <a:bodyPr/>
                    <a:lstStyle/>
                    <a:p>
                      <a:pPr algn="l" fontAlgn="b">
                        <a:spcBef>
                          <a:spcPts val="0"/>
                        </a:spcBef>
                        <a:spcAft>
                          <a:spcPts val="0"/>
                        </a:spcAft>
                      </a:pPr>
                      <a:r>
                        <a:rPr lang="en-US" sz="1800" b="0" i="0" u="none" strike="noStrike" dirty="0">
                          <a:solidFill>
                            <a:schemeClr val="bg1"/>
                          </a:solidFill>
                          <a:effectLst/>
                          <a:latin typeface="+mn-lt"/>
                        </a:rPr>
                        <a:t>Buy-side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bg1"/>
                          </a:solidFill>
                          <a:effectLst/>
                          <a:latin typeface="+mn-lt"/>
                        </a:rPr>
                        <a:t>Pre-completion/post-deal</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Compliance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Structuring</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extLst>
                  <a:ext uri="{0D108BD9-81ED-4DB2-BD59-A6C34878D82A}">
                    <a16:rowId xmlns:a16="http://schemas.microsoft.com/office/drawing/2014/main" val="1251180837"/>
                  </a:ext>
                </a:extLst>
              </a:tr>
              <a:tr h="283947">
                <a:tc>
                  <a:txBody>
                    <a:bodyPr/>
                    <a:lstStyle/>
                    <a:p>
                      <a:pPr algn="l" fontAlgn="b">
                        <a:spcBef>
                          <a:spcPts val="0"/>
                        </a:spcBef>
                        <a:spcAft>
                          <a:spcPts val="0"/>
                        </a:spcAft>
                      </a:pPr>
                      <a:r>
                        <a:rPr lang="en-US" sz="1800" b="0" i="0" u="none" strike="noStrike" dirty="0">
                          <a:effectLst/>
                          <a:latin typeface="+mn-lt"/>
                        </a:rPr>
                        <a:t>Corporate Income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058604"/>
                  </a:ext>
                </a:extLst>
              </a:tr>
              <a:tr h="261402">
                <a:tc>
                  <a:txBody>
                    <a:bodyPr/>
                    <a:lstStyle/>
                    <a:p>
                      <a:pPr algn="l" fontAlgn="b">
                        <a:spcBef>
                          <a:spcPts val="0"/>
                        </a:spcBef>
                        <a:spcAft>
                          <a:spcPts val="0"/>
                        </a:spcAft>
                      </a:pPr>
                      <a:r>
                        <a:rPr lang="en-US" sz="1800" b="0" i="0" u="none" strike="noStrike" dirty="0">
                          <a:effectLst/>
                          <a:latin typeface="+mn-lt"/>
                        </a:rPr>
                        <a:t>Withholding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9835614"/>
                  </a:ext>
                </a:extLst>
              </a:tr>
              <a:tr h="261402">
                <a:tc>
                  <a:txBody>
                    <a:bodyPr/>
                    <a:lstStyle/>
                    <a:p>
                      <a:pPr algn="l" fontAlgn="b">
                        <a:spcBef>
                          <a:spcPts val="0"/>
                        </a:spcBef>
                        <a:spcAft>
                          <a:spcPts val="0"/>
                        </a:spcAft>
                      </a:pPr>
                      <a:r>
                        <a:rPr lang="en-US" sz="1800" b="0" i="0" u="none" strike="noStrike" dirty="0">
                          <a:effectLst/>
                          <a:latin typeface="+mn-lt"/>
                        </a:rPr>
                        <a:t>Capital Gains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6256596"/>
                  </a:ext>
                </a:extLst>
              </a:tr>
              <a:tr h="261402">
                <a:tc>
                  <a:txBody>
                    <a:bodyPr/>
                    <a:lstStyle/>
                    <a:p>
                      <a:pPr marL="0" algn="l" defTabSz="914400" rtl="0" eaLnBrk="1" fontAlgn="b" latinLnBrk="0" hangingPunct="1">
                        <a:spcBef>
                          <a:spcPts val="0"/>
                        </a:spcBef>
                        <a:spcAft>
                          <a:spcPts val="0"/>
                        </a:spcAft>
                      </a:pPr>
                      <a:r>
                        <a:rPr lang="en-US" sz="1800" b="0" i="0" u="none" strike="noStrike" kern="1200" dirty="0">
                          <a:solidFill>
                            <a:srgbClr val="000000"/>
                          </a:solidFill>
                          <a:effectLst/>
                          <a:latin typeface="+mn-lt"/>
                          <a:ea typeface="+mn-ea"/>
                          <a:cs typeface="+mn-cs"/>
                        </a:rPr>
                        <a:t>Transfer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059633"/>
                  </a:ext>
                </a:extLst>
              </a:tr>
              <a:tr h="261402">
                <a:tc>
                  <a:txBody>
                    <a:bodyPr/>
                    <a:lstStyle/>
                    <a:p>
                      <a:pPr algn="l" fontAlgn="b">
                        <a:spcBef>
                          <a:spcPts val="0"/>
                        </a:spcBef>
                        <a:spcAft>
                          <a:spcPts val="0"/>
                        </a:spcAft>
                      </a:pPr>
                      <a:r>
                        <a:rPr lang="en-US" sz="1800" b="0" i="0" u="none" strike="noStrike" dirty="0">
                          <a:effectLst/>
                          <a:latin typeface="+mn-lt"/>
                        </a:rPr>
                        <a:t>Employer Withholding</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709912"/>
                  </a:ext>
                </a:extLst>
              </a:tr>
              <a:tr h="275245">
                <a:tc>
                  <a:txBody>
                    <a:bodyPr/>
                    <a:lstStyle/>
                    <a:p>
                      <a:pPr algn="l" fontAlgn="b">
                        <a:spcBef>
                          <a:spcPts val="0"/>
                        </a:spcBef>
                        <a:spcAft>
                          <a:spcPts val="0"/>
                        </a:spcAft>
                      </a:pPr>
                      <a:r>
                        <a:rPr lang="en-US" sz="1800" b="0" i="0" u="none" strike="noStrike" dirty="0">
                          <a:effectLst/>
                          <a:latin typeface="+mn-lt"/>
                        </a:rPr>
                        <a:t>Indirect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292347"/>
                  </a:ext>
                </a:extLst>
              </a:tr>
            </a:tbl>
          </a:graphicData>
        </a:graphic>
      </p:graphicFrame>
    </p:spTree>
    <p:extLst>
      <p:ext uri="{BB962C8B-B14F-4D97-AF65-F5344CB8AC3E}">
        <p14:creationId xmlns:p14="http://schemas.microsoft.com/office/powerpoint/2010/main" val="49252817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p:txBody>
          <a:bodyPr/>
          <a:lstStyle/>
          <a:p>
            <a:r>
              <a:rPr lang="en-GB" dirty="0"/>
              <a:t>Taxes in M&amp;A</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p:txBody>
          <a:bodyPr/>
          <a:lstStyle/>
          <a:p>
            <a:fld id="{721C06D9-4617-44B0-8711-1EF1C439A609}" type="slidenum">
              <a:rPr lang="en-GB" smtClean="0"/>
              <a:pPr/>
              <a:t>19</a:t>
            </a:fld>
            <a:endParaRPr lang="en-GB" dirty="0"/>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5999" y="673200"/>
            <a:ext cx="7088713" cy="360000"/>
          </a:xfrm>
        </p:spPr>
        <p:txBody>
          <a:bodyPr/>
          <a:lstStyle/>
          <a:p>
            <a:r>
              <a:rPr lang="en-GB" dirty="0"/>
              <a:t>Tax to be considered in a M&amp;A transaction</a:t>
            </a:r>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p:txBody>
          <a:bodyPr/>
          <a:lstStyle/>
          <a:p>
            <a:r>
              <a:rPr lang="en-GB" dirty="0"/>
              <a:t>Scope of review</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6000" y="1692000"/>
            <a:ext cx="5935774" cy="3969950"/>
          </a:xfrm>
        </p:spPr>
        <p:txBody>
          <a:bodyPr/>
          <a:lstStyle/>
          <a:p>
            <a:pPr algn="l" fontAlgn="base"/>
            <a:endParaRPr lang="en-US" sz="1800" dirty="0">
              <a:solidFill>
                <a:srgbClr val="333333"/>
              </a:solidFill>
              <a:highlight>
                <a:srgbClr val="FFFFFF"/>
              </a:highlight>
              <a:latin typeface="Arial" panose="020B0604020202020204" pitchFamily="34" charset="0"/>
              <a:cs typeface="Arial" panose="020B0604020202020204" pitchFamily="34" charset="0"/>
            </a:endParaRPr>
          </a:p>
          <a:p>
            <a:pPr algn="l" fontAlgn="base"/>
            <a:endParaRPr lang="en-US" sz="1800" b="0" i="0" dirty="0">
              <a:solidFill>
                <a:srgbClr val="333333"/>
              </a:solidFill>
              <a:effectLst/>
              <a:highlight>
                <a:srgbClr val="FFFFFF"/>
              </a:highlight>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AFD5D1C3-E696-7931-E0B2-931DE8944D81}"/>
              </a:ext>
            </a:extLst>
          </p:cNvPr>
          <p:cNvGraphicFramePr>
            <a:graphicFrameLocks noGrp="1"/>
          </p:cNvGraphicFramePr>
          <p:nvPr>
            <p:extLst>
              <p:ext uri="{D42A27DB-BD31-4B8C-83A1-F6EECF244321}">
                <p14:modId xmlns:p14="http://schemas.microsoft.com/office/powerpoint/2010/main" val="1995380194"/>
              </p:ext>
            </p:extLst>
          </p:nvPr>
        </p:nvGraphicFramePr>
        <p:xfrm>
          <a:off x="300037" y="1821600"/>
          <a:ext cx="9718606" cy="2174179"/>
        </p:xfrm>
        <a:graphic>
          <a:graphicData uri="http://schemas.openxmlformats.org/drawingml/2006/table">
            <a:tbl>
              <a:tblPr/>
              <a:tblGrid>
                <a:gridCol w="2909638">
                  <a:extLst>
                    <a:ext uri="{9D8B030D-6E8A-4147-A177-3AD203B41FA5}">
                      <a16:colId xmlns:a16="http://schemas.microsoft.com/office/drawing/2014/main" val="2923048247"/>
                    </a:ext>
                  </a:extLst>
                </a:gridCol>
                <a:gridCol w="3161308">
                  <a:extLst>
                    <a:ext uri="{9D8B030D-6E8A-4147-A177-3AD203B41FA5}">
                      <a16:colId xmlns:a16="http://schemas.microsoft.com/office/drawing/2014/main" val="3042226735"/>
                    </a:ext>
                  </a:extLst>
                </a:gridCol>
                <a:gridCol w="2017643">
                  <a:extLst>
                    <a:ext uri="{9D8B030D-6E8A-4147-A177-3AD203B41FA5}">
                      <a16:colId xmlns:a16="http://schemas.microsoft.com/office/drawing/2014/main" val="1469618663"/>
                    </a:ext>
                  </a:extLst>
                </a:gridCol>
                <a:gridCol w="1630017">
                  <a:extLst>
                    <a:ext uri="{9D8B030D-6E8A-4147-A177-3AD203B41FA5}">
                      <a16:colId xmlns:a16="http://schemas.microsoft.com/office/drawing/2014/main" val="134390976"/>
                    </a:ext>
                  </a:extLst>
                </a:gridCol>
              </a:tblGrid>
              <a:tr h="487447">
                <a:tc>
                  <a:txBody>
                    <a:bodyPr/>
                    <a:lstStyle/>
                    <a:p>
                      <a:pPr algn="l" fontAlgn="b">
                        <a:spcBef>
                          <a:spcPts val="0"/>
                        </a:spcBef>
                        <a:spcAft>
                          <a:spcPts val="0"/>
                        </a:spcAft>
                      </a:pPr>
                      <a:r>
                        <a:rPr lang="en-US" sz="1800" b="0" i="0" u="none" strike="noStrike" dirty="0">
                          <a:solidFill>
                            <a:schemeClr val="bg1"/>
                          </a:solidFill>
                          <a:effectLst/>
                          <a:latin typeface="+mn-lt"/>
                        </a:rPr>
                        <a:t>Buy-side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bg1"/>
                          </a:solidFill>
                          <a:effectLst/>
                          <a:latin typeface="+mn-lt"/>
                        </a:rPr>
                        <a:t>Pre-completion/post-deal</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Compliance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Structuring</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extLst>
                  <a:ext uri="{0D108BD9-81ED-4DB2-BD59-A6C34878D82A}">
                    <a16:rowId xmlns:a16="http://schemas.microsoft.com/office/drawing/2014/main" val="1251180837"/>
                  </a:ext>
                </a:extLst>
              </a:tr>
              <a:tr h="283947">
                <a:tc>
                  <a:txBody>
                    <a:bodyPr/>
                    <a:lstStyle/>
                    <a:p>
                      <a:pPr algn="l" fontAlgn="b">
                        <a:spcBef>
                          <a:spcPts val="0"/>
                        </a:spcBef>
                        <a:spcAft>
                          <a:spcPts val="0"/>
                        </a:spcAft>
                      </a:pPr>
                      <a:r>
                        <a:rPr lang="en-US" sz="1800" b="0" i="0" u="none" strike="noStrike" dirty="0">
                          <a:effectLst/>
                          <a:latin typeface="+mn-lt"/>
                        </a:rPr>
                        <a:t>Corporate Income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058604"/>
                  </a:ext>
                </a:extLst>
              </a:tr>
              <a:tr h="261402">
                <a:tc>
                  <a:txBody>
                    <a:bodyPr/>
                    <a:lstStyle/>
                    <a:p>
                      <a:pPr algn="l" fontAlgn="b">
                        <a:spcBef>
                          <a:spcPts val="0"/>
                        </a:spcBef>
                        <a:spcAft>
                          <a:spcPts val="0"/>
                        </a:spcAft>
                      </a:pPr>
                      <a:r>
                        <a:rPr lang="en-US" sz="1800" b="0" i="0" u="none" strike="noStrike" dirty="0">
                          <a:effectLst/>
                          <a:latin typeface="+mn-lt"/>
                        </a:rPr>
                        <a:t>Withholding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9835614"/>
                  </a:ext>
                </a:extLst>
              </a:tr>
              <a:tr h="261402">
                <a:tc>
                  <a:txBody>
                    <a:bodyPr/>
                    <a:lstStyle/>
                    <a:p>
                      <a:pPr algn="l" fontAlgn="b">
                        <a:spcBef>
                          <a:spcPts val="0"/>
                        </a:spcBef>
                        <a:spcAft>
                          <a:spcPts val="0"/>
                        </a:spcAft>
                      </a:pPr>
                      <a:r>
                        <a:rPr lang="en-US" sz="1800" b="0" i="0" u="none" strike="noStrike" dirty="0">
                          <a:effectLst/>
                          <a:latin typeface="+mn-lt"/>
                        </a:rPr>
                        <a:t>Capital Gains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6256596"/>
                  </a:ext>
                </a:extLst>
              </a:tr>
              <a:tr h="261402">
                <a:tc>
                  <a:txBody>
                    <a:bodyPr/>
                    <a:lstStyle/>
                    <a:p>
                      <a:pPr marL="0" algn="l" defTabSz="914400" rtl="0" eaLnBrk="1" fontAlgn="b" latinLnBrk="0" hangingPunct="1">
                        <a:spcBef>
                          <a:spcPts val="0"/>
                        </a:spcBef>
                        <a:spcAft>
                          <a:spcPts val="0"/>
                        </a:spcAft>
                      </a:pPr>
                      <a:r>
                        <a:rPr lang="en-US" sz="1800" b="0" i="0" u="none" strike="noStrike" kern="1200" dirty="0">
                          <a:solidFill>
                            <a:srgbClr val="000000"/>
                          </a:solidFill>
                          <a:effectLst/>
                          <a:latin typeface="+mn-lt"/>
                          <a:ea typeface="+mn-ea"/>
                          <a:cs typeface="+mn-cs"/>
                        </a:rPr>
                        <a:t>Transfer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059633"/>
                  </a:ext>
                </a:extLst>
              </a:tr>
              <a:tr h="261402">
                <a:tc>
                  <a:txBody>
                    <a:bodyPr/>
                    <a:lstStyle/>
                    <a:p>
                      <a:pPr algn="l" fontAlgn="b">
                        <a:spcBef>
                          <a:spcPts val="0"/>
                        </a:spcBef>
                        <a:spcAft>
                          <a:spcPts val="0"/>
                        </a:spcAft>
                      </a:pPr>
                      <a:r>
                        <a:rPr lang="en-US" sz="1800" b="0" i="0" u="none" strike="noStrike" dirty="0">
                          <a:effectLst/>
                          <a:latin typeface="+mn-lt"/>
                        </a:rPr>
                        <a:t>Employer Withholding</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709912"/>
                  </a:ext>
                </a:extLst>
              </a:tr>
              <a:tr h="275245">
                <a:tc>
                  <a:txBody>
                    <a:bodyPr/>
                    <a:lstStyle/>
                    <a:p>
                      <a:pPr algn="l" fontAlgn="b">
                        <a:spcBef>
                          <a:spcPts val="0"/>
                        </a:spcBef>
                        <a:spcAft>
                          <a:spcPts val="0"/>
                        </a:spcAft>
                      </a:pPr>
                      <a:r>
                        <a:rPr lang="en-US" sz="1800" b="0" i="0" u="none" strike="noStrike" dirty="0">
                          <a:effectLst/>
                          <a:latin typeface="+mn-lt"/>
                        </a:rPr>
                        <a:t>Indirect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292347"/>
                  </a:ext>
                </a:extLst>
              </a:tr>
            </a:tbl>
          </a:graphicData>
        </a:graphic>
      </p:graphicFrame>
    </p:spTree>
    <p:extLst>
      <p:ext uri="{BB962C8B-B14F-4D97-AF65-F5344CB8AC3E}">
        <p14:creationId xmlns:p14="http://schemas.microsoft.com/office/powerpoint/2010/main" val="3415436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2F08-B6EA-5BD0-345C-4CC89D344678}"/>
              </a:ext>
            </a:extLst>
          </p:cNvPr>
          <p:cNvSpPr>
            <a:spLocks noGrp="1"/>
          </p:cNvSpPr>
          <p:nvPr>
            <p:ph type="title"/>
          </p:nvPr>
        </p:nvSpPr>
        <p:spPr/>
        <p:txBody>
          <a:bodyPr/>
          <a:lstStyle/>
          <a:p>
            <a:endParaRPr lang="en-GB"/>
          </a:p>
        </p:txBody>
      </p:sp>
      <p:sp>
        <p:nvSpPr>
          <p:cNvPr id="5" name="Slide Number Placeholder 4">
            <a:extLst>
              <a:ext uri="{FF2B5EF4-FFF2-40B4-BE49-F238E27FC236}">
                <a16:creationId xmlns:a16="http://schemas.microsoft.com/office/drawing/2014/main" id="{AE92EB58-CECD-6EC3-FEE1-11F29730DDCC}"/>
              </a:ext>
            </a:extLst>
          </p:cNvPr>
          <p:cNvSpPr>
            <a:spLocks noGrp="1"/>
          </p:cNvSpPr>
          <p:nvPr>
            <p:ph type="sldNum" sz="quarter" idx="12"/>
          </p:nvPr>
        </p:nvSpPr>
        <p:spPr/>
        <p:txBody>
          <a:bodyPr/>
          <a:lstStyle/>
          <a:p>
            <a:fld id="{721C06D9-4617-44B0-8711-1EF1C439A609}" type="slidenum">
              <a:rPr lang="en-GB" smtClean="0"/>
              <a:pPr/>
              <a:t>2</a:t>
            </a:fld>
            <a:endParaRPr lang="en-GB" dirty="0"/>
          </a:p>
        </p:txBody>
      </p:sp>
      <p:sp>
        <p:nvSpPr>
          <p:cNvPr id="7" name="Text Placeholder 6">
            <a:extLst>
              <a:ext uri="{FF2B5EF4-FFF2-40B4-BE49-F238E27FC236}">
                <a16:creationId xmlns:a16="http://schemas.microsoft.com/office/drawing/2014/main" id="{C990AB13-F437-BED2-B0A7-8ACAAA744C42}"/>
              </a:ext>
            </a:extLst>
          </p:cNvPr>
          <p:cNvSpPr>
            <a:spLocks noGrp="1"/>
          </p:cNvSpPr>
          <p:nvPr>
            <p:ph type="body" sz="quarter" idx="13"/>
          </p:nvPr>
        </p:nvSpPr>
        <p:spPr/>
        <p:txBody>
          <a:bodyPr/>
          <a:lstStyle/>
          <a:p>
            <a:pPr>
              <a:lnSpc>
                <a:spcPct val="115000"/>
              </a:lnSpc>
              <a:spcAft>
                <a:spcPts val="800"/>
              </a:spcAft>
            </a:pPr>
            <a:r>
              <a:rPr lang="en-US" kern="100" dirty="0">
                <a:effectLst/>
                <a:ea typeface="Aptos" panose="020B0004020202020204" pitchFamily="34" charset="0"/>
                <a:cs typeface="Times New Roman" panose="02020603050405020304" pitchFamily="18" charset="0"/>
              </a:rPr>
              <a:t>Introduction – Overview M&amp;A activity in ASEAN</a:t>
            </a:r>
          </a:p>
          <a:p>
            <a:pPr>
              <a:lnSpc>
                <a:spcPct val="115000"/>
              </a:lnSpc>
              <a:spcAft>
                <a:spcPts val="800"/>
              </a:spcAft>
            </a:pPr>
            <a:r>
              <a:rPr lang="en-US" kern="100" dirty="0">
                <a:effectLst/>
                <a:ea typeface="Aptos" panose="020B0004020202020204" pitchFamily="34" charset="0"/>
                <a:cs typeface="Times New Roman" panose="02020603050405020304" pitchFamily="18" charset="0"/>
              </a:rPr>
              <a:t>Key Tax Considerations in M&amp;A</a:t>
            </a:r>
          </a:p>
          <a:p>
            <a:pPr>
              <a:lnSpc>
                <a:spcPct val="115000"/>
              </a:lnSpc>
              <a:spcAft>
                <a:spcPts val="800"/>
              </a:spcAft>
            </a:pPr>
            <a:r>
              <a:rPr lang="en-US" kern="100" dirty="0">
                <a:effectLst/>
                <a:ea typeface="Aptos" panose="020B0004020202020204" pitchFamily="34" charset="0"/>
                <a:cs typeface="Times New Roman" panose="02020603050405020304" pitchFamily="18" charset="0"/>
              </a:rPr>
              <a:t>Taxes to be considered</a:t>
            </a:r>
          </a:p>
          <a:p>
            <a:pPr>
              <a:lnSpc>
                <a:spcPct val="115000"/>
              </a:lnSpc>
              <a:spcAft>
                <a:spcPts val="800"/>
              </a:spcAft>
            </a:pPr>
            <a:r>
              <a:rPr lang="en-US" kern="100" dirty="0">
                <a:effectLst/>
                <a:ea typeface="Aptos" panose="020B0004020202020204" pitchFamily="34" charset="0"/>
                <a:cs typeface="Times New Roman" panose="02020603050405020304" pitchFamily="18" charset="0"/>
              </a:rPr>
              <a:t>M&amp;A Tax Planning</a:t>
            </a:r>
          </a:p>
          <a:p>
            <a:pPr>
              <a:lnSpc>
                <a:spcPct val="115000"/>
              </a:lnSpc>
              <a:spcAft>
                <a:spcPts val="800"/>
              </a:spcAft>
            </a:pPr>
            <a:r>
              <a:rPr lang="en-US" kern="100" dirty="0">
                <a:effectLst/>
                <a:ea typeface="Aptos" panose="020B0004020202020204" pitchFamily="34" charset="0"/>
                <a:cs typeface="Times New Roman" panose="02020603050405020304" pitchFamily="18" charset="0"/>
              </a:rPr>
              <a:t>Q&amp;A </a:t>
            </a:r>
          </a:p>
        </p:txBody>
      </p:sp>
      <p:sp>
        <p:nvSpPr>
          <p:cNvPr id="8" name="Picture Placeholder 7">
            <a:extLst>
              <a:ext uri="{FF2B5EF4-FFF2-40B4-BE49-F238E27FC236}">
                <a16:creationId xmlns:a16="http://schemas.microsoft.com/office/drawing/2014/main" id="{BCFA9316-CE5D-33D0-0BCE-15146BDD54AA}"/>
              </a:ext>
            </a:extLst>
          </p:cNvPr>
          <p:cNvSpPr>
            <a:spLocks noGrp="1"/>
          </p:cNvSpPr>
          <p:nvPr>
            <p:ph type="pic" sz="quarter" idx="14"/>
          </p:nvPr>
        </p:nvSpPr>
        <p:spPr/>
        <p:txBody>
          <a:bodyPr/>
          <a:lstStyle/>
          <a:p>
            <a:endParaRPr lang="en-US"/>
          </a:p>
        </p:txBody>
      </p:sp>
      <p:pic>
        <p:nvPicPr>
          <p:cNvPr id="11" name="Espace réservé pour une image  8" descr="Une image contenant Symétrie, bleu, bâtiment, Éclairage naturel&#10;&#10;Description générée automatiquement">
            <a:extLst>
              <a:ext uri="{FF2B5EF4-FFF2-40B4-BE49-F238E27FC236}">
                <a16:creationId xmlns:a16="http://schemas.microsoft.com/office/drawing/2014/main" id="{356BE567-A5C8-9F66-5D36-0C0B86B71D0B}"/>
              </a:ext>
            </a:extLst>
          </p:cNvPr>
          <p:cNvPicPr>
            <a:picLocks noGrp="1" noChangeAspect="1"/>
          </p:cNvPicPr>
          <p:nvPr/>
        </p:nvPicPr>
        <p:blipFill>
          <a:blip r:embed="rId3"/>
          <a:srcRect l="16639" r="16639"/>
          <a:stretch/>
        </p:blipFill>
        <p:spPr>
          <a:xfrm>
            <a:off x="6237601" y="305999"/>
            <a:ext cx="5648400" cy="5643951"/>
          </a:xfrm>
          <a:prstGeom prst="rect">
            <a:avLst/>
          </a:prstGeom>
          <a:solidFill>
            <a:schemeClr val="bg1">
              <a:lumMod val="95000"/>
            </a:schemeClr>
          </a:solidFill>
        </p:spPr>
      </p:pic>
    </p:spTree>
    <p:extLst>
      <p:ext uri="{BB962C8B-B14F-4D97-AF65-F5344CB8AC3E}">
        <p14:creationId xmlns:p14="http://schemas.microsoft.com/office/powerpoint/2010/main" val="414193071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p:txBody>
          <a:bodyPr/>
          <a:lstStyle/>
          <a:p>
            <a:r>
              <a:rPr lang="en-GB" dirty="0"/>
              <a:t>Taxes in M&amp;A</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p:txBody>
          <a:bodyPr/>
          <a:lstStyle/>
          <a:p>
            <a:fld id="{721C06D9-4617-44B0-8711-1EF1C439A609}" type="slidenum">
              <a:rPr lang="en-GB" smtClean="0"/>
              <a:pPr/>
              <a:t>20</a:t>
            </a:fld>
            <a:endParaRPr lang="en-GB" dirty="0"/>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5999" y="673200"/>
            <a:ext cx="7088713" cy="360000"/>
          </a:xfrm>
        </p:spPr>
        <p:txBody>
          <a:bodyPr/>
          <a:lstStyle/>
          <a:p>
            <a:r>
              <a:rPr lang="en-GB" dirty="0"/>
              <a:t>Tax to be considered in a M&amp;A transaction</a:t>
            </a:r>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p:txBody>
          <a:bodyPr/>
          <a:lstStyle/>
          <a:p>
            <a:r>
              <a:rPr lang="en-GB" dirty="0"/>
              <a:t>Scope of review</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6000" y="1692000"/>
            <a:ext cx="5935774" cy="3969950"/>
          </a:xfrm>
        </p:spPr>
        <p:txBody>
          <a:bodyPr/>
          <a:lstStyle/>
          <a:p>
            <a:pPr algn="l" fontAlgn="base"/>
            <a:endParaRPr lang="en-US" sz="1800" dirty="0">
              <a:solidFill>
                <a:srgbClr val="333333"/>
              </a:solidFill>
              <a:highlight>
                <a:srgbClr val="FFFFFF"/>
              </a:highlight>
              <a:latin typeface="Arial" panose="020B0604020202020204" pitchFamily="34" charset="0"/>
              <a:cs typeface="Arial" panose="020B0604020202020204" pitchFamily="34" charset="0"/>
            </a:endParaRPr>
          </a:p>
          <a:p>
            <a:pPr algn="l" fontAlgn="base"/>
            <a:endParaRPr lang="en-US" sz="1800" b="0" i="0" dirty="0">
              <a:solidFill>
                <a:srgbClr val="333333"/>
              </a:solidFill>
              <a:effectLst/>
              <a:highlight>
                <a:srgbClr val="FFFFFF"/>
              </a:highlight>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AFD5D1C3-E696-7931-E0B2-931DE8944D81}"/>
              </a:ext>
            </a:extLst>
          </p:cNvPr>
          <p:cNvGraphicFramePr>
            <a:graphicFrameLocks noGrp="1"/>
          </p:cNvGraphicFramePr>
          <p:nvPr>
            <p:extLst>
              <p:ext uri="{D42A27DB-BD31-4B8C-83A1-F6EECF244321}">
                <p14:modId xmlns:p14="http://schemas.microsoft.com/office/powerpoint/2010/main" val="3275111960"/>
              </p:ext>
            </p:extLst>
          </p:nvPr>
        </p:nvGraphicFramePr>
        <p:xfrm>
          <a:off x="300037" y="1821600"/>
          <a:ext cx="9718606" cy="2174179"/>
        </p:xfrm>
        <a:graphic>
          <a:graphicData uri="http://schemas.openxmlformats.org/drawingml/2006/table">
            <a:tbl>
              <a:tblPr/>
              <a:tblGrid>
                <a:gridCol w="2909638">
                  <a:extLst>
                    <a:ext uri="{9D8B030D-6E8A-4147-A177-3AD203B41FA5}">
                      <a16:colId xmlns:a16="http://schemas.microsoft.com/office/drawing/2014/main" val="2923048247"/>
                    </a:ext>
                  </a:extLst>
                </a:gridCol>
                <a:gridCol w="3161308">
                  <a:extLst>
                    <a:ext uri="{9D8B030D-6E8A-4147-A177-3AD203B41FA5}">
                      <a16:colId xmlns:a16="http://schemas.microsoft.com/office/drawing/2014/main" val="3042226735"/>
                    </a:ext>
                  </a:extLst>
                </a:gridCol>
                <a:gridCol w="2017643">
                  <a:extLst>
                    <a:ext uri="{9D8B030D-6E8A-4147-A177-3AD203B41FA5}">
                      <a16:colId xmlns:a16="http://schemas.microsoft.com/office/drawing/2014/main" val="1469618663"/>
                    </a:ext>
                  </a:extLst>
                </a:gridCol>
                <a:gridCol w="1630017">
                  <a:extLst>
                    <a:ext uri="{9D8B030D-6E8A-4147-A177-3AD203B41FA5}">
                      <a16:colId xmlns:a16="http://schemas.microsoft.com/office/drawing/2014/main" val="134390976"/>
                    </a:ext>
                  </a:extLst>
                </a:gridCol>
              </a:tblGrid>
              <a:tr h="487447">
                <a:tc>
                  <a:txBody>
                    <a:bodyPr/>
                    <a:lstStyle/>
                    <a:p>
                      <a:pPr algn="l" fontAlgn="b">
                        <a:spcBef>
                          <a:spcPts val="0"/>
                        </a:spcBef>
                        <a:spcAft>
                          <a:spcPts val="0"/>
                        </a:spcAft>
                      </a:pPr>
                      <a:r>
                        <a:rPr lang="en-US" sz="1800" b="0" i="0" u="none" strike="noStrike" dirty="0">
                          <a:solidFill>
                            <a:schemeClr val="bg1"/>
                          </a:solidFill>
                          <a:effectLst/>
                          <a:latin typeface="+mn-lt"/>
                        </a:rPr>
                        <a:t>Buy-side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bg1"/>
                          </a:solidFill>
                          <a:effectLst/>
                          <a:latin typeface="+mn-lt"/>
                        </a:rPr>
                        <a:t>Pre-completion/post-deal</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Compliance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Structuring</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extLst>
                  <a:ext uri="{0D108BD9-81ED-4DB2-BD59-A6C34878D82A}">
                    <a16:rowId xmlns:a16="http://schemas.microsoft.com/office/drawing/2014/main" val="1251180837"/>
                  </a:ext>
                </a:extLst>
              </a:tr>
              <a:tr h="283947">
                <a:tc>
                  <a:txBody>
                    <a:bodyPr/>
                    <a:lstStyle/>
                    <a:p>
                      <a:pPr algn="l" fontAlgn="b">
                        <a:spcBef>
                          <a:spcPts val="0"/>
                        </a:spcBef>
                        <a:spcAft>
                          <a:spcPts val="0"/>
                        </a:spcAft>
                      </a:pPr>
                      <a:r>
                        <a:rPr lang="en-US" sz="1800" b="0" i="0" u="none" strike="noStrike" dirty="0">
                          <a:effectLst/>
                          <a:latin typeface="+mn-lt"/>
                        </a:rPr>
                        <a:t>Corporate Income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058604"/>
                  </a:ext>
                </a:extLst>
              </a:tr>
              <a:tr h="261402">
                <a:tc>
                  <a:txBody>
                    <a:bodyPr/>
                    <a:lstStyle/>
                    <a:p>
                      <a:pPr algn="l" fontAlgn="b">
                        <a:spcBef>
                          <a:spcPts val="0"/>
                        </a:spcBef>
                        <a:spcAft>
                          <a:spcPts val="0"/>
                        </a:spcAft>
                      </a:pPr>
                      <a:r>
                        <a:rPr lang="en-US" sz="1800" b="0" i="0" u="none" strike="noStrike" dirty="0">
                          <a:effectLst/>
                          <a:latin typeface="+mn-lt"/>
                        </a:rPr>
                        <a:t>Withholding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9835614"/>
                  </a:ext>
                </a:extLst>
              </a:tr>
              <a:tr h="261402">
                <a:tc>
                  <a:txBody>
                    <a:bodyPr/>
                    <a:lstStyle/>
                    <a:p>
                      <a:pPr algn="l" fontAlgn="b">
                        <a:spcBef>
                          <a:spcPts val="0"/>
                        </a:spcBef>
                        <a:spcAft>
                          <a:spcPts val="0"/>
                        </a:spcAft>
                      </a:pPr>
                      <a:r>
                        <a:rPr lang="en-US" sz="1800" b="0" i="0" u="none" strike="noStrike" dirty="0">
                          <a:effectLst/>
                          <a:latin typeface="+mn-lt"/>
                        </a:rPr>
                        <a:t>Capital Gains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6256596"/>
                  </a:ext>
                </a:extLst>
              </a:tr>
              <a:tr h="261402">
                <a:tc>
                  <a:txBody>
                    <a:bodyPr/>
                    <a:lstStyle/>
                    <a:p>
                      <a:pPr marL="0" algn="l" defTabSz="914400" rtl="0" eaLnBrk="1" fontAlgn="b" latinLnBrk="0" hangingPunct="1">
                        <a:spcBef>
                          <a:spcPts val="0"/>
                        </a:spcBef>
                        <a:spcAft>
                          <a:spcPts val="0"/>
                        </a:spcAft>
                      </a:pPr>
                      <a:r>
                        <a:rPr lang="en-US" sz="1800" b="0" i="0" u="none" strike="noStrike" kern="1200" dirty="0">
                          <a:solidFill>
                            <a:srgbClr val="000000"/>
                          </a:solidFill>
                          <a:effectLst/>
                          <a:latin typeface="+mn-lt"/>
                          <a:ea typeface="+mn-ea"/>
                          <a:cs typeface="+mn-cs"/>
                        </a:rPr>
                        <a:t>Transfer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059633"/>
                  </a:ext>
                </a:extLst>
              </a:tr>
              <a:tr h="261402">
                <a:tc>
                  <a:txBody>
                    <a:bodyPr/>
                    <a:lstStyle/>
                    <a:p>
                      <a:pPr algn="l" fontAlgn="b">
                        <a:spcBef>
                          <a:spcPts val="0"/>
                        </a:spcBef>
                        <a:spcAft>
                          <a:spcPts val="0"/>
                        </a:spcAft>
                      </a:pPr>
                      <a:r>
                        <a:rPr lang="en-US" sz="1800" b="0" i="0" u="none" strike="noStrike" dirty="0">
                          <a:effectLst/>
                          <a:latin typeface="+mn-lt"/>
                        </a:rPr>
                        <a:t>Employer Withholding</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709912"/>
                  </a:ext>
                </a:extLst>
              </a:tr>
              <a:tr h="275245">
                <a:tc>
                  <a:txBody>
                    <a:bodyPr/>
                    <a:lstStyle/>
                    <a:p>
                      <a:pPr algn="l" fontAlgn="b">
                        <a:spcBef>
                          <a:spcPts val="0"/>
                        </a:spcBef>
                        <a:spcAft>
                          <a:spcPts val="0"/>
                        </a:spcAft>
                      </a:pPr>
                      <a:r>
                        <a:rPr lang="en-US" sz="1800" b="0" i="0" u="none" strike="noStrike" dirty="0">
                          <a:effectLst/>
                          <a:latin typeface="+mn-lt"/>
                        </a:rPr>
                        <a:t>Indirect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292347"/>
                  </a:ext>
                </a:extLst>
              </a:tr>
            </a:tbl>
          </a:graphicData>
        </a:graphic>
      </p:graphicFrame>
    </p:spTree>
    <p:extLst>
      <p:ext uri="{BB962C8B-B14F-4D97-AF65-F5344CB8AC3E}">
        <p14:creationId xmlns:p14="http://schemas.microsoft.com/office/powerpoint/2010/main" val="185504790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p:txBody>
          <a:bodyPr/>
          <a:lstStyle/>
          <a:p>
            <a:r>
              <a:rPr lang="en-GB" dirty="0"/>
              <a:t>Taxes in M&amp;A</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p:txBody>
          <a:bodyPr/>
          <a:lstStyle/>
          <a:p>
            <a:fld id="{721C06D9-4617-44B0-8711-1EF1C439A609}" type="slidenum">
              <a:rPr lang="en-GB" smtClean="0"/>
              <a:pPr/>
              <a:t>21</a:t>
            </a:fld>
            <a:endParaRPr lang="en-GB" dirty="0"/>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5999" y="673200"/>
            <a:ext cx="7088713" cy="360000"/>
          </a:xfrm>
        </p:spPr>
        <p:txBody>
          <a:bodyPr/>
          <a:lstStyle/>
          <a:p>
            <a:r>
              <a:rPr lang="en-GB" dirty="0"/>
              <a:t>Tax to be considered in a M&amp;A transaction</a:t>
            </a:r>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p:txBody>
          <a:bodyPr/>
          <a:lstStyle/>
          <a:p>
            <a:r>
              <a:rPr lang="en-GB" dirty="0"/>
              <a:t>Scope of review</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6000" y="1692000"/>
            <a:ext cx="5935774" cy="3969950"/>
          </a:xfrm>
        </p:spPr>
        <p:txBody>
          <a:bodyPr/>
          <a:lstStyle/>
          <a:p>
            <a:pPr algn="l" fontAlgn="base"/>
            <a:endParaRPr lang="en-US" sz="1800" dirty="0">
              <a:solidFill>
                <a:srgbClr val="333333"/>
              </a:solidFill>
              <a:highlight>
                <a:srgbClr val="FFFFFF"/>
              </a:highlight>
              <a:latin typeface="Arial" panose="020B0604020202020204" pitchFamily="34" charset="0"/>
              <a:cs typeface="Arial" panose="020B0604020202020204" pitchFamily="34" charset="0"/>
            </a:endParaRPr>
          </a:p>
          <a:p>
            <a:pPr algn="l" fontAlgn="base"/>
            <a:endParaRPr lang="en-US" sz="1800" b="0" i="0" dirty="0">
              <a:solidFill>
                <a:srgbClr val="333333"/>
              </a:solidFill>
              <a:effectLst/>
              <a:highlight>
                <a:srgbClr val="FFFFFF"/>
              </a:highlight>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AFD5D1C3-E696-7931-E0B2-931DE8944D81}"/>
              </a:ext>
            </a:extLst>
          </p:cNvPr>
          <p:cNvGraphicFramePr>
            <a:graphicFrameLocks noGrp="1"/>
          </p:cNvGraphicFramePr>
          <p:nvPr>
            <p:extLst>
              <p:ext uri="{D42A27DB-BD31-4B8C-83A1-F6EECF244321}">
                <p14:modId xmlns:p14="http://schemas.microsoft.com/office/powerpoint/2010/main" val="1431907246"/>
              </p:ext>
            </p:extLst>
          </p:nvPr>
        </p:nvGraphicFramePr>
        <p:xfrm>
          <a:off x="300037" y="1821600"/>
          <a:ext cx="9718606" cy="2174179"/>
        </p:xfrm>
        <a:graphic>
          <a:graphicData uri="http://schemas.openxmlformats.org/drawingml/2006/table">
            <a:tbl>
              <a:tblPr/>
              <a:tblGrid>
                <a:gridCol w="2909638">
                  <a:extLst>
                    <a:ext uri="{9D8B030D-6E8A-4147-A177-3AD203B41FA5}">
                      <a16:colId xmlns:a16="http://schemas.microsoft.com/office/drawing/2014/main" val="2923048247"/>
                    </a:ext>
                  </a:extLst>
                </a:gridCol>
                <a:gridCol w="3161308">
                  <a:extLst>
                    <a:ext uri="{9D8B030D-6E8A-4147-A177-3AD203B41FA5}">
                      <a16:colId xmlns:a16="http://schemas.microsoft.com/office/drawing/2014/main" val="3042226735"/>
                    </a:ext>
                  </a:extLst>
                </a:gridCol>
                <a:gridCol w="2017643">
                  <a:extLst>
                    <a:ext uri="{9D8B030D-6E8A-4147-A177-3AD203B41FA5}">
                      <a16:colId xmlns:a16="http://schemas.microsoft.com/office/drawing/2014/main" val="1469618663"/>
                    </a:ext>
                  </a:extLst>
                </a:gridCol>
                <a:gridCol w="1630017">
                  <a:extLst>
                    <a:ext uri="{9D8B030D-6E8A-4147-A177-3AD203B41FA5}">
                      <a16:colId xmlns:a16="http://schemas.microsoft.com/office/drawing/2014/main" val="134390976"/>
                    </a:ext>
                  </a:extLst>
                </a:gridCol>
              </a:tblGrid>
              <a:tr h="487447">
                <a:tc>
                  <a:txBody>
                    <a:bodyPr/>
                    <a:lstStyle/>
                    <a:p>
                      <a:pPr algn="l" fontAlgn="b">
                        <a:spcBef>
                          <a:spcPts val="0"/>
                        </a:spcBef>
                        <a:spcAft>
                          <a:spcPts val="0"/>
                        </a:spcAft>
                      </a:pPr>
                      <a:r>
                        <a:rPr lang="en-US" sz="1800" b="0" i="0" u="none" strike="noStrike" dirty="0">
                          <a:solidFill>
                            <a:schemeClr val="bg1"/>
                          </a:solidFill>
                          <a:effectLst/>
                          <a:latin typeface="+mn-lt"/>
                        </a:rPr>
                        <a:t>Buy-side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bg1"/>
                          </a:solidFill>
                          <a:effectLst/>
                          <a:latin typeface="+mn-lt"/>
                        </a:rPr>
                        <a:t>Pre-completion/post-deal</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Compliance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Structuring</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extLst>
                  <a:ext uri="{0D108BD9-81ED-4DB2-BD59-A6C34878D82A}">
                    <a16:rowId xmlns:a16="http://schemas.microsoft.com/office/drawing/2014/main" val="1251180837"/>
                  </a:ext>
                </a:extLst>
              </a:tr>
              <a:tr h="283947">
                <a:tc>
                  <a:txBody>
                    <a:bodyPr/>
                    <a:lstStyle/>
                    <a:p>
                      <a:pPr algn="l" fontAlgn="b">
                        <a:spcBef>
                          <a:spcPts val="0"/>
                        </a:spcBef>
                        <a:spcAft>
                          <a:spcPts val="0"/>
                        </a:spcAft>
                      </a:pPr>
                      <a:r>
                        <a:rPr lang="en-US" sz="1800" b="0" i="0" u="none" strike="noStrike" dirty="0">
                          <a:effectLst/>
                          <a:latin typeface="+mn-lt"/>
                        </a:rPr>
                        <a:t>Corporate Income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058604"/>
                  </a:ext>
                </a:extLst>
              </a:tr>
              <a:tr h="261402">
                <a:tc>
                  <a:txBody>
                    <a:bodyPr/>
                    <a:lstStyle/>
                    <a:p>
                      <a:pPr algn="l" fontAlgn="b">
                        <a:spcBef>
                          <a:spcPts val="0"/>
                        </a:spcBef>
                        <a:spcAft>
                          <a:spcPts val="0"/>
                        </a:spcAft>
                      </a:pPr>
                      <a:r>
                        <a:rPr lang="en-US" sz="1800" b="0" i="0" u="none" strike="noStrike" dirty="0">
                          <a:effectLst/>
                          <a:latin typeface="+mn-lt"/>
                        </a:rPr>
                        <a:t>Withholding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9835614"/>
                  </a:ext>
                </a:extLst>
              </a:tr>
              <a:tr h="261402">
                <a:tc>
                  <a:txBody>
                    <a:bodyPr/>
                    <a:lstStyle/>
                    <a:p>
                      <a:pPr algn="l" fontAlgn="b">
                        <a:spcBef>
                          <a:spcPts val="0"/>
                        </a:spcBef>
                        <a:spcAft>
                          <a:spcPts val="0"/>
                        </a:spcAft>
                      </a:pPr>
                      <a:r>
                        <a:rPr lang="en-US" sz="1800" b="0" i="0" u="none" strike="noStrike" dirty="0">
                          <a:effectLst/>
                          <a:latin typeface="+mn-lt"/>
                        </a:rPr>
                        <a:t>Capital Gains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6256596"/>
                  </a:ext>
                </a:extLst>
              </a:tr>
              <a:tr h="261402">
                <a:tc>
                  <a:txBody>
                    <a:bodyPr/>
                    <a:lstStyle/>
                    <a:p>
                      <a:pPr marL="0" algn="l" defTabSz="914400" rtl="0" eaLnBrk="1" fontAlgn="b" latinLnBrk="0" hangingPunct="1">
                        <a:spcBef>
                          <a:spcPts val="0"/>
                        </a:spcBef>
                        <a:spcAft>
                          <a:spcPts val="0"/>
                        </a:spcAft>
                      </a:pPr>
                      <a:r>
                        <a:rPr lang="en-US" sz="1800" b="0" i="0" u="none" strike="noStrike" kern="1200" dirty="0">
                          <a:solidFill>
                            <a:srgbClr val="000000"/>
                          </a:solidFill>
                          <a:effectLst/>
                          <a:latin typeface="+mn-lt"/>
                          <a:ea typeface="+mn-ea"/>
                          <a:cs typeface="+mn-cs"/>
                        </a:rPr>
                        <a:t>Transfer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059633"/>
                  </a:ext>
                </a:extLst>
              </a:tr>
              <a:tr h="261402">
                <a:tc>
                  <a:txBody>
                    <a:bodyPr/>
                    <a:lstStyle/>
                    <a:p>
                      <a:pPr algn="l" fontAlgn="b">
                        <a:spcBef>
                          <a:spcPts val="0"/>
                        </a:spcBef>
                        <a:spcAft>
                          <a:spcPts val="0"/>
                        </a:spcAft>
                      </a:pPr>
                      <a:r>
                        <a:rPr lang="en-US" sz="1800" b="0" i="0" u="none" strike="noStrike" dirty="0">
                          <a:effectLst/>
                          <a:latin typeface="+mn-lt"/>
                        </a:rPr>
                        <a:t>Employer Withholding</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709912"/>
                  </a:ext>
                </a:extLst>
              </a:tr>
              <a:tr h="275245">
                <a:tc>
                  <a:txBody>
                    <a:bodyPr/>
                    <a:lstStyle/>
                    <a:p>
                      <a:pPr algn="l" fontAlgn="b">
                        <a:spcBef>
                          <a:spcPts val="0"/>
                        </a:spcBef>
                        <a:spcAft>
                          <a:spcPts val="0"/>
                        </a:spcAft>
                      </a:pPr>
                      <a:r>
                        <a:rPr lang="en-US" sz="1800" b="0" i="0" u="none" strike="noStrike" dirty="0">
                          <a:effectLst/>
                          <a:latin typeface="+mn-lt"/>
                        </a:rPr>
                        <a:t>Indirect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292347"/>
                  </a:ext>
                </a:extLst>
              </a:tr>
            </a:tbl>
          </a:graphicData>
        </a:graphic>
      </p:graphicFrame>
    </p:spTree>
    <p:extLst>
      <p:ext uri="{BB962C8B-B14F-4D97-AF65-F5344CB8AC3E}">
        <p14:creationId xmlns:p14="http://schemas.microsoft.com/office/powerpoint/2010/main" val="332522834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p:txBody>
          <a:bodyPr/>
          <a:lstStyle/>
          <a:p>
            <a:r>
              <a:rPr lang="en-GB" dirty="0"/>
              <a:t>Taxes in M&amp;A</a:t>
            </a:r>
          </a:p>
        </p:txBody>
      </p:sp>
      <p:sp>
        <p:nvSpPr>
          <p:cNvPr id="3" name="Date Placeholder 2">
            <a:extLst>
              <a:ext uri="{FF2B5EF4-FFF2-40B4-BE49-F238E27FC236}">
                <a16:creationId xmlns:a16="http://schemas.microsoft.com/office/drawing/2014/main" id="{62196869-479C-6B86-7769-8988EDE0D863}"/>
              </a:ext>
            </a:extLst>
          </p:cNvPr>
          <p:cNvSpPr>
            <a:spLocks noGrp="1"/>
          </p:cNvSpPr>
          <p:nvPr>
            <p:ph type="dt" sz="half" idx="10"/>
          </p:nvPr>
        </p:nvSpPr>
        <p:spPr/>
        <p:txBody>
          <a:bodyPr/>
          <a:lstStyle/>
          <a:p>
            <a:r>
              <a:rPr lang="en-US"/>
              <a:t>Date</a:t>
            </a:r>
            <a:endParaRPr lang="en-GB" dirty="0"/>
          </a:p>
        </p:txBody>
      </p:sp>
      <p:sp>
        <p:nvSpPr>
          <p:cNvPr id="4" name="Footer Placeholder 3">
            <a:extLst>
              <a:ext uri="{FF2B5EF4-FFF2-40B4-BE49-F238E27FC236}">
                <a16:creationId xmlns:a16="http://schemas.microsoft.com/office/drawing/2014/main" id="{F9451C46-CCF7-695E-935F-76125796D483}"/>
              </a:ext>
            </a:extLst>
          </p:cNvPr>
          <p:cNvSpPr>
            <a:spLocks noGrp="1"/>
          </p:cNvSpPr>
          <p:nvPr>
            <p:ph type="ftr" sz="quarter" idx="11"/>
          </p:nvPr>
        </p:nvSpPr>
        <p:spPr/>
        <p:txBody>
          <a:bodyPr/>
          <a:lstStyle/>
          <a:p>
            <a:r>
              <a:rPr lang="en-GB"/>
              <a:t>Title</a:t>
            </a:r>
            <a:endParaRPr lang="en-GB" dirty="0"/>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p:txBody>
          <a:bodyPr/>
          <a:lstStyle/>
          <a:p>
            <a:fld id="{721C06D9-4617-44B0-8711-1EF1C439A609}" type="slidenum">
              <a:rPr lang="en-GB" smtClean="0"/>
              <a:pPr/>
              <a:t>22</a:t>
            </a:fld>
            <a:endParaRPr lang="en-GB" dirty="0"/>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5999" y="673200"/>
            <a:ext cx="7088713" cy="360000"/>
          </a:xfrm>
        </p:spPr>
        <p:txBody>
          <a:bodyPr/>
          <a:lstStyle/>
          <a:p>
            <a:r>
              <a:rPr lang="en-GB" dirty="0"/>
              <a:t>Tax to be considered in a M&amp;A transaction</a:t>
            </a:r>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p:txBody>
          <a:bodyPr/>
          <a:lstStyle/>
          <a:p>
            <a:r>
              <a:rPr lang="en-GB" dirty="0"/>
              <a:t>Scope of review</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6000" y="1692000"/>
            <a:ext cx="5935774" cy="3969950"/>
          </a:xfrm>
        </p:spPr>
        <p:txBody>
          <a:bodyPr/>
          <a:lstStyle/>
          <a:p>
            <a:pPr algn="l" fontAlgn="base"/>
            <a:endParaRPr lang="en-US" sz="1800" dirty="0">
              <a:solidFill>
                <a:srgbClr val="333333"/>
              </a:solidFill>
              <a:highlight>
                <a:srgbClr val="FFFFFF"/>
              </a:highlight>
              <a:latin typeface="Arial" panose="020B0604020202020204" pitchFamily="34" charset="0"/>
              <a:cs typeface="Arial" panose="020B0604020202020204" pitchFamily="34" charset="0"/>
            </a:endParaRPr>
          </a:p>
          <a:p>
            <a:pPr algn="l" fontAlgn="base"/>
            <a:endParaRPr lang="en-US" sz="1800" b="0" i="0" dirty="0">
              <a:solidFill>
                <a:srgbClr val="333333"/>
              </a:solidFill>
              <a:effectLst/>
              <a:highlight>
                <a:srgbClr val="FFFFFF"/>
              </a:highlight>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689FB36-7DC2-073B-4BC0-E7AAC9177AE0}"/>
              </a:ext>
            </a:extLst>
          </p:cNvPr>
          <p:cNvSpPr txBox="1"/>
          <p:nvPr/>
        </p:nvSpPr>
        <p:spPr>
          <a:xfrm>
            <a:off x="10726708" y="5307373"/>
            <a:ext cx="1159292" cy="230832"/>
          </a:xfrm>
          <a:prstGeom prst="rect">
            <a:avLst/>
          </a:prstGeom>
          <a:noFill/>
        </p:spPr>
        <p:txBody>
          <a:bodyPr wrap="none" rtlCol="0">
            <a:spAutoFit/>
          </a:bodyPr>
          <a:lstStyle/>
          <a:p>
            <a:r>
              <a:rPr lang="en-US" sz="900" b="0" i="0" dirty="0">
                <a:solidFill>
                  <a:srgbClr val="374957"/>
                </a:solidFill>
                <a:effectLst/>
                <a:highlight>
                  <a:srgbClr val="FFFFFF"/>
                </a:highlight>
                <a:latin typeface="Inter"/>
              </a:rPr>
              <a:t>Designed by </a:t>
            </a:r>
            <a:r>
              <a:rPr lang="en-US" sz="900" b="0" i="0" dirty="0" err="1">
                <a:solidFill>
                  <a:srgbClr val="374957"/>
                </a:solidFill>
                <a:effectLst/>
                <a:highlight>
                  <a:srgbClr val="FFFFFF"/>
                </a:highlight>
                <a:latin typeface="Inter"/>
              </a:rPr>
              <a:t>Freepik</a:t>
            </a:r>
            <a:r>
              <a:rPr lang="en-US" sz="900" b="0" i="0" dirty="0">
                <a:solidFill>
                  <a:srgbClr val="374957"/>
                </a:solidFill>
                <a:effectLst/>
                <a:highlight>
                  <a:srgbClr val="FFFFFF"/>
                </a:highlight>
                <a:latin typeface="Inter"/>
              </a:rPr>
              <a:t> </a:t>
            </a:r>
            <a:endParaRPr lang="en-US" sz="900" dirty="0"/>
          </a:p>
        </p:txBody>
      </p:sp>
      <p:graphicFrame>
        <p:nvGraphicFramePr>
          <p:cNvPr id="9" name="Table 8">
            <a:extLst>
              <a:ext uri="{FF2B5EF4-FFF2-40B4-BE49-F238E27FC236}">
                <a16:creationId xmlns:a16="http://schemas.microsoft.com/office/drawing/2014/main" id="{AFD5D1C3-E696-7931-E0B2-931DE8944D81}"/>
              </a:ext>
            </a:extLst>
          </p:cNvPr>
          <p:cNvGraphicFramePr>
            <a:graphicFrameLocks noGrp="1"/>
          </p:cNvGraphicFramePr>
          <p:nvPr>
            <p:extLst>
              <p:ext uri="{D42A27DB-BD31-4B8C-83A1-F6EECF244321}">
                <p14:modId xmlns:p14="http://schemas.microsoft.com/office/powerpoint/2010/main" val="3076227218"/>
              </p:ext>
            </p:extLst>
          </p:nvPr>
        </p:nvGraphicFramePr>
        <p:xfrm>
          <a:off x="300037" y="1821600"/>
          <a:ext cx="9718606" cy="2174179"/>
        </p:xfrm>
        <a:graphic>
          <a:graphicData uri="http://schemas.openxmlformats.org/drawingml/2006/table">
            <a:tbl>
              <a:tblPr/>
              <a:tblGrid>
                <a:gridCol w="2909638">
                  <a:extLst>
                    <a:ext uri="{9D8B030D-6E8A-4147-A177-3AD203B41FA5}">
                      <a16:colId xmlns:a16="http://schemas.microsoft.com/office/drawing/2014/main" val="2923048247"/>
                    </a:ext>
                  </a:extLst>
                </a:gridCol>
                <a:gridCol w="3161308">
                  <a:extLst>
                    <a:ext uri="{9D8B030D-6E8A-4147-A177-3AD203B41FA5}">
                      <a16:colId xmlns:a16="http://schemas.microsoft.com/office/drawing/2014/main" val="3042226735"/>
                    </a:ext>
                  </a:extLst>
                </a:gridCol>
                <a:gridCol w="2017643">
                  <a:extLst>
                    <a:ext uri="{9D8B030D-6E8A-4147-A177-3AD203B41FA5}">
                      <a16:colId xmlns:a16="http://schemas.microsoft.com/office/drawing/2014/main" val="1469618663"/>
                    </a:ext>
                  </a:extLst>
                </a:gridCol>
                <a:gridCol w="1630017">
                  <a:extLst>
                    <a:ext uri="{9D8B030D-6E8A-4147-A177-3AD203B41FA5}">
                      <a16:colId xmlns:a16="http://schemas.microsoft.com/office/drawing/2014/main" val="134390976"/>
                    </a:ext>
                  </a:extLst>
                </a:gridCol>
              </a:tblGrid>
              <a:tr h="487447">
                <a:tc>
                  <a:txBody>
                    <a:bodyPr/>
                    <a:lstStyle/>
                    <a:p>
                      <a:pPr algn="l" fontAlgn="b">
                        <a:spcBef>
                          <a:spcPts val="0"/>
                        </a:spcBef>
                        <a:spcAft>
                          <a:spcPts val="0"/>
                        </a:spcAft>
                      </a:pPr>
                      <a:r>
                        <a:rPr lang="en-US" sz="1800" b="0" i="0" u="none" strike="noStrike" dirty="0">
                          <a:solidFill>
                            <a:schemeClr val="bg1"/>
                          </a:solidFill>
                          <a:effectLst/>
                          <a:latin typeface="+mn-lt"/>
                        </a:rPr>
                        <a:t>Buy-side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bg1"/>
                          </a:solidFill>
                          <a:effectLst/>
                          <a:latin typeface="+mn-lt"/>
                        </a:rPr>
                        <a:t>Pre-completion/post-deal</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Compliance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Structuring</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extLst>
                  <a:ext uri="{0D108BD9-81ED-4DB2-BD59-A6C34878D82A}">
                    <a16:rowId xmlns:a16="http://schemas.microsoft.com/office/drawing/2014/main" val="1251180837"/>
                  </a:ext>
                </a:extLst>
              </a:tr>
              <a:tr h="283947">
                <a:tc>
                  <a:txBody>
                    <a:bodyPr/>
                    <a:lstStyle/>
                    <a:p>
                      <a:pPr algn="l" fontAlgn="b">
                        <a:spcBef>
                          <a:spcPts val="0"/>
                        </a:spcBef>
                        <a:spcAft>
                          <a:spcPts val="0"/>
                        </a:spcAft>
                      </a:pPr>
                      <a:r>
                        <a:rPr lang="en-US" sz="1800" b="0" i="0" u="none" strike="noStrike" dirty="0">
                          <a:effectLst/>
                          <a:latin typeface="+mn-lt"/>
                        </a:rPr>
                        <a:t>Corporate Income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058604"/>
                  </a:ext>
                </a:extLst>
              </a:tr>
              <a:tr h="261402">
                <a:tc>
                  <a:txBody>
                    <a:bodyPr/>
                    <a:lstStyle/>
                    <a:p>
                      <a:pPr algn="l" fontAlgn="b">
                        <a:spcBef>
                          <a:spcPts val="0"/>
                        </a:spcBef>
                        <a:spcAft>
                          <a:spcPts val="0"/>
                        </a:spcAft>
                      </a:pPr>
                      <a:r>
                        <a:rPr lang="en-US" sz="1800" b="0" i="0" u="none" strike="noStrike" dirty="0">
                          <a:effectLst/>
                          <a:latin typeface="+mn-lt"/>
                        </a:rPr>
                        <a:t>Withholding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9835614"/>
                  </a:ext>
                </a:extLst>
              </a:tr>
              <a:tr h="261402">
                <a:tc>
                  <a:txBody>
                    <a:bodyPr/>
                    <a:lstStyle/>
                    <a:p>
                      <a:pPr algn="l" fontAlgn="b">
                        <a:spcBef>
                          <a:spcPts val="0"/>
                        </a:spcBef>
                        <a:spcAft>
                          <a:spcPts val="0"/>
                        </a:spcAft>
                      </a:pPr>
                      <a:r>
                        <a:rPr lang="en-US" sz="1800" b="0" i="0" u="none" strike="noStrike" dirty="0">
                          <a:effectLst/>
                          <a:latin typeface="+mn-lt"/>
                        </a:rPr>
                        <a:t>Capital Gains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6256596"/>
                  </a:ext>
                </a:extLst>
              </a:tr>
              <a:tr h="261402">
                <a:tc>
                  <a:txBody>
                    <a:bodyPr/>
                    <a:lstStyle/>
                    <a:p>
                      <a:pPr marL="0" algn="l" defTabSz="914400" rtl="0" eaLnBrk="1" fontAlgn="b" latinLnBrk="0" hangingPunct="1">
                        <a:spcBef>
                          <a:spcPts val="0"/>
                        </a:spcBef>
                        <a:spcAft>
                          <a:spcPts val="0"/>
                        </a:spcAft>
                      </a:pPr>
                      <a:r>
                        <a:rPr lang="en-US" sz="1800" b="0" i="0" u="none" strike="noStrike" kern="1200" dirty="0">
                          <a:solidFill>
                            <a:srgbClr val="000000"/>
                          </a:solidFill>
                          <a:effectLst/>
                          <a:latin typeface="+mn-lt"/>
                          <a:ea typeface="+mn-ea"/>
                          <a:cs typeface="+mn-cs"/>
                        </a:rPr>
                        <a:t>Transfer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059633"/>
                  </a:ext>
                </a:extLst>
              </a:tr>
              <a:tr h="261402">
                <a:tc>
                  <a:txBody>
                    <a:bodyPr/>
                    <a:lstStyle/>
                    <a:p>
                      <a:pPr algn="l" fontAlgn="b">
                        <a:spcBef>
                          <a:spcPts val="0"/>
                        </a:spcBef>
                        <a:spcAft>
                          <a:spcPts val="0"/>
                        </a:spcAft>
                      </a:pPr>
                      <a:r>
                        <a:rPr lang="en-US" sz="1800" b="0" i="0" u="none" strike="noStrike" dirty="0">
                          <a:effectLst/>
                          <a:latin typeface="+mn-lt"/>
                        </a:rPr>
                        <a:t>Employer Withholding</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709912"/>
                  </a:ext>
                </a:extLst>
              </a:tr>
              <a:tr h="275245">
                <a:tc>
                  <a:txBody>
                    <a:bodyPr/>
                    <a:lstStyle/>
                    <a:p>
                      <a:pPr algn="l" fontAlgn="b">
                        <a:spcBef>
                          <a:spcPts val="0"/>
                        </a:spcBef>
                        <a:spcAft>
                          <a:spcPts val="0"/>
                        </a:spcAft>
                      </a:pPr>
                      <a:r>
                        <a:rPr lang="en-US" sz="1800" b="0" i="0" u="none" strike="noStrike" dirty="0">
                          <a:effectLst/>
                          <a:latin typeface="+mn-lt"/>
                        </a:rPr>
                        <a:t>Indirect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292347"/>
                  </a:ext>
                </a:extLst>
              </a:tr>
            </a:tbl>
          </a:graphicData>
        </a:graphic>
      </p:graphicFrame>
    </p:spTree>
    <p:extLst>
      <p:ext uri="{BB962C8B-B14F-4D97-AF65-F5344CB8AC3E}">
        <p14:creationId xmlns:p14="http://schemas.microsoft.com/office/powerpoint/2010/main" val="147159215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p:txBody>
          <a:bodyPr/>
          <a:lstStyle/>
          <a:p>
            <a:r>
              <a:rPr lang="en-GB" dirty="0"/>
              <a:t>Taxes in M&amp;A</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p:txBody>
          <a:bodyPr/>
          <a:lstStyle/>
          <a:p>
            <a:fld id="{721C06D9-4617-44B0-8711-1EF1C439A609}" type="slidenum">
              <a:rPr lang="en-GB" smtClean="0"/>
              <a:pPr/>
              <a:t>23</a:t>
            </a:fld>
            <a:endParaRPr lang="en-GB" dirty="0"/>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5999" y="673200"/>
            <a:ext cx="7088713" cy="360000"/>
          </a:xfrm>
        </p:spPr>
        <p:txBody>
          <a:bodyPr/>
          <a:lstStyle/>
          <a:p>
            <a:r>
              <a:rPr lang="en-GB" dirty="0"/>
              <a:t>Tax to be considered in a M&amp;A transaction</a:t>
            </a:r>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p:txBody>
          <a:bodyPr/>
          <a:lstStyle/>
          <a:p>
            <a:r>
              <a:rPr lang="en-GB" dirty="0"/>
              <a:t>Scope of review</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6000" y="1692000"/>
            <a:ext cx="5935774" cy="3969950"/>
          </a:xfrm>
        </p:spPr>
        <p:txBody>
          <a:bodyPr/>
          <a:lstStyle/>
          <a:p>
            <a:pPr algn="l" fontAlgn="base"/>
            <a:endParaRPr lang="en-US" sz="1800" dirty="0">
              <a:solidFill>
                <a:srgbClr val="333333"/>
              </a:solidFill>
              <a:highlight>
                <a:srgbClr val="FFFFFF"/>
              </a:highlight>
              <a:latin typeface="Arial" panose="020B0604020202020204" pitchFamily="34" charset="0"/>
              <a:cs typeface="Arial" panose="020B0604020202020204" pitchFamily="34" charset="0"/>
            </a:endParaRPr>
          </a:p>
          <a:p>
            <a:pPr algn="l" fontAlgn="base"/>
            <a:endParaRPr lang="en-US" sz="1800" b="0" i="0" dirty="0">
              <a:solidFill>
                <a:srgbClr val="333333"/>
              </a:solidFill>
              <a:effectLst/>
              <a:highlight>
                <a:srgbClr val="FFFFFF"/>
              </a:highlight>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AFD5D1C3-E696-7931-E0B2-931DE8944D81}"/>
              </a:ext>
            </a:extLst>
          </p:cNvPr>
          <p:cNvGraphicFramePr>
            <a:graphicFrameLocks noGrp="1"/>
          </p:cNvGraphicFramePr>
          <p:nvPr>
            <p:extLst>
              <p:ext uri="{D42A27DB-BD31-4B8C-83A1-F6EECF244321}">
                <p14:modId xmlns:p14="http://schemas.microsoft.com/office/powerpoint/2010/main" val="799069604"/>
              </p:ext>
            </p:extLst>
          </p:nvPr>
        </p:nvGraphicFramePr>
        <p:xfrm>
          <a:off x="300037" y="1821600"/>
          <a:ext cx="9718606" cy="2174179"/>
        </p:xfrm>
        <a:graphic>
          <a:graphicData uri="http://schemas.openxmlformats.org/drawingml/2006/table">
            <a:tbl>
              <a:tblPr/>
              <a:tblGrid>
                <a:gridCol w="2909638">
                  <a:extLst>
                    <a:ext uri="{9D8B030D-6E8A-4147-A177-3AD203B41FA5}">
                      <a16:colId xmlns:a16="http://schemas.microsoft.com/office/drawing/2014/main" val="2923048247"/>
                    </a:ext>
                  </a:extLst>
                </a:gridCol>
                <a:gridCol w="3161308">
                  <a:extLst>
                    <a:ext uri="{9D8B030D-6E8A-4147-A177-3AD203B41FA5}">
                      <a16:colId xmlns:a16="http://schemas.microsoft.com/office/drawing/2014/main" val="3042226735"/>
                    </a:ext>
                  </a:extLst>
                </a:gridCol>
                <a:gridCol w="2017643">
                  <a:extLst>
                    <a:ext uri="{9D8B030D-6E8A-4147-A177-3AD203B41FA5}">
                      <a16:colId xmlns:a16="http://schemas.microsoft.com/office/drawing/2014/main" val="1469618663"/>
                    </a:ext>
                  </a:extLst>
                </a:gridCol>
                <a:gridCol w="1630017">
                  <a:extLst>
                    <a:ext uri="{9D8B030D-6E8A-4147-A177-3AD203B41FA5}">
                      <a16:colId xmlns:a16="http://schemas.microsoft.com/office/drawing/2014/main" val="134390976"/>
                    </a:ext>
                  </a:extLst>
                </a:gridCol>
              </a:tblGrid>
              <a:tr h="487447">
                <a:tc>
                  <a:txBody>
                    <a:bodyPr/>
                    <a:lstStyle/>
                    <a:p>
                      <a:pPr algn="l" fontAlgn="b">
                        <a:spcBef>
                          <a:spcPts val="0"/>
                        </a:spcBef>
                        <a:spcAft>
                          <a:spcPts val="0"/>
                        </a:spcAft>
                      </a:pPr>
                      <a:r>
                        <a:rPr lang="en-US" sz="1800" b="0" i="0" u="none" strike="noStrike" dirty="0">
                          <a:solidFill>
                            <a:schemeClr val="bg1"/>
                          </a:solidFill>
                          <a:effectLst/>
                          <a:latin typeface="+mn-lt"/>
                        </a:rPr>
                        <a:t>Buy-side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bg1"/>
                          </a:solidFill>
                          <a:effectLst/>
                          <a:latin typeface="+mn-lt"/>
                        </a:rPr>
                        <a:t>Pre-completion/post-deal</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Compliance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Structuring</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extLst>
                  <a:ext uri="{0D108BD9-81ED-4DB2-BD59-A6C34878D82A}">
                    <a16:rowId xmlns:a16="http://schemas.microsoft.com/office/drawing/2014/main" val="1251180837"/>
                  </a:ext>
                </a:extLst>
              </a:tr>
              <a:tr h="283947">
                <a:tc>
                  <a:txBody>
                    <a:bodyPr/>
                    <a:lstStyle/>
                    <a:p>
                      <a:pPr algn="l" fontAlgn="b">
                        <a:spcBef>
                          <a:spcPts val="0"/>
                        </a:spcBef>
                        <a:spcAft>
                          <a:spcPts val="0"/>
                        </a:spcAft>
                      </a:pPr>
                      <a:r>
                        <a:rPr lang="en-US" sz="1800" b="0" i="0" u="none" strike="noStrike" dirty="0">
                          <a:effectLst/>
                          <a:latin typeface="+mn-lt"/>
                        </a:rPr>
                        <a:t>Corporate Income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058604"/>
                  </a:ext>
                </a:extLst>
              </a:tr>
              <a:tr h="261402">
                <a:tc>
                  <a:txBody>
                    <a:bodyPr/>
                    <a:lstStyle/>
                    <a:p>
                      <a:pPr algn="l" fontAlgn="b">
                        <a:spcBef>
                          <a:spcPts val="0"/>
                        </a:spcBef>
                        <a:spcAft>
                          <a:spcPts val="0"/>
                        </a:spcAft>
                      </a:pPr>
                      <a:r>
                        <a:rPr lang="en-US" sz="1800" b="0" i="0" u="none" strike="noStrike" dirty="0">
                          <a:effectLst/>
                          <a:latin typeface="+mn-lt"/>
                        </a:rPr>
                        <a:t>Withholding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9835614"/>
                  </a:ext>
                </a:extLst>
              </a:tr>
              <a:tr h="261402">
                <a:tc>
                  <a:txBody>
                    <a:bodyPr/>
                    <a:lstStyle/>
                    <a:p>
                      <a:pPr algn="l" fontAlgn="b">
                        <a:spcBef>
                          <a:spcPts val="0"/>
                        </a:spcBef>
                        <a:spcAft>
                          <a:spcPts val="0"/>
                        </a:spcAft>
                      </a:pPr>
                      <a:r>
                        <a:rPr lang="en-US" sz="1800" b="0" i="0" u="none" strike="noStrike" dirty="0">
                          <a:effectLst/>
                          <a:latin typeface="+mn-lt"/>
                        </a:rPr>
                        <a:t>Capital Gains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6256596"/>
                  </a:ext>
                </a:extLst>
              </a:tr>
              <a:tr h="261402">
                <a:tc>
                  <a:txBody>
                    <a:bodyPr/>
                    <a:lstStyle/>
                    <a:p>
                      <a:pPr marL="0" algn="l" defTabSz="914400" rtl="0" eaLnBrk="1" fontAlgn="b" latinLnBrk="0" hangingPunct="1">
                        <a:spcBef>
                          <a:spcPts val="0"/>
                        </a:spcBef>
                        <a:spcAft>
                          <a:spcPts val="0"/>
                        </a:spcAft>
                      </a:pPr>
                      <a:r>
                        <a:rPr lang="en-US" sz="1800" b="0" i="0" u="none" strike="noStrike" kern="1200" dirty="0">
                          <a:solidFill>
                            <a:srgbClr val="000000"/>
                          </a:solidFill>
                          <a:effectLst/>
                          <a:latin typeface="+mn-lt"/>
                          <a:ea typeface="+mn-ea"/>
                          <a:cs typeface="+mn-cs"/>
                        </a:rPr>
                        <a:t>Transfer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059633"/>
                  </a:ext>
                </a:extLst>
              </a:tr>
              <a:tr h="261402">
                <a:tc>
                  <a:txBody>
                    <a:bodyPr/>
                    <a:lstStyle/>
                    <a:p>
                      <a:pPr algn="l" fontAlgn="b">
                        <a:spcBef>
                          <a:spcPts val="0"/>
                        </a:spcBef>
                        <a:spcAft>
                          <a:spcPts val="0"/>
                        </a:spcAft>
                      </a:pPr>
                      <a:r>
                        <a:rPr lang="en-US" sz="1800" b="0" i="0" u="none" strike="noStrike" dirty="0">
                          <a:effectLst/>
                          <a:latin typeface="+mn-lt"/>
                        </a:rPr>
                        <a:t>Employer Withholding</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709912"/>
                  </a:ext>
                </a:extLst>
              </a:tr>
              <a:tr h="275245">
                <a:tc>
                  <a:txBody>
                    <a:bodyPr/>
                    <a:lstStyle/>
                    <a:p>
                      <a:pPr algn="l" fontAlgn="b">
                        <a:spcBef>
                          <a:spcPts val="0"/>
                        </a:spcBef>
                        <a:spcAft>
                          <a:spcPts val="0"/>
                        </a:spcAft>
                      </a:pPr>
                      <a:r>
                        <a:rPr lang="en-US" sz="1800" b="0" i="0" u="none" strike="noStrike" dirty="0">
                          <a:effectLst/>
                          <a:latin typeface="+mn-lt"/>
                        </a:rPr>
                        <a:t>Indirect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292347"/>
                  </a:ext>
                </a:extLst>
              </a:tr>
            </a:tbl>
          </a:graphicData>
        </a:graphic>
      </p:graphicFrame>
    </p:spTree>
    <p:extLst>
      <p:ext uri="{BB962C8B-B14F-4D97-AF65-F5344CB8AC3E}">
        <p14:creationId xmlns:p14="http://schemas.microsoft.com/office/powerpoint/2010/main" val="36904809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p:txBody>
          <a:bodyPr/>
          <a:lstStyle/>
          <a:p>
            <a:r>
              <a:rPr lang="en-GB" dirty="0"/>
              <a:t>Taxes in M&amp;A</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p:txBody>
          <a:bodyPr/>
          <a:lstStyle/>
          <a:p>
            <a:fld id="{721C06D9-4617-44B0-8711-1EF1C439A609}" type="slidenum">
              <a:rPr lang="en-GB" smtClean="0"/>
              <a:pPr/>
              <a:t>24</a:t>
            </a:fld>
            <a:endParaRPr lang="en-GB" dirty="0"/>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5999" y="673200"/>
            <a:ext cx="7088713" cy="360000"/>
          </a:xfrm>
        </p:spPr>
        <p:txBody>
          <a:bodyPr/>
          <a:lstStyle/>
          <a:p>
            <a:r>
              <a:rPr lang="en-GB" dirty="0"/>
              <a:t>Tax to be considered in a M&amp;A transaction</a:t>
            </a:r>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p:txBody>
          <a:bodyPr/>
          <a:lstStyle/>
          <a:p>
            <a:r>
              <a:rPr lang="en-GB" dirty="0"/>
              <a:t>Scope of review</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6000" y="1692000"/>
            <a:ext cx="5935774" cy="3969950"/>
          </a:xfrm>
        </p:spPr>
        <p:txBody>
          <a:bodyPr/>
          <a:lstStyle/>
          <a:p>
            <a:pPr algn="l" fontAlgn="base"/>
            <a:endParaRPr lang="en-US" sz="1800" dirty="0">
              <a:solidFill>
                <a:srgbClr val="333333"/>
              </a:solidFill>
              <a:highlight>
                <a:srgbClr val="FFFFFF"/>
              </a:highlight>
              <a:latin typeface="Arial" panose="020B0604020202020204" pitchFamily="34" charset="0"/>
              <a:cs typeface="Arial" panose="020B0604020202020204" pitchFamily="34" charset="0"/>
            </a:endParaRPr>
          </a:p>
          <a:p>
            <a:pPr algn="l" fontAlgn="base"/>
            <a:endParaRPr lang="en-US" sz="1800" b="0" i="0" dirty="0">
              <a:solidFill>
                <a:srgbClr val="333333"/>
              </a:solidFill>
              <a:effectLst/>
              <a:highlight>
                <a:srgbClr val="FFFFFF"/>
              </a:highlight>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AFD5D1C3-E696-7931-E0B2-931DE8944D81}"/>
              </a:ext>
            </a:extLst>
          </p:cNvPr>
          <p:cNvGraphicFramePr>
            <a:graphicFrameLocks noGrp="1"/>
          </p:cNvGraphicFramePr>
          <p:nvPr/>
        </p:nvGraphicFramePr>
        <p:xfrm>
          <a:off x="300037" y="1821600"/>
          <a:ext cx="9718606" cy="2174179"/>
        </p:xfrm>
        <a:graphic>
          <a:graphicData uri="http://schemas.openxmlformats.org/drawingml/2006/table">
            <a:tbl>
              <a:tblPr/>
              <a:tblGrid>
                <a:gridCol w="2909638">
                  <a:extLst>
                    <a:ext uri="{9D8B030D-6E8A-4147-A177-3AD203B41FA5}">
                      <a16:colId xmlns:a16="http://schemas.microsoft.com/office/drawing/2014/main" val="2923048247"/>
                    </a:ext>
                  </a:extLst>
                </a:gridCol>
                <a:gridCol w="3161308">
                  <a:extLst>
                    <a:ext uri="{9D8B030D-6E8A-4147-A177-3AD203B41FA5}">
                      <a16:colId xmlns:a16="http://schemas.microsoft.com/office/drawing/2014/main" val="3042226735"/>
                    </a:ext>
                  </a:extLst>
                </a:gridCol>
                <a:gridCol w="2017643">
                  <a:extLst>
                    <a:ext uri="{9D8B030D-6E8A-4147-A177-3AD203B41FA5}">
                      <a16:colId xmlns:a16="http://schemas.microsoft.com/office/drawing/2014/main" val="1469618663"/>
                    </a:ext>
                  </a:extLst>
                </a:gridCol>
                <a:gridCol w="1630017">
                  <a:extLst>
                    <a:ext uri="{9D8B030D-6E8A-4147-A177-3AD203B41FA5}">
                      <a16:colId xmlns:a16="http://schemas.microsoft.com/office/drawing/2014/main" val="134390976"/>
                    </a:ext>
                  </a:extLst>
                </a:gridCol>
              </a:tblGrid>
              <a:tr h="487447">
                <a:tc>
                  <a:txBody>
                    <a:bodyPr/>
                    <a:lstStyle/>
                    <a:p>
                      <a:pPr algn="l" fontAlgn="b">
                        <a:spcBef>
                          <a:spcPts val="0"/>
                        </a:spcBef>
                        <a:spcAft>
                          <a:spcPts val="0"/>
                        </a:spcAft>
                      </a:pPr>
                      <a:r>
                        <a:rPr lang="en-US" sz="1800" b="0" i="0" u="none" strike="noStrike" dirty="0">
                          <a:solidFill>
                            <a:schemeClr val="bg1"/>
                          </a:solidFill>
                          <a:effectLst/>
                          <a:latin typeface="+mn-lt"/>
                        </a:rPr>
                        <a:t>Buy-side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bg1"/>
                          </a:solidFill>
                          <a:effectLst/>
                          <a:latin typeface="+mn-lt"/>
                        </a:rPr>
                        <a:t>Pre-completion/post-deal</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Compliance</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tc>
                  <a:txBody>
                    <a:bodyPr/>
                    <a:lstStyle/>
                    <a:p>
                      <a:pPr algn="ctr" fontAlgn="b">
                        <a:spcBef>
                          <a:spcPts val="0"/>
                        </a:spcBef>
                        <a:spcAft>
                          <a:spcPts val="0"/>
                        </a:spcAft>
                      </a:pPr>
                      <a:r>
                        <a:rPr lang="en-US" sz="1800" b="0" i="0" u="none" strike="noStrike" dirty="0">
                          <a:solidFill>
                            <a:schemeClr val="bg1"/>
                          </a:solidFill>
                          <a:effectLst/>
                          <a:latin typeface="+mn-lt"/>
                        </a:rPr>
                        <a:t>Structuring</a:t>
                      </a:r>
                    </a:p>
                  </a:txBody>
                  <a:tcPr marL="6237" marR="6237" marT="6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7A7A"/>
                    </a:solidFill>
                  </a:tcPr>
                </a:tc>
                <a:extLst>
                  <a:ext uri="{0D108BD9-81ED-4DB2-BD59-A6C34878D82A}">
                    <a16:rowId xmlns:a16="http://schemas.microsoft.com/office/drawing/2014/main" val="1251180837"/>
                  </a:ext>
                </a:extLst>
              </a:tr>
              <a:tr h="283947">
                <a:tc>
                  <a:txBody>
                    <a:bodyPr/>
                    <a:lstStyle/>
                    <a:p>
                      <a:pPr algn="l" fontAlgn="b">
                        <a:spcBef>
                          <a:spcPts val="0"/>
                        </a:spcBef>
                        <a:spcAft>
                          <a:spcPts val="0"/>
                        </a:spcAft>
                      </a:pPr>
                      <a:r>
                        <a:rPr lang="en-US" sz="1800" b="0" i="0" u="none" strike="noStrike" dirty="0">
                          <a:effectLst/>
                          <a:latin typeface="+mn-lt"/>
                        </a:rPr>
                        <a:t>Corporate Income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058604"/>
                  </a:ext>
                </a:extLst>
              </a:tr>
              <a:tr h="261402">
                <a:tc>
                  <a:txBody>
                    <a:bodyPr/>
                    <a:lstStyle/>
                    <a:p>
                      <a:pPr algn="l" fontAlgn="b">
                        <a:spcBef>
                          <a:spcPts val="0"/>
                        </a:spcBef>
                        <a:spcAft>
                          <a:spcPts val="0"/>
                        </a:spcAft>
                      </a:pPr>
                      <a:r>
                        <a:rPr lang="en-US" sz="1800" b="0" i="0" u="none" strike="noStrike" dirty="0">
                          <a:effectLst/>
                          <a:latin typeface="+mn-lt"/>
                        </a:rPr>
                        <a:t>Withholding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9835614"/>
                  </a:ext>
                </a:extLst>
              </a:tr>
              <a:tr h="261402">
                <a:tc>
                  <a:txBody>
                    <a:bodyPr/>
                    <a:lstStyle/>
                    <a:p>
                      <a:pPr algn="l" fontAlgn="b">
                        <a:spcBef>
                          <a:spcPts val="0"/>
                        </a:spcBef>
                        <a:spcAft>
                          <a:spcPts val="0"/>
                        </a:spcAft>
                      </a:pPr>
                      <a:r>
                        <a:rPr lang="en-US" sz="1800" b="0" i="0" u="none" strike="noStrike" dirty="0">
                          <a:effectLst/>
                          <a:latin typeface="+mn-lt"/>
                        </a:rPr>
                        <a:t>Capital Gains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6256596"/>
                  </a:ext>
                </a:extLst>
              </a:tr>
              <a:tr h="261402">
                <a:tc>
                  <a:txBody>
                    <a:bodyPr/>
                    <a:lstStyle/>
                    <a:p>
                      <a:pPr marL="0" algn="l" defTabSz="914400" rtl="0" eaLnBrk="1" fontAlgn="b" latinLnBrk="0" hangingPunct="1">
                        <a:spcBef>
                          <a:spcPts val="0"/>
                        </a:spcBef>
                        <a:spcAft>
                          <a:spcPts val="0"/>
                        </a:spcAft>
                      </a:pPr>
                      <a:r>
                        <a:rPr lang="en-US" sz="1800" b="0" i="0" u="none" strike="noStrike" kern="1200" dirty="0">
                          <a:solidFill>
                            <a:srgbClr val="000000"/>
                          </a:solidFill>
                          <a:effectLst/>
                          <a:latin typeface="+mn-lt"/>
                          <a:ea typeface="+mn-ea"/>
                          <a:cs typeface="+mn-cs"/>
                        </a:rPr>
                        <a:t>Transfer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Pre-completion/post-deal</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059633"/>
                  </a:ext>
                </a:extLst>
              </a:tr>
              <a:tr h="261402">
                <a:tc>
                  <a:txBody>
                    <a:bodyPr/>
                    <a:lstStyle/>
                    <a:p>
                      <a:pPr algn="l" fontAlgn="b">
                        <a:spcBef>
                          <a:spcPts val="0"/>
                        </a:spcBef>
                        <a:spcAft>
                          <a:spcPts val="0"/>
                        </a:spcAft>
                      </a:pPr>
                      <a:r>
                        <a:rPr lang="en-US" sz="1800" b="0" i="0" u="none" strike="noStrike" dirty="0">
                          <a:effectLst/>
                          <a:latin typeface="+mn-lt"/>
                        </a:rPr>
                        <a:t>Employer Withholding</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709912"/>
                  </a:ext>
                </a:extLst>
              </a:tr>
              <a:tr h="275245">
                <a:tc>
                  <a:txBody>
                    <a:bodyPr/>
                    <a:lstStyle/>
                    <a:p>
                      <a:pPr algn="l" fontAlgn="b">
                        <a:spcBef>
                          <a:spcPts val="0"/>
                        </a:spcBef>
                        <a:spcAft>
                          <a:spcPts val="0"/>
                        </a:spcAft>
                      </a:pPr>
                      <a:r>
                        <a:rPr lang="en-US" sz="1800" b="0" i="0" u="none" strike="noStrike" dirty="0">
                          <a:effectLst/>
                          <a:latin typeface="+mn-lt"/>
                        </a:rPr>
                        <a:t>Indirect Tax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Pre-completion</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r>
                        <a:rPr lang="en-US" sz="1800" b="0" i="0" u="none" strike="noStrike" dirty="0">
                          <a:effectLst/>
                          <a:latin typeface="+mn-lt"/>
                        </a:rPr>
                        <a:t>X</a:t>
                      </a: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spcBef>
                          <a:spcPts val="0"/>
                        </a:spcBef>
                        <a:spcAft>
                          <a:spcPts val="0"/>
                        </a:spcAft>
                      </a:pPr>
                      <a:endParaRPr lang="en-US" sz="1800" b="0" i="0" u="none" strike="noStrike" dirty="0">
                        <a:effectLst/>
                        <a:latin typeface="+mn-lt"/>
                      </a:endParaRPr>
                    </a:p>
                  </a:txBody>
                  <a:tcPr marL="6237" marR="6237" marT="6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292347"/>
                  </a:ext>
                </a:extLst>
              </a:tr>
            </a:tbl>
          </a:graphicData>
        </a:graphic>
      </p:graphicFrame>
    </p:spTree>
    <p:extLst>
      <p:ext uri="{BB962C8B-B14F-4D97-AF65-F5344CB8AC3E}">
        <p14:creationId xmlns:p14="http://schemas.microsoft.com/office/powerpoint/2010/main" val="314677009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 roof&#10;&#10;Description automatically generated">
            <a:extLst>
              <a:ext uri="{FF2B5EF4-FFF2-40B4-BE49-F238E27FC236}">
                <a16:creationId xmlns:a16="http://schemas.microsoft.com/office/drawing/2014/main" id="{3CC5A449-B8C6-6DB4-C437-6C126CA595A5}"/>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7531" r="17531"/>
          <a:stretch>
            <a:fillRect/>
          </a:stretch>
        </p:blipFill>
        <p:spPr/>
      </p:pic>
      <p:sp>
        <p:nvSpPr>
          <p:cNvPr id="3" name="Title 2">
            <a:extLst>
              <a:ext uri="{FF2B5EF4-FFF2-40B4-BE49-F238E27FC236}">
                <a16:creationId xmlns:a16="http://schemas.microsoft.com/office/drawing/2014/main" id="{250DF677-0370-A11B-1CE0-23CDF43F97A5}"/>
              </a:ext>
            </a:extLst>
          </p:cNvPr>
          <p:cNvSpPr>
            <a:spLocks noGrp="1"/>
          </p:cNvSpPr>
          <p:nvPr>
            <p:ph type="title"/>
          </p:nvPr>
        </p:nvSpPr>
        <p:spPr/>
        <p:txBody>
          <a:bodyPr/>
          <a:lstStyle/>
          <a:p>
            <a:r>
              <a:rPr lang="en-GB" dirty="0"/>
              <a:t>M&amp;A Tax Planning </a:t>
            </a:r>
          </a:p>
        </p:txBody>
      </p:sp>
      <p:sp>
        <p:nvSpPr>
          <p:cNvPr id="4" name="Text Placeholder 3">
            <a:extLst>
              <a:ext uri="{FF2B5EF4-FFF2-40B4-BE49-F238E27FC236}">
                <a16:creationId xmlns:a16="http://schemas.microsoft.com/office/drawing/2014/main" id="{364CD04C-43DB-06F7-D809-081D0652CF4C}"/>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AD8CBB78-31D3-527B-A411-34F16BC2E923}"/>
              </a:ext>
            </a:extLst>
          </p:cNvPr>
          <p:cNvSpPr>
            <a:spLocks noGrp="1"/>
          </p:cNvSpPr>
          <p:nvPr>
            <p:ph type="body" sz="quarter" idx="11"/>
          </p:nvPr>
        </p:nvSpPr>
        <p:spPr/>
        <p:txBody>
          <a:bodyPr/>
          <a:lstStyle/>
          <a:p>
            <a:r>
              <a:rPr lang="en-GB" dirty="0"/>
              <a:t>04</a:t>
            </a:r>
          </a:p>
        </p:txBody>
      </p:sp>
    </p:spTree>
    <p:extLst>
      <p:ext uri="{BB962C8B-B14F-4D97-AF65-F5344CB8AC3E}">
        <p14:creationId xmlns:p14="http://schemas.microsoft.com/office/powerpoint/2010/main" val="367005803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a:xfrm>
            <a:off x="306000" y="306000"/>
            <a:ext cx="5648397" cy="360000"/>
          </a:xfrm>
        </p:spPr>
        <p:txBody>
          <a:bodyPr anchor="ctr">
            <a:normAutofit/>
          </a:bodyPr>
          <a:lstStyle/>
          <a:p>
            <a:r>
              <a:rPr lang="en-GB" dirty="0"/>
              <a:t>M&amp;A Tax Planning</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a:xfrm>
            <a:off x="300037" y="6417000"/>
            <a:ext cx="900000" cy="270000"/>
          </a:xfrm>
        </p:spPr>
        <p:txBody>
          <a:bodyPr anchor="ctr">
            <a:normAutofit/>
          </a:bodyPr>
          <a:lstStyle/>
          <a:p>
            <a:pPr>
              <a:spcAft>
                <a:spcPts val="600"/>
              </a:spcAft>
            </a:pPr>
            <a:fld id="{721C06D9-4617-44B0-8711-1EF1C439A609}" type="slidenum">
              <a:rPr lang="en-GB" smtClean="0"/>
              <a:pPr>
                <a:spcAft>
                  <a:spcPts val="600"/>
                </a:spcAft>
              </a:pPr>
              <a:t>26</a:t>
            </a:fld>
            <a:endParaRPr lang="en-GB"/>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6000" y="673200"/>
            <a:ext cx="5648400" cy="360000"/>
          </a:xfrm>
        </p:spPr>
        <p:txBody>
          <a:bodyPr anchor="ctr">
            <a:normAutofit/>
          </a:bodyPr>
          <a:lstStyle/>
          <a:p>
            <a:r>
              <a:rPr lang="en-GB" dirty="0"/>
              <a:t>Tax Perspective</a:t>
            </a:r>
          </a:p>
        </p:txBody>
      </p:sp>
      <p:sp>
        <p:nvSpPr>
          <p:cNvPr id="26" name="Text Placeholder 6">
            <a:extLst>
              <a:ext uri="{FF2B5EF4-FFF2-40B4-BE49-F238E27FC236}">
                <a16:creationId xmlns:a16="http://schemas.microsoft.com/office/drawing/2014/main" id="{20286EBF-19BB-30C4-6379-B24EA4A30E4C}"/>
              </a:ext>
            </a:extLst>
          </p:cNvPr>
          <p:cNvSpPr>
            <a:spLocks noGrp="1"/>
          </p:cNvSpPr>
          <p:nvPr>
            <p:ph type="body" sz="quarter" idx="23"/>
          </p:nvPr>
        </p:nvSpPr>
        <p:spPr>
          <a:xfrm>
            <a:off x="305999" y="1260000"/>
            <a:ext cx="5648400" cy="720000"/>
          </a:xfrm>
        </p:spPr>
        <p:txBody>
          <a:bodyPr/>
          <a:lstStyle/>
          <a:p>
            <a:endParaRPr lang="en-US"/>
          </a:p>
        </p:txBody>
      </p:sp>
      <p:sp>
        <p:nvSpPr>
          <p:cNvPr id="28" name="Text Placeholder 7">
            <a:extLst>
              <a:ext uri="{FF2B5EF4-FFF2-40B4-BE49-F238E27FC236}">
                <a16:creationId xmlns:a16="http://schemas.microsoft.com/office/drawing/2014/main" id="{08D4974D-656A-8EB0-30DB-A4A7861E2338}"/>
              </a:ext>
            </a:extLst>
          </p:cNvPr>
          <p:cNvSpPr>
            <a:spLocks noGrp="1"/>
          </p:cNvSpPr>
          <p:nvPr>
            <p:ph type="body" sz="quarter" idx="14"/>
          </p:nvPr>
        </p:nvSpPr>
        <p:spPr>
          <a:xfrm>
            <a:off x="305998" y="2160000"/>
            <a:ext cx="5648399" cy="334800"/>
          </a:xfrm>
        </p:spPr>
        <p:txBody>
          <a:bodyPr/>
          <a:lstStyle/>
          <a:p>
            <a:endParaRPr lang="en-US"/>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5999" y="2592000"/>
            <a:ext cx="5648399" cy="3357950"/>
          </a:xfrm>
        </p:spPr>
        <p:txBody>
          <a:bodyPr>
            <a:normAutofit/>
          </a:bodyPr>
          <a:lstStyle/>
          <a:p>
            <a:pPr fontAlgn="base"/>
            <a:r>
              <a:rPr lang="en-US">
                <a:highlight>
                  <a:srgbClr val="FFFFFF"/>
                </a:highlight>
              </a:rPr>
              <a:t>Structure to mitigate Capital Gains Tax</a:t>
            </a:r>
          </a:p>
          <a:p>
            <a:pPr fontAlgn="base"/>
            <a:r>
              <a:rPr lang="en-US">
                <a:highlight>
                  <a:srgbClr val="FFFFFF"/>
                </a:highlight>
              </a:rPr>
              <a:t>Manage exposure to Transfer Tax/VAT</a:t>
            </a:r>
          </a:p>
          <a:p>
            <a:pPr fontAlgn="base"/>
            <a:r>
              <a:rPr lang="en-US">
                <a:highlight>
                  <a:srgbClr val="FFFFFF"/>
                </a:highlight>
              </a:rPr>
              <a:t>Manage post-deal tax compliance exposure</a:t>
            </a:r>
          </a:p>
          <a:p>
            <a:pPr fontAlgn="base"/>
            <a:r>
              <a:rPr lang="en-US">
                <a:highlight>
                  <a:srgbClr val="FFFFFF"/>
                </a:highlight>
              </a:rPr>
              <a:t>Ensure to capture tax attributes</a:t>
            </a:r>
          </a:p>
          <a:p>
            <a:pPr fontAlgn="base"/>
            <a:r>
              <a:rPr lang="en-US">
                <a:highlight>
                  <a:srgbClr val="FFFFFF"/>
                </a:highlight>
              </a:rPr>
              <a:t>Tax effective acquisition structure, deal financing</a:t>
            </a:r>
          </a:p>
          <a:p>
            <a:pPr fontAlgn="base"/>
            <a:r>
              <a:rPr lang="en-US">
                <a:highlight>
                  <a:srgbClr val="FFFFFF"/>
                </a:highlight>
              </a:rPr>
              <a:t>Assess tax effective supply chain/post-deal integration</a:t>
            </a:r>
            <a:endParaRPr lang="en-GB"/>
          </a:p>
        </p:txBody>
      </p:sp>
      <p:pic>
        <p:nvPicPr>
          <p:cNvPr id="12" name="Picture 11" descr="A person in a white shirt talking to a group of people&#10;&#10;Description automatically generated">
            <a:extLst>
              <a:ext uri="{FF2B5EF4-FFF2-40B4-BE49-F238E27FC236}">
                <a16:creationId xmlns:a16="http://schemas.microsoft.com/office/drawing/2014/main" id="{7A1BFC1F-4FA3-C216-79CC-2F58AEC9A0BD}"/>
              </a:ext>
            </a:extLst>
          </p:cNvPr>
          <p:cNvPicPr>
            <a:picLocks noChangeAspect="1"/>
          </p:cNvPicPr>
          <p:nvPr/>
        </p:nvPicPr>
        <p:blipFill>
          <a:blip r:embed="rId3">
            <a:extLst>
              <a:ext uri="{28A0092B-C50C-407E-A947-70E740481C1C}">
                <a14:useLocalDpi xmlns:a14="http://schemas.microsoft.com/office/drawing/2010/main" val="0"/>
              </a:ext>
            </a:extLst>
          </a:blip>
          <a:srcRect r="19607" b="-2"/>
          <a:stretch/>
        </p:blipFill>
        <p:spPr>
          <a:xfrm>
            <a:off x="6242400" y="1260000"/>
            <a:ext cx="5648400" cy="4689950"/>
          </a:xfrm>
          <a:prstGeom prst="rect">
            <a:avLst/>
          </a:prstGeom>
          <a:noFill/>
        </p:spPr>
      </p:pic>
    </p:spTree>
    <p:extLst>
      <p:ext uri="{BB962C8B-B14F-4D97-AF65-F5344CB8AC3E}">
        <p14:creationId xmlns:p14="http://schemas.microsoft.com/office/powerpoint/2010/main" val="231341627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 roof&#10;&#10;Description automatically generated">
            <a:extLst>
              <a:ext uri="{FF2B5EF4-FFF2-40B4-BE49-F238E27FC236}">
                <a16:creationId xmlns:a16="http://schemas.microsoft.com/office/drawing/2014/main" id="{3CC5A449-B8C6-6DB4-C437-6C126CA595A5}"/>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7531" r="17531"/>
          <a:stretch>
            <a:fillRect/>
          </a:stretch>
        </p:blipFill>
        <p:spPr/>
      </p:pic>
      <p:sp>
        <p:nvSpPr>
          <p:cNvPr id="3" name="Title 2">
            <a:extLst>
              <a:ext uri="{FF2B5EF4-FFF2-40B4-BE49-F238E27FC236}">
                <a16:creationId xmlns:a16="http://schemas.microsoft.com/office/drawing/2014/main" id="{250DF677-0370-A11B-1CE0-23CDF43F97A5}"/>
              </a:ext>
            </a:extLst>
          </p:cNvPr>
          <p:cNvSpPr>
            <a:spLocks noGrp="1"/>
          </p:cNvSpPr>
          <p:nvPr>
            <p:ph type="title"/>
          </p:nvPr>
        </p:nvSpPr>
        <p:spPr/>
        <p:txBody>
          <a:bodyPr/>
          <a:lstStyle/>
          <a:p>
            <a:r>
              <a:rPr lang="en-GB" dirty="0"/>
              <a:t>Q&amp;A</a:t>
            </a:r>
          </a:p>
        </p:txBody>
      </p:sp>
      <p:sp>
        <p:nvSpPr>
          <p:cNvPr id="4" name="Text Placeholder 3">
            <a:extLst>
              <a:ext uri="{FF2B5EF4-FFF2-40B4-BE49-F238E27FC236}">
                <a16:creationId xmlns:a16="http://schemas.microsoft.com/office/drawing/2014/main" id="{364CD04C-43DB-06F7-D809-081D0652CF4C}"/>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AD8CBB78-31D3-527B-A411-34F16BC2E923}"/>
              </a:ext>
            </a:extLst>
          </p:cNvPr>
          <p:cNvSpPr>
            <a:spLocks noGrp="1"/>
          </p:cNvSpPr>
          <p:nvPr>
            <p:ph type="body" sz="quarter" idx="11"/>
          </p:nvPr>
        </p:nvSpPr>
        <p:spPr/>
        <p:txBody>
          <a:bodyPr/>
          <a:lstStyle/>
          <a:p>
            <a:r>
              <a:rPr lang="en-GB" dirty="0"/>
              <a:t>05</a:t>
            </a:r>
          </a:p>
        </p:txBody>
      </p:sp>
    </p:spTree>
    <p:extLst>
      <p:ext uri="{BB962C8B-B14F-4D97-AF65-F5344CB8AC3E}">
        <p14:creationId xmlns:p14="http://schemas.microsoft.com/office/powerpoint/2010/main" val="133914656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8E564-FE11-9AC9-C254-0A1FF3AA394F}"/>
              </a:ext>
            </a:extLst>
          </p:cNvPr>
          <p:cNvSpPr>
            <a:spLocks noGrp="1"/>
          </p:cNvSpPr>
          <p:nvPr>
            <p:ph type="title"/>
          </p:nvPr>
        </p:nvSpPr>
        <p:spPr/>
        <p:txBody>
          <a:bodyPr/>
          <a:lstStyle/>
          <a:p>
            <a:r>
              <a:rPr lang="en-GB" dirty="0"/>
              <a:t>Q&amp;A</a:t>
            </a:r>
          </a:p>
        </p:txBody>
      </p:sp>
      <p:sp>
        <p:nvSpPr>
          <p:cNvPr id="6" name="Text Placeholder 5">
            <a:extLst>
              <a:ext uri="{FF2B5EF4-FFF2-40B4-BE49-F238E27FC236}">
                <a16:creationId xmlns:a16="http://schemas.microsoft.com/office/drawing/2014/main" id="{37EDE4BC-09B0-41DB-BF67-70AE99D5B73E}"/>
              </a:ext>
            </a:extLst>
          </p:cNvPr>
          <p:cNvSpPr>
            <a:spLocks noGrp="1"/>
          </p:cNvSpPr>
          <p:nvPr>
            <p:ph type="body" sz="quarter" idx="13"/>
          </p:nvPr>
        </p:nvSpPr>
        <p:spPr/>
        <p:txBody>
          <a:bodyPr/>
          <a:lstStyle/>
          <a:p>
            <a:endParaRPr lang="en-GB" dirty="0"/>
          </a:p>
        </p:txBody>
      </p:sp>
      <p:sp>
        <p:nvSpPr>
          <p:cNvPr id="8" name="Text Placeholder 7">
            <a:extLst>
              <a:ext uri="{FF2B5EF4-FFF2-40B4-BE49-F238E27FC236}">
                <a16:creationId xmlns:a16="http://schemas.microsoft.com/office/drawing/2014/main" id="{02EFFABF-8F21-EB9F-66A1-CE0A11CE8BEF}"/>
              </a:ext>
            </a:extLst>
          </p:cNvPr>
          <p:cNvSpPr>
            <a:spLocks noGrp="1"/>
          </p:cNvSpPr>
          <p:nvPr>
            <p:ph type="body" sz="quarter" idx="14"/>
          </p:nvPr>
        </p:nvSpPr>
        <p:spPr/>
        <p:txBody>
          <a:bodyPr/>
          <a:lstStyle/>
          <a:p>
            <a:endParaRPr lang="en-GB" dirty="0"/>
          </a:p>
        </p:txBody>
      </p:sp>
      <p:sp>
        <p:nvSpPr>
          <p:cNvPr id="9" name="Content Placeholder 8">
            <a:extLst>
              <a:ext uri="{FF2B5EF4-FFF2-40B4-BE49-F238E27FC236}">
                <a16:creationId xmlns:a16="http://schemas.microsoft.com/office/drawing/2014/main" id="{536F337F-7F26-449C-647B-38AACC1D0E2B}"/>
              </a:ext>
            </a:extLst>
          </p:cNvPr>
          <p:cNvSpPr>
            <a:spLocks noGrp="1"/>
          </p:cNvSpPr>
          <p:nvPr>
            <p:ph sz="quarter" idx="18"/>
          </p:nvPr>
        </p:nvSpPr>
        <p:spPr>
          <a:xfrm>
            <a:off x="305998" y="1791850"/>
            <a:ext cx="6963165" cy="4257950"/>
          </a:xfrm>
        </p:spPr>
        <p:txBody>
          <a:bodyPr/>
          <a:lstStyle/>
          <a:p>
            <a:endParaRPr lang="en-GB" sz="1600" dirty="0"/>
          </a:p>
          <a:p>
            <a:endParaRPr lang="en-GB" sz="1600" dirty="0"/>
          </a:p>
          <a:p>
            <a:endParaRPr lang="en-GB" sz="1600" dirty="0"/>
          </a:p>
          <a:p>
            <a:endParaRPr lang="en-GB" sz="1600" dirty="0"/>
          </a:p>
          <a:p>
            <a:endParaRPr lang="en-GB" sz="1600" dirty="0"/>
          </a:p>
          <a:p>
            <a:pPr marL="0" indent="0" algn="ctr">
              <a:buNone/>
            </a:pPr>
            <a:r>
              <a:rPr lang="en-GB" sz="6000" dirty="0"/>
              <a:t>??</a:t>
            </a:r>
          </a:p>
        </p:txBody>
      </p:sp>
      <p:pic>
        <p:nvPicPr>
          <p:cNvPr id="14" name="Picture 13" descr="A group of girls hugging&#10;&#10;Description automatically generated">
            <a:extLst>
              <a:ext uri="{FF2B5EF4-FFF2-40B4-BE49-F238E27FC236}">
                <a16:creationId xmlns:a16="http://schemas.microsoft.com/office/drawing/2014/main" id="{B615DE3E-3C27-70AF-A5C0-7861B507A5E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598664" y="0"/>
            <a:ext cx="4593336" cy="6858000"/>
          </a:xfrm>
          <a:prstGeom prst="rect">
            <a:avLst/>
          </a:prstGeom>
        </p:spPr>
      </p:pic>
      <p:sp>
        <p:nvSpPr>
          <p:cNvPr id="23" name="Slide Number Placeholder 4">
            <a:extLst>
              <a:ext uri="{FF2B5EF4-FFF2-40B4-BE49-F238E27FC236}">
                <a16:creationId xmlns:a16="http://schemas.microsoft.com/office/drawing/2014/main" id="{D0C120DC-CFBB-0C53-8276-6A887054D789}"/>
              </a:ext>
            </a:extLst>
          </p:cNvPr>
          <p:cNvSpPr>
            <a:spLocks noGrp="1"/>
          </p:cNvSpPr>
          <p:nvPr>
            <p:ph type="sldNum" sz="quarter" idx="12"/>
          </p:nvPr>
        </p:nvSpPr>
        <p:spPr>
          <a:xfrm>
            <a:off x="300037" y="6417000"/>
            <a:ext cx="900000" cy="270000"/>
          </a:xfrm>
        </p:spPr>
        <p:txBody>
          <a:bodyPr/>
          <a:lstStyle/>
          <a:p>
            <a:fld id="{721C06D9-4617-44B0-8711-1EF1C439A609}" type="slidenum">
              <a:rPr lang="en-GB" smtClean="0"/>
              <a:pPr/>
              <a:t>28</a:t>
            </a:fld>
            <a:endParaRPr lang="en-GB" dirty="0"/>
          </a:p>
        </p:txBody>
      </p:sp>
    </p:spTree>
    <p:extLst>
      <p:ext uri="{BB962C8B-B14F-4D97-AF65-F5344CB8AC3E}">
        <p14:creationId xmlns:p14="http://schemas.microsoft.com/office/powerpoint/2010/main" val="297204257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5C65BD69-C88B-18EA-5202-34F5FA15865C}"/>
              </a:ext>
            </a:extLst>
          </p:cNvPr>
          <p:cNvSpPr>
            <a:spLocks noGrp="1"/>
          </p:cNvSpPr>
          <p:nvPr>
            <p:ph sz="quarter" idx="10"/>
          </p:nvPr>
        </p:nvSpPr>
        <p:spPr>
          <a:xfrm>
            <a:off x="304799" y="1729024"/>
            <a:ext cx="7558158" cy="2520000"/>
          </a:xfrm>
        </p:spPr>
        <p:txBody>
          <a:bodyPr/>
          <a:lstStyle/>
          <a:p>
            <a:r>
              <a:rPr lang="en-GB" sz="1400" noProof="0" dirty="0"/>
              <a:t>Gene Kwee</a:t>
            </a:r>
          </a:p>
          <a:p>
            <a:pPr lvl="1"/>
            <a:r>
              <a:rPr lang="en-GB" sz="1400" noProof="0" dirty="0"/>
              <a:t>Partner, Head of Tax APAC</a:t>
            </a:r>
          </a:p>
          <a:p>
            <a:pPr marL="0" indent="0">
              <a:spcBef>
                <a:spcPts val="0"/>
              </a:spcBef>
              <a:buNone/>
            </a:pPr>
            <a:r>
              <a:rPr lang="en-US" sz="1400" b="0" dirty="0">
                <a:solidFill>
                  <a:srgbClr val="25282A"/>
                </a:solidFill>
                <a:cs typeface="Arial" panose="020B0604020202020204" pitchFamily="34" charset="0"/>
              </a:rPr>
              <a:t>135 Cecil Street </a:t>
            </a:r>
          </a:p>
          <a:p>
            <a:pPr marL="0" indent="0">
              <a:spcBef>
                <a:spcPts val="0"/>
              </a:spcBef>
              <a:buNone/>
            </a:pPr>
            <a:r>
              <a:rPr lang="en-US" sz="1400" b="0" dirty="0">
                <a:solidFill>
                  <a:srgbClr val="25282A"/>
                </a:solidFill>
                <a:cs typeface="Arial" panose="020B0604020202020204" pitchFamily="34" charset="0"/>
              </a:rPr>
              <a:t>#10-01</a:t>
            </a:r>
          </a:p>
          <a:p>
            <a:pPr marL="0" indent="0">
              <a:spcBef>
                <a:spcPts val="0"/>
              </a:spcBef>
              <a:buNone/>
            </a:pPr>
            <a:r>
              <a:rPr lang="en-US" sz="1400" b="0" dirty="0">
                <a:solidFill>
                  <a:srgbClr val="25282A"/>
                </a:solidFill>
                <a:cs typeface="Arial" panose="020B0604020202020204" pitchFamily="34" charset="0"/>
              </a:rPr>
              <a:t>Singapore 069536</a:t>
            </a:r>
          </a:p>
          <a:p>
            <a:pPr lvl="1"/>
            <a:endParaRPr lang="en-GB" sz="1400" noProof="0" dirty="0"/>
          </a:p>
          <a:p>
            <a:pPr lvl="1"/>
            <a:r>
              <a:rPr lang="en-GB" sz="1400" noProof="0" dirty="0"/>
              <a:t>Tel: +65 6224 4022 ext. 1324</a:t>
            </a:r>
          </a:p>
          <a:p>
            <a:pPr lvl="1"/>
            <a:r>
              <a:rPr lang="en-GB" sz="1400" dirty="0"/>
              <a:t>g</a:t>
            </a:r>
            <a:r>
              <a:rPr lang="en-GB" sz="1400" noProof="0" dirty="0"/>
              <a:t>ene.kwee@mazars.com.sg</a:t>
            </a:r>
          </a:p>
          <a:p>
            <a:pPr lvl="1"/>
            <a:endParaRPr lang="en-GB" sz="1400" noProof="0" dirty="0"/>
          </a:p>
          <a:p>
            <a:pPr lvl="1"/>
            <a:endParaRPr lang="en-GB" sz="1400" noProof="0" dirty="0"/>
          </a:p>
          <a:p>
            <a:pPr lvl="1"/>
            <a:endParaRPr lang="en-GB" sz="1400" noProof="0" dirty="0"/>
          </a:p>
          <a:p>
            <a:pPr lvl="1"/>
            <a:endParaRPr lang="en-GB" sz="1400" noProof="0" dirty="0"/>
          </a:p>
          <a:p>
            <a:pPr lvl="1"/>
            <a:endParaRPr lang="en-GB" sz="1400" noProof="0" dirty="0"/>
          </a:p>
          <a:p>
            <a:pPr lvl="1"/>
            <a:endParaRPr lang="en-GB" sz="1400" noProof="0" dirty="0"/>
          </a:p>
          <a:p>
            <a:pPr lvl="1"/>
            <a:endParaRPr lang="en-GB" sz="1400" noProof="0" dirty="0"/>
          </a:p>
        </p:txBody>
      </p:sp>
    </p:spTree>
    <p:extLst>
      <p:ext uri="{BB962C8B-B14F-4D97-AF65-F5344CB8AC3E}">
        <p14:creationId xmlns:p14="http://schemas.microsoft.com/office/powerpoint/2010/main" val="209022785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 roof&#10;&#10;Description automatically generated">
            <a:extLst>
              <a:ext uri="{FF2B5EF4-FFF2-40B4-BE49-F238E27FC236}">
                <a16:creationId xmlns:a16="http://schemas.microsoft.com/office/drawing/2014/main" id="{3CC5A449-B8C6-6DB4-C437-6C126CA595A5}"/>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7531" r="17531"/>
          <a:stretch>
            <a:fillRect/>
          </a:stretch>
        </p:blipFill>
        <p:spPr/>
      </p:pic>
      <p:sp>
        <p:nvSpPr>
          <p:cNvPr id="3" name="Title 2">
            <a:extLst>
              <a:ext uri="{FF2B5EF4-FFF2-40B4-BE49-F238E27FC236}">
                <a16:creationId xmlns:a16="http://schemas.microsoft.com/office/drawing/2014/main" id="{250DF677-0370-A11B-1CE0-23CDF43F97A5}"/>
              </a:ext>
            </a:extLst>
          </p:cNvPr>
          <p:cNvSpPr>
            <a:spLocks noGrp="1"/>
          </p:cNvSpPr>
          <p:nvPr>
            <p:ph type="title"/>
          </p:nvPr>
        </p:nvSpPr>
        <p:spPr/>
        <p:txBody>
          <a:bodyPr/>
          <a:lstStyle/>
          <a:p>
            <a:r>
              <a:rPr lang="en-GB" dirty="0"/>
              <a:t>Introduction</a:t>
            </a:r>
          </a:p>
        </p:txBody>
      </p:sp>
      <p:sp>
        <p:nvSpPr>
          <p:cNvPr id="4" name="Text Placeholder 3">
            <a:extLst>
              <a:ext uri="{FF2B5EF4-FFF2-40B4-BE49-F238E27FC236}">
                <a16:creationId xmlns:a16="http://schemas.microsoft.com/office/drawing/2014/main" id="{364CD04C-43DB-06F7-D809-081D0652CF4C}"/>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AD8CBB78-31D3-527B-A411-34F16BC2E923}"/>
              </a:ext>
            </a:extLst>
          </p:cNvPr>
          <p:cNvSpPr>
            <a:spLocks noGrp="1"/>
          </p:cNvSpPr>
          <p:nvPr>
            <p:ph type="body" sz="quarter" idx="11"/>
          </p:nvPr>
        </p:nvSpPr>
        <p:spPr/>
        <p:txBody>
          <a:bodyPr/>
          <a:lstStyle/>
          <a:p>
            <a:r>
              <a:rPr lang="en-GB" dirty="0"/>
              <a:t>01</a:t>
            </a:r>
          </a:p>
        </p:txBody>
      </p:sp>
    </p:spTree>
    <p:extLst>
      <p:ext uri="{BB962C8B-B14F-4D97-AF65-F5344CB8AC3E}">
        <p14:creationId xmlns:p14="http://schemas.microsoft.com/office/powerpoint/2010/main" val="8426892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p:txBody>
          <a:bodyPr/>
          <a:lstStyle/>
          <a:p>
            <a:r>
              <a:rPr lang="en-GB" dirty="0"/>
              <a:t>Introduction</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p:txBody>
          <a:bodyPr/>
          <a:lstStyle/>
          <a:p>
            <a:fld id="{721C06D9-4617-44B0-8711-1EF1C439A609}" type="slidenum">
              <a:rPr lang="en-GB" smtClean="0"/>
              <a:pPr/>
              <a:t>4</a:t>
            </a:fld>
            <a:endParaRPr lang="en-GB" dirty="0"/>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p:txBody>
          <a:bodyPr/>
          <a:lstStyle/>
          <a:p>
            <a:r>
              <a:rPr lang="en-GB" dirty="0"/>
              <a:t>Overview M&amp;A activity</a:t>
            </a:r>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p:txBody>
          <a:bodyPr/>
          <a:lstStyle/>
          <a:p>
            <a:r>
              <a:rPr lang="en-GB" dirty="0"/>
              <a:t>M&amp;A activity in 2023</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0037" y="2246092"/>
            <a:ext cx="5935774" cy="3969950"/>
          </a:xfrm>
        </p:spPr>
        <p:txBody>
          <a:bodyPr/>
          <a:lstStyle/>
          <a:p>
            <a:pPr algn="l" fontAlgn="base"/>
            <a:r>
              <a:rPr lang="en-US" sz="1800" b="0" i="0" dirty="0">
                <a:solidFill>
                  <a:srgbClr val="333333"/>
                </a:solidFill>
                <a:effectLst/>
                <a:highlight>
                  <a:srgbClr val="FFFFFF"/>
                </a:highlight>
              </a:rPr>
              <a:t>Lower than at the peak in 2021</a:t>
            </a:r>
          </a:p>
          <a:p>
            <a:pPr algn="l" fontAlgn="base"/>
            <a:r>
              <a:rPr lang="en-US" sz="1800" b="0" i="0" dirty="0">
                <a:solidFill>
                  <a:srgbClr val="333333"/>
                </a:solidFill>
                <a:effectLst/>
                <a:highlight>
                  <a:srgbClr val="FFFFFF"/>
                </a:highlight>
              </a:rPr>
              <a:t>Total deal volume and value exceeded pre-pandemic levels </a:t>
            </a:r>
          </a:p>
          <a:p>
            <a:pPr algn="l" fontAlgn="base"/>
            <a:r>
              <a:rPr lang="en-US" sz="1800" b="0" i="0" dirty="0">
                <a:solidFill>
                  <a:srgbClr val="333333"/>
                </a:solidFill>
                <a:effectLst/>
                <a:highlight>
                  <a:srgbClr val="FFFFFF"/>
                </a:highlight>
              </a:rPr>
              <a:t>Singapore, Indonesia, and Vietnam emerged as leaders among the countries in the region</a:t>
            </a:r>
          </a:p>
          <a:p>
            <a:pPr algn="l" fontAlgn="base"/>
            <a:r>
              <a:rPr lang="en-US" sz="1800" dirty="0">
                <a:solidFill>
                  <a:srgbClr val="333333"/>
                </a:solidFill>
                <a:highlight>
                  <a:srgbClr val="FFFFFF"/>
                </a:highlight>
              </a:rPr>
              <a:t>S</a:t>
            </a:r>
            <a:r>
              <a:rPr lang="en-US" sz="1800" b="0" i="0" dirty="0">
                <a:solidFill>
                  <a:srgbClr val="333333"/>
                </a:solidFill>
                <a:effectLst/>
                <a:highlight>
                  <a:srgbClr val="FFFFFF"/>
                </a:highlight>
              </a:rPr>
              <a:t>trong focus on sectors such as technology, industrials, consumer and retail, energy and natural resources, and financial services</a:t>
            </a:r>
          </a:p>
          <a:p>
            <a:pPr algn="l" fontAlgn="base"/>
            <a:r>
              <a:rPr lang="en-US" sz="1800" b="0" i="0" dirty="0">
                <a:solidFill>
                  <a:srgbClr val="333333"/>
                </a:solidFill>
                <a:effectLst/>
                <a:highlight>
                  <a:srgbClr val="FFFFFF"/>
                </a:highlight>
              </a:rPr>
              <a:t>The energy industry exhibited a growing interest in green energy initiatives, private equity (PE)-backed, </a:t>
            </a:r>
            <a:endParaRPr lang="en-GB" sz="1800" dirty="0"/>
          </a:p>
        </p:txBody>
      </p:sp>
      <p:sp>
        <p:nvSpPr>
          <p:cNvPr id="10" name="TextBox 9">
            <a:extLst>
              <a:ext uri="{FF2B5EF4-FFF2-40B4-BE49-F238E27FC236}">
                <a16:creationId xmlns:a16="http://schemas.microsoft.com/office/drawing/2014/main" id="{2689FB36-7DC2-073B-4BC0-E7AAC9177AE0}"/>
              </a:ext>
            </a:extLst>
          </p:cNvPr>
          <p:cNvSpPr txBox="1"/>
          <p:nvPr/>
        </p:nvSpPr>
        <p:spPr>
          <a:xfrm>
            <a:off x="10726708" y="5307373"/>
            <a:ext cx="1159292" cy="230832"/>
          </a:xfrm>
          <a:prstGeom prst="rect">
            <a:avLst/>
          </a:prstGeom>
          <a:noFill/>
        </p:spPr>
        <p:txBody>
          <a:bodyPr wrap="none" rtlCol="0">
            <a:spAutoFit/>
          </a:bodyPr>
          <a:lstStyle/>
          <a:p>
            <a:r>
              <a:rPr lang="en-US" sz="900" b="0" i="0" dirty="0">
                <a:solidFill>
                  <a:srgbClr val="374957"/>
                </a:solidFill>
                <a:effectLst/>
                <a:highlight>
                  <a:srgbClr val="FFFFFF"/>
                </a:highlight>
                <a:latin typeface="Inter"/>
              </a:rPr>
              <a:t>Designed by </a:t>
            </a:r>
            <a:r>
              <a:rPr lang="en-US" sz="900" b="0" i="0" dirty="0" err="1">
                <a:solidFill>
                  <a:srgbClr val="374957"/>
                </a:solidFill>
                <a:effectLst/>
                <a:highlight>
                  <a:srgbClr val="FFFFFF"/>
                </a:highlight>
                <a:latin typeface="Inter"/>
              </a:rPr>
              <a:t>Freepik</a:t>
            </a:r>
            <a:r>
              <a:rPr lang="en-US" sz="900" b="0" i="0" dirty="0">
                <a:solidFill>
                  <a:srgbClr val="374957"/>
                </a:solidFill>
                <a:effectLst/>
                <a:highlight>
                  <a:srgbClr val="FFFFFF"/>
                </a:highlight>
                <a:latin typeface="Inter"/>
              </a:rPr>
              <a:t> </a:t>
            </a:r>
            <a:endParaRPr lang="en-US" sz="900" dirty="0"/>
          </a:p>
        </p:txBody>
      </p:sp>
      <p:pic>
        <p:nvPicPr>
          <p:cNvPr id="13" name="Picture 12">
            <a:extLst>
              <a:ext uri="{FF2B5EF4-FFF2-40B4-BE49-F238E27FC236}">
                <a16:creationId xmlns:a16="http://schemas.microsoft.com/office/drawing/2014/main" id="{E268D51C-ACAA-5518-20CF-FFF19CE34636}"/>
              </a:ext>
            </a:extLst>
          </p:cNvPr>
          <p:cNvPicPr>
            <a:picLocks noChangeAspect="1"/>
          </p:cNvPicPr>
          <p:nvPr/>
        </p:nvPicPr>
        <p:blipFill rotWithShape="1">
          <a:blip r:embed="rId3"/>
          <a:srcRect l="7027" r="8839"/>
          <a:stretch/>
        </p:blipFill>
        <p:spPr>
          <a:xfrm>
            <a:off x="6547435" y="2269325"/>
            <a:ext cx="5644565" cy="3473150"/>
          </a:xfrm>
          <a:prstGeom prst="rect">
            <a:avLst/>
          </a:prstGeom>
        </p:spPr>
      </p:pic>
    </p:spTree>
    <p:extLst>
      <p:ext uri="{BB962C8B-B14F-4D97-AF65-F5344CB8AC3E}">
        <p14:creationId xmlns:p14="http://schemas.microsoft.com/office/powerpoint/2010/main" val="39547636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a:xfrm>
            <a:off x="306000" y="306000"/>
            <a:ext cx="5648397" cy="360000"/>
          </a:xfrm>
        </p:spPr>
        <p:txBody>
          <a:bodyPr anchor="ctr">
            <a:normAutofit/>
          </a:bodyPr>
          <a:lstStyle/>
          <a:p>
            <a:r>
              <a:rPr lang="en-GB" dirty="0"/>
              <a:t>Introduction</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a:xfrm>
            <a:off x="300037" y="6417000"/>
            <a:ext cx="900000" cy="270000"/>
          </a:xfrm>
        </p:spPr>
        <p:txBody>
          <a:bodyPr anchor="ctr">
            <a:normAutofit/>
          </a:bodyPr>
          <a:lstStyle/>
          <a:p>
            <a:pPr>
              <a:spcAft>
                <a:spcPts val="600"/>
              </a:spcAft>
            </a:pPr>
            <a:fld id="{721C06D9-4617-44B0-8711-1EF1C439A609}" type="slidenum">
              <a:rPr lang="en-GB" smtClean="0"/>
              <a:pPr>
                <a:spcAft>
                  <a:spcPts val="600"/>
                </a:spcAft>
              </a:pPr>
              <a:t>5</a:t>
            </a:fld>
            <a:endParaRPr lang="en-GB"/>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6000" y="673200"/>
            <a:ext cx="5648400" cy="360000"/>
          </a:xfrm>
        </p:spPr>
        <p:txBody>
          <a:bodyPr anchor="ctr">
            <a:normAutofit/>
          </a:bodyPr>
          <a:lstStyle/>
          <a:p>
            <a:r>
              <a:rPr lang="en-GB" dirty="0"/>
              <a:t>Overview M&amp;A activity in ASEAN </a:t>
            </a:r>
          </a:p>
        </p:txBody>
      </p:sp>
      <p:sp>
        <p:nvSpPr>
          <p:cNvPr id="14" name="Text Placeholder 6">
            <a:extLst>
              <a:ext uri="{FF2B5EF4-FFF2-40B4-BE49-F238E27FC236}">
                <a16:creationId xmlns:a16="http://schemas.microsoft.com/office/drawing/2014/main" id="{6D55AC65-FD31-FF52-DB51-8854DCA00BB8}"/>
              </a:ext>
            </a:extLst>
          </p:cNvPr>
          <p:cNvSpPr>
            <a:spLocks noGrp="1"/>
          </p:cNvSpPr>
          <p:nvPr>
            <p:ph type="body" sz="quarter" idx="23"/>
          </p:nvPr>
        </p:nvSpPr>
        <p:spPr>
          <a:xfrm>
            <a:off x="305999" y="1260000"/>
            <a:ext cx="5648400" cy="720000"/>
          </a:xfrm>
        </p:spPr>
        <p:txBody>
          <a:bodyPr/>
          <a:lstStyle/>
          <a:p>
            <a:endParaRPr lang="en-US"/>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a:xfrm>
            <a:off x="305998" y="2160000"/>
            <a:ext cx="5648399" cy="334800"/>
          </a:xfrm>
        </p:spPr>
        <p:txBody>
          <a:bodyPr>
            <a:normAutofit/>
          </a:bodyPr>
          <a:lstStyle/>
          <a:p>
            <a:r>
              <a:rPr lang="en-GB" dirty="0"/>
              <a:t>Outlook 2024</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5999" y="2592000"/>
            <a:ext cx="5648399" cy="3357950"/>
          </a:xfrm>
        </p:spPr>
        <p:txBody>
          <a:bodyPr>
            <a:normAutofit/>
          </a:bodyPr>
          <a:lstStyle/>
          <a:p>
            <a:r>
              <a:rPr lang="en-US" b="0" i="0">
                <a:effectLst/>
                <a:highlight>
                  <a:srgbClr val="FFFFFF"/>
                </a:highlight>
              </a:rPr>
              <a:t>M&amp;A and debt financing sectors are expected to continue to grow</a:t>
            </a:r>
          </a:p>
          <a:p>
            <a:r>
              <a:rPr lang="en-US" b="0" i="0">
                <a:effectLst/>
                <a:highlight>
                  <a:srgbClr val="FFFFFF"/>
                </a:highlight>
              </a:rPr>
              <a:t>Singapore looks to be emerging as the primary source of deals</a:t>
            </a:r>
          </a:p>
          <a:p>
            <a:r>
              <a:rPr lang="en-US" b="0" i="0">
                <a:effectLst/>
                <a:highlight>
                  <a:srgbClr val="FFFFFF"/>
                </a:highlight>
              </a:rPr>
              <a:t>International Monetary Fund predicted that the Philippines and Cambodia will see the highest rates of economic growth among Southeast Asian countries</a:t>
            </a:r>
          </a:p>
          <a:p>
            <a:r>
              <a:rPr lang="en-US" b="0" i="0">
                <a:effectLst/>
                <a:highlight>
                  <a:srgbClr val="FFFFFF"/>
                </a:highlight>
              </a:rPr>
              <a:t>This expansion creates opportunities for a rise in M&amp;A transactions, particularly in the energy, healthcare, and ESG-related sectors.</a:t>
            </a:r>
            <a:endParaRPr lang="en-US" b="1" i="0">
              <a:effectLst/>
              <a:highlight>
                <a:srgbClr val="FFFFFF"/>
              </a:highlight>
            </a:endParaRPr>
          </a:p>
          <a:p>
            <a:r>
              <a:rPr lang="en-US" i="0">
                <a:effectLst/>
                <a:highlight>
                  <a:srgbClr val="FFFFFF"/>
                </a:highlight>
              </a:rPr>
              <a:t>Rise of use of private debt as financing </a:t>
            </a:r>
            <a:endParaRPr lang="en-US" b="1" i="0">
              <a:effectLst/>
              <a:highlight>
                <a:srgbClr val="FFFFFF"/>
              </a:highlight>
            </a:endParaRPr>
          </a:p>
          <a:p>
            <a:r>
              <a:rPr lang="en-US" b="0" i="0">
                <a:effectLst/>
                <a:highlight>
                  <a:srgbClr val="FFFFFF"/>
                </a:highlight>
              </a:rPr>
              <a:t>Technology (AI) is expected to see the highest growth in number of transactions</a:t>
            </a:r>
            <a:endParaRPr lang="en-GB"/>
          </a:p>
        </p:txBody>
      </p:sp>
      <p:pic>
        <p:nvPicPr>
          <p:cNvPr id="9" name="Picture 8" descr="A person paying with a credit card&#10;&#10;Description automatically generated">
            <a:extLst>
              <a:ext uri="{FF2B5EF4-FFF2-40B4-BE49-F238E27FC236}">
                <a16:creationId xmlns:a16="http://schemas.microsoft.com/office/drawing/2014/main" id="{E41C6483-0406-F183-260A-4D350FAD07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303" r="3651"/>
          <a:stretch/>
        </p:blipFill>
        <p:spPr>
          <a:xfrm>
            <a:off x="6242400" y="1260000"/>
            <a:ext cx="5648400" cy="4689950"/>
          </a:xfrm>
          <a:prstGeom prst="rect">
            <a:avLst/>
          </a:prstGeom>
          <a:noFill/>
        </p:spPr>
      </p:pic>
    </p:spTree>
    <p:extLst>
      <p:ext uri="{BB962C8B-B14F-4D97-AF65-F5344CB8AC3E}">
        <p14:creationId xmlns:p14="http://schemas.microsoft.com/office/powerpoint/2010/main" val="213334746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a:xfrm>
            <a:off x="306000" y="306000"/>
            <a:ext cx="5648397" cy="360000"/>
          </a:xfrm>
        </p:spPr>
        <p:txBody>
          <a:bodyPr anchor="ctr">
            <a:normAutofit/>
          </a:bodyPr>
          <a:lstStyle/>
          <a:p>
            <a:r>
              <a:rPr lang="en-GB" dirty="0"/>
              <a:t>Introduction</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a:xfrm>
            <a:off x="300037" y="6417000"/>
            <a:ext cx="900000" cy="270000"/>
          </a:xfrm>
        </p:spPr>
        <p:txBody>
          <a:bodyPr anchor="ctr">
            <a:normAutofit/>
          </a:bodyPr>
          <a:lstStyle/>
          <a:p>
            <a:pPr>
              <a:spcAft>
                <a:spcPts val="600"/>
              </a:spcAft>
            </a:pPr>
            <a:fld id="{721C06D9-4617-44B0-8711-1EF1C439A609}" type="slidenum">
              <a:rPr lang="en-GB" smtClean="0"/>
              <a:pPr>
                <a:spcAft>
                  <a:spcPts val="600"/>
                </a:spcAft>
              </a:pPr>
              <a:t>6</a:t>
            </a:fld>
            <a:endParaRPr lang="en-GB"/>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6000" y="673200"/>
            <a:ext cx="5648400" cy="360000"/>
          </a:xfrm>
        </p:spPr>
        <p:txBody>
          <a:bodyPr anchor="ctr">
            <a:normAutofit/>
          </a:bodyPr>
          <a:lstStyle/>
          <a:p>
            <a:r>
              <a:rPr lang="en-GB" dirty="0"/>
              <a:t>Overview M&amp;A activity in ASEAN </a:t>
            </a:r>
          </a:p>
        </p:txBody>
      </p:sp>
      <p:sp>
        <p:nvSpPr>
          <p:cNvPr id="14" name="Text Placeholder 6">
            <a:extLst>
              <a:ext uri="{FF2B5EF4-FFF2-40B4-BE49-F238E27FC236}">
                <a16:creationId xmlns:a16="http://schemas.microsoft.com/office/drawing/2014/main" id="{422C7C18-43D2-39D9-7BA6-A8C2D7497316}"/>
              </a:ext>
            </a:extLst>
          </p:cNvPr>
          <p:cNvSpPr>
            <a:spLocks noGrp="1"/>
          </p:cNvSpPr>
          <p:nvPr>
            <p:ph type="body" sz="quarter" idx="23"/>
          </p:nvPr>
        </p:nvSpPr>
        <p:spPr>
          <a:xfrm>
            <a:off x="305999" y="1260000"/>
            <a:ext cx="5648400" cy="720000"/>
          </a:xfrm>
        </p:spPr>
        <p:txBody>
          <a:bodyPr/>
          <a:lstStyle/>
          <a:p>
            <a:endParaRPr lang="en-US"/>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a:xfrm>
            <a:off x="305998" y="2160000"/>
            <a:ext cx="5648399" cy="334800"/>
          </a:xfrm>
        </p:spPr>
        <p:txBody>
          <a:bodyPr>
            <a:normAutofit/>
          </a:bodyPr>
          <a:lstStyle/>
          <a:p>
            <a:r>
              <a:rPr lang="en-GB" dirty="0"/>
              <a:t>Outlook 2024</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5999" y="2592000"/>
            <a:ext cx="5648399" cy="3357950"/>
          </a:xfrm>
        </p:spPr>
        <p:txBody>
          <a:bodyPr>
            <a:normAutofit/>
          </a:bodyPr>
          <a:lstStyle/>
          <a:p>
            <a:r>
              <a:rPr lang="en-US">
                <a:highlight>
                  <a:srgbClr val="FFFFFF"/>
                </a:highlight>
              </a:rPr>
              <a:t>Anti-trust </a:t>
            </a:r>
            <a:r>
              <a:rPr lang="en-US" b="0" i="0">
                <a:effectLst/>
                <a:highlight>
                  <a:srgbClr val="FFFFFF"/>
                </a:highlight>
              </a:rPr>
              <a:t>policy and regulation will inhibit M&amp;A in 2024</a:t>
            </a:r>
          </a:p>
          <a:p>
            <a:r>
              <a:rPr lang="en-US" b="0" i="0">
                <a:effectLst/>
                <a:highlight>
                  <a:srgbClr val="FFFFFF"/>
                </a:highlight>
              </a:rPr>
              <a:t>ESG regulations look to come out as a key obstacle, but other hand ESG guidance is highlighted as a key driver for M&amp;A</a:t>
            </a:r>
          </a:p>
          <a:p>
            <a:r>
              <a:rPr lang="en-US">
                <a:highlight>
                  <a:srgbClr val="FFFFFF"/>
                </a:highlight>
              </a:rPr>
              <a:t>De-carbonization and Net-zero emission objectives, propels transactions in renewable energy</a:t>
            </a:r>
          </a:p>
          <a:p>
            <a:r>
              <a:rPr lang="en-US">
                <a:highlight>
                  <a:srgbClr val="FFFFFF"/>
                </a:highlight>
              </a:rPr>
              <a:t>More collaboration between Financial institutions and private, public, and philanthropic </a:t>
            </a:r>
            <a:r>
              <a:rPr lang="en-US" err="1">
                <a:highlight>
                  <a:srgbClr val="FFFFFF"/>
                </a:highlight>
              </a:rPr>
              <a:t>organisations</a:t>
            </a:r>
            <a:r>
              <a:rPr lang="en-US">
                <a:highlight>
                  <a:srgbClr val="FFFFFF"/>
                </a:highlight>
              </a:rPr>
              <a:t> leading to furthering in this area will lead to more scaling in renewables, channeling capital to where industries need it most, and address the challenge of coal</a:t>
            </a:r>
          </a:p>
          <a:p>
            <a:endParaRPr lang="en-US">
              <a:highlight>
                <a:srgbClr val="FFFFFF"/>
              </a:highlight>
            </a:endParaRPr>
          </a:p>
          <a:p>
            <a:endParaRPr lang="en-GB"/>
          </a:p>
        </p:txBody>
      </p:sp>
      <p:pic>
        <p:nvPicPr>
          <p:cNvPr id="9" name="Picture 8" descr="A person holding a tablet and stylus&#10;&#10;Description automatically generated">
            <a:extLst>
              <a:ext uri="{FF2B5EF4-FFF2-40B4-BE49-F238E27FC236}">
                <a16:creationId xmlns:a16="http://schemas.microsoft.com/office/drawing/2014/main" id="{AB3A8830-2F58-21DD-271A-C167F071D3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88" r="9766"/>
          <a:stretch/>
        </p:blipFill>
        <p:spPr>
          <a:xfrm>
            <a:off x="6242400" y="1260000"/>
            <a:ext cx="5648400" cy="4689950"/>
          </a:xfrm>
          <a:prstGeom prst="rect">
            <a:avLst/>
          </a:prstGeom>
          <a:noFill/>
        </p:spPr>
      </p:pic>
    </p:spTree>
    <p:extLst>
      <p:ext uri="{BB962C8B-B14F-4D97-AF65-F5344CB8AC3E}">
        <p14:creationId xmlns:p14="http://schemas.microsoft.com/office/powerpoint/2010/main" val="91493507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 roof&#10;&#10;Description automatically generated">
            <a:extLst>
              <a:ext uri="{FF2B5EF4-FFF2-40B4-BE49-F238E27FC236}">
                <a16:creationId xmlns:a16="http://schemas.microsoft.com/office/drawing/2014/main" id="{3CC5A449-B8C6-6DB4-C437-6C126CA595A5}"/>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7531" r="17531"/>
          <a:stretch>
            <a:fillRect/>
          </a:stretch>
        </p:blipFill>
        <p:spPr/>
      </p:pic>
      <p:sp>
        <p:nvSpPr>
          <p:cNvPr id="3" name="Title 2">
            <a:extLst>
              <a:ext uri="{FF2B5EF4-FFF2-40B4-BE49-F238E27FC236}">
                <a16:creationId xmlns:a16="http://schemas.microsoft.com/office/drawing/2014/main" id="{250DF677-0370-A11B-1CE0-23CDF43F97A5}"/>
              </a:ext>
            </a:extLst>
          </p:cNvPr>
          <p:cNvSpPr>
            <a:spLocks noGrp="1"/>
          </p:cNvSpPr>
          <p:nvPr>
            <p:ph type="title"/>
          </p:nvPr>
        </p:nvSpPr>
        <p:spPr/>
        <p:txBody>
          <a:bodyPr/>
          <a:lstStyle/>
          <a:p>
            <a:r>
              <a:rPr lang="en-GB" dirty="0"/>
              <a:t>Key Tax Considerations in M&amp;A</a:t>
            </a:r>
          </a:p>
        </p:txBody>
      </p:sp>
      <p:sp>
        <p:nvSpPr>
          <p:cNvPr id="4" name="Text Placeholder 3">
            <a:extLst>
              <a:ext uri="{FF2B5EF4-FFF2-40B4-BE49-F238E27FC236}">
                <a16:creationId xmlns:a16="http://schemas.microsoft.com/office/drawing/2014/main" id="{364CD04C-43DB-06F7-D809-081D0652CF4C}"/>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AD8CBB78-31D3-527B-A411-34F16BC2E923}"/>
              </a:ext>
            </a:extLst>
          </p:cNvPr>
          <p:cNvSpPr>
            <a:spLocks noGrp="1"/>
          </p:cNvSpPr>
          <p:nvPr>
            <p:ph type="body" sz="quarter" idx="11"/>
          </p:nvPr>
        </p:nvSpPr>
        <p:spPr/>
        <p:txBody>
          <a:bodyPr/>
          <a:lstStyle/>
          <a:p>
            <a:r>
              <a:rPr lang="en-GB" dirty="0"/>
              <a:t>02</a:t>
            </a:r>
          </a:p>
        </p:txBody>
      </p:sp>
    </p:spTree>
    <p:extLst>
      <p:ext uri="{BB962C8B-B14F-4D97-AF65-F5344CB8AC3E}">
        <p14:creationId xmlns:p14="http://schemas.microsoft.com/office/powerpoint/2010/main" val="82501787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a:xfrm>
            <a:off x="306000" y="306000"/>
            <a:ext cx="5648397" cy="360000"/>
          </a:xfrm>
        </p:spPr>
        <p:txBody>
          <a:bodyPr anchor="ctr">
            <a:normAutofit/>
          </a:bodyPr>
          <a:lstStyle/>
          <a:p>
            <a:r>
              <a:rPr lang="en-GB" dirty="0"/>
              <a:t>Key Tax Considerations in M&amp;A</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a:xfrm>
            <a:off x="300037" y="6417000"/>
            <a:ext cx="900000" cy="270000"/>
          </a:xfrm>
        </p:spPr>
        <p:txBody>
          <a:bodyPr anchor="ctr">
            <a:normAutofit/>
          </a:bodyPr>
          <a:lstStyle/>
          <a:p>
            <a:pPr>
              <a:spcAft>
                <a:spcPts val="600"/>
              </a:spcAft>
            </a:pPr>
            <a:fld id="{721C06D9-4617-44B0-8711-1EF1C439A609}" type="slidenum">
              <a:rPr lang="en-GB" smtClean="0"/>
              <a:pPr>
                <a:spcAft>
                  <a:spcPts val="600"/>
                </a:spcAft>
              </a:pPr>
              <a:t>8</a:t>
            </a:fld>
            <a:endParaRPr lang="en-GB"/>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6000" y="673200"/>
            <a:ext cx="5648400" cy="360000"/>
          </a:xfrm>
        </p:spPr>
        <p:txBody>
          <a:bodyPr anchor="ctr">
            <a:normAutofit/>
          </a:bodyPr>
          <a:lstStyle/>
          <a:p>
            <a:r>
              <a:rPr lang="en-GB" dirty="0"/>
              <a:t>Tax Perspective from Sell-side</a:t>
            </a:r>
          </a:p>
        </p:txBody>
      </p:sp>
      <p:sp>
        <p:nvSpPr>
          <p:cNvPr id="14" name="Text Placeholder 6">
            <a:extLst>
              <a:ext uri="{FF2B5EF4-FFF2-40B4-BE49-F238E27FC236}">
                <a16:creationId xmlns:a16="http://schemas.microsoft.com/office/drawing/2014/main" id="{840B70AE-EB42-2953-C9FB-423E8E0DB9FC}"/>
              </a:ext>
            </a:extLst>
          </p:cNvPr>
          <p:cNvSpPr>
            <a:spLocks noGrp="1"/>
          </p:cNvSpPr>
          <p:nvPr>
            <p:ph type="body" sz="quarter" idx="23"/>
          </p:nvPr>
        </p:nvSpPr>
        <p:spPr>
          <a:xfrm>
            <a:off x="305999" y="1260000"/>
            <a:ext cx="5648400" cy="720000"/>
          </a:xfrm>
        </p:spPr>
        <p:txBody>
          <a:bodyPr/>
          <a:lstStyle/>
          <a:p>
            <a:endParaRPr lang="en-US"/>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a:xfrm>
            <a:off x="305998" y="2160000"/>
            <a:ext cx="5648399" cy="334800"/>
          </a:xfrm>
        </p:spPr>
        <p:txBody>
          <a:bodyPr>
            <a:normAutofit/>
          </a:bodyPr>
          <a:lstStyle/>
          <a:p>
            <a:r>
              <a:rPr lang="en-GB" dirty="0"/>
              <a:t>Pre- and post-deal stage</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5999" y="2592000"/>
            <a:ext cx="5648399" cy="3357950"/>
          </a:xfrm>
        </p:spPr>
        <p:txBody>
          <a:bodyPr>
            <a:normAutofit/>
          </a:bodyPr>
          <a:lstStyle/>
          <a:p>
            <a:pPr fontAlgn="base"/>
            <a:r>
              <a:rPr lang="en-US">
                <a:highlight>
                  <a:srgbClr val="FFFFFF"/>
                </a:highlight>
              </a:rPr>
              <a:t>Pre-exit restructuring, modeling the transaction and managing tax outcome</a:t>
            </a:r>
          </a:p>
          <a:p>
            <a:pPr fontAlgn="base"/>
            <a:r>
              <a:rPr lang="en-US">
                <a:highlight>
                  <a:srgbClr val="FFFFFF"/>
                </a:highlight>
              </a:rPr>
              <a:t>Identifying, remediating tax exposures</a:t>
            </a:r>
          </a:p>
          <a:p>
            <a:pPr fontAlgn="base"/>
            <a:r>
              <a:rPr lang="en-US">
                <a:highlight>
                  <a:srgbClr val="FFFFFF"/>
                </a:highlight>
              </a:rPr>
              <a:t>Avoid protracted negotiations due to prior unidentified tax issue</a:t>
            </a:r>
          </a:p>
          <a:p>
            <a:pPr fontAlgn="base"/>
            <a:r>
              <a:rPr lang="en-US" err="1">
                <a:highlight>
                  <a:srgbClr val="FFFFFF"/>
                </a:highlight>
              </a:rPr>
              <a:t>Maximising</a:t>
            </a:r>
            <a:r>
              <a:rPr lang="en-US">
                <a:highlight>
                  <a:srgbClr val="FFFFFF"/>
                </a:highlight>
              </a:rPr>
              <a:t> deal value</a:t>
            </a:r>
          </a:p>
          <a:p>
            <a:pPr fontAlgn="base"/>
            <a:endParaRPr lang="en-US">
              <a:highlight>
                <a:srgbClr val="FFFFFF"/>
              </a:highlight>
            </a:endParaRPr>
          </a:p>
          <a:p>
            <a:pPr fontAlgn="base"/>
            <a:endParaRPr lang="en-US" b="0" i="0">
              <a:effectLst/>
              <a:highlight>
                <a:srgbClr val="FFFFFF"/>
              </a:highlight>
            </a:endParaRPr>
          </a:p>
          <a:p>
            <a:endParaRPr lang="en-GB"/>
          </a:p>
        </p:txBody>
      </p:sp>
      <p:pic>
        <p:nvPicPr>
          <p:cNvPr id="9" name="Picture 8" descr="A person using a phone and computer&#10;&#10;Description automatically generated">
            <a:extLst>
              <a:ext uri="{FF2B5EF4-FFF2-40B4-BE49-F238E27FC236}">
                <a16:creationId xmlns:a16="http://schemas.microsoft.com/office/drawing/2014/main" id="{2341067F-8C5A-00B2-E5AD-94CA05E0DC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95" r="24559" b="-1"/>
          <a:stretch/>
        </p:blipFill>
        <p:spPr>
          <a:xfrm>
            <a:off x="6242400" y="1260000"/>
            <a:ext cx="5648400" cy="4689950"/>
          </a:xfrm>
          <a:prstGeom prst="rect">
            <a:avLst/>
          </a:prstGeom>
          <a:noFill/>
        </p:spPr>
      </p:pic>
    </p:spTree>
    <p:extLst>
      <p:ext uri="{BB962C8B-B14F-4D97-AF65-F5344CB8AC3E}">
        <p14:creationId xmlns:p14="http://schemas.microsoft.com/office/powerpoint/2010/main" val="39024267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F752-68ED-DF86-9208-FF4415BC748C}"/>
              </a:ext>
            </a:extLst>
          </p:cNvPr>
          <p:cNvSpPr>
            <a:spLocks noGrp="1"/>
          </p:cNvSpPr>
          <p:nvPr>
            <p:ph type="title"/>
          </p:nvPr>
        </p:nvSpPr>
        <p:spPr>
          <a:xfrm>
            <a:off x="306000" y="306000"/>
            <a:ext cx="5648397" cy="360000"/>
          </a:xfrm>
        </p:spPr>
        <p:txBody>
          <a:bodyPr anchor="ctr">
            <a:normAutofit/>
          </a:bodyPr>
          <a:lstStyle/>
          <a:p>
            <a:r>
              <a:rPr lang="en-GB" dirty="0"/>
              <a:t>Key Tax Considerations in M&amp;A</a:t>
            </a:r>
          </a:p>
        </p:txBody>
      </p:sp>
      <p:sp>
        <p:nvSpPr>
          <p:cNvPr id="5" name="Slide Number Placeholder 4">
            <a:extLst>
              <a:ext uri="{FF2B5EF4-FFF2-40B4-BE49-F238E27FC236}">
                <a16:creationId xmlns:a16="http://schemas.microsoft.com/office/drawing/2014/main" id="{756FEE4E-2E87-6988-304C-303599666345}"/>
              </a:ext>
            </a:extLst>
          </p:cNvPr>
          <p:cNvSpPr>
            <a:spLocks noGrp="1"/>
          </p:cNvSpPr>
          <p:nvPr>
            <p:ph type="sldNum" sz="quarter" idx="12"/>
          </p:nvPr>
        </p:nvSpPr>
        <p:spPr>
          <a:xfrm>
            <a:off x="300037" y="6417000"/>
            <a:ext cx="900000" cy="270000"/>
          </a:xfrm>
        </p:spPr>
        <p:txBody>
          <a:bodyPr anchor="ctr">
            <a:normAutofit/>
          </a:bodyPr>
          <a:lstStyle/>
          <a:p>
            <a:pPr>
              <a:spcAft>
                <a:spcPts val="600"/>
              </a:spcAft>
            </a:pPr>
            <a:fld id="{721C06D9-4617-44B0-8711-1EF1C439A609}" type="slidenum">
              <a:rPr lang="en-GB" smtClean="0"/>
              <a:pPr>
                <a:spcAft>
                  <a:spcPts val="600"/>
                </a:spcAft>
              </a:pPr>
              <a:t>9</a:t>
            </a:fld>
            <a:endParaRPr lang="en-GB"/>
          </a:p>
        </p:txBody>
      </p:sp>
      <p:sp>
        <p:nvSpPr>
          <p:cNvPr id="6" name="Text Placeholder 5">
            <a:extLst>
              <a:ext uri="{FF2B5EF4-FFF2-40B4-BE49-F238E27FC236}">
                <a16:creationId xmlns:a16="http://schemas.microsoft.com/office/drawing/2014/main" id="{FE19C4CB-2852-6B8B-728E-35CDEC3BFAE6}"/>
              </a:ext>
            </a:extLst>
          </p:cNvPr>
          <p:cNvSpPr>
            <a:spLocks noGrp="1"/>
          </p:cNvSpPr>
          <p:nvPr>
            <p:ph type="body" sz="quarter" idx="13"/>
          </p:nvPr>
        </p:nvSpPr>
        <p:spPr>
          <a:xfrm>
            <a:off x="306000" y="673200"/>
            <a:ext cx="5648400" cy="360000"/>
          </a:xfrm>
        </p:spPr>
        <p:txBody>
          <a:bodyPr anchor="ctr">
            <a:normAutofit/>
          </a:bodyPr>
          <a:lstStyle/>
          <a:p>
            <a:r>
              <a:rPr lang="en-GB" dirty="0"/>
              <a:t>Tax Perspective from Buy-side</a:t>
            </a:r>
          </a:p>
        </p:txBody>
      </p:sp>
      <p:sp>
        <p:nvSpPr>
          <p:cNvPr id="16" name="Text Placeholder 6">
            <a:extLst>
              <a:ext uri="{FF2B5EF4-FFF2-40B4-BE49-F238E27FC236}">
                <a16:creationId xmlns:a16="http://schemas.microsoft.com/office/drawing/2014/main" id="{46D06020-6FF9-5694-85DF-2D583A880532}"/>
              </a:ext>
            </a:extLst>
          </p:cNvPr>
          <p:cNvSpPr>
            <a:spLocks noGrp="1"/>
          </p:cNvSpPr>
          <p:nvPr>
            <p:ph type="body" sz="quarter" idx="23"/>
          </p:nvPr>
        </p:nvSpPr>
        <p:spPr>
          <a:xfrm>
            <a:off x="305999" y="1260000"/>
            <a:ext cx="5648400" cy="720000"/>
          </a:xfrm>
        </p:spPr>
        <p:txBody>
          <a:bodyPr/>
          <a:lstStyle/>
          <a:p>
            <a:endParaRPr lang="en-US"/>
          </a:p>
        </p:txBody>
      </p:sp>
      <p:sp>
        <p:nvSpPr>
          <p:cNvPr id="7" name="Text Placeholder 6">
            <a:extLst>
              <a:ext uri="{FF2B5EF4-FFF2-40B4-BE49-F238E27FC236}">
                <a16:creationId xmlns:a16="http://schemas.microsoft.com/office/drawing/2014/main" id="{CC7C8D58-FF8E-19B6-F33E-92FA3A9B83B7}"/>
              </a:ext>
            </a:extLst>
          </p:cNvPr>
          <p:cNvSpPr>
            <a:spLocks noGrp="1"/>
          </p:cNvSpPr>
          <p:nvPr>
            <p:ph type="body" sz="quarter" idx="14"/>
          </p:nvPr>
        </p:nvSpPr>
        <p:spPr>
          <a:xfrm>
            <a:off x="305998" y="2160000"/>
            <a:ext cx="5648399" cy="334800"/>
          </a:xfrm>
        </p:spPr>
        <p:txBody>
          <a:bodyPr>
            <a:normAutofit/>
          </a:bodyPr>
          <a:lstStyle/>
          <a:p>
            <a:r>
              <a:rPr lang="en-GB" dirty="0"/>
              <a:t>Due </a:t>
            </a:r>
            <a:r>
              <a:rPr lang="en-GB" dirty="0" err="1"/>
              <a:t>Dilligence</a:t>
            </a:r>
            <a:r>
              <a:rPr lang="en-GB" dirty="0"/>
              <a:t>, pre- and post-completion</a:t>
            </a:r>
          </a:p>
        </p:txBody>
      </p:sp>
      <p:sp>
        <p:nvSpPr>
          <p:cNvPr id="8" name="Content Placeholder 7">
            <a:extLst>
              <a:ext uri="{FF2B5EF4-FFF2-40B4-BE49-F238E27FC236}">
                <a16:creationId xmlns:a16="http://schemas.microsoft.com/office/drawing/2014/main" id="{2E2D92F0-DB7C-65D7-3AF2-B116664237A5}"/>
              </a:ext>
            </a:extLst>
          </p:cNvPr>
          <p:cNvSpPr>
            <a:spLocks noGrp="1"/>
          </p:cNvSpPr>
          <p:nvPr>
            <p:ph sz="quarter" idx="15"/>
          </p:nvPr>
        </p:nvSpPr>
        <p:spPr>
          <a:xfrm>
            <a:off x="305999" y="2592000"/>
            <a:ext cx="5648399" cy="3357950"/>
          </a:xfrm>
        </p:spPr>
        <p:txBody>
          <a:bodyPr>
            <a:normAutofit/>
          </a:bodyPr>
          <a:lstStyle/>
          <a:p>
            <a:pPr fontAlgn="base"/>
            <a:r>
              <a:rPr lang="en-US">
                <a:highlight>
                  <a:srgbClr val="FFFFFF"/>
                </a:highlight>
              </a:rPr>
              <a:t>Reviewing and compliance position and status</a:t>
            </a:r>
          </a:p>
          <a:p>
            <a:pPr fontAlgn="base"/>
            <a:r>
              <a:rPr lang="en-US">
                <a:highlight>
                  <a:srgbClr val="FFFFFF"/>
                </a:highlight>
              </a:rPr>
              <a:t>Identifying tax exposures</a:t>
            </a:r>
          </a:p>
          <a:p>
            <a:pPr fontAlgn="base"/>
            <a:r>
              <a:rPr lang="en-US">
                <a:highlight>
                  <a:srgbClr val="FFFFFF"/>
                </a:highlight>
              </a:rPr>
              <a:t>Acquisition structure, deal financing</a:t>
            </a:r>
          </a:p>
          <a:p>
            <a:pPr fontAlgn="base"/>
            <a:r>
              <a:rPr lang="en-US" b="0" i="0">
                <a:effectLst/>
                <a:highlight>
                  <a:srgbClr val="FFFFFF"/>
                </a:highlight>
              </a:rPr>
              <a:t>Post deal structuring</a:t>
            </a:r>
          </a:p>
          <a:p>
            <a:pPr fontAlgn="base"/>
            <a:r>
              <a:rPr lang="en-US">
                <a:highlight>
                  <a:srgbClr val="FFFFFF"/>
                </a:highlight>
              </a:rPr>
              <a:t>Negotiating tax indemnities and warranties</a:t>
            </a:r>
            <a:endParaRPr lang="en-US" b="0" i="0">
              <a:effectLst/>
              <a:highlight>
                <a:srgbClr val="FFFFFF"/>
              </a:highlight>
            </a:endParaRPr>
          </a:p>
          <a:p>
            <a:endParaRPr lang="en-GB"/>
          </a:p>
        </p:txBody>
      </p:sp>
      <p:pic>
        <p:nvPicPr>
          <p:cNvPr id="11" name="Picture 10" descr="A solar panels in a forest&#10;&#10;Description automatically generated">
            <a:extLst>
              <a:ext uri="{FF2B5EF4-FFF2-40B4-BE49-F238E27FC236}">
                <a16:creationId xmlns:a16="http://schemas.microsoft.com/office/drawing/2014/main" id="{6414AE6C-0BE3-165F-1174-B6AF3AA50460}"/>
              </a:ext>
            </a:extLst>
          </p:cNvPr>
          <p:cNvPicPr>
            <a:picLocks noChangeAspect="1"/>
          </p:cNvPicPr>
          <p:nvPr/>
        </p:nvPicPr>
        <p:blipFill>
          <a:blip r:embed="rId3">
            <a:extLst>
              <a:ext uri="{28A0092B-C50C-407E-A947-70E740481C1C}">
                <a14:useLocalDpi xmlns:a14="http://schemas.microsoft.com/office/drawing/2010/main" val="0"/>
              </a:ext>
            </a:extLst>
          </a:blip>
          <a:srcRect l="12665" r="6942" b="-2"/>
          <a:stretch/>
        </p:blipFill>
        <p:spPr>
          <a:xfrm>
            <a:off x="6242400" y="1260000"/>
            <a:ext cx="5648400" cy="4689950"/>
          </a:xfrm>
          <a:prstGeom prst="rect">
            <a:avLst/>
          </a:prstGeom>
          <a:noFill/>
        </p:spPr>
      </p:pic>
    </p:spTree>
    <p:extLst>
      <p:ext uri="{BB962C8B-B14F-4D97-AF65-F5344CB8AC3E}">
        <p14:creationId xmlns:p14="http://schemas.microsoft.com/office/powerpoint/2010/main" val="161669352"/>
      </p:ext>
    </p:extLst>
  </p:cSld>
  <p:clrMapOvr>
    <a:masterClrMapping/>
  </p:clrMapOvr>
  <p:transition>
    <p:fade/>
  </p:transition>
</p:sld>
</file>

<file path=ppt/theme/theme1.xml><?xml version="1.0" encoding="utf-8"?>
<a:theme xmlns:a="http://schemas.openxmlformats.org/drawingml/2006/main" name="Office Theme">
  <a:themeElements>
    <a:clrScheme name="Forvis_Mazars">
      <a:dk1>
        <a:srgbClr val="464B4B"/>
      </a:dk1>
      <a:lt1>
        <a:srgbClr val="FFFFFF"/>
      </a:lt1>
      <a:dk2>
        <a:srgbClr val="0072CE"/>
      </a:dk2>
      <a:lt2>
        <a:srgbClr val="F4F4F4"/>
      </a:lt2>
      <a:accent1>
        <a:srgbClr val="0072CE"/>
      </a:accent1>
      <a:accent2>
        <a:srgbClr val="4AA7B7"/>
      </a:accent2>
      <a:accent3>
        <a:srgbClr val="171C8F"/>
      </a:accent3>
      <a:accent4>
        <a:srgbClr val="27B093"/>
      </a:accent4>
      <a:accent5>
        <a:srgbClr val="B1B3B3"/>
      </a:accent5>
      <a:accent6>
        <a:srgbClr val="5D93CD"/>
      </a:accent6>
      <a:hlink>
        <a:srgbClr val="5D93CD"/>
      </a:hlink>
      <a:folHlink>
        <a:srgbClr val="84ADD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D5D1A5-43A0-46CE-AFCB-C8B282D26779}" vid="{ACF254D9-7CB4-460F-90A4-4E151CF599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207c9e1-bb7a-4f65-90ca-71716c109a80">
      <Terms xmlns="http://schemas.microsoft.com/office/infopath/2007/PartnerControls"/>
    </lcf76f155ced4ddcb4097134ff3c332f>
    <TaxCatchAll xmlns="51d6d308-26ac-4dec-9daf-5ba173a79a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4119E82E9EEB439E81F0B97112B53A" ma:contentTypeVersion="19" ma:contentTypeDescription="Create a new document." ma:contentTypeScope="" ma:versionID="bdd197e604317856fc1e556cf5a76158">
  <xsd:schema xmlns:xsd="http://www.w3.org/2001/XMLSchema" xmlns:xs="http://www.w3.org/2001/XMLSchema" xmlns:p="http://schemas.microsoft.com/office/2006/metadata/properties" xmlns:ns2="9207c9e1-bb7a-4f65-90ca-71716c109a80" xmlns:ns3="51d6d308-26ac-4dec-9daf-5ba173a79a1c" targetNamespace="http://schemas.microsoft.com/office/2006/metadata/properties" ma:root="true" ma:fieldsID="40fb8b0893bff758d1d59c56ff8debd8" ns2:_="" ns3:_="">
    <xsd:import namespace="9207c9e1-bb7a-4f65-90ca-71716c109a80"/>
    <xsd:import namespace="51d6d308-26ac-4dec-9daf-5ba173a79a1c"/>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07c9e1-bb7a-4f65-90ca-71716c109a80"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OCR" ma:index="6" nillable="true" ma:displayName="Extracted Text" ma:internalName="MediaServiceOCR" ma:readOnly="true">
      <xsd:simpleType>
        <xsd:restriction base="dms:Note">
          <xsd:maxLength value="255"/>
        </xsd:restriction>
      </xsd:simpleType>
    </xsd:element>
    <xsd:element name="MediaServiceGenerationTime" ma:index="7" nillable="true" ma:displayName="MediaServiceGenerationTime" ma:hidden="true" ma:internalName="MediaServiceGenerationTime" ma:readOnly="true">
      <xsd:simpleType>
        <xsd:restriction base="dms:Text"/>
      </xsd:simpleType>
    </xsd:element>
    <xsd:element name="MediaServiceEventHashCode" ma:index="8" nillable="true" ma:displayName="MediaServiceEventHashCode" ma:hidden="true" ma:internalName="MediaServiceEventHashCode" ma:readOnly="true">
      <xsd:simpleType>
        <xsd:restriction base="dms:Text"/>
      </xsd:simpleType>
    </xsd:element>
    <xsd:element name="MediaServiceDateTaken" ma:index="9" nillable="true" ma:displayName="MediaServiceDateTaken" ma:description="" ma:hidden="true" ma:internalName="MediaServiceDateTaken" ma:readOnly="true">
      <xsd:simpleType>
        <xsd:restriction base="dms:Text"/>
      </xsd:simpleType>
    </xsd:element>
    <xsd:element name="MediaServiceLocation" ma:index="12" nillable="true" ma:displayName="Location" ma:description="" ma:internalName="MediaServiceLocatio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9c04131-a3dd-48b1-9899-21c6397bba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d6d308-26ac-4dec-9daf-5ba173a79a1c"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adc774e-214a-408f-bb29-6b2c8c6d43f6}" ma:internalName="TaxCatchAll" ma:showField="CatchAllData" ma:web="51d6d308-26ac-4dec-9daf-5ba173a79a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82A6A5-3555-4A44-A5D6-9A2B831D9C99}">
  <ds:schemaRef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terms/"/>
    <ds:schemaRef ds:uri="7704eb4b-7b49-41f0-8d03-7eb2706c8b88"/>
    <ds:schemaRef ds:uri="http://www.w3.org/XML/1998/namespace"/>
    <ds:schemaRef ds:uri="http://schemas.openxmlformats.org/package/2006/metadata/core-properties"/>
    <ds:schemaRef ds:uri="6d13eecd-2e28-48af-b09a-eabd145800b6"/>
    <ds:schemaRef ds:uri="http://purl.org/dc/dcmitype/"/>
    <ds:schemaRef ds:uri="9207c9e1-bb7a-4f65-90ca-71716c109a80"/>
    <ds:schemaRef ds:uri="51d6d308-26ac-4dec-9daf-5ba173a79a1c"/>
  </ds:schemaRefs>
</ds:datastoreItem>
</file>

<file path=customXml/itemProps2.xml><?xml version="1.0" encoding="utf-8"?>
<ds:datastoreItem xmlns:ds="http://schemas.openxmlformats.org/officeDocument/2006/customXml" ds:itemID="{FCD41280-87E6-423E-836B-F20D34445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07c9e1-bb7a-4f65-90ca-71716c109a80"/>
    <ds:schemaRef ds:uri="51d6d308-26ac-4dec-9daf-5ba173a79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01069B-F8A4-4E57-8EF1-B6D8C1D287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Forvis Mazars_PPT Template_UK English</Template>
  <TotalTime>1422</TotalTime>
  <Words>3164</Words>
  <Application>Microsoft Office PowerPoint</Application>
  <PresentationFormat>Widescreen</PresentationFormat>
  <Paragraphs>536</Paragraphs>
  <Slides>29</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Arial</vt:lpstr>
      <vt:lpstr>Calibri</vt:lpstr>
      <vt:lpstr>Courier New</vt:lpstr>
      <vt:lpstr>Inter</vt:lpstr>
      <vt:lpstr>Symbol</vt:lpstr>
      <vt:lpstr>Office Theme</vt:lpstr>
      <vt:lpstr>TMAP – International Tax Summit</vt:lpstr>
      <vt:lpstr>PowerPoint Presentation</vt:lpstr>
      <vt:lpstr>Introduction</vt:lpstr>
      <vt:lpstr>Introduction</vt:lpstr>
      <vt:lpstr>Introduction</vt:lpstr>
      <vt:lpstr>Introduction</vt:lpstr>
      <vt:lpstr>Key Tax Considerations in M&amp;A</vt:lpstr>
      <vt:lpstr>Key Tax Considerations in M&amp;A</vt:lpstr>
      <vt:lpstr>Key Tax Considerations in M&amp;A</vt:lpstr>
      <vt:lpstr>Taxes to be considered</vt:lpstr>
      <vt:lpstr>Taxes in M&amp;A</vt:lpstr>
      <vt:lpstr>Taxes in M&amp;A</vt:lpstr>
      <vt:lpstr>Taxes in M&amp;A</vt:lpstr>
      <vt:lpstr>Taxes in M&amp;A</vt:lpstr>
      <vt:lpstr>Taxes in M&amp;A</vt:lpstr>
      <vt:lpstr>Taxes in M&amp;A</vt:lpstr>
      <vt:lpstr>Taxes in M&amp;A</vt:lpstr>
      <vt:lpstr>Taxes in M&amp;A</vt:lpstr>
      <vt:lpstr>Taxes in M&amp;A</vt:lpstr>
      <vt:lpstr>Taxes in M&amp;A</vt:lpstr>
      <vt:lpstr>Taxes in M&amp;A</vt:lpstr>
      <vt:lpstr>Taxes in M&amp;A</vt:lpstr>
      <vt:lpstr>Taxes in M&amp;A</vt:lpstr>
      <vt:lpstr>Taxes in M&amp;A</vt:lpstr>
      <vt:lpstr>M&amp;A Tax Planning </vt:lpstr>
      <vt:lpstr>M&amp;A Tax Planning</vt:lpstr>
      <vt:lpstr>Q&amp;A</vt:lpstr>
      <vt:lpstr>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the PowerPoint template</dc:title>
  <dc:creator>Yap Zi Yi</dc:creator>
  <cp:lastModifiedBy>Gene Kwee</cp:lastModifiedBy>
  <cp:revision>17</cp:revision>
  <dcterms:created xsi:type="dcterms:W3CDTF">2024-05-15T09:29:20Z</dcterms:created>
  <dcterms:modified xsi:type="dcterms:W3CDTF">2024-08-29T00:32:08Z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0x010100934119E82E9EEB439E81F0B97112B53A</vt:lpwstr>
  </property>
  <property fmtid="{D5CDD505-2E9C-101B-9397-08002B2CF9AE}" pid="3" name="MediaServiceImageTags">
    <vt:lpwstr/>
  </property>
</Properties>
</file>