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4441" r:id="rId4"/>
  </p:sldMasterIdLst>
  <p:notesMasterIdLst>
    <p:notesMasterId r:id="rId15"/>
  </p:notesMasterIdLst>
  <p:handoutMasterIdLst>
    <p:handoutMasterId r:id="rId16"/>
  </p:handoutMasterIdLst>
  <p:sldIdLst>
    <p:sldId id="2147476112" r:id="rId5"/>
    <p:sldId id="2147469958" r:id="rId6"/>
    <p:sldId id="2147476199" r:id="rId7"/>
    <p:sldId id="2147476198" r:id="rId8"/>
    <p:sldId id="2147476195" r:id="rId9"/>
    <p:sldId id="2147476189" r:id="rId10"/>
    <p:sldId id="2147476193" r:id="rId11"/>
    <p:sldId id="2147476185" r:id="rId12"/>
    <p:sldId id="2147476202" r:id="rId13"/>
    <p:sldId id="447" r:id="rId14"/>
  </p:sldIdLst>
  <p:sldSz cx="12192000" cy="6858000"/>
  <p:notesSz cx="7315200" cy="96012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Slides" id="{8B79FEEA-8F2B-4DB5-8BF4-DE47B4F6A1A3}">
          <p14:sldIdLst>
            <p14:sldId id="2147476112"/>
            <p14:sldId id="2147469958"/>
            <p14:sldId id="2147476199"/>
            <p14:sldId id="2147476198"/>
            <p14:sldId id="2147476195"/>
            <p14:sldId id="2147476189"/>
            <p14:sldId id="2147476193"/>
            <p14:sldId id="2147476185"/>
            <p14:sldId id="2147476202"/>
            <p14:sldId id="447"/>
          </p14:sldIdLst>
        </p14:section>
      </p14:sectionLst>
    </p:ext>
    <p:ext uri="{EFAFB233-063F-42B5-8137-9DF3F51BA10A}">
      <p15:sldGuideLst xmlns:p15="http://schemas.microsoft.com/office/powerpoint/2012/main">
        <p15:guide id="10" userDrawn="1">
          <p15:clr>
            <a:srgbClr val="A4A3A4"/>
          </p15:clr>
        </p15:guide>
        <p15:guide id="11" orient="horz" pos="744" userDrawn="1">
          <p15:clr>
            <a:srgbClr val="A4A3A4"/>
          </p15:clr>
        </p15:guide>
        <p15:guide id="12" orient="horz" pos="2184"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9C5"/>
    <a:srgbClr val="046A38"/>
    <a:srgbClr val="007CB0"/>
    <a:srgbClr val="43B02A"/>
    <a:srgbClr val="86BC25"/>
    <a:srgbClr val="FFFFFF"/>
    <a:srgbClr val="A5DB45"/>
    <a:srgbClr val="ABDD51"/>
    <a:srgbClr val="2C363C"/>
    <a:srgbClr val="4B5B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DBE8B3-59B4-47CD-A1F4-32A9C66C0B4D}" v="4" dt="2024-08-29T01:52:14.8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78" autoAdjust="0"/>
    <p:restoredTop sz="89474" autoAdjust="0"/>
  </p:normalViewPr>
  <p:slideViewPr>
    <p:cSldViewPr snapToGrid="0" showGuides="1">
      <p:cViewPr varScale="1">
        <p:scale>
          <a:sx n="77" d="100"/>
          <a:sy n="77" d="100"/>
        </p:scale>
        <p:origin x="662" y="53"/>
      </p:cViewPr>
      <p:guideLst>
        <p:guide/>
        <p:guide orient="horz" pos="744"/>
        <p:guide orient="horz" pos="2184"/>
      </p:guideLst>
    </p:cSldViewPr>
  </p:slideViewPr>
  <p:outlineViewPr>
    <p:cViewPr>
      <p:scale>
        <a:sx n="33" d="100"/>
        <a:sy n="33" d="100"/>
      </p:scale>
      <p:origin x="0" y="-5919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4" d="100"/>
          <a:sy n="84" d="100"/>
        </p:scale>
        <p:origin x="2454"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08/29/2024</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08/29/2024</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dirty="0"/>
          </a:p>
        </p:txBody>
      </p:sp>
    </p:spTree>
    <p:extLst>
      <p:ext uri="{BB962C8B-B14F-4D97-AF65-F5344CB8AC3E}">
        <p14:creationId xmlns:p14="http://schemas.microsoft.com/office/powerpoint/2010/main" val="4126167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4143375" y="9120188"/>
            <a:ext cx="3170238" cy="48101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EB637-BC42-497E-9119-65CA0380A6EE}"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19501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a:t>
            </a:fld>
            <a:endParaRPr lang="en-US"/>
          </a:p>
        </p:txBody>
      </p:sp>
    </p:spTree>
    <p:extLst>
      <p:ext uri="{BB962C8B-B14F-4D97-AF65-F5344CB8AC3E}">
        <p14:creationId xmlns:p14="http://schemas.microsoft.com/office/powerpoint/2010/main" val="3901221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3</a:t>
            </a:fld>
            <a:endParaRPr lang="en-US" dirty="0"/>
          </a:p>
        </p:txBody>
      </p:sp>
    </p:spTree>
    <p:extLst>
      <p:ext uri="{BB962C8B-B14F-4D97-AF65-F5344CB8AC3E}">
        <p14:creationId xmlns:p14="http://schemas.microsoft.com/office/powerpoint/2010/main" val="3958008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C0F4A2C8-6C88-4E71-83EE-698B9D4FE22F}" type="slidenum">
              <a:rPr lang="en-US" smtClean="0"/>
              <a:pPr/>
              <a:t>4</a:t>
            </a:fld>
            <a:endParaRPr lang="en-US" dirty="0"/>
          </a:p>
        </p:txBody>
      </p:sp>
    </p:spTree>
    <p:extLst>
      <p:ext uri="{BB962C8B-B14F-4D97-AF65-F5344CB8AC3E}">
        <p14:creationId xmlns:p14="http://schemas.microsoft.com/office/powerpoint/2010/main" val="2057010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C0F4A2C8-6C88-4E71-83EE-698B9D4FE22F}" type="slidenum">
              <a:rPr lang="en-US" smtClean="0"/>
              <a:pPr/>
              <a:t>5</a:t>
            </a:fld>
            <a:endParaRPr lang="en-US" dirty="0"/>
          </a:p>
        </p:txBody>
      </p:sp>
    </p:spTree>
    <p:extLst>
      <p:ext uri="{BB962C8B-B14F-4D97-AF65-F5344CB8AC3E}">
        <p14:creationId xmlns:p14="http://schemas.microsoft.com/office/powerpoint/2010/main" val="239318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C0F4A2C8-6C88-4E71-83EE-698B9D4FE22F}" type="slidenum">
              <a:rPr lang="en-US" smtClean="0"/>
              <a:pPr/>
              <a:t>6</a:t>
            </a:fld>
            <a:endParaRPr lang="en-US" dirty="0"/>
          </a:p>
        </p:txBody>
      </p:sp>
    </p:spTree>
    <p:extLst>
      <p:ext uri="{BB962C8B-B14F-4D97-AF65-F5344CB8AC3E}">
        <p14:creationId xmlns:p14="http://schemas.microsoft.com/office/powerpoint/2010/main" val="2420870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C0F4A2C8-6C88-4E71-83EE-698B9D4FE22F}" type="slidenum">
              <a:rPr lang="en-US" smtClean="0"/>
              <a:pPr/>
              <a:t>7</a:t>
            </a:fld>
            <a:endParaRPr lang="en-US" dirty="0"/>
          </a:p>
        </p:txBody>
      </p:sp>
    </p:spTree>
    <p:extLst>
      <p:ext uri="{BB962C8B-B14F-4D97-AF65-F5344CB8AC3E}">
        <p14:creationId xmlns:p14="http://schemas.microsoft.com/office/powerpoint/2010/main" val="2102487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C0F4A2C8-6C88-4E71-83EE-698B9D4FE22F}" type="slidenum">
              <a:rPr lang="en-US" smtClean="0"/>
              <a:pPr/>
              <a:t>8</a:t>
            </a:fld>
            <a:endParaRPr lang="en-US" dirty="0"/>
          </a:p>
        </p:txBody>
      </p:sp>
    </p:spTree>
    <p:extLst>
      <p:ext uri="{BB962C8B-B14F-4D97-AF65-F5344CB8AC3E}">
        <p14:creationId xmlns:p14="http://schemas.microsoft.com/office/powerpoint/2010/main" val="3693102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C0F4A2C8-6C88-4E71-83EE-698B9D4FE22F}" type="slidenum">
              <a:rPr lang="en-US" smtClean="0"/>
              <a:pPr/>
              <a:t>9</a:t>
            </a:fld>
            <a:endParaRPr lang="en-US" dirty="0"/>
          </a:p>
        </p:txBody>
      </p:sp>
    </p:spTree>
    <p:extLst>
      <p:ext uri="{BB962C8B-B14F-4D97-AF65-F5344CB8AC3E}">
        <p14:creationId xmlns:p14="http://schemas.microsoft.com/office/powerpoint/2010/main" val="4064382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9ED29CA-6A60-490D-9D54-EA7CC7AF832C}"/>
              </a:ext>
            </a:extLst>
          </p:cNvPr>
          <p:cNvGrpSpPr>
            <a:grpSpLocks noChangeAspect="1"/>
          </p:cNvGrpSpPr>
          <p:nvPr/>
        </p:nvGrpSpPr>
        <p:grpSpPr>
          <a:xfrm>
            <a:off x="496875" y="304800"/>
            <a:ext cx="1998000" cy="374400"/>
            <a:chOff x="398463" y="404813"/>
            <a:chExt cx="1627187" cy="307976"/>
          </a:xfrm>
          <a:solidFill>
            <a:schemeClr val="tx1"/>
          </a:solidFill>
        </p:grpSpPr>
        <p:sp>
          <p:nvSpPr>
            <p:cNvPr id="31" name="Oval 5">
              <a:extLst>
                <a:ext uri="{FF2B5EF4-FFF2-40B4-BE49-F238E27FC236}">
                  <a16:creationId xmlns:a16="http://schemas.microsoft.com/office/drawing/2014/main" id="{119E2360-A688-44DF-A6BB-76D18177CCFF}"/>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Freeform 6">
              <a:extLst>
                <a:ext uri="{FF2B5EF4-FFF2-40B4-BE49-F238E27FC236}">
                  <a16:creationId xmlns:a16="http://schemas.microsoft.com/office/drawing/2014/main" id="{4265C3C7-34A9-47F1-AB5F-2771E187891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7">
              <a:extLst>
                <a:ext uri="{FF2B5EF4-FFF2-40B4-BE49-F238E27FC236}">
                  <a16:creationId xmlns:a16="http://schemas.microsoft.com/office/drawing/2014/main" id="{A9400861-EDC5-4A80-9569-C20320CE006A}"/>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8">
              <a:extLst>
                <a:ext uri="{FF2B5EF4-FFF2-40B4-BE49-F238E27FC236}">
                  <a16:creationId xmlns:a16="http://schemas.microsoft.com/office/drawing/2014/main" id="{64DC9296-DBBC-4C4E-ACB4-7DA2607D524B}"/>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Rectangle 9">
              <a:extLst>
                <a:ext uri="{FF2B5EF4-FFF2-40B4-BE49-F238E27FC236}">
                  <a16:creationId xmlns:a16="http://schemas.microsoft.com/office/drawing/2014/main" id="{3E26591B-8E9F-4856-8284-BF3F8DB6ABC1}"/>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Rectangle 10">
              <a:extLst>
                <a:ext uri="{FF2B5EF4-FFF2-40B4-BE49-F238E27FC236}">
                  <a16:creationId xmlns:a16="http://schemas.microsoft.com/office/drawing/2014/main" id="{43F42271-5510-4D15-B07B-133237928BB4}"/>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1">
              <a:extLst>
                <a:ext uri="{FF2B5EF4-FFF2-40B4-BE49-F238E27FC236}">
                  <a16:creationId xmlns:a16="http://schemas.microsoft.com/office/drawing/2014/main" id="{00E9FD99-54D9-422B-9717-D0DD3442A0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8" name="Freeform 12">
              <a:extLst>
                <a:ext uri="{FF2B5EF4-FFF2-40B4-BE49-F238E27FC236}">
                  <a16:creationId xmlns:a16="http://schemas.microsoft.com/office/drawing/2014/main" id="{BAF30821-90D3-436A-8DDF-D130E66447E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9" name="Freeform 13">
              <a:extLst>
                <a:ext uri="{FF2B5EF4-FFF2-40B4-BE49-F238E27FC236}">
                  <a16:creationId xmlns:a16="http://schemas.microsoft.com/office/drawing/2014/main" id="{5C1A565D-B22B-4EE2-ACC9-C993D581F00C}"/>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0" name="Freeform 14">
              <a:extLst>
                <a:ext uri="{FF2B5EF4-FFF2-40B4-BE49-F238E27FC236}">
                  <a16:creationId xmlns:a16="http://schemas.microsoft.com/office/drawing/2014/main" id="{666738FD-9737-43F5-8E36-896FD725FE08}"/>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647700"/>
            <a:ext cx="5400000" cy="5479895"/>
          </a:xfrm>
          <a:prstGeom prst="rect">
            <a:avLst/>
          </a:prstGeom>
        </p:spPr>
        <p:txBody>
          <a:bodyPr/>
          <a:lstStyle/>
          <a:p>
            <a:r>
              <a:rPr lang="en-US" noProof="0"/>
              <a:t>Click icon to add picture</a:t>
            </a:r>
            <a:endParaRPr lang="en-US" noProof="0" dirty="0"/>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400" b="1">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34847296"/>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End slide Black">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noAutofit/>
          </a:bodyPr>
          <a:lstStyle>
            <a:lvl1pPr>
              <a:lnSpc>
                <a:spcPct val="100000"/>
              </a:lnSpc>
              <a:spcAft>
                <a:spcPts val="600"/>
              </a:spcAft>
              <a:defRPr sz="800">
                <a:solidFill>
                  <a:schemeClr val="bg1"/>
                </a:solidFill>
              </a:defRPr>
            </a:lvl1pPr>
          </a:lstStyle>
          <a:p>
            <a:pPr lvl="0"/>
            <a:r>
              <a:rPr lang="en-US"/>
              <a:t>Click to edit Master text styles</a:t>
            </a:r>
          </a:p>
        </p:txBody>
      </p:sp>
      <p:sp>
        <p:nvSpPr>
          <p:cNvPr id="3" name="Picture Placeholder 2"/>
          <p:cNvSpPr>
            <a:spLocks noGrp="1"/>
          </p:cNvSpPr>
          <p:nvPr>
            <p:ph type="pic" sz="quarter" idx="14" hasCustomPrompt="1"/>
          </p:nvPr>
        </p:nvSpPr>
        <p:spPr>
          <a:xfrm>
            <a:off x="9370847" y="4211955"/>
            <a:ext cx="2319503" cy="1725448"/>
          </a:xfrm>
        </p:spPr>
        <p:txBody>
          <a:bodyPr anchor="ctr" anchorCtr="0">
            <a:normAutofit/>
          </a:bodyPr>
          <a:lstStyle>
            <a:lvl1pPr algn="ctr">
              <a:defRPr sz="800">
                <a:solidFill>
                  <a:schemeClr val="bg1"/>
                </a:solidFill>
              </a:defRPr>
            </a:lvl1pPr>
          </a:lstStyle>
          <a:p>
            <a:r>
              <a:rPr lang="en-GB" sz="900" dirty="0"/>
              <a:t>Insert sponsorship mark here</a:t>
            </a:r>
            <a:endParaRPr lang="en-GB" dirty="0"/>
          </a:p>
        </p:txBody>
      </p:sp>
      <p:sp>
        <p:nvSpPr>
          <p:cNvPr id="8" name="Text Placeholder 7"/>
          <p:cNvSpPr>
            <a:spLocks noGrp="1"/>
          </p:cNvSpPr>
          <p:nvPr>
            <p:ph type="body" sz="quarter" idx="15"/>
          </p:nvPr>
        </p:nvSpPr>
        <p:spPr>
          <a:xfrm>
            <a:off x="9370850" y="6018028"/>
            <a:ext cx="2319501" cy="363722"/>
          </a:xfrm>
        </p:spPr>
        <p:txBody>
          <a:bodyPr anchor="b" anchorCtr="0">
            <a:noAutofit/>
          </a:bodyPr>
          <a:lstStyle>
            <a:lvl1pPr>
              <a:lnSpc>
                <a:spcPct val="100000"/>
              </a:lnSpc>
              <a:defRPr sz="800">
                <a:solidFill>
                  <a:schemeClr val="bg1"/>
                </a:solidFill>
              </a:defRPr>
            </a:lvl1pPr>
          </a:lstStyle>
          <a:p>
            <a:pPr lvl="0"/>
            <a:r>
              <a:rPr lang="en-US"/>
              <a:t>Click to edit Master text styles</a:t>
            </a:r>
          </a:p>
        </p:txBody>
      </p:sp>
      <p:grpSp>
        <p:nvGrpSpPr>
          <p:cNvPr id="16" name="Group 15">
            <a:extLst>
              <a:ext uri="{FF2B5EF4-FFF2-40B4-BE49-F238E27FC236}">
                <a16:creationId xmlns:a16="http://schemas.microsoft.com/office/drawing/2014/main" id="{CF8FD89F-482B-4AF9-900A-5BA2DBDE301D}"/>
              </a:ext>
            </a:extLst>
          </p:cNvPr>
          <p:cNvGrpSpPr>
            <a:grpSpLocks noChangeAspect="1"/>
          </p:cNvGrpSpPr>
          <p:nvPr/>
        </p:nvGrpSpPr>
        <p:grpSpPr>
          <a:xfrm>
            <a:off x="497570" y="304800"/>
            <a:ext cx="1998000" cy="374400"/>
            <a:chOff x="398463" y="404813"/>
            <a:chExt cx="1627187" cy="307976"/>
          </a:xfrm>
          <a:solidFill>
            <a:schemeClr val="bg1"/>
          </a:solidFill>
        </p:grpSpPr>
        <p:sp>
          <p:nvSpPr>
            <p:cNvPr id="17" name="Oval 5">
              <a:extLst>
                <a:ext uri="{FF2B5EF4-FFF2-40B4-BE49-F238E27FC236}">
                  <a16:creationId xmlns:a16="http://schemas.microsoft.com/office/drawing/2014/main" id="{4B321D47-1AE7-42B2-8C49-2BE2D02810B7}"/>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accent1"/>
                </a:solidFill>
              </a:endParaRPr>
            </a:p>
          </p:txBody>
        </p:sp>
        <p:sp>
          <p:nvSpPr>
            <p:cNvPr id="18" name="Freeform 6">
              <a:extLst>
                <a:ext uri="{FF2B5EF4-FFF2-40B4-BE49-F238E27FC236}">
                  <a16:creationId xmlns:a16="http://schemas.microsoft.com/office/drawing/2014/main" id="{A24B1CA9-3A55-41D7-A277-8C3445AB1623}"/>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Rectangle 7">
              <a:extLst>
                <a:ext uri="{FF2B5EF4-FFF2-40B4-BE49-F238E27FC236}">
                  <a16:creationId xmlns:a16="http://schemas.microsoft.com/office/drawing/2014/main" id="{60C81AC0-233F-4638-A82C-0E8B5E7124DC}"/>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8">
              <a:extLst>
                <a:ext uri="{FF2B5EF4-FFF2-40B4-BE49-F238E27FC236}">
                  <a16:creationId xmlns:a16="http://schemas.microsoft.com/office/drawing/2014/main" id="{83AF813C-C975-4939-AD65-34F74EAD5F57}"/>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Rectangle 9">
              <a:extLst>
                <a:ext uri="{FF2B5EF4-FFF2-40B4-BE49-F238E27FC236}">
                  <a16:creationId xmlns:a16="http://schemas.microsoft.com/office/drawing/2014/main" id="{DABFD676-85B1-4F89-ACB7-217A1A11A5C5}"/>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10">
              <a:extLst>
                <a:ext uri="{FF2B5EF4-FFF2-40B4-BE49-F238E27FC236}">
                  <a16:creationId xmlns:a16="http://schemas.microsoft.com/office/drawing/2014/main" id="{115332E4-4D91-461B-9649-D8D831FC2BA1}"/>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1">
              <a:extLst>
                <a:ext uri="{FF2B5EF4-FFF2-40B4-BE49-F238E27FC236}">
                  <a16:creationId xmlns:a16="http://schemas.microsoft.com/office/drawing/2014/main" id="{3D094DD5-179B-42FE-A04C-94E98E23F800}"/>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2">
              <a:extLst>
                <a:ext uri="{FF2B5EF4-FFF2-40B4-BE49-F238E27FC236}">
                  <a16:creationId xmlns:a16="http://schemas.microsoft.com/office/drawing/2014/main" id="{1D434C23-672C-470F-BF32-401B59F2B063}"/>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3">
              <a:extLst>
                <a:ext uri="{FF2B5EF4-FFF2-40B4-BE49-F238E27FC236}">
                  <a16:creationId xmlns:a16="http://schemas.microsoft.com/office/drawing/2014/main" id="{5FB7A9B0-2BA9-485C-A151-3AB823E5ECF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4">
              <a:extLst>
                <a:ext uri="{FF2B5EF4-FFF2-40B4-BE49-F238E27FC236}">
                  <a16:creationId xmlns:a16="http://schemas.microsoft.com/office/drawing/2014/main" id="{23B43EE4-1C15-419C-AB4B-F9DBF97B5FD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162720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64481" y="4189870"/>
            <a:ext cx="8566108" cy="2169796"/>
          </a:xfrm>
        </p:spPr>
        <p:txBody>
          <a:bodyPr anchor="b" anchorCtr="0">
            <a:normAutofit/>
          </a:bodyPr>
          <a:lstStyle>
            <a:lvl1pPr>
              <a:lnSpc>
                <a:spcPct val="100000"/>
              </a:lnSpc>
              <a:spcAft>
                <a:spcPts val="450"/>
              </a:spcAft>
              <a:defRPr sz="800"/>
            </a:lvl1pPr>
          </a:lstStyle>
          <a:p>
            <a:pPr lvl="0"/>
            <a:r>
              <a:rPr lang="en-US"/>
              <a:t>Click to edit Master text styles</a:t>
            </a:r>
          </a:p>
        </p:txBody>
      </p:sp>
      <p:sp>
        <p:nvSpPr>
          <p:cNvPr id="3" name="Picture Placeholder 2"/>
          <p:cNvSpPr>
            <a:spLocks noGrp="1"/>
          </p:cNvSpPr>
          <p:nvPr>
            <p:ph type="pic" sz="quarter" idx="14" hasCustomPrompt="1"/>
          </p:nvPr>
        </p:nvSpPr>
        <p:spPr>
          <a:xfrm>
            <a:off x="9406185" y="4189870"/>
            <a:ext cx="2319503" cy="1725448"/>
          </a:xfrm>
        </p:spPr>
        <p:txBody>
          <a:bodyPr anchor="ctr" anchorCtr="0">
            <a:normAutofit/>
          </a:bodyPr>
          <a:lstStyle>
            <a:lvl1pPr algn="ctr">
              <a:defRPr sz="800"/>
            </a:lvl1pPr>
          </a:lstStyle>
          <a:p>
            <a:r>
              <a:rPr lang="en-GB" sz="675" dirty="0"/>
              <a:t>Insert sponsorship mark here</a:t>
            </a:r>
            <a:endParaRPr lang="en-GB" dirty="0"/>
          </a:p>
        </p:txBody>
      </p:sp>
      <p:sp>
        <p:nvSpPr>
          <p:cNvPr id="8" name="Text Placeholder 7"/>
          <p:cNvSpPr>
            <a:spLocks noGrp="1"/>
          </p:cNvSpPr>
          <p:nvPr>
            <p:ph type="body" sz="quarter" idx="15"/>
          </p:nvPr>
        </p:nvSpPr>
        <p:spPr>
          <a:xfrm>
            <a:off x="9406187" y="5995943"/>
            <a:ext cx="2319501" cy="363722"/>
          </a:xfrm>
        </p:spPr>
        <p:txBody>
          <a:bodyPr anchor="b" anchorCtr="0">
            <a:normAutofit/>
          </a:bodyPr>
          <a:lstStyle>
            <a:lvl1pPr>
              <a:lnSpc>
                <a:spcPct val="100000"/>
              </a:lnSpc>
              <a:defRPr sz="800"/>
            </a:lvl1pPr>
          </a:lstStyle>
          <a:p>
            <a:pPr lvl="0"/>
            <a:r>
              <a:rPr lang="en-US"/>
              <a:t>Click to edit Master text styles</a:t>
            </a:r>
          </a:p>
        </p:txBody>
      </p:sp>
      <p:grpSp>
        <p:nvGrpSpPr>
          <p:cNvPr id="20" name="Group 19">
            <a:extLst>
              <a:ext uri="{FF2B5EF4-FFF2-40B4-BE49-F238E27FC236}">
                <a16:creationId xmlns:a16="http://schemas.microsoft.com/office/drawing/2014/main" id="{11FFF62A-78AC-4176-888C-7369D55740C5}"/>
              </a:ext>
            </a:extLst>
          </p:cNvPr>
          <p:cNvGrpSpPr>
            <a:grpSpLocks noChangeAspect="1"/>
          </p:cNvGrpSpPr>
          <p:nvPr userDrawn="1"/>
        </p:nvGrpSpPr>
        <p:grpSpPr>
          <a:xfrm>
            <a:off x="495300" y="304800"/>
            <a:ext cx="1819109" cy="345828"/>
            <a:chOff x="398463" y="404813"/>
            <a:chExt cx="1627187" cy="307976"/>
          </a:xfrm>
          <a:solidFill>
            <a:schemeClr val="tx1"/>
          </a:solidFill>
        </p:grpSpPr>
        <p:sp>
          <p:nvSpPr>
            <p:cNvPr id="21" name="Oval 5">
              <a:extLst>
                <a:ext uri="{FF2B5EF4-FFF2-40B4-BE49-F238E27FC236}">
                  <a16:creationId xmlns:a16="http://schemas.microsoft.com/office/drawing/2014/main" id="{FD77EF0A-6F9B-4CB4-BDFE-54901AC3BDEB}"/>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2" name="Freeform 6">
              <a:extLst>
                <a:ext uri="{FF2B5EF4-FFF2-40B4-BE49-F238E27FC236}">
                  <a16:creationId xmlns:a16="http://schemas.microsoft.com/office/drawing/2014/main" id="{CFBCB662-4DCB-4701-B5DB-617E9625AC37}"/>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3" name="Rectangle 7">
              <a:extLst>
                <a:ext uri="{FF2B5EF4-FFF2-40B4-BE49-F238E27FC236}">
                  <a16:creationId xmlns:a16="http://schemas.microsoft.com/office/drawing/2014/main" id="{3AA8F7EF-0FC0-4792-B4E2-516188FAADCC}"/>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4" name="Freeform 8">
              <a:extLst>
                <a:ext uri="{FF2B5EF4-FFF2-40B4-BE49-F238E27FC236}">
                  <a16:creationId xmlns:a16="http://schemas.microsoft.com/office/drawing/2014/main" id="{7180810E-179A-4B4D-992C-DB02F3F2AA73}"/>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5" name="Rectangle 9">
              <a:extLst>
                <a:ext uri="{FF2B5EF4-FFF2-40B4-BE49-F238E27FC236}">
                  <a16:creationId xmlns:a16="http://schemas.microsoft.com/office/drawing/2014/main" id="{931CFAC2-92E1-42CB-BB66-BD91AB6DB50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6" name="Rectangle 10">
              <a:extLst>
                <a:ext uri="{FF2B5EF4-FFF2-40B4-BE49-F238E27FC236}">
                  <a16:creationId xmlns:a16="http://schemas.microsoft.com/office/drawing/2014/main" id="{6C92D323-CA87-4BD4-9F33-9346A18A6790}"/>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7" name="Freeform 11">
              <a:extLst>
                <a:ext uri="{FF2B5EF4-FFF2-40B4-BE49-F238E27FC236}">
                  <a16:creationId xmlns:a16="http://schemas.microsoft.com/office/drawing/2014/main" id="{D31146A3-7248-4F9C-8242-2B343E0BCE41}"/>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8" name="Freeform 12">
              <a:extLst>
                <a:ext uri="{FF2B5EF4-FFF2-40B4-BE49-F238E27FC236}">
                  <a16:creationId xmlns:a16="http://schemas.microsoft.com/office/drawing/2014/main" id="{4BFA0610-A333-4B16-A20C-3ADB78A32CF9}"/>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9" name="Freeform 13">
              <a:extLst>
                <a:ext uri="{FF2B5EF4-FFF2-40B4-BE49-F238E27FC236}">
                  <a16:creationId xmlns:a16="http://schemas.microsoft.com/office/drawing/2014/main" id="{D81528E3-7AAB-4FE3-96EB-0CA354538CA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30" name="Freeform 14">
              <a:extLst>
                <a:ext uri="{FF2B5EF4-FFF2-40B4-BE49-F238E27FC236}">
                  <a16:creationId xmlns:a16="http://schemas.microsoft.com/office/drawing/2014/main" id="{7C686C02-5833-4DB0-8AD3-1E143B411A13}"/>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2087573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Tree>
    <p:extLst>
      <p:ext uri="{BB962C8B-B14F-4D97-AF65-F5344CB8AC3E}">
        <p14:creationId xmlns:p14="http://schemas.microsoft.com/office/powerpoint/2010/main" val="383391902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7" name="Text Placeholder 18">
            <a:extLst>
              <a:ext uri="{FF2B5EF4-FFF2-40B4-BE49-F238E27FC236}">
                <a16:creationId xmlns:a16="http://schemas.microsoft.com/office/drawing/2014/main" id="{734B5AE8-372F-4832-9B68-42F5514CF17E}"/>
              </a:ext>
            </a:extLst>
          </p:cNvPr>
          <p:cNvSpPr>
            <a:spLocks noGrp="1"/>
          </p:cNvSpPr>
          <p:nvPr>
            <p:ph idx="23"/>
          </p:nvPr>
        </p:nvSpPr>
        <p:spPr>
          <a:xfrm>
            <a:off x="463296" y="1714500"/>
            <a:ext cx="11277600" cy="4648200"/>
          </a:xfrm>
          <a:prstGeom prst="rect">
            <a:avLst/>
          </a:prstGeom>
        </p:spPr>
        <p:txBody>
          <a:bodyPr vert="horz" lIns="0" tIns="0" rIns="0" bIns="0" rtlCol="0">
            <a:noAutofit/>
          </a:bodyPr>
          <a:lstStyle>
            <a:lvl1pPr marL="0" indent="0" algn="l">
              <a:spcAft>
                <a:spcPts val="1200"/>
              </a:spcAft>
              <a:buFontTx/>
              <a:buNone/>
              <a:defRPr sz="1200">
                <a:latin typeface="+mn-lt"/>
              </a:defRPr>
            </a:lvl1pPr>
            <a:lvl2pPr marL="104775" indent="-104775" algn="l">
              <a:spcAft>
                <a:spcPts val="1200"/>
              </a:spcAft>
              <a:buClrTx/>
              <a:buSzPct val="100000"/>
              <a:buFont typeface="Arial" panose="020B0604020202020204" pitchFamily="34" charset="0"/>
              <a:buChar char="•"/>
              <a:defRPr lang="en-US" sz="1200" b="1" kern="1200" dirty="0">
                <a:solidFill>
                  <a:schemeClr val="tx1"/>
                </a:solidFill>
                <a:latin typeface="+mj-lt"/>
                <a:ea typeface="+mn-ea"/>
                <a:cs typeface="Calibri Light" panose="020F0302020204030204" pitchFamily="34" charset="0"/>
              </a:defRPr>
            </a:lvl2pPr>
            <a:lvl3pPr marL="347472" indent="-173736" algn="l">
              <a:spcAft>
                <a:spcPts val="1200"/>
              </a:spcAft>
              <a:buClrTx/>
              <a:buSzPct val="100000"/>
              <a:buFont typeface="Arial" panose="020B0604020202020204" pitchFamily="34" charset="0"/>
              <a:buChar char="−"/>
              <a:defRPr sz="1200">
                <a:latin typeface="+mn-lt"/>
              </a:defRPr>
            </a:lvl3pPr>
            <a:lvl4pPr marL="521208" indent="-173736" algn="l">
              <a:spcAft>
                <a:spcPts val="1200"/>
              </a:spcAft>
              <a:buClrTx/>
              <a:buSzPct val="100000"/>
              <a:buFont typeface="Arial" panose="020B0604020202020204" pitchFamily="34" charset="0"/>
              <a:buChar char="◦"/>
              <a:defRPr sz="1200">
                <a:latin typeface="+mn-lt"/>
              </a:defRPr>
            </a:lvl4pPr>
            <a:lvl5pPr marL="694944" indent="-173736" algn="l">
              <a:spcAft>
                <a:spcPts val="1200"/>
              </a:spcAft>
              <a:buClrTx/>
              <a:buSzPct val="100000"/>
              <a:buFont typeface="Arial" panose="020B0604020202020204" pitchFamily="34" charset="0"/>
              <a:buChar char="−"/>
              <a:defRPr sz="1200">
                <a:latin typeface="+mn-lt"/>
              </a:defRPr>
            </a:lvl5pPr>
          </a:lstStyle>
          <a:p>
            <a:pPr lvl="0"/>
            <a:r>
              <a:rPr lang="en-US" dirty="0"/>
              <a:t>Click to edit Master text styles</a:t>
            </a:r>
          </a:p>
          <a:p>
            <a:pPr marL="173736" lvl="1" indent="-173736" algn="l" defTabSz="685800" rtl="0" eaLnBrk="1" latinLnBrk="0" hangingPunct="1">
              <a:spcBef>
                <a:spcPts val="0"/>
              </a:spcBef>
              <a:spcAft>
                <a:spcPts val="750"/>
              </a:spcAft>
              <a:buClrTx/>
              <a:buSzPct val="100000"/>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5" name="Text Placeholder 8">
            <a:extLst>
              <a:ext uri="{FF2B5EF4-FFF2-40B4-BE49-F238E27FC236}">
                <a16:creationId xmlns:a16="http://schemas.microsoft.com/office/drawing/2014/main" id="{259C2253-8D87-4928-94C4-A4D186A7A8BD}"/>
              </a:ext>
            </a:extLst>
          </p:cNvPr>
          <p:cNvSpPr>
            <a:spLocks noGrp="1"/>
          </p:cNvSpPr>
          <p:nvPr>
            <p:ph type="body" sz="quarter" idx="22"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dirty="0"/>
              <a:t>Click to add subtitle</a:t>
            </a:r>
          </a:p>
        </p:txBody>
      </p:sp>
      <p:sp>
        <p:nvSpPr>
          <p:cNvPr id="6" name="Title Placeholder 1">
            <a:extLst>
              <a:ext uri="{FF2B5EF4-FFF2-40B4-BE49-F238E27FC236}">
                <a16:creationId xmlns:a16="http://schemas.microsoft.com/office/drawing/2014/main" id="{96593EEB-1CDC-4080-8C11-602DEAE1026D}"/>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dirty="0"/>
              <a:t>Click to add title</a:t>
            </a:r>
          </a:p>
        </p:txBody>
      </p:sp>
    </p:spTree>
    <p:extLst>
      <p:ext uri="{BB962C8B-B14F-4D97-AF65-F5344CB8AC3E}">
        <p14:creationId xmlns:p14="http://schemas.microsoft.com/office/powerpoint/2010/main" val="171184915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solidFill>
          <a:schemeClr val="tx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9ED29CA-6A60-490D-9D54-EA7CC7AF832C}"/>
              </a:ext>
            </a:extLst>
          </p:cNvPr>
          <p:cNvGrpSpPr>
            <a:grpSpLocks noChangeAspect="1"/>
          </p:cNvGrpSpPr>
          <p:nvPr/>
        </p:nvGrpSpPr>
        <p:grpSpPr>
          <a:xfrm>
            <a:off x="501651" y="304800"/>
            <a:ext cx="1998000" cy="374400"/>
            <a:chOff x="398463" y="404813"/>
            <a:chExt cx="1627187" cy="307976"/>
          </a:xfrm>
          <a:solidFill>
            <a:schemeClr val="bg1"/>
          </a:solidFill>
        </p:grpSpPr>
        <p:sp>
          <p:nvSpPr>
            <p:cNvPr id="31" name="Oval 5">
              <a:extLst>
                <a:ext uri="{FF2B5EF4-FFF2-40B4-BE49-F238E27FC236}">
                  <a16:creationId xmlns:a16="http://schemas.microsoft.com/office/drawing/2014/main" id="{119E2360-A688-44DF-A6BB-76D18177CCFF}"/>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accent1"/>
                </a:solidFill>
              </a:endParaRPr>
            </a:p>
          </p:txBody>
        </p:sp>
        <p:sp>
          <p:nvSpPr>
            <p:cNvPr id="32" name="Freeform 6">
              <a:extLst>
                <a:ext uri="{FF2B5EF4-FFF2-40B4-BE49-F238E27FC236}">
                  <a16:creationId xmlns:a16="http://schemas.microsoft.com/office/drawing/2014/main" id="{4265C3C7-34A9-47F1-AB5F-2771E187891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7">
              <a:extLst>
                <a:ext uri="{FF2B5EF4-FFF2-40B4-BE49-F238E27FC236}">
                  <a16:creationId xmlns:a16="http://schemas.microsoft.com/office/drawing/2014/main" id="{A9400861-EDC5-4A80-9569-C20320CE006A}"/>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8">
              <a:extLst>
                <a:ext uri="{FF2B5EF4-FFF2-40B4-BE49-F238E27FC236}">
                  <a16:creationId xmlns:a16="http://schemas.microsoft.com/office/drawing/2014/main" id="{64DC9296-DBBC-4C4E-ACB4-7DA2607D524B}"/>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Rectangle 9">
              <a:extLst>
                <a:ext uri="{FF2B5EF4-FFF2-40B4-BE49-F238E27FC236}">
                  <a16:creationId xmlns:a16="http://schemas.microsoft.com/office/drawing/2014/main" id="{3E26591B-8E9F-4856-8284-BF3F8DB6ABC1}"/>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Rectangle 10">
              <a:extLst>
                <a:ext uri="{FF2B5EF4-FFF2-40B4-BE49-F238E27FC236}">
                  <a16:creationId xmlns:a16="http://schemas.microsoft.com/office/drawing/2014/main" id="{43F42271-5510-4D15-B07B-133237928BB4}"/>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1">
              <a:extLst>
                <a:ext uri="{FF2B5EF4-FFF2-40B4-BE49-F238E27FC236}">
                  <a16:creationId xmlns:a16="http://schemas.microsoft.com/office/drawing/2014/main" id="{00E9FD99-54D9-422B-9717-D0DD3442A0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8" name="Freeform 12">
              <a:extLst>
                <a:ext uri="{FF2B5EF4-FFF2-40B4-BE49-F238E27FC236}">
                  <a16:creationId xmlns:a16="http://schemas.microsoft.com/office/drawing/2014/main" id="{BAF30821-90D3-436A-8DDF-D130E66447E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9" name="Freeform 13">
              <a:extLst>
                <a:ext uri="{FF2B5EF4-FFF2-40B4-BE49-F238E27FC236}">
                  <a16:creationId xmlns:a16="http://schemas.microsoft.com/office/drawing/2014/main" id="{5C1A565D-B22B-4EE2-ACC9-C993D581F00C}"/>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0" name="Freeform 14">
              <a:extLst>
                <a:ext uri="{FF2B5EF4-FFF2-40B4-BE49-F238E27FC236}">
                  <a16:creationId xmlns:a16="http://schemas.microsoft.com/office/drawing/2014/main" id="{666738FD-9737-43F5-8E36-896FD725FE08}"/>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647700"/>
            <a:ext cx="5400000" cy="5479895"/>
          </a:xfrm>
          <a:prstGeom prst="rect">
            <a:avLst/>
          </a:prstGeom>
        </p:spPr>
        <p:txBody>
          <a:bodyPr/>
          <a:lstStyle/>
          <a:p>
            <a:r>
              <a:rPr lang="en-US" noProof="0"/>
              <a:t>Click icon to add picture</a:t>
            </a:r>
            <a:endParaRPr lang="en-US" noProof="0" dirty="0"/>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207105610"/>
      </p:ext>
    </p:extLst>
  </p:cSld>
  <p:clrMapOvr>
    <a:masterClrMapping/>
  </p:clrMapOvr>
  <p:transition>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ull bleed black">
    <p:bg bwMode="gray">
      <p:bgPr>
        <a:solidFill>
          <a:schemeClr val="tx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470853747"/>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4934" y="1705670"/>
            <a:ext cx="10517717" cy="1592403"/>
          </a:xfr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bwMode="gray">
          <a:xfrm>
            <a:off x="524934" y="3429000"/>
            <a:ext cx="10517717" cy="1566532"/>
          </a:xfrm>
        </p:spPr>
        <p:txBody>
          <a:bodyPr lIns="0" tIns="0" rIns="0" bIns="0">
            <a:noAutofit/>
          </a:bodyPr>
          <a:lstStyle>
            <a:lvl1pPr marL="0" indent="0">
              <a:lnSpc>
                <a:spcPct val="95000"/>
              </a:lnSpc>
              <a:spcAft>
                <a:spcPts val="0"/>
              </a:spcAft>
              <a:buNone/>
              <a:defRPr sz="3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230590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2_Divider - Deloitte green">
    <p:bg bwMode="gray">
      <p:bgPr>
        <a:solidFill>
          <a:srgbClr val="046A3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4934" y="1705670"/>
            <a:ext cx="10517717" cy="1592403"/>
          </a:xfr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bwMode="gray">
          <a:xfrm>
            <a:off x="524934" y="3429000"/>
            <a:ext cx="10517717" cy="1566532"/>
          </a:xfrm>
        </p:spPr>
        <p:txBody>
          <a:bodyPr lIns="0" tIns="0" rIns="0" bIns="0">
            <a:noAutofit/>
          </a:bodyPr>
          <a:lstStyle>
            <a:lvl1pPr marL="0" indent="0">
              <a:lnSpc>
                <a:spcPct val="95000"/>
              </a:lnSpc>
              <a:spcAft>
                <a:spcPts val="0"/>
              </a:spcAft>
              <a:buNone/>
              <a:defRPr sz="3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1977192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 Deloitte Green 4">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8000" y="1705670"/>
            <a:ext cx="10514651" cy="1592403"/>
          </a:xfr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bwMode="gray">
          <a:xfrm>
            <a:off x="528000" y="3429000"/>
            <a:ext cx="10517717" cy="1566532"/>
          </a:xfrm>
        </p:spPr>
        <p:txBody>
          <a:bodyPr lIns="0" tIns="0" rIns="0" bIns="0">
            <a:noAutofit/>
          </a:bodyPr>
          <a:lstStyle>
            <a:lvl1pPr marL="0" indent="0">
              <a:lnSpc>
                <a:spcPct val="95000"/>
              </a:lnSpc>
              <a:spcAft>
                <a:spcPts val="0"/>
              </a:spcAft>
              <a:buNone/>
              <a:defRPr sz="3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Copyright">
            <a:extLst>
              <a:ext uri="{FF2B5EF4-FFF2-40B4-BE49-F238E27FC236}">
                <a16:creationId xmlns:a16="http://schemas.microsoft.com/office/drawing/2014/main" id="{944EB839-89C9-61D2-9D00-AF3A7485C9B4}"/>
              </a:ext>
            </a:extLst>
          </p:cNvPr>
          <p:cNvSpPr txBox="1"/>
          <p:nvPr userDrawn="1"/>
        </p:nvSpPr>
        <p:spPr>
          <a:xfrm>
            <a:off x="501649" y="6477001"/>
            <a:ext cx="5355168" cy="123111"/>
          </a:xfrm>
          <a:prstGeom prst="rect">
            <a:avLst/>
          </a:prstGeom>
          <a:noFill/>
        </p:spPr>
        <p:txBody>
          <a:bodyPr wrap="square" lIns="0" tIns="0" rIns="0" bIns="0" rtlCol="0">
            <a:spAutoFit/>
          </a:bodyPr>
          <a:lstStyle/>
          <a:p>
            <a:pPr marL="0" indent="0">
              <a:spcBef>
                <a:spcPts val="600"/>
              </a:spcBef>
              <a:buSzPct val="100000"/>
              <a:buFont typeface="Arial"/>
              <a:buNone/>
            </a:pPr>
            <a:r>
              <a:rPr lang="en-US" sz="800" noProof="0" dirty="0">
                <a:solidFill>
                  <a:schemeClr val="tx1"/>
                </a:solidFill>
                <a:latin typeface="Calibri" panose="020F0502020204030204" pitchFamily="34" charset="0"/>
                <a:cs typeface="Calibri" panose="020F0502020204030204" pitchFamily="34" charset="0"/>
              </a:rPr>
              <a:t>© 2023 Landicho Abela &amp; Co.</a:t>
            </a:r>
          </a:p>
        </p:txBody>
      </p:sp>
      <p:sp>
        <p:nvSpPr>
          <p:cNvPr id="5" name="TextBox 4">
            <a:extLst>
              <a:ext uri="{FF2B5EF4-FFF2-40B4-BE49-F238E27FC236}">
                <a16:creationId xmlns:a16="http://schemas.microsoft.com/office/drawing/2014/main" id="{2E96AEE8-8428-BAC8-D12D-1B23CAE9E82D}"/>
              </a:ext>
            </a:extLst>
          </p:cNvPr>
          <p:cNvSpPr txBox="1"/>
          <p:nvPr userDrawn="1"/>
        </p:nvSpPr>
        <p:spPr>
          <a:xfrm>
            <a:off x="11382377" y="6477001"/>
            <a:ext cx="307975" cy="123111"/>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8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800" noProof="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387740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4934" y="1705670"/>
            <a:ext cx="10517717" cy="1592403"/>
          </a:xfr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bwMode="gray">
          <a:xfrm>
            <a:off x="524934" y="3429000"/>
            <a:ext cx="10517717" cy="1566532"/>
          </a:xfrm>
        </p:spPr>
        <p:txBody>
          <a:bodyPr lIns="0" tIns="0" rIns="0" bIns="0">
            <a:noAutofit/>
          </a:bodyPr>
          <a:lstStyle>
            <a:lvl1pPr marL="0" indent="0">
              <a:lnSpc>
                <a:spcPct val="95000"/>
              </a:lnSpc>
              <a:spcAft>
                <a:spcPts val="0"/>
              </a:spcAft>
              <a:buNone/>
              <a:defRPr sz="3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296619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bg>
      <p:bgPr>
        <a:gradFill>
          <a:gsLst>
            <a:gs pos="0">
              <a:schemeClr val="accent1">
                <a:lumMod val="5000"/>
                <a:lumOff val="95000"/>
              </a:schemeClr>
            </a:gs>
            <a:gs pos="100000">
              <a:schemeClr val="accent1">
                <a:lumMod val="20000"/>
                <a:lumOff val="80000"/>
              </a:schemeClr>
            </a:gs>
          </a:gsLst>
          <a:lin ang="54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5049338-7875-4927-82E0-03C95D83209A}"/>
              </a:ext>
            </a:extLst>
          </p:cNvPr>
          <p:cNvGraphicFramePr>
            <a:graphicFrameLocks noChangeAspect="1"/>
          </p:cNvGraphicFramePr>
          <p:nvPr>
            <p:custDataLst>
              <p:tags r:id="rId1"/>
            </p:custDataLst>
            <p:extLst>
              <p:ext uri="{D42A27DB-BD31-4B8C-83A1-F6EECF244321}">
                <p14:modId xmlns:p14="http://schemas.microsoft.com/office/powerpoint/2010/main" val="30186581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Object 3" hidden="1">
                        <a:extLst>
                          <a:ext uri="{FF2B5EF4-FFF2-40B4-BE49-F238E27FC236}">
                            <a16:creationId xmlns:a16="http://schemas.microsoft.com/office/drawing/2014/main" id="{35049338-7875-4927-82E0-03C95D83209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Placeholder 1">
            <a:extLst>
              <a:ext uri="{FF2B5EF4-FFF2-40B4-BE49-F238E27FC236}">
                <a16:creationId xmlns:a16="http://schemas.microsoft.com/office/drawing/2014/main" id="{5AA52354-AD0C-4278-A20C-E161AEB4D16F}"/>
              </a:ext>
            </a:extLst>
          </p:cNvPr>
          <p:cNvSpPr>
            <a:spLocks noGrp="1"/>
          </p:cNvSpPr>
          <p:nvPr>
            <p:ph type="title"/>
          </p:nvPr>
        </p:nvSpPr>
        <p:spPr bwMode="gray">
          <a:xfrm>
            <a:off x="497681" y="304800"/>
            <a:ext cx="11201400" cy="342900"/>
          </a:xfrm>
          <a:prstGeom prst="rect">
            <a:avLst/>
          </a:prstGeom>
        </p:spPr>
        <p:txBody>
          <a:bodyPr vert="horz" lIns="0" tIns="0" rIns="0" bIns="0" rtlCol="0" anchor="t" anchorCtr="0">
            <a:noAutofit/>
          </a:bodyPr>
          <a:lstStyle/>
          <a:p>
            <a:r>
              <a:rPr lang="en-US" noProof="0"/>
              <a:t>Click to edit Master title style</a:t>
            </a:r>
            <a:endParaRPr lang="en-US" noProof="0" dirty="0"/>
          </a:p>
        </p:txBody>
      </p:sp>
    </p:spTree>
    <p:extLst>
      <p:ext uri="{BB962C8B-B14F-4D97-AF65-F5344CB8AC3E}">
        <p14:creationId xmlns:p14="http://schemas.microsoft.com/office/powerpoint/2010/main" val="335064726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p:bg>
      <p:bgPr>
        <a:gradFill>
          <a:gsLst>
            <a:gs pos="0">
              <a:schemeClr val="accent1">
                <a:lumMod val="5000"/>
                <a:lumOff val="95000"/>
              </a:schemeClr>
            </a:gs>
            <a:gs pos="100000">
              <a:schemeClr val="accent1">
                <a:lumMod val="20000"/>
                <a:lumOff val="80000"/>
              </a:schemeClr>
            </a:gs>
          </a:gsLst>
          <a:lin ang="54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5A96709-DC00-4570-B140-895E15716A4C}"/>
              </a:ext>
            </a:extLst>
          </p:cNvPr>
          <p:cNvGraphicFramePr>
            <a:graphicFrameLocks noChangeAspect="1"/>
          </p:cNvGraphicFramePr>
          <p:nvPr>
            <p:custDataLst>
              <p:tags r:id="rId1"/>
            </p:custDataLst>
            <p:extLst>
              <p:ext uri="{D42A27DB-BD31-4B8C-83A1-F6EECF244321}">
                <p14:modId xmlns:p14="http://schemas.microsoft.com/office/powerpoint/2010/main" val="28155835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Object 2" hidden="1">
                        <a:extLst>
                          <a:ext uri="{FF2B5EF4-FFF2-40B4-BE49-F238E27FC236}">
                            <a16:creationId xmlns:a16="http://schemas.microsoft.com/office/drawing/2014/main" id="{A5A96709-DC00-4570-B140-895E15716A4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498538" y="651600"/>
            <a:ext cx="112014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6" name="Title Placeholder 1">
            <a:extLst>
              <a:ext uri="{FF2B5EF4-FFF2-40B4-BE49-F238E27FC236}">
                <a16:creationId xmlns:a16="http://schemas.microsoft.com/office/drawing/2014/main" id="{8F5CB4A9-3C7F-4829-BD7E-C42F05177654}"/>
              </a:ext>
            </a:extLst>
          </p:cNvPr>
          <p:cNvSpPr>
            <a:spLocks noGrp="1"/>
          </p:cNvSpPr>
          <p:nvPr>
            <p:ph type="title"/>
          </p:nvPr>
        </p:nvSpPr>
        <p:spPr bwMode="gray">
          <a:xfrm>
            <a:off x="497681" y="304800"/>
            <a:ext cx="11201400" cy="342900"/>
          </a:xfrm>
          <a:prstGeom prst="rect">
            <a:avLst/>
          </a:prstGeom>
        </p:spPr>
        <p:txBody>
          <a:bodyPr vert="horz" lIns="0" tIns="0" rIns="0" bIns="0" rtlCol="0" anchor="t" anchorCtr="0">
            <a:noAutofit/>
          </a:bodyPr>
          <a:lstStyle/>
          <a:p>
            <a:r>
              <a:rPr lang="en-US" noProof="0"/>
              <a:t>Click to edit Master title style</a:t>
            </a:r>
            <a:endParaRPr lang="en-US" noProof="0" dirty="0"/>
          </a:p>
        </p:txBody>
      </p:sp>
    </p:spTree>
    <p:extLst>
      <p:ext uri="{BB962C8B-B14F-4D97-AF65-F5344CB8AC3E}">
        <p14:creationId xmlns:p14="http://schemas.microsoft.com/office/powerpoint/2010/main" val="77674536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5"/>
            </p:custDataLst>
            <p:extLst>
              <p:ext uri="{D42A27DB-BD31-4B8C-83A1-F6EECF244321}">
                <p14:modId xmlns:p14="http://schemas.microsoft.com/office/powerpoint/2010/main" val="73828893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16" imgW="270" imgH="270" progId="TCLayout.ActiveDocument.1">
                  <p:embed/>
                </p:oleObj>
              </mc:Choice>
              <mc:Fallback>
                <p:oleObj name="think-cell Slide" r:id="rId16" imgW="270" imgH="270" progId="TCLayout.ActiveDocument.1">
                  <p:embed/>
                  <p:pic>
                    <p:nvPicPr>
                      <p:cNvPr id="4" name="Object 3" hidden="1"/>
                      <p:cNvPicPr/>
                      <p:nvPr/>
                    </p:nvPicPr>
                    <p:blipFill>
                      <a:blip r:embed="rId17"/>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97681" y="304800"/>
            <a:ext cx="11201400" cy="342900"/>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8" name="Copyright"/>
          <p:cNvSpPr txBox="1"/>
          <p:nvPr/>
        </p:nvSpPr>
        <p:spPr>
          <a:xfrm>
            <a:off x="501649" y="6477001"/>
            <a:ext cx="5355168" cy="123111"/>
          </a:xfrm>
          <a:prstGeom prst="rect">
            <a:avLst/>
          </a:prstGeom>
          <a:noFill/>
        </p:spPr>
        <p:txBody>
          <a:bodyPr wrap="square" lIns="0" tIns="0" rIns="0" bIns="0" rtlCol="0">
            <a:spAutoFit/>
          </a:bodyPr>
          <a:lstStyle/>
          <a:p>
            <a:pPr marL="0" indent="0">
              <a:spcBef>
                <a:spcPts val="600"/>
              </a:spcBef>
              <a:buSzPct val="100000"/>
              <a:buFont typeface="Arial"/>
              <a:buNone/>
            </a:pPr>
            <a:r>
              <a:rPr lang="en-US" sz="800" noProof="0" dirty="0">
                <a:solidFill>
                  <a:schemeClr val="tx1"/>
                </a:solidFill>
                <a:latin typeface="Calibri" panose="020F0502020204030204" pitchFamily="34" charset="0"/>
                <a:cs typeface="Calibri" panose="020F0502020204030204" pitchFamily="34" charset="0"/>
              </a:rPr>
              <a:t>© 2024 Landicho Abela &amp; Co.</a:t>
            </a:r>
          </a:p>
        </p:txBody>
      </p:sp>
      <p:sp>
        <p:nvSpPr>
          <p:cNvPr id="19" name="Text Placeholder 18"/>
          <p:cNvSpPr>
            <a:spLocks noGrp="1"/>
          </p:cNvSpPr>
          <p:nvPr>
            <p:ph type="body" idx="1"/>
          </p:nvPr>
        </p:nvSpPr>
        <p:spPr>
          <a:xfrm>
            <a:off x="497681" y="1638300"/>
            <a:ext cx="11201400" cy="47625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extBox 2"/>
          <p:cNvSpPr txBox="1"/>
          <p:nvPr/>
        </p:nvSpPr>
        <p:spPr>
          <a:xfrm>
            <a:off x="11382377" y="6477001"/>
            <a:ext cx="307975" cy="123111"/>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8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800" noProof="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8250746"/>
      </p:ext>
    </p:extLst>
  </p:cSld>
  <p:clrMap bg1="lt1" tx1="dk1" bg2="lt2" tx2="dk2" accent1="accent1" accent2="accent2" accent3="accent3" accent4="accent4" accent5="accent5" accent6="accent6" hlink="hlink" folHlink="folHlink"/>
  <p:sldLayoutIdLst>
    <p:sldLayoutId id="2147484442" r:id="rId1"/>
    <p:sldLayoutId id="2147484443" r:id="rId2"/>
    <p:sldLayoutId id="2147484462" r:id="rId3"/>
    <p:sldLayoutId id="2147484460" r:id="rId4"/>
    <p:sldLayoutId id="2147484461" r:id="rId5"/>
    <p:sldLayoutId id="2147484446" r:id="rId6"/>
    <p:sldLayoutId id="2147484445" r:id="rId7"/>
    <p:sldLayoutId id="2147484447" r:id="rId8"/>
    <p:sldLayoutId id="2147484448" r:id="rId9"/>
    <p:sldLayoutId id="2147484453" r:id="rId10"/>
    <p:sldLayoutId id="2147484464" r:id="rId11"/>
    <p:sldLayoutId id="2147484465" r:id="rId12"/>
    <p:sldLayoutId id="2147484467" r:id="rId13"/>
  </p:sldLayoutIdLst>
  <p:transition>
    <p:fade/>
  </p:transition>
  <p:hf hdr="0" dt="0"/>
  <p:txStyles>
    <p:title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600"/>
        </a:spcAft>
        <a:buSzPct val="100000"/>
        <a:buFontTx/>
        <a:buNone/>
        <a:defRPr sz="12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600"/>
        </a:spcAft>
        <a:buClrTx/>
        <a:buSzPct val="100000"/>
        <a:buFont typeface="Arial" panose="020B0604020202020204" pitchFamily="34" charset="0"/>
        <a:buChar char="•"/>
        <a:defRPr lang="en-US" sz="1200" b="0"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600"/>
        </a:spcAft>
        <a:buClrTx/>
        <a:buSzPct val="100000"/>
        <a:buFont typeface="Arial" panose="020B0604020202020204" pitchFamily="34" charset="0"/>
        <a:buChar char="−"/>
        <a:defRPr lang="en-US" sz="12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600"/>
        </a:spcAft>
        <a:buClrTx/>
        <a:buSzPct val="100000"/>
        <a:buFont typeface="Arial" panose="020B0604020202020204" pitchFamily="34" charset="0"/>
        <a:buChar char="◦"/>
        <a:defRPr lang="en-US" sz="12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60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6" orient="horz" pos="4032">
          <p15:clr>
            <a:srgbClr val="F26B43"/>
          </p15:clr>
        </p15:guide>
        <p15:guide id="51" orient="horz" pos="4080">
          <p15:clr>
            <a:srgbClr val="F26B43"/>
          </p15:clr>
        </p15:guide>
        <p15:guide id="52" pos="3840">
          <p15:clr>
            <a:srgbClr val="F26B43"/>
          </p15:clr>
        </p15:guide>
        <p15:guide id="53" pos="3912">
          <p15:clr>
            <a:srgbClr val="F26B43"/>
          </p15:clr>
        </p15:guide>
        <p15:guide id="54" pos="3768">
          <p15:clr>
            <a:srgbClr val="F26B43"/>
          </p15:clr>
        </p15:guide>
        <p15:guide id="63" pos="312">
          <p15:clr>
            <a:srgbClr val="F26B43"/>
          </p15:clr>
        </p15:guide>
        <p15:guide id="64" orient="horz" pos="1032">
          <p15:clr>
            <a:srgbClr val="F26B43"/>
          </p15:clr>
        </p15:guide>
        <p15:guide id="65" orient="horz" pos="408">
          <p15:clr>
            <a:srgbClr val="F26B43"/>
          </p15:clr>
        </p15:guide>
        <p15:guide id="66" orient="horz" pos="192">
          <p15:clr>
            <a:srgbClr val="F26B43"/>
          </p15:clr>
        </p15:guide>
        <p15:guide id="67" pos="7368">
          <p15:clr>
            <a:srgbClr val="F26B43"/>
          </p15:clr>
        </p15:guide>
        <p15:guide id="68"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mailto:clauw@deloitt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notesSlide" Target="../notesSlides/notesSlide8.xml"/><Relationship Id="rId16"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pn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9.jpg"/><Relationship Id="rId13" Type="http://schemas.openxmlformats.org/officeDocument/2006/relationships/image" Target="../media/image34.jpg"/><Relationship Id="rId3" Type="http://schemas.openxmlformats.org/officeDocument/2006/relationships/image" Target="../media/image24.png"/><Relationship Id="rId7" Type="http://schemas.openxmlformats.org/officeDocument/2006/relationships/image" Target="../media/image28.jpg"/><Relationship Id="rId12"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7.jpg"/><Relationship Id="rId11" Type="http://schemas.openxmlformats.org/officeDocument/2006/relationships/image" Target="../media/image32.jpg"/><Relationship Id="rId5" Type="http://schemas.openxmlformats.org/officeDocument/2006/relationships/image" Target="../media/image26.jpg"/><Relationship Id="rId10" Type="http://schemas.openxmlformats.org/officeDocument/2006/relationships/image" Target="../media/image31.jpg"/><Relationship Id="rId4" Type="http://schemas.openxmlformats.org/officeDocument/2006/relationships/image" Target="../media/image25.jpg"/><Relationship Id="rId9"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B057B1-2F8E-409C-B582-2C1E21D67ADD}"/>
              </a:ext>
            </a:extLst>
          </p:cNvPr>
          <p:cNvPicPr>
            <a:picLocks noChangeAspect="1"/>
          </p:cNvPicPr>
          <p:nvPr/>
        </p:nvPicPr>
        <p:blipFill>
          <a:blip r:embed="rId3"/>
          <a:srcRect/>
          <a:stretch/>
        </p:blipFill>
        <p:spPr>
          <a:xfrm>
            <a:off x="10694852" y="5482752"/>
            <a:ext cx="1198880" cy="1198880"/>
          </a:xfrm>
          <a:prstGeom prst="rect">
            <a:avLst/>
          </a:prstGeom>
        </p:spPr>
      </p:pic>
      <p:pic>
        <p:nvPicPr>
          <p:cNvPr id="10" name="Picture 9" descr="A black and white logo&#10;&#10;Description automatically generated">
            <a:extLst>
              <a:ext uri="{FF2B5EF4-FFF2-40B4-BE49-F238E27FC236}">
                <a16:creationId xmlns:a16="http://schemas.microsoft.com/office/drawing/2014/main" id="{661105EE-0C5A-88D9-A409-C9FF14BB44AA}"/>
              </a:ext>
            </a:extLst>
          </p:cNvPr>
          <p:cNvPicPr>
            <a:picLocks noChangeAspect="1"/>
          </p:cNvPicPr>
          <p:nvPr/>
        </p:nvPicPr>
        <p:blipFill rotWithShape="1">
          <a:blip r:embed="rId4"/>
          <a:srcRect l="-1" r="-223" b="59722"/>
          <a:stretch/>
        </p:blipFill>
        <p:spPr>
          <a:xfrm>
            <a:off x="501651" y="574091"/>
            <a:ext cx="2162891" cy="403438"/>
          </a:xfrm>
          <a:prstGeom prst="rect">
            <a:avLst/>
          </a:prstGeom>
        </p:spPr>
      </p:pic>
      <p:sp>
        <p:nvSpPr>
          <p:cNvPr id="24" name="Copyright">
            <a:extLst>
              <a:ext uri="{FF2B5EF4-FFF2-40B4-BE49-F238E27FC236}">
                <a16:creationId xmlns:a16="http://schemas.microsoft.com/office/drawing/2014/main" id="{8111CA6B-6F3A-B5B7-6A00-22D0F2DE9184}"/>
              </a:ext>
            </a:extLst>
          </p:cNvPr>
          <p:cNvSpPr txBox="1"/>
          <p:nvPr/>
        </p:nvSpPr>
        <p:spPr>
          <a:xfrm>
            <a:off x="501649" y="6477001"/>
            <a:ext cx="5355168" cy="123111"/>
          </a:xfrm>
          <a:prstGeom prst="rect">
            <a:avLst/>
          </a:prstGeom>
          <a:noFill/>
        </p:spPr>
        <p:txBody>
          <a:bodyPr wrap="square" lIns="0" tIns="0" rIns="0" bIns="0" rtlCol="0">
            <a:spAutoFit/>
          </a:bodyPr>
          <a:lstStyle/>
          <a:p>
            <a:pPr marL="0" indent="0">
              <a:spcBef>
                <a:spcPts val="600"/>
              </a:spcBef>
              <a:buSzPct val="100000"/>
              <a:buFont typeface="Arial"/>
              <a:buNone/>
            </a:pPr>
            <a:r>
              <a:rPr lang="en-US" sz="800" noProof="0" dirty="0">
                <a:solidFill>
                  <a:schemeClr val="bg1"/>
                </a:solidFill>
                <a:latin typeface="Calibri" panose="020F0502020204030204" pitchFamily="34" charset="0"/>
                <a:cs typeface="Calibri" panose="020F0502020204030204" pitchFamily="34" charset="0"/>
              </a:rPr>
              <a:t>© 2024 Landicho Abela &amp; Co.</a:t>
            </a:r>
          </a:p>
        </p:txBody>
      </p:sp>
      <p:sp>
        <p:nvSpPr>
          <p:cNvPr id="25" name="TextBox 24">
            <a:extLst>
              <a:ext uri="{FF2B5EF4-FFF2-40B4-BE49-F238E27FC236}">
                <a16:creationId xmlns:a16="http://schemas.microsoft.com/office/drawing/2014/main" id="{AB34AAF9-8288-482D-AD7F-960E9CEBAD19}"/>
              </a:ext>
            </a:extLst>
          </p:cNvPr>
          <p:cNvSpPr txBox="1"/>
          <p:nvPr/>
        </p:nvSpPr>
        <p:spPr>
          <a:xfrm>
            <a:off x="11382377" y="6477001"/>
            <a:ext cx="307975" cy="123111"/>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1</a:t>
            </a:fld>
            <a:endParaRPr lang="en-US" sz="800" noProof="0" dirty="0">
              <a:solidFill>
                <a:schemeClr val="bg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75B4773-909F-B53A-2808-1850523EA285}"/>
              </a:ext>
            </a:extLst>
          </p:cNvPr>
          <p:cNvPicPr>
            <a:picLocks noChangeAspect="1"/>
          </p:cNvPicPr>
          <p:nvPr/>
        </p:nvPicPr>
        <p:blipFill>
          <a:blip r:embed="rId5"/>
          <a:stretch>
            <a:fillRect/>
          </a:stretch>
        </p:blipFill>
        <p:spPr>
          <a:xfrm>
            <a:off x="2672797" y="0"/>
            <a:ext cx="6846406" cy="6858000"/>
          </a:xfrm>
          <a:prstGeom prst="rect">
            <a:avLst/>
          </a:prstGeom>
        </p:spPr>
      </p:pic>
      <p:sp>
        <p:nvSpPr>
          <p:cNvPr id="3" name="Rectangle: Rounded Corners 2">
            <a:extLst>
              <a:ext uri="{FF2B5EF4-FFF2-40B4-BE49-F238E27FC236}">
                <a16:creationId xmlns:a16="http://schemas.microsoft.com/office/drawing/2014/main" id="{0D6A3670-1A99-6739-40C1-699820570D44}"/>
              </a:ext>
            </a:extLst>
          </p:cNvPr>
          <p:cNvSpPr/>
          <p:nvPr/>
        </p:nvSpPr>
        <p:spPr bwMode="gray">
          <a:xfrm>
            <a:off x="-1" y="4320072"/>
            <a:ext cx="8705461" cy="2537927"/>
          </a:xfrm>
          <a:prstGeom prst="roundRect">
            <a:avLst>
              <a:gd name="adj" fmla="val 0"/>
            </a:avLst>
          </a:prstGeom>
          <a:gradFill>
            <a:gsLst>
              <a:gs pos="0">
                <a:srgbClr val="2C363C">
                  <a:alpha val="0"/>
                </a:srgbClr>
              </a:gs>
              <a:gs pos="100000">
                <a:srgbClr val="2C363C">
                  <a:alpha val="64000"/>
                </a:srgbClr>
              </a:gs>
            </a:gsLst>
            <a:lin ang="11400000" scaled="0"/>
          </a:gradFill>
          <a:ln w="19050" algn="ctr">
            <a:noFill/>
            <a:miter lim="800000"/>
            <a:headEnd/>
            <a:tailEnd/>
          </a:ln>
          <a:effectLst>
            <a:outerShdw blurRad="50800" dist="38100" dir="2700000" algn="tl" rotWithShape="0">
              <a:prstClr val="black">
                <a:alpha val="68000"/>
              </a:prstClr>
            </a:outerShdw>
          </a:effectLst>
          <a:scene3d>
            <a:camera prst="orthographicFront"/>
            <a:lightRig rig="threePt" dir="t"/>
          </a:scene3d>
          <a:sp3d>
            <a:bevelT w="6350"/>
          </a:sp3d>
        </p:spPr>
        <p:txBody>
          <a:bodyPr wrap="square" lIns="274320" tIns="0" rIns="88900" bIns="88900" rtlCol="0" anchor="ctr"/>
          <a:lstStyle/>
          <a:p>
            <a:pPr>
              <a:lnSpc>
                <a:spcPts val="2200"/>
              </a:lnSpc>
            </a:pPr>
            <a:endParaRPr lang="en-US" sz="1400" dirty="0">
              <a:solidFill>
                <a:schemeClr val="bg1"/>
              </a:solidFill>
            </a:endParaRPr>
          </a:p>
        </p:txBody>
      </p:sp>
      <p:sp>
        <p:nvSpPr>
          <p:cNvPr id="5" name="Text Placeholder 4"/>
          <p:cNvSpPr>
            <a:spLocks noGrp="1"/>
          </p:cNvSpPr>
          <p:nvPr>
            <p:ph type="body" sz="quarter" idx="10"/>
          </p:nvPr>
        </p:nvSpPr>
        <p:spPr>
          <a:xfrm>
            <a:off x="501651" y="6082190"/>
            <a:ext cx="4446269" cy="273050"/>
          </a:xfrm>
        </p:spPr>
        <p:txBody>
          <a:bodyPr/>
          <a:lstStyle/>
          <a:p>
            <a:pPr marL="0" indent="0">
              <a:buNone/>
            </a:pPr>
            <a:r>
              <a:rPr lang="en-US" dirty="0">
                <a:latin typeface="+mn-lt"/>
              </a:rPr>
              <a:t>August 2024</a:t>
            </a:r>
          </a:p>
        </p:txBody>
      </p:sp>
      <p:sp>
        <p:nvSpPr>
          <p:cNvPr id="2" name="Title 1">
            <a:extLst>
              <a:ext uri="{FF2B5EF4-FFF2-40B4-BE49-F238E27FC236}">
                <a16:creationId xmlns:a16="http://schemas.microsoft.com/office/drawing/2014/main" id="{1A53A8AD-38C0-4854-81B3-9B99B4E007ED}"/>
              </a:ext>
            </a:extLst>
          </p:cNvPr>
          <p:cNvSpPr>
            <a:spLocks noGrp="1"/>
          </p:cNvSpPr>
          <p:nvPr>
            <p:ph type="ctrTitle"/>
          </p:nvPr>
        </p:nvSpPr>
        <p:spPr>
          <a:xfrm>
            <a:off x="501650" y="4484318"/>
            <a:ext cx="7046815" cy="1483811"/>
          </a:xfrm>
        </p:spPr>
        <p:txBody>
          <a:bodyPr/>
          <a:lstStyle/>
          <a:p>
            <a:r>
              <a:rPr lang="en-US">
                <a:solidFill>
                  <a:srgbClr val="92D050"/>
                </a:solidFill>
                <a:latin typeface="Calibri"/>
                <a:ea typeface="Open Sans"/>
                <a:cs typeface="Calibri"/>
              </a:rPr>
              <a:t>Pillar Two: Navigating Issues </a:t>
            </a:r>
            <a:br>
              <a:rPr lang="en-US">
                <a:latin typeface="Calibri" panose="020F0502020204030204" pitchFamily="34" charset="0"/>
                <a:cs typeface="Calibri" panose="020F0502020204030204" pitchFamily="34" charset="0"/>
              </a:rPr>
            </a:br>
            <a:r>
              <a:rPr lang="en-US">
                <a:solidFill>
                  <a:srgbClr val="92D050"/>
                </a:solidFill>
                <a:latin typeface="Calibri"/>
                <a:ea typeface="Open Sans"/>
                <a:cs typeface="Calibri"/>
              </a:rPr>
              <a:t>and Challenges in Implementation</a:t>
            </a:r>
            <a:br>
              <a:rPr lang="en-US" sz="2400">
                <a:latin typeface="Calibri" panose="020F0502020204030204" pitchFamily="34" charset="0"/>
                <a:cs typeface="Calibri" panose="020F0502020204030204" pitchFamily="34" charset="0"/>
              </a:rPr>
            </a:br>
            <a:r>
              <a:rPr lang="en-US" sz="1800">
                <a:solidFill>
                  <a:schemeClr val="bg1"/>
                </a:solidFill>
                <a:latin typeface="Calibri"/>
                <a:ea typeface="Open Sans"/>
                <a:cs typeface="Calibri"/>
              </a:rPr>
              <a:t>TMAP – International Tax Summit</a:t>
            </a:r>
            <a:endParaRPr lang="en-US" sz="2400">
              <a:solidFill>
                <a:schemeClr val="bg1"/>
              </a:solidFill>
              <a:latin typeface="Calibri"/>
              <a:ea typeface="Open Sans"/>
              <a:cs typeface="Calibri"/>
            </a:endParaRPr>
          </a:p>
        </p:txBody>
      </p:sp>
    </p:spTree>
    <p:extLst>
      <p:ext uri="{BB962C8B-B14F-4D97-AF65-F5344CB8AC3E}">
        <p14:creationId xmlns:p14="http://schemas.microsoft.com/office/powerpoint/2010/main" val="916437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Autofit/>
          </a:bodyPr>
          <a:lstStyle/>
          <a:p>
            <a:r>
              <a:rPr lang="en-US" sz="1100" dirty="0"/>
              <a:t>Deloitte refers to one or more of Deloitte </a:t>
            </a:r>
            <a:r>
              <a:rPr lang="en-US" sz="1100" dirty="0" err="1"/>
              <a:t>Touche</a:t>
            </a:r>
            <a:r>
              <a:rPr lang="en-US" sz="1100" dirty="0"/>
              <a:t> Tohmatsu Limited (“DTTL”), its global network of member firms, and their related entities (collectively, the “Deloitte organization”). DTTL (also referred to as “Deloitte Global”) and each of its member firms and related entities are legally separate and independent entities, which cannot obligate or bind each other in respect of third parties. DTTL and each DTTL member firm and related entity is liable only for its own acts and omissions, and not those of each other. DTTL does not provide services to clients. Please see www.deloitte.com/about to learn more.</a:t>
            </a:r>
          </a:p>
          <a:p>
            <a:r>
              <a:rPr lang="en-US" sz="1100" dirty="0"/>
              <a:t>Deloitte Asia Pacific Limited is a company limited by guarantee and a member firm of DTTL. Members of Deloitte Asia Pacific Limited and their related entities, each of which are separate and independent legal entities, provide services from more than 100 cities across the region, including Auckland, Bangkok, Beijing, Hanoi, Hong Kong, Jakarta, Kuala Lumpur, Manila, Melbourne, Osaka, Seoul, Shanghai, Singapore, Sydney, Taipei and Tokyo. </a:t>
            </a:r>
          </a:p>
          <a:p>
            <a:r>
              <a:rPr lang="en-US" sz="1100" b="1" dirty="0"/>
              <a:t>About Deloitte Philippines </a:t>
            </a:r>
          </a:p>
          <a:p>
            <a:r>
              <a:rPr lang="en-US" sz="1100" dirty="0"/>
              <a:t>In the Philippines, services are exclusively and independently provided by Landicho Abela &amp; Co., a duly registered professional partnership in </a:t>
            </a:r>
            <a:br>
              <a:rPr lang="en-US" sz="1100" dirty="0"/>
            </a:br>
            <a:r>
              <a:rPr lang="en-US" sz="1100" dirty="0"/>
              <a:t>the Philippines.</a:t>
            </a:r>
          </a:p>
          <a:p>
            <a:r>
              <a:rPr lang="en-US" sz="1100" dirty="0"/>
              <a:t>This communication contains general information only, and none of Deloitte </a:t>
            </a:r>
            <a:r>
              <a:rPr lang="en-US" sz="1100" dirty="0" err="1"/>
              <a:t>Touche</a:t>
            </a:r>
            <a:r>
              <a:rPr lang="en-US" sz="1100" dirty="0"/>
              <a:t> Tohmatsu Limited (“DTTL”), its global network of member firms or their related entities (collectively, the “Deloitte organization”) is, by means of this communication, rendering professional advice or services. Before making any decision or taking any action that may affect your finances or your business, you should consult a qualified professional adviser.</a:t>
            </a:r>
          </a:p>
          <a:p>
            <a:r>
              <a:rPr lang="en-US" sz="1100" dirty="0"/>
              <a:t>No representations, warranties or undertakings (express or implied) are given as to the accuracy or completeness of the information in this communication, and none of DTTL, its member firms, related entities, employees or agents shall be liable or responsible for any loss or damage whatsoever arising directly or indirectly in connection with any person relying on this communication. DTTL and each of its member firms, and their related entities, are legally separate and independent entities.</a:t>
            </a:r>
          </a:p>
          <a:p>
            <a:endParaRPr lang="en-US" sz="1100" dirty="0"/>
          </a:p>
          <a:p>
            <a:r>
              <a:rPr lang="en-US" sz="1100" dirty="0"/>
              <a:t>© 2024 Landicho Abela &amp; Co.</a:t>
            </a:r>
          </a:p>
        </p:txBody>
      </p:sp>
    </p:spTree>
    <p:extLst>
      <p:ext uri="{BB962C8B-B14F-4D97-AF65-F5344CB8AC3E}">
        <p14:creationId xmlns:p14="http://schemas.microsoft.com/office/powerpoint/2010/main" val="396717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3">
            <a:extLst>
              <a:ext uri="{28A0092B-C50C-407E-A947-70E740481C1C}">
                <a14:useLocalDpi xmlns:a14="http://schemas.microsoft.com/office/drawing/2010/main" val="0"/>
              </a:ext>
            </a:extLst>
          </a:blip>
          <a:srcRect l="10517" t="610" r="14491" b="-610"/>
          <a:stretch/>
        </p:blipFill>
        <p:spPr>
          <a:xfrm>
            <a:off x="512066" y="533400"/>
            <a:ext cx="2631397" cy="2676950"/>
          </a:xfrm>
          <a:prstGeom prst="rect">
            <a:avLst/>
          </a:prstGeom>
        </p:spPr>
      </p:pic>
      <p:sp>
        <p:nvSpPr>
          <p:cNvPr id="2" name="TextBox 1">
            <a:extLst>
              <a:ext uri="{FF2B5EF4-FFF2-40B4-BE49-F238E27FC236}">
                <a16:creationId xmlns:a16="http://schemas.microsoft.com/office/drawing/2014/main" id="{CE80CCFF-F9C1-555F-FF98-D62FF1F135DA}"/>
              </a:ext>
            </a:extLst>
          </p:cNvPr>
          <p:cNvSpPr txBox="1"/>
          <p:nvPr/>
        </p:nvSpPr>
        <p:spPr>
          <a:xfrm>
            <a:off x="3676650" y="2145953"/>
            <a:ext cx="4724400" cy="3904647"/>
          </a:xfrm>
          <a:prstGeom prst="rect">
            <a:avLst/>
          </a:prstGeom>
          <a:noFill/>
        </p:spPr>
        <p:txBody>
          <a:bodyPr wrap="square" lIns="0" tIns="0" rIns="0" bIns="0" anchor="t">
            <a:noAutofit/>
          </a:bodyPr>
          <a:lstStyle/>
          <a:p>
            <a:pPr defTabSz="986912">
              <a:spcAft>
                <a:spcPts val="1000"/>
              </a:spcAft>
            </a:pPr>
            <a:r>
              <a:rPr lang="en-US" sz="1200" dirty="0">
                <a:solidFill>
                  <a:prstClr val="black"/>
                </a:solidFill>
                <a:latin typeface="Calibri" panose="020F0502020204030204" pitchFamily="34" charset="0"/>
                <a:ea typeface="Yu Gothic UI"/>
                <a:cs typeface="Calibri" panose="020F0502020204030204" pitchFamily="34" charset="0"/>
              </a:rPr>
              <a:t>Carlo L. Navarro is the Philippine Tax &amp; Legal leader since 1 June 2024 and Deloitte's SEA Transfer Pricing Leader based in Manila, Philippines. He specializes in transfer pricing, international corporate restructuring and planning, cross-border taxation, tax-effective supply chain transformations, operational transfer pricing,  and transfer pricing technology and solutioning. </a:t>
            </a:r>
          </a:p>
          <a:p>
            <a:pPr defTabSz="986912">
              <a:spcAft>
                <a:spcPts val="1000"/>
              </a:spcAft>
            </a:pPr>
            <a:r>
              <a:rPr lang="en-US" sz="1200" dirty="0">
                <a:solidFill>
                  <a:prstClr val="black"/>
                </a:solidFill>
                <a:latin typeface="Calibri" panose="020F0502020204030204" pitchFamily="34" charset="0"/>
                <a:ea typeface="Yu Gothic UI"/>
                <a:cs typeface="Calibri" panose="020F0502020204030204" pitchFamily="34" charset="0"/>
              </a:rPr>
              <a:t>Carlo has over 25 years of experience as an International Tax and Transfer Pricing practitioner, assisting multinational companies in Southeast Asia. His clients come from diverse industries such as power, mining, telecommunications, financial services, manufacturing, distribution, and business process outsourcing, among others.</a:t>
            </a:r>
          </a:p>
          <a:p>
            <a:pPr defTabSz="986912">
              <a:spcAft>
                <a:spcPts val="1000"/>
              </a:spcAft>
            </a:pPr>
            <a:r>
              <a:rPr lang="en-US" sz="1200" dirty="0">
                <a:solidFill>
                  <a:prstClr val="black"/>
                </a:solidFill>
                <a:latin typeface="Calibri" panose="020F0502020204030204" pitchFamily="34" charset="0"/>
                <a:ea typeface="Yu Gothic UI"/>
                <a:cs typeface="Calibri" panose="020F0502020204030204" pitchFamily="34" charset="0"/>
              </a:rPr>
              <a:t>He has assisted clients in various phases of transfer pricing engagements, from planning and documentation to audit defense and negotiating Advance Pricing Agreements (APAs) and Mutual Agreements (MAs). Through the TP Center in Manila, he has assisted clients in complying with their transfer pricing obligations globally. He has advised clients in tax optimizing their structures within SEA and was also behind some of the successful complex transfer pricing audits and bilateral APA negotiations in SEA. </a:t>
            </a:r>
          </a:p>
          <a:p>
            <a:pPr defTabSz="986912"/>
            <a:r>
              <a:rPr lang="en-US" sz="1200" dirty="0">
                <a:solidFill>
                  <a:prstClr val="black"/>
                </a:solidFill>
                <a:latin typeface="Calibri" panose="020F0502020204030204" pitchFamily="34" charset="0"/>
                <a:ea typeface="Yu Gothic UI"/>
                <a:cs typeface="Calibri" panose="020F0502020204030204" pitchFamily="34" charset="0"/>
              </a:rPr>
              <a:t>As a recognized subject matter expert, he is published author in various international tax journals and local publications.</a:t>
            </a:r>
          </a:p>
        </p:txBody>
      </p:sp>
      <p:grpSp>
        <p:nvGrpSpPr>
          <p:cNvPr id="8" name="Group 7">
            <a:extLst>
              <a:ext uri="{FF2B5EF4-FFF2-40B4-BE49-F238E27FC236}">
                <a16:creationId xmlns:a16="http://schemas.microsoft.com/office/drawing/2014/main" id="{32705B4B-7C76-C3F1-7A98-F35E613479A8}"/>
              </a:ext>
            </a:extLst>
          </p:cNvPr>
          <p:cNvGrpSpPr/>
          <p:nvPr/>
        </p:nvGrpSpPr>
        <p:grpSpPr>
          <a:xfrm>
            <a:off x="3676650" y="533400"/>
            <a:ext cx="4724400" cy="1473650"/>
            <a:chOff x="3944894" y="533400"/>
            <a:chExt cx="4724400" cy="1473650"/>
          </a:xfrm>
        </p:grpSpPr>
        <p:sp>
          <p:nvSpPr>
            <p:cNvPr id="31" name="Content Placeholder 7"/>
            <p:cNvSpPr txBox="1">
              <a:spLocks/>
            </p:cNvSpPr>
            <p:nvPr/>
          </p:nvSpPr>
          <p:spPr>
            <a:xfrm>
              <a:off x="3944894" y="533400"/>
              <a:ext cx="2902716" cy="1473650"/>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300"/>
                </a:spcAft>
                <a:buFont typeface="Arial" pitchFamily="34" charset="0"/>
                <a:buNone/>
                <a:defRPr lang="en-US" sz="1800" kern="1200" dirty="0" smtClean="0">
                  <a:solidFill>
                    <a:schemeClr val="accent1"/>
                  </a:solidFill>
                  <a:latin typeface="+mn-lt"/>
                  <a:ea typeface="+mj-ea"/>
                  <a:cs typeface="+mj-cs"/>
                </a:defRPr>
              </a:lvl1pPr>
              <a:lvl2pPr marL="182563" indent="-182563" algn="l" defTabSz="914400" rtl="0" eaLnBrk="1" latinLnBrk="0" hangingPunct="1">
                <a:spcBef>
                  <a:spcPts val="0"/>
                </a:spcBef>
                <a:spcAft>
                  <a:spcPts val="300"/>
                </a:spcAft>
                <a:buFont typeface="Arial" pitchFamily="34" charset="0"/>
                <a:buChar char="•"/>
                <a:defRPr lang="en-US" sz="1800" kern="1200" dirty="0" smtClean="0">
                  <a:solidFill>
                    <a:schemeClr val="accent1"/>
                  </a:solidFill>
                  <a:latin typeface="+mn-lt"/>
                  <a:ea typeface="+mj-ea"/>
                  <a:cs typeface="+mj-cs"/>
                </a:defRPr>
              </a:lvl2pPr>
              <a:lvl3pPr marL="357188" indent="-174625" algn="l" defTabSz="914400" rtl="0" eaLnBrk="1" latinLnBrk="0" hangingPunct="1">
                <a:spcBef>
                  <a:spcPts val="0"/>
                </a:spcBef>
                <a:spcAft>
                  <a:spcPts val="300"/>
                </a:spcAft>
                <a:buFont typeface="Arial" pitchFamily="34" charset="0"/>
                <a:buChar char="‒"/>
                <a:defRPr lang="en-US" sz="1800" kern="1200" dirty="0" smtClean="0">
                  <a:solidFill>
                    <a:schemeClr val="accent1"/>
                  </a:solidFill>
                  <a:latin typeface="+mn-lt"/>
                  <a:ea typeface="+mj-ea"/>
                  <a:cs typeface="+mj-cs"/>
                </a:defRPr>
              </a:lvl3pPr>
              <a:lvl4pPr marL="539750" indent="-182563" algn="l" defTabSz="914400" rtl="0" eaLnBrk="1" latinLnBrk="0" hangingPunct="1">
                <a:spcBef>
                  <a:spcPts val="0"/>
                </a:spcBef>
                <a:spcAft>
                  <a:spcPts val="300"/>
                </a:spcAft>
                <a:buFont typeface="Arial" pitchFamily="34" charset="0"/>
                <a:buChar char="•"/>
                <a:defRPr lang="en-US" sz="1600" kern="1200" dirty="0" smtClean="0">
                  <a:solidFill>
                    <a:schemeClr val="accent1"/>
                  </a:solidFill>
                  <a:latin typeface="+mn-lt"/>
                  <a:ea typeface="+mj-ea"/>
                  <a:cs typeface="+mj-cs"/>
                </a:defRPr>
              </a:lvl4pPr>
              <a:lvl5pPr marL="712788" indent="-173038" algn="l" defTabSz="914400" rtl="0" eaLnBrk="1" latinLnBrk="0" hangingPunct="1">
                <a:spcBef>
                  <a:spcPts val="0"/>
                </a:spcBef>
                <a:spcAft>
                  <a:spcPts val="300"/>
                </a:spcAft>
                <a:buFont typeface="Arial" pitchFamily="34" charset="0"/>
                <a:buChar char="‒"/>
                <a:defRPr lang="en-GB" sz="1600" kern="1200" baseline="0" dirty="0" smtClean="0">
                  <a:solidFill>
                    <a:schemeClr val="accent1"/>
                  </a:solidFill>
                  <a:latin typeface="+mn-lt"/>
                  <a:ea typeface="+mj-ea"/>
                  <a:cs typeface="+mj-cs"/>
                </a:defRPr>
              </a:lvl5pPr>
              <a:lvl6pPr marL="895350" indent="-182563" algn="l" defTabSz="914400" rtl="0" eaLnBrk="1" latinLnBrk="0" hangingPunct="1">
                <a:spcBef>
                  <a:spcPts val="0"/>
                </a:spcBef>
                <a:spcAft>
                  <a:spcPts val="300"/>
                </a:spcAft>
                <a:buFont typeface="Arial" pitchFamily="34" charset="0"/>
                <a:buChar char="•"/>
                <a:defRPr sz="1600" kern="1200" baseline="0">
                  <a:solidFill>
                    <a:schemeClr val="accent1"/>
                  </a:solidFill>
                  <a:latin typeface="+mn-lt"/>
                  <a:ea typeface="+mn-ea"/>
                  <a:cs typeface="+mn-cs"/>
                </a:defRPr>
              </a:lvl6pPr>
              <a:lvl7pPr marL="1079500" indent="-184150" algn="l" defTabSz="914400"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7pPr>
              <a:lvl8pPr marL="1252538" indent="-173038" algn="l" defTabSz="914400"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8pPr>
              <a:lvl9pPr marL="1435100" indent="-182563" algn="l" defTabSz="914400"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9pPr>
            </a:lstStyle>
            <a:p>
              <a:pPr>
                <a:spcAft>
                  <a:spcPts val="600"/>
                </a:spcAft>
                <a:tabLst>
                  <a:tab pos="5986463" algn="l"/>
                </a:tabLst>
                <a:defRPr/>
              </a:pPr>
              <a:r>
                <a:rPr sz="2000" b="1" dirty="0">
                  <a:solidFill>
                    <a:srgbClr val="000000"/>
                  </a:solidFill>
                  <a:latin typeface="Calibri" panose="020F0502020204030204" pitchFamily="34" charset="0"/>
                  <a:cs typeface="Calibri" panose="020F0502020204030204" pitchFamily="34" charset="0"/>
                </a:rPr>
                <a:t>Carlo L. Navarro</a:t>
              </a:r>
            </a:p>
            <a:p>
              <a:pPr>
                <a:spcAft>
                  <a:spcPts val="0"/>
                </a:spcAft>
                <a:tabLst>
                  <a:tab pos="5986463" algn="l"/>
                </a:tabLst>
                <a:defRPr/>
              </a:pPr>
              <a:r>
                <a:rPr lang="en-US" sz="1400" i="1" kern="0" dirty="0">
                  <a:solidFill>
                    <a:schemeClr val="bg1">
                      <a:lumMod val="50000"/>
                    </a:schemeClr>
                  </a:solidFill>
                  <a:latin typeface="Calibri" panose="020F0502020204030204" pitchFamily="34" charset="0"/>
                  <a:cs typeface="Calibri" panose="020F0502020204030204" pitchFamily="34" charset="0"/>
                </a:rPr>
                <a:t>Head of Tax, Philippines</a:t>
              </a:r>
            </a:p>
            <a:p>
              <a:pPr>
                <a:spcAft>
                  <a:spcPts val="0"/>
                </a:spcAft>
                <a:tabLst>
                  <a:tab pos="5986463" algn="l"/>
                </a:tabLst>
                <a:defRPr/>
              </a:pPr>
              <a:r>
                <a:rPr lang="en-US" sz="1400" kern="0" dirty="0">
                  <a:solidFill>
                    <a:schemeClr val="bg1">
                      <a:lumMod val="50000"/>
                    </a:schemeClr>
                  </a:solidFill>
                  <a:latin typeface="Calibri" panose="020F0502020204030204" pitchFamily="34" charset="0"/>
                  <a:cs typeface="Calibri" panose="020F0502020204030204" pitchFamily="34" charset="0"/>
                </a:rPr>
                <a:t>SEA Transfer Pricing Leader</a:t>
              </a:r>
            </a:p>
            <a:p>
              <a:pPr>
                <a:spcAft>
                  <a:spcPts val="0"/>
                </a:spcAft>
                <a:tabLst>
                  <a:tab pos="5986463" algn="l"/>
                </a:tabLst>
                <a:defRPr/>
              </a:pPr>
              <a:endParaRPr lang="en-US" sz="1400" dirty="0">
                <a:solidFill>
                  <a:prstClr val="black"/>
                </a:solidFill>
                <a:latin typeface="Calibri" panose="020F0502020204030204" pitchFamily="34" charset="0"/>
                <a:cs typeface="Calibri" panose="020F0502020204030204" pitchFamily="34" charset="0"/>
              </a:endParaRPr>
            </a:p>
            <a:p>
              <a:pPr>
                <a:spcAft>
                  <a:spcPts val="0"/>
                </a:spcAft>
                <a:tabLst>
                  <a:tab pos="5986463" algn="l"/>
                </a:tabLst>
                <a:defRPr/>
              </a:pPr>
              <a:r>
                <a:rPr lang="en-US" sz="1200" dirty="0">
                  <a:solidFill>
                    <a:schemeClr val="tx1"/>
                  </a:solidFill>
                  <a:latin typeface="Calibri" panose="020F0502020204030204" pitchFamily="34" charset="0"/>
                  <a:cs typeface="Calibri" panose="020F0502020204030204" pitchFamily="34" charset="0"/>
                </a:rPr>
                <a:t>Email: canavarro@deloitte.com</a:t>
              </a:r>
              <a:endParaRPr lang="en-US" sz="1200" dirty="0">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endParaRPr>
            </a:p>
            <a:p>
              <a:pPr marL="0" lvl="2" indent="0">
                <a:spcAft>
                  <a:spcPts val="0"/>
                </a:spcAft>
                <a:buNone/>
              </a:pPr>
              <a:r>
                <a:rPr lang="en-US" sz="1200" dirty="0">
                  <a:solidFill>
                    <a:prstClr val="black"/>
                  </a:solidFill>
                  <a:latin typeface="Calibri" panose="020F0502020204030204" pitchFamily="34" charset="0"/>
                  <a:cs typeface="Calibri" panose="020F0502020204030204" pitchFamily="34" charset="0"/>
                </a:rPr>
                <a:t>Tel: +63 2 7 214 6211</a:t>
              </a:r>
              <a:endParaRPr sz="1000" dirty="0">
                <a:solidFill>
                  <a:srgbClr val="002776"/>
                </a:solidFill>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BFB0DC0A-068C-9BC3-66A4-BDC8D98E235F}"/>
                </a:ext>
              </a:extLst>
            </p:cNvPr>
            <p:cNvCxnSpPr>
              <a:cxnSpLocks/>
            </p:cNvCxnSpPr>
            <p:nvPr/>
          </p:nvCxnSpPr>
          <p:spPr>
            <a:xfrm>
              <a:off x="3944894" y="1417500"/>
              <a:ext cx="4724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 name="Rectangle: Rounded Corners 5">
            <a:extLst>
              <a:ext uri="{FF2B5EF4-FFF2-40B4-BE49-F238E27FC236}">
                <a16:creationId xmlns:a16="http://schemas.microsoft.com/office/drawing/2014/main" id="{2643892A-9C13-89C3-95D4-7F63FD16F092}"/>
              </a:ext>
            </a:extLst>
          </p:cNvPr>
          <p:cNvSpPr/>
          <p:nvPr/>
        </p:nvSpPr>
        <p:spPr bwMode="gray">
          <a:xfrm>
            <a:off x="8934237" y="533399"/>
            <a:ext cx="2745697" cy="5711755"/>
          </a:xfrm>
          <a:prstGeom prst="roundRect">
            <a:avLst>
              <a:gd name="adj" fmla="val 6504"/>
            </a:avLst>
          </a:prstGeom>
          <a:solidFill>
            <a:schemeClr val="bg1">
              <a:lumMod val="95000"/>
            </a:schemeClr>
          </a:solidFill>
          <a:ln w="19050" algn="ctr">
            <a:noFill/>
            <a:miter lim="800000"/>
            <a:headEnd/>
            <a:tailEnd/>
          </a:ln>
        </p:spPr>
        <p:txBody>
          <a:bodyPr wrap="square" lIns="88900" tIns="88900" rIns="88900" bIns="88900" rtlCol="0" anchor="t"/>
          <a:lstStyle/>
          <a:p>
            <a:pPr marL="15875" indent="-15875">
              <a:lnSpc>
                <a:spcPct val="100000"/>
              </a:lnSpc>
              <a:spcBef>
                <a:spcPts val="0"/>
              </a:spcBef>
              <a:spcAft>
                <a:spcPts val="600"/>
              </a:spcAft>
            </a:pPr>
            <a:r>
              <a:rPr lang="en-US" sz="1050" b="1" dirty="0">
                <a:solidFill>
                  <a:prstClr val="black"/>
                </a:solidFill>
                <a:cs typeface="Arial" pitchFamily="34" charset="0"/>
              </a:rPr>
              <a:t>Education</a:t>
            </a:r>
          </a:p>
          <a:p>
            <a:pPr marL="171450" indent="-171450">
              <a:lnSpc>
                <a:spcPct val="100000"/>
              </a:lnSpc>
              <a:spcBef>
                <a:spcPts val="0"/>
              </a:spcBef>
              <a:buFont typeface="Arial" panose="020B0604020202020204" pitchFamily="34" charset="0"/>
              <a:buChar char="•"/>
            </a:pPr>
            <a:r>
              <a:rPr lang="en-US" sz="1050" dirty="0">
                <a:solidFill>
                  <a:prstClr val="black"/>
                </a:solidFill>
                <a:cs typeface="Arial" pitchFamily="34" charset="0"/>
              </a:rPr>
              <a:t>International Tax Law (2003-2004), Harvard Law School, Harvard University, Cambridge, Massachusetts, USA </a:t>
            </a:r>
          </a:p>
          <a:p>
            <a:pPr marL="171450" indent="-171450">
              <a:lnSpc>
                <a:spcPct val="100000"/>
              </a:lnSpc>
              <a:spcBef>
                <a:spcPts val="0"/>
              </a:spcBef>
              <a:buFont typeface="Arial" panose="020B0604020202020204" pitchFamily="34" charset="0"/>
              <a:buChar char="•"/>
            </a:pPr>
            <a:r>
              <a:rPr lang="en-US" sz="1050" dirty="0">
                <a:solidFill>
                  <a:prstClr val="black"/>
                </a:solidFill>
                <a:cs typeface="Arial" pitchFamily="34" charset="0"/>
              </a:rPr>
              <a:t>Law (1993-1997), University of the Philippines</a:t>
            </a:r>
          </a:p>
          <a:p>
            <a:pPr marL="171450" indent="-171450">
              <a:lnSpc>
                <a:spcPct val="100000"/>
              </a:lnSpc>
              <a:spcBef>
                <a:spcPts val="0"/>
              </a:spcBef>
              <a:buFont typeface="Arial" panose="020B0604020202020204" pitchFamily="34" charset="0"/>
              <a:buChar char="•"/>
            </a:pPr>
            <a:r>
              <a:rPr lang="en-US" sz="1050" dirty="0">
                <a:solidFill>
                  <a:prstClr val="black"/>
                </a:solidFill>
                <a:cs typeface="Arial" pitchFamily="34" charset="0"/>
              </a:rPr>
              <a:t>Political Science (1989-1993), University of the Philippines</a:t>
            </a:r>
          </a:p>
          <a:p>
            <a:pPr marL="171450" indent="-171450">
              <a:lnSpc>
                <a:spcPct val="100000"/>
              </a:lnSpc>
              <a:spcBef>
                <a:spcPts val="0"/>
              </a:spcBef>
              <a:buFont typeface="Arial" panose="020B0604020202020204" pitchFamily="34" charset="0"/>
              <a:buChar char="•"/>
            </a:pPr>
            <a:endParaRPr lang="en-US" sz="1050" dirty="0">
              <a:solidFill>
                <a:prstClr val="black"/>
              </a:solidFill>
              <a:cs typeface="Arial" pitchFamily="34" charset="0"/>
            </a:endParaRPr>
          </a:p>
          <a:p>
            <a:pPr marL="15875" indent="-15875">
              <a:lnSpc>
                <a:spcPct val="100000"/>
              </a:lnSpc>
              <a:spcBef>
                <a:spcPts val="0"/>
              </a:spcBef>
              <a:spcAft>
                <a:spcPts val="600"/>
              </a:spcAft>
            </a:pPr>
            <a:r>
              <a:rPr lang="en-US" sz="1050" b="1" dirty="0">
                <a:solidFill>
                  <a:prstClr val="black"/>
                </a:solidFill>
                <a:cs typeface="Arial" pitchFamily="34" charset="0"/>
              </a:rPr>
              <a:t>Awards and recognition</a:t>
            </a:r>
          </a:p>
          <a:p>
            <a:pPr marL="171450" indent="-171450">
              <a:lnSpc>
                <a:spcPct val="100000"/>
              </a:lnSpc>
              <a:spcBef>
                <a:spcPts val="0"/>
              </a:spcBef>
              <a:buFont typeface="Arial" panose="020B0604020202020204" pitchFamily="34" charset="0"/>
              <a:buChar char="•"/>
            </a:pPr>
            <a:r>
              <a:rPr lang="en-US" sz="1050" dirty="0">
                <a:solidFill>
                  <a:prstClr val="black"/>
                </a:solidFill>
                <a:cs typeface="Arial" pitchFamily="34" charset="0"/>
              </a:rPr>
              <a:t>“Highly Regarded Tax and Transfer Pricing Practitioner”, Singapore and the Philippines (2022, 2023), International Tax Review</a:t>
            </a:r>
          </a:p>
          <a:p>
            <a:pPr marL="171450" indent="-171450">
              <a:lnSpc>
                <a:spcPct val="100000"/>
              </a:lnSpc>
              <a:spcBef>
                <a:spcPts val="0"/>
              </a:spcBef>
              <a:buFont typeface="Arial" panose="020B0604020202020204" pitchFamily="34" charset="0"/>
              <a:buChar char="•"/>
            </a:pPr>
            <a:r>
              <a:rPr lang="en-US" sz="1050" dirty="0">
                <a:solidFill>
                  <a:prstClr val="black"/>
                </a:solidFill>
                <a:cs typeface="Arial" pitchFamily="34" charset="0"/>
              </a:rPr>
              <a:t>Leading TP adviser in the Philippines (2017, 2019, 2021), Euromoney's Expert Guides, Guide to the World’s Leading Transfer Pricing Advisers. </a:t>
            </a:r>
          </a:p>
          <a:p>
            <a:pPr marL="171450" indent="-171450">
              <a:lnSpc>
                <a:spcPct val="100000"/>
              </a:lnSpc>
              <a:spcBef>
                <a:spcPts val="0"/>
              </a:spcBef>
              <a:buFont typeface="Arial" panose="020B0604020202020204" pitchFamily="34" charset="0"/>
              <a:buChar char="•"/>
            </a:pPr>
            <a:r>
              <a:rPr lang="en-US" sz="1050" dirty="0">
                <a:solidFill>
                  <a:prstClr val="black"/>
                </a:solidFill>
                <a:cs typeface="Arial" pitchFamily="34" charset="0"/>
              </a:rPr>
              <a:t>Transfer Pricing Firm of the Year, Philippines (2018, 2020, 2021, 2022, 2023), International Tax Review. </a:t>
            </a:r>
          </a:p>
          <a:p>
            <a:pPr marL="171450" indent="-171450">
              <a:lnSpc>
                <a:spcPct val="100000"/>
              </a:lnSpc>
              <a:spcBef>
                <a:spcPts val="0"/>
              </a:spcBef>
              <a:buFont typeface="Arial" panose="020B0604020202020204" pitchFamily="34" charset="0"/>
              <a:buChar char="•"/>
            </a:pPr>
            <a:r>
              <a:rPr lang="en-US" sz="1050" dirty="0">
                <a:solidFill>
                  <a:prstClr val="black"/>
                </a:solidFill>
                <a:cs typeface="Arial" pitchFamily="34" charset="0"/>
              </a:rPr>
              <a:t>Leading TP Adviser in Indonesia (2011, 2013 and 2015), Euromoney's Expert Guides, Guide to the World’s Leading Transfer Pricing Advisers.  </a:t>
            </a:r>
          </a:p>
          <a:p>
            <a:pPr marL="171450" indent="-171450">
              <a:lnSpc>
                <a:spcPct val="100000"/>
              </a:lnSpc>
              <a:spcBef>
                <a:spcPts val="0"/>
              </a:spcBef>
              <a:buFont typeface="Arial" panose="020B0604020202020204" pitchFamily="34" charset="0"/>
              <a:buChar char="•"/>
            </a:pPr>
            <a:r>
              <a:rPr lang="en-US" sz="1050" dirty="0">
                <a:solidFill>
                  <a:prstClr val="black"/>
                </a:solidFill>
                <a:cs typeface="Arial" pitchFamily="34" charset="0"/>
              </a:rPr>
              <a:t>Transfer Pricing Firm of the Year, Indonesia (2015, 2016), International Tax Review. </a:t>
            </a:r>
          </a:p>
          <a:p>
            <a:pPr marL="171450" indent="-171450">
              <a:lnSpc>
                <a:spcPct val="100000"/>
              </a:lnSpc>
              <a:spcBef>
                <a:spcPts val="0"/>
              </a:spcBef>
              <a:buFont typeface="Arial" panose="020B0604020202020204" pitchFamily="34" charset="0"/>
              <a:buChar char="•"/>
            </a:pPr>
            <a:r>
              <a:rPr lang="en-US" sz="1050" dirty="0">
                <a:solidFill>
                  <a:prstClr val="black"/>
                </a:solidFill>
                <a:cs typeface="Arial" pitchFamily="34" charset="0"/>
              </a:rPr>
              <a:t>Tax Controversy Leader, Indonesia (2014, 2015, 2016), Philippines (2017, 2018, 2019, 2020, 2021, 2022, 2023), and Singapore (2022, 2023) International Tax Review.</a:t>
            </a:r>
          </a:p>
          <a:p>
            <a:pPr>
              <a:lnSpc>
                <a:spcPct val="100000"/>
              </a:lnSpc>
              <a:spcBef>
                <a:spcPts val="0"/>
              </a:spcBef>
            </a:pPr>
            <a:endParaRPr lang="en-US" sz="1050" dirty="0">
              <a:solidFill>
                <a:prstClr val="black"/>
              </a:solidFill>
              <a:cs typeface="Arial" pitchFamily="34" charset="0"/>
            </a:endParaRPr>
          </a:p>
        </p:txBody>
      </p:sp>
    </p:spTree>
    <p:extLst>
      <p:ext uri="{BB962C8B-B14F-4D97-AF65-F5344CB8AC3E}">
        <p14:creationId xmlns:p14="http://schemas.microsoft.com/office/powerpoint/2010/main" val="413592002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4FC09BB-F244-0557-6C12-51B3109D45AC}"/>
              </a:ext>
            </a:extLst>
          </p:cNvPr>
          <p:cNvGrpSpPr/>
          <p:nvPr/>
        </p:nvGrpSpPr>
        <p:grpSpPr>
          <a:xfrm>
            <a:off x="451104" y="960483"/>
            <a:ext cx="7261260" cy="4171984"/>
            <a:chOff x="451104" y="960483"/>
            <a:chExt cx="7261260" cy="4171984"/>
          </a:xfrm>
        </p:grpSpPr>
        <p:sp>
          <p:nvSpPr>
            <p:cNvPr id="4" name="Rectangle: Rounded Corners 3">
              <a:extLst>
                <a:ext uri="{FF2B5EF4-FFF2-40B4-BE49-F238E27FC236}">
                  <a16:creationId xmlns:a16="http://schemas.microsoft.com/office/drawing/2014/main" id="{3761BA0A-7E6C-84E2-A1C2-37B3A2F3B313}"/>
                </a:ext>
              </a:extLst>
            </p:cNvPr>
            <p:cNvSpPr/>
            <p:nvPr/>
          </p:nvSpPr>
          <p:spPr bwMode="gray">
            <a:xfrm>
              <a:off x="451104" y="2257819"/>
              <a:ext cx="7261260" cy="2874648"/>
            </a:xfrm>
            <a:prstGeom prst="roundRect">
              <a:avLst>
                <a:gd name="adj" fmla="val 0"/>
              </a:avLst>
            </a:prstGeom>
            <a:gradFill>
              <a:gsLst>
                <a:gs pos="0">
                  <a:srgbClr val="2C363C">
                    <a:alpha val="0"/>
                  </a:srgbClr>
                </a:gs>
                <a:gs pos="100000">
                  <a:srgbClr val="2C363C"/>
                </a:gs>
              </a:gsLst>
              <a:lin ang="8400000" scaled="0"/>
            </a:gradFill>
            <a:ln w="19050" algn="ctr">
              <a:noFill/>
              <a:miter lim="800000"/>
              <a:headEnd/>
              <a:tailEnd/>
            </a:ln>
            <a:effectLst>
              <a:outerShdw blurRad="50800" dist="38100" dir="2700000" algn="tl" rotWithShape="0">
                <a:prstClr val="black">
                  <a:alpha val="68000"/>
                </a:prstClr>
              </a:outerShdw>
            </a:effectLst>
            <a:scene3d>
              <a:camera prst="orthographicFront"/>
              <a:lightRig rig="threePt" dir="t"/>
            </a:scene3d>
            <a:sp3d>
              <a:bevelT w="6350"/>
            </a:sp3d>
          </p:spPr>
          <p:txBody>
            <a:bodyPr wrap="square" lIns="274320" tIns="0" rIns="2377440" bIns="88900" rtlCol="0" anchor="ctr"/>
            <a:lstStyle/>
            <a:p>
              <a:pPr>
                <a:lnSpc>
                  <a:spcPts val="2200"/>
                </a:lnSpc>
              </a:pPr>
              <a:r>
                <a:rPr lang="en-US" sz="1600" dirty="0">
                  <a:solidFill>
                    <a:schemeClr val="bg1"/>
                  </a:solidFill>
                </a:rPr>
                <a:t>Key Challenges</a:t>
              </a:r>
            </a:p>
            <a:p>
              <a:pPr marL="285750" indent="-285750">
                <a:lnSpc>
                  <a:spcPts val="2200"/>
                </a:lnSpc>
                <a:buFont typeface="Arial" panose="020B0604020202020204" pitchFamily="34" charset="0"/>
                <a:buChar char="•"/>
              </a:pPr>
              <a:r>
                <a:rPr lang="en-US" sz="1600" dirty="0">
                  <a:solidFill>
                    <a:schemeClr val="bg1"/>
                  </a:solidFill>
                </a:rPr>
                <a:t>Complexity of Data Requirements</a:t>
              </a:r>
            </a:p>
            <a:p>
              <a:pPr marL="285750" indent="-285750">
                <a:lnSpc>
                  <a:spcPts val="2200"/>
                </a:lnSpc>
                <a:buFont typeface="Arial" panose="020B0604020202020204" pitchFamily="34" charset="0"/>
                <a:buChar char="•"/>
              </a:pPr>
              <a:r>
                <a:rPr lang="en-US" sz="1600" dirty="0">
                  <a:solidFill>
                    <a:schemeClr val="bg1"/>
                  </a:solidFill>
                </a:rPr>
                <a:t>Determination of the UPE</a:t>
              </a:r>
            </a:p>
            <a:p>
              <a:pPr marL="285750" indent="-285750">
                <a:lnSpc>
                  <a:spcPts val="2200"/>
                </a:lnSpc>
                <a:buFont typeface="Arial" panose="020B0604020202020204" pitchFamily="34" charset="0"/>
                <a:buChar char="•"/>
              </a:pPr>
              <a:r>
                <a:rPr lang="en-US" sz="1600" dirty="0">
                  <a:solidFill>
                    <a:schemeClr val="bg1"/>
                  </a:solidFill>
                </a:rPr>
                <a:t>Aligning </a:t>
              </a:r>
              <a:r>
                <a:rPr lang="en-US" sz="1600" dirty="0" err="1">
                  <a:solidFill>
                    <a:schemeClr val="bg1"/>
                  </a:solidFill>
                </a:rPr>
                <a:t>GloBE</a:t>
              </a:r>
              <a:r>
                <a:rPr lang="en-US" sz="1600" dirty="0">
                  <a:solidFill>
                    <a:schemeClr val="bg1"/>
                  </a:solidFill>
                </a:rPr>
                <a:t> Calculations</a:t>
              </a:r>
            </a:p>
            <a:p>
              <a:pPr marL="285750" indent="-285750">
                <a:lnSpc>
                  <a:spcPts val="2200"/>
                </a:lnSpc>
                <a:buFont typeface="Arial" panose="020B0604020202020204" pitchFamily="34" charset="0"/>
                <a:buChar char="•"/>
              </a:pPr>
              <a:r>
                <a:rPr lang="en-US" sz="1600" dirty="0">
                  <a:solidFill>
                    <a:schemeClr val="bg1"/>
                  </a:solidFill>
                </a:rPr>
                <a:t>Adjustment to Covered Taxes</a:t>
              </a:r>
            </a:p>
            <a:p>
              <a:pPr marL="285750" indent="-285750">
                <a:lnSpc>
                  <a:spcPts val="2200"/>
                </a:lnSpc>
                <a:buFont typeface="Arial" panose="020B0604020202020204" pitchFamily="34" charset="0"/>
                <a:buChar char="•"/>
              </a:pPr>
              <a:endParaRPr lang="en-US" sz="1600" dirty="0">
                <a:solidFill>
                  <a:schemeClr val="bg1"/>
                </a:solidFill>
              </a:endParaRPr>
            </a:p>
            <a:p>
              <a:pPr>
                <a:lnSpc>
                  <a:spcPts val="2200"/>
                </a:lnSpc>
              </a:pPr>
              <a:r>
                <a:rPr lang="en-US" sz="1600" dirty="0">
                  <a:solidFill>
                    <a:schemeClr val="bg1"/>
                  </a:solidFill>
                </a:rPr>
                <a:t>Automation of the Process</a:t>
              </a:r>
            </a:p>
          </p:txBody>
        </p:sp>
        <p:sp>
          <p:nvSpPr>
            <p:cNvPr id="2" name="Text Placeholder 4">
              <a:extLst>
                <a:ext uri="{FF2B5EF4-FFF2-40B4-BE49-F238E27FC236}">
                  <a16:creationId xmlns:a16="http://schemas.microsoft.com/office/drawing/2014/main" id="{DADE1442-0061-D76F-6329-7AC233E648F4}"/>
                </a:ext>
              </a:extLst>
            </p:cNvPr>
            <p:cNvSpPr txBox="1">
              <a:spLocks/>
            </p:cNvSpPr>
            <p:nvPr/>
          </p:nvSpPr>
          <p:spPr>
            <a:xfrm>
              <a:off x="451104" y="960483"/>
              <a:ext cx="5289924" cy="1097999"/>
            </a:xfrm>
            <a:prstGeom prst="rect">
              <a:avLst/>
            </a:prstGeom>
            <a:effectLst>
              <a:reflection blurRad="25400" endPos="0" dist="50800" dir="5400000" sy="-100000" algn="bl" rotWithShape="0"/>
            </a:effectLst>
          </p:spPr>
          <p:txBody>
            <a:bodyPr vert="horz" lIns="0" tIns="0" rIns="0" bIns="0" rtlCol="0" anchor="t">
              <a:noAutofit/>
            </a:bodyPr>
            <a:lstStyle>
              <a:lvl1pPr marL="0" indent="0" algn="l" defTabSz="914400" rtl="0" eaLnBrk="1" latinLnBrk="0" hangingPunct="1">
                <a:spcBef>
                  <a:spcPts val="0"/>
                </a:spcBef>
                <a:spcAft>
                  <a:spcPts val="0"/>
                </a:spcAft>
                <a:buSzPct val="100000"/>
                <a:buFontTx/>
                <a:buNone/>
                <a:defRPr sz="1400" b="1" kern="1200">
                  <a:solidFill>
                    <a:schemeClr val="bg1"/>
                  </a:solidFill>
                  <a:latin typeface="Calibri" panose="020F0502020204030204" pitchFamily="34" charset="0"/>
                  <a:ea typeface="+mn-ea"/>
                  <a:cs typeface="Calibri" panose="020F0502020204030204" pitchFamily="34" charset="0"/>
                </a:defRPr>
              </a:lvl1pPr>
              <a:lvl2pPr marL="139700" indent="-139700" algn="l" defTabSz="914400" rtl="0" eaLnBrk="1" latinLnBrk="0" hangingPunct="1">
                <a:spcBef>
                  <a:spcPts val="0"/>
                </a:spcBef>
                <a:spcAft>
                  <a:spcPts val="600"/>
                </a:spcAft>
                <a:buClrTx/>
                <a:buSzPct val="100000"/>
                <a:buFont typeface="Arial" panose="020B0604020202020204" pitchFamily="34" charset="0"/>
                <a:buChar char="•"/>
                <a:defRPr lang="en-US" sz="1200" b="0" kern="1200">
                  <a:solidFill>
                    <a:schemeClr val="bg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600"/>
                </a:spcAft>
                <a:buClrTx/>
                <a:buSzPct val="100000"/>
                <a:buFont typeface="Arial" panose="020B0604020202020204" pitchFamily="34" charset="0"/>
                <a:buChar char="−"/>
                <a:defRPr lang="en-US" sz="1200" kern="1200">
                  <a:solidFill>
                    <a:schemeClr val="bg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600"/>
                </a:spcAft>
                <a:buClrTx/>
                <a:buSzPct val="100000"/>
                <a:buFont typeface="Arial" panose="020B0604020202020204" pitchFamily="34" charset="0"/>
                <a:buChar char="◦"/>
                <a:defRPr lang="en-US" sz="1200" kern="1200" baseline="0">
                  <a:solidFill>
                    <a:schemeClr val="bg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600"/>
                </a:spcAft>
                <a:buClrTx/>
                <a:buSzPct val="100000"/>
                <a:buFont typeface="Arial" panose="020B0604020202020204" pitchFamily="34" charset="0"/>
                <a:buChar char="−"/>
                <a:tabLst/>
                <a:defRPr lang="en-US" sz="1200" kern="1200" baseline="0">
                  <a:solidFill>
                    <a:schemeClr val="bg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US" sz="6600" b="0" dirty="0">
                  <a:ln w="0"/>
                  <a:effectLst/>
                  <a:latin typeface="+mn-lt"/>
                </a:rPr>
                <a:t>Agenda</a:t>
              </a:r>
            </a:p>
          </p:txBody>
        </p:sp>
      </p:grpSp>
      <p:pic>
        <p:nvPicPr>
          <p:cNvPr id="9" name="Picture 8">
            <a:extLst>
              <a:ext uri="{FF2B5EF4-FFF2-40B4-BE49-F238E27FC236}">
                <a16:creationId xmlns:a16="http://schemas.microsoft.com/office/drawing/2014/main" id="{2366AADD-7AB0-4843-013A-CB47F8B24060}"/>
              </a:ext>
            </a:extLst>
          </p:cNvPr>
          <p:cNvPicPr>
            <a:picLocks noChangeAspect="1"/>
          </p:cNvPicPr>
          <p:nvPr/>
        </p:nvPicPr>
        <p:blipFill>
          <a:blip r:embed="rId3"/>
          <a:stretch>
            <a:fillRect/>
          </a:stretch>
        </p:blipFill>
        <p:spPr>
          <a:xfrm>
            <a:off x="5383502" y="0"/>
            <a:ext cx="6846406" cy="6858000"/>
          </a:xfrm>
          <a:prstGeom prst="rect">
            <a:avLst/>
          </a:prstGeom>
        </p:spPr>
      </p:pic>
      <p:sp>
        <p:nvSpPr>
          <p:cNvPr id="16" name="Text Placeholder 4">
            <a:extLst>
              <a:ext uri="{FF2B5EF4-FFF2-40B4-BE49-F238E27FC236}">
                <a16:creationId xmlns:a16="http://schemas.microsoft.com/office/drawing/2014/main" id="{CE52EF38-DBCB-8690-5875-8DE6CFF4ED90}"/>
              </a:ext>
            </a:extLst>
          </p:cNvPr>
          <p:cNvSpPr txBox="1">
            <a:spLocks/>
          </p:cNvSpPr>
          <p:nvPr/>
        </p:nvSpPr>
        <p:spPr>
          <a:xfrm>
            <a:off x="1524206" y="2205353"/>
            <a:ext cx="4446269" cy="2879915"/>
          </a:xfrm>
          <a:prstGeom prst="rect">
            <a:avLst/>
          </a:prstGeom>
          <a:effectLst>
            <a:reflection blurRad="25400" endPos="0" dist="50800" dir="5400000" sy="-100000" algn="bl" rotWithShape="0"/>
          </a:effectLst>
        </p:spPr>
        <p:txBody>
          <a:bodyPr vert="horz" lIns="0" tIns="0" rIns="0" bIns="0" rtlCol="0" anchor="ctr">
            <a:noAutofit/>
          </a:bodyPr>
          <a:lstStyle>
            <a:lvl1pPr marL="0" indent="0" algn="l" defTabSz="914400" rtl="0" eaLnBrk="1" latinLnBrk="0" hangingPunct="1">
              <a:spcBef>
                <a:spcPts val="0"/>
              </a:spcBef>
              <a:spcAft>
                <a:spcPts val="0"/>
              </a:spcAft>
              <a:buSzPct val="100000"/>
              <a:buFontTx/>
              <a:buNone/>
              <a:defRPr sz="1400" b="1" kern="1200">
                <a:solidFill>
                  <a:schemeClr val="bg1"/>
                </a:solidFill>
                <a:latin typeface="Calibri" panose="020F0502020204030204" pitchFamily="34" charset="0"/>
                <a:ea typeface="+mn-ea"/>
                <a:cs typeface="Calibri" panose="020F0502020204030204" pitchFamily="34" charset="0"/>
              </a:defRPr>
            </a:lvl1pPr>
            <a:lvl2pPr marL="139700" indent="-139700" algn="l" defTabSz="914400" rtl="0" eaLnBrk="1" latinLnBrk="0" hangingPunct="1">
              <a:spcBef>
                <a:spcPts val="0"/>
              </a:spcBef>
              <a:spcAft>
                <a:spcPts val="600"/>
              </a:spcAft>
              <a:buClrTx/>
              <a:buSzPct val="100000"/>
              <a:buFont typeface="Arial" panose="020B0604020202020204" pitchFamily="34" charset="0"/>
              <a:buChar char="•"/>
              <a:defRPr lang="en-US" sz="1200" b="0" kern="1200">
                <a:solidFill>
                  <a:schemeClr val="bg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600"/>
              </a:spcAft>
              <a:buClrTx/>
              <a:buSzPct val="100000"/>
              <a:buFont typeface="Arial" panose="020B0604020202020204" pitchFamily="34" charset="0"/>
              <a:buChar char="−"/>
              <a:defRPr lang="en-US" sz="1200" kern="1200">
                <a:solidFill>
                  <a:schemeClr val="bg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600"/>
              </a:spcAft>
              <a:buClrTx/>
              <a:buSzPct val="100000"/>
              <a:buFont typeface="Arial" panose="020B0604020202020204" pitchFamily="34" charset="0"/>
              <a:buChar char="◦"/>
              <a:defRPr lang="en-US" sz="1200" kern="1200" baseline="0">
                <a:solidFill>
                  <a:schemeClr val="bg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600"/>
              </a:spcAft>
              <a:buClrTx/>
              <a:buSzPct val="100000"/>
              <a:buFont typeface="Arial" panose="020B0604020202020204" pitchFamily="34" charset="0"/>
              <a:buChar char="−"/>
              <a:tabLst/>
              <a:defRPr lang="en-US" sz="1200" kern="1200" baseline="0">
                <a:solidFill>
                  <a:schemeClr val="bg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endParaRPr lang="en-US" sz="20000" b="0" dirty="0">
              <a:ln w="0"/>
              <a:effectLst>
                <a:outerShdw blurRad="50800" dist="38100" dir="2700000" algn="tl" rotWithShape="0">
                  <a:prstClr val="black">
                    <a:alpha val="40000"/>
                  </a:prstClr>
                </a:outerShdw>
                <a:reflection blurRad="88900" stA="35000" endPos="35500" dir="5400000" sy="-90000" algn="bl" rotWithShape="0"/>
              </a:effectLst>
              <a:latin typeface="+mn-lt"/>
            </a:endParaRPr>
          </a:p>
        </p:txBody>
      </p:sp>
      <p:sp>
        <p:nvSpPr>
          <p:cNvPr id="24" name="Copyright">
            <a:extLst>
              <a:ext uri="{FF2B5EF4-FFF2-40B4-BE49-F238E27FC236}">
                <a16:creationId xmlns:a16="http://schemas.microsoft.com/office/drawing/2014/main" id="{8111CA6B-6F3A-B5B7-6A00-22D0F2DE9184}"/>
              </a:ext>
            </a:extLst>
          </p:cNvPr>
          <p:cNvSpPr txBox="1"/>
          <p:nvPr/>
        </p:nvSpPr>
        <p:spPr>
          <a:xfrm>
            <a:off x="501649" y="6477001"/>
            <a:ext cx="5355168" cy="123111"/>
          </a:xfrm>
          <a:prstGeom prst="rect">
            <a:avLst/>
          </a:prstGeom>
          <a:noFill/>
        </p:spPr>
        <p:txBody>
          <a:bodyPr wrap="square" lIns="0" tIns="0" rIns="0" bIns="0" rtlCol="0">
            <a:spAutoFit/>
          </a:bodyPr>
          <a:lstStyle/>
          <a:p>
            <a:pPr marL="0" indent="0">
              <a:spcBef>
                <a:spcPts val="600"/>
              </a:spcBef>
              <a:buSzPct val="100000"/>
              <a:buFont typeface="Arial"/>
              <a:buNone/>
            </a:pPr>
            <a:r>
              <a:rPr lang="en-US" sz="800" noProof="0" dirty="0">
                <a:solidFill>
                  <a:schemeClr val="bg1"/>
                </a:solidFill>
                <a:latin typeface="Calibri" panose="020F0502020204030204" pitchFamily="34" charset="0"/>
                <a:cs typeface="Calibri" panose="020F0502020204030204" pitchFamily="34" charset="0"/>
              </a:rPr>
              <a:t>© 2024 Landicho Abela &amp; Co.</a:t>
            </a:r>
          </a:p>
        </p:txBody>
      </p:sp>
      <p:sp>
        <p:nvSpPr>
          <p:cNvPr id="25" name="TextBox 24">
            <a:extLst>
              <a:ext uri="{FF2B5EF4-FFF2-40B4-BE49-F238E27FC236}">
                <a16:creationId xmlns:a16="http://schemas.microsoft.com/office/drawing/2014/main" id="{AB34AAF9-8288-482D-AD7F-960E9CEBAD19}"/>
              </a:ext>
            </a:extLst>
          </p:cNvPr>
          <p:cNvSpPr txBox="1"/>
          <p:nvPr/>
        </p:nvSpPr>
        <p:spPr>
          <a:xfrm>
            <a:off x="11382377" y="6477001"/>
            <a:ext cx="307975" cy="123111"/>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3</a:t>
            </a:fld>
            <a:endParaRPr lang="en-US" sz="800" noProof="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841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 Placeholder 4">
            <a:extLst>
              <a:ext uri="{FF2B5EF4-FFF2-40B4-BE49-F238E27FC236}">
                <a16:creationId xmlns:a16="http://schemas.microsoft.com/office/drawing/2014/main" id="{55C33E89-2C06-D444-406A-A8ABE34E9B6C}"/>
              </a:ext>
            </a:extLst>
          </p:cNvPr>
          <p:cNvSpPr txBox="1">
            <a:spLocks/>
          </p:cNvSpPr>
          <p:nvPr/>
        </p:nvSpPr>
        <p:spPr>
          <a:xfrm>
            <a:off x="451103" y="381000"/>
            <a:ext cx="7277753" cy="504426"/>
          </a:xfrm>
          <a:prstGeom prst="rect">
            <a:avLst/>
          </a:prstGeom>
          <a:effectLst>
            <a:reflection blurRad="25400" endPos="0" dist="50800" dir="5400000" sy="-100000" algn="bl" rotWithShape="0"/>
          </a:effectLst>
        </p:spPr>
        <p:txBody>
          <a:bodyPr vert="horz" lIns="0" tIns="0" rIns="0" bIns="0" rtlCol="0" anchor="b">
            <a:noAutofit/>
          </a:bodyPr>
          <a:lstStyle>
            <a:lvl1pPr marL="0" indent="0" algn="l" defTabSz="914400" rtl="0" eaLnBrk="1" latinLnBrk="0" hangingPunct="1">
              <a:spcBef>
                <a:spcPts val="0"/>
              </a:spcBef>
              <a:spcAft>
                <a:spcPts val="0"/>
              </a:spcAft>
              <a:buSzPct val="100000"/>
              <a:buFontTx/>
              <a:buNone/>
              <a:defRPr sz="1400" b="1" kern="1200">
                <a:solidFill>
                  <a:schemeClr val="bg1"/>
                </a:solidFill>
                <a:latin typeface="Calibri" panose="020F0502020204030204" pitchFamily="34" charset="0"/>
                <a:ea typeface="+mn-ea"/>
                <a:cs typeface="Calibri" panose="020F0502020204030204" pitchFamily="34" charset="0"/>
              </a:defRPr>
            </a:lvl1pPr>
            <a:lvl2pPr marL="139700" indent="-139700" algn="l" defTabSz="914400" rtl="0" eaLnBrk="1" latinLnBrk="0" hangingPunct="1">
              <a:spcBef>
                <a:spcPts val="0"/>
              </a:spcBef>
              <a:spcAft>
                <a:spcPts val="600"/>
              </a:spcAft>
              <a:buClrTx/>
              <a:buSzPct val="100000"/>
              <a:buFont typeface="Arial" panose="020B0604020202020204" pitchFamily="34" charset="0"/>
              <a:buChar char="•"/>
              <a:defRPr lang="en-US" sz="1200" b="0" kern="1200">
                <a:solidFill>
                  <a:schemeClr val="bg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600"/>
              </a:spcAft>
              <a:buClrTx/>
              <a:buSzPct val="100000"/>
              <a:buFont typeface="Arial" panose="020B0604020202020204" pitchFamily="34" charset="0"/>
              <a:buChar char="−"/>
              <a:defRPr lang="en-US" sz="1200" kern="1200">
                <a:solidFill>
                  <a:schemeClr val="bg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600"/>
              </a:spcAft>
              <a:buClrTx/>
              <a:buSzPct val="100000"/>
              <a:buFont typeface="Arial" panose="020B0604020202020204" pitchFamily="34" charset="0"/>
              <a:buChar char="◦"/>
              <a:defRPr lang="en-US" sz="1200" kern="1200" baseline="0">
                <a:solidFill>
                  <a:schemeClr val="bg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600"/>
              </a:spcAft>
              <a:buClrTx/>
              <a:buSzPct val="100000"/>
              <a:buFont typeface="Arial" panose="020B0604020202020204" pitchFamily="34" charset="0"/>
              <a:buChar char="−"/>
              <a:tabLst/>
              <a:defRPr lang="en-US" sz="1200" kern="1200" baseline="0">
                <a:solidFill>
                  <a:schemeClr val="bg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US" sz="2400" dirty="0">
                <a:ln w="0"/>
                <a:solidFill>
                  <a:schemeClr val="tx1"/>
                </a:solidFill>
                <a:effectLst/>
                <a:latin typeface="+mn-lt"/>
              </a:rPr>
              <a:t>Key Challenges</a:t>
            </a:r>
            <a:r>
              <a:rPr lang="en-US" sz="2400">
                <a:ln w="0"/>
                <a:solidFill>
                  <a:schemeClr val="tx1"/>
                </a:solidFill>
                <a:effectLst/>
                <a:latin typeface="+mn-lt"/>
              </a:rPr>
              <a:t>: </a:t>
            </a:r>
            <a:r>
              <a:rPr lang="en-US" sz="2400" dirty="0">
                <a:ln w="0"/>
                <a:solidFill>
                  <a:schemeClr val="tx1"/>
                </a:solidFill>
                <a:effectLst/>
                <a:latin typeface="+mn-lt"/>
              </a:rPr>
              <a:t>Complexit</a:t>
            </a:r>
            <a:r>
              <a:rPr lang="en-US" sz="2400" dirty="0">
                <a:ln w="0"/>
                <a:solidFill>
                  <a:schemeClr val="tx1"/>
                </a:solidFill>
                <a:latin typeface="+mn-lt"/>
              </a:rPr>
              <a:t>y of Data Requirements</a:t>
            </a:r>
            <a:endParaRPr lang="en-US" sz="2400" dirty="0">
              <a:ln w="0"/>
              <a:solidFill>
                <a:schemeClr val="tx1"/>
              </a:solidFill>
              <a:effectLst/>
              <a:latin typeface="+mn-lt"/>
            </a:endParaRPr>
          </a:p>
        </p:txBody>
      </p:sp>
      <p:grpSp>
        <p:nvGrpSpPr>
          <p:cNvPr id="10" name="Group 9">
            <a:extLst>
              <a:ext uri="{FF2B5EF4-FFF2-40B4-BE49-F238E27FC236}">
                <a16:creationId xmlns:a16="http://schemas.microsoft.com/office/drawing/2014/main" id="{E5F6EEB0-40F9-2F26-30AD-0945D18AAC72}"/>
              </a:ext>
            </a:extLst>
          </p:cNvPr>
          <p:cNvGrpSpPr/>
          <p:nvPr/>
        </p:nvGrpSpPr>
        <p:grpSpPr>
          <a:xfrm>
            <a:off x="451104" y="1132284"/>
            <a:ext cx="11255121" cy="822960"/>
            <a:chOff x="451104" y="1132284"/>
            <a:chExt cx="11255121" cy="822960"/>
          </a:xfrm>
        </p:grpSpPr>
        <p:sp>
          <p:nvSpPr>
            <p:cNvPr id="9" name="Rectangle: Rounded Corners 8">
              <a:extLst>
                <a:ext uri="{FF2B5EF4-FFF2-40B4-BE49-F238E27FC236}">
                  <a16:creationId xmlns:a16="http://schemas.microsoft.com/office/drawing/2014/main" id="{B690FCC5-FD25-A9D9-08DE-837DBFF07EC0}"/>
                </a:ext>
              </a:extLst>
            </p:cNvPr>
            <p:cNvSpPr/>
            <p:nvPr/>
          </p:nvSpPr>
          <p:spPr bwMode="gray">
            <a:xfrm>
              <a:off x="459833" y="1132284"/>
              <a:ext cx="11246385" cy="822960"/>
            </a:xfrm>
            <a:prstGeom prst="roundRect">
              <a:avLst>
                <a:gd name="adj" fmla="val 0"/>
              </a:avLst>
            </a:prstGeom>
            <a:solidFill>
              <a:srgbClr val="F7C9C5"/>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US" sz="1600" dirty="0"/>
                <a:t>Mapping around 110 core data points requires integrating information from ERP systems, tax tools, and manual files. About 60-70% of this data is in unstructured form outside the ERP systems. </a:t>
              </a:r>
            </a:p>
          </p:txBody>
        </p:sp>
        <p:sp>
          <p:nvSpPr>
            <p:cNvPr id="5" name="Rectangle: Rounded Corners 4">
              <a:extLst>
                <a:ext uri="{FF2B5EF4-FFF2-40B4-BE49-F238E27FC236}">
                  <a16:creationId xmlns:a16="http://schemas.microsoft.com/office/drawing/2014/main" id="{4919048C-5979-BDAD-A3BA-D657C21DDF8B}"/>
                </a:ext>
              </a:extLst>
            </p:cNvPr>
            <p:cNvSpPr/>
            <p:nvPr/>
          </p:nvSpPr>
          <p:spPr bwMode="gray">
            <a:xfrm>
              <a:off x="451104" y="1134189"/>
              <a:ext cx="11255121" cy="819150"/>
            </a:xfrm>
            <a:prstGeom prst="roundRect">
              <a:avLst>
                <a:gd name="adj" fmla="val 0"/>
              </a:avLst>
            </a:prstGeom>
            <a:noFill/>
            <a:ln w="19050" algn="ctr">
              <a:solidFill>
                <a:srgbClr val="C00000"/>
              </a:solidFill>
              <a:miter lim="800000"/>
              <a:headEnd/>
              <a:tailEnd/>
            </a:ln>
          </p:spPr>
          <p:txBody>
            <a:bodyPr wrap="square" lIns="3749040" tIns="88900" rIns="88900" bIns="88900" rtlCol="0" anchor="ctr"/>
            <a:lstStyle/>
            <a:p>
              <a:pPr>
                <a:lnSpc>
                  <a:spcPct val="106000"/>
                </a:lnSpc>
                <a:buFont typeface="Wingdings 2" pitchFamily="18" charset="2"/>
                <a:buNone/>
              </a:pPr>
              <a:endParaRPr lang="en-US" sz="1400" dirty="0"/>
            </a:p>
          </p:txBody>
        </p:sp>
      </p:grpSp>
      <p:sp>
        <p:nvSpPr>
          <p:cNvPr id="13" name="TextBox 12">
            <a:extLst>
              <a:ext uri="{FF2B5EF4-FFF2-40B4-BE49-F238E27FC236}">
                <a16:creationId xmlns:a16="http://schemas.microsoft.com/office/drawing/2014/main" id="{CD0A3D33-AD72-CD97-BF90-B6D7FC509F77}"/>
              </a:ext>
            </a:extLst>
          </p:cNvPr>
          <p:cNvSpPr txBox="1"/>
          <p:nvPr/>
        </p:nvSpPr>
        <p:spPr>
          <a:xfrm>
            <a:off x="451104" y="2202102"/>
            <a:ext cx="4100922" cy="215444"/>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600"/>
              </a:spcBef>
              <a:spcAft>
                <a:spcPts val="0"/>
              </a:spcAft>
              <a:buClrTx/>
              <a:buSzPct val="100000"/>
              <a:buFontTx/>
              <a:buNone/>
              <a:tabLst/>
              <a:defRPr/>
            </a:pPr>
            <a:r>
              <a:rPr kumimoji="0" lang="en-US" sz="1400" i="1" u="none" strike="noStrike" kern="1200" cap="none" spc="0" normalizeH="0" baseline="0" noProof="0" dirty="0">
                <a:ln>
                  <a:noFill/>
                </a:ln>
                <a:effectLst/>
                <a:uLnTx/>
                <a:uFillTx/>
                <a:ea typeface="+mn-ea"/>
                <a:cs typeface="+mn-cs"/>
              </a:rPr>
              <a:t>Summary of Data Requirements</a:t>
            </a:r>
          </a:p>
        </p:txBody>
      </p:sp>
      <p:grpSp>
        <p:nvGrpSpPr>
          <p:cNvPr id="39" name="Group 38">
            <a:extLst>
              <a:ext uri="{FF2B5EF4-FFF2-40B4-BE49-F238E27FC236}">
                <a16:creationId xmlns:a16="http://schemas.microsoft.com/office/drawing/2014/main" id="{1E2E2EC2-45C2-A5DF-8F84-4AC0D1C606B4}"/>
              </a:ext>
            </a:extLst>
          </p:cNvPr>
          <p:cNvGrpSpPr/>
          <p:nvPr/>
        </p:nvGrpSpPr>
        <p:grpSpPr>
          <a:xfrm>
            <a:off x="451103" y="2581348"/>
            <a:ext cx="11255122" cy="3753312"/>
            <a:chOff x="451104" y="2851891"/>
            <a:chExt cx="6266683" cy="5202733"/>
          </a:xfrm>
        </p:grpSpPr>
        <p:grpSp>
          <p:nvGrpSpPr>
            <p:cNvPr id="26" name="Group 25">
              <a:extLst>
                <a:ext uri="{FF2B5EF4-FFF2-40B4-BE49-F238E27FC236}">
                  <a16:creationId xmlns:a16="http://schemas.microsoft.com/office/drawing/2014/main" id="{27098A7F-A3AC-DAAC-D23C-92436F4FA06A}"/>
                </a:ext>
              </a:extLst>
            </p:cNvPr>
            <p:cNvGrpSpPr/>
            <p:nvPr/>
          </p:nvGrpSpPr>
          <p:grpSpPr>
            <a:xfrm>
              <a:off x="451104" y="2851891"/>
              <a:ext cx="2587371" cy="1694320"/>
              <a:chOff x="451104" y="2851891"/>
              <a:chExt cx="3590859" cy="1694320"/>
            </a:xfrm>
          </p:grpSpPr>
          <p:sp>
            <p:nvSpPr>
              <p:cNvPr id="21" name="TextBox 20">
                <a:extLst>
                  <a:ext uri="{FF2B5EF4-FFF2-40B4-BE49-F238E27FC236}">
                    <a16:creationId xmlns:a16="http://schemas.microsoft.com/office/drawing/2014/main" id="{51447818-D423-479F-DC58-F6BF8D0B608B}"/>
                  </a:ext>
                </a:extLst>
              </p:cNvPr>
              <p:cNvSpPr txBox="1"/>
              <p:nvPr/>
            </p:nvSpPr>
            <p:spPr>
              <a:xfrm>
                <a:off x="451104" y="2851891"/>
                <a:ext cx="3590859" cy="1694320"/>
              </a:xfrm>
              <a:prstGeom prst="rect">
                <a:avLst/>
              </a:prstGeom>
              <a:solidFill>
                <a:schemeClr val="bg1"/>
              </a:solidFill>
              <a:ln>
                <a:solidFill>
                  <a:schemeClr val="accent1"/>
                </a:solidFill>
              </a:ln>
            </p:spPr>
            <p:txBody>
              <a:bodyPr wrap="square" lIns="91440" tIns="365760" rIns="91440" bIns="91440" rtlCol="0">
                <a:noAutofit/>
              </a:bodyPr>
              <a:lstStyle/>
              <a:p>
                <a:pPr marL="0" marR="0" lvl="0" indent="0" algn="l" defTabSz="914400" rtl="0" eaLnBrk="1" fontAlgn="auto" latinLnBrk="0" hangingPunct="1">
                  <a:lnSpc>
                    <a:spcPct val="100000"/>
                  </a:lnSpc>
                  <a:spcBef>
                    <a:spcPts val="0"/>
                  </a:spcBef>
                  <a:spcAft>
                    <a:spcPts val="600"/>
                  </a:spcAft>
                  <a:buClrTx/>
                  <a:buSzPct val="100000"/>
                  <a:buFontTx/>
                  <a:buNone/>
                  <a:tabLst/>
                  <a:defRPr/>
                </a:pPr>
                <a:r>
                  <a:rPr kumimoji="0" lang="en-US" sz="1100" b="1" i="0" u="none" strike="noStrike" kern="1200" cap="none" spc="0" normalizeH="0" baseline="0" noProof="0" dirty="0">
                    <a:ln>
                      <a:noFill/>
                    </a:ln>
                    <a:solidFill>
                      <a:schemeClr val="accent1"/>
                    </a:solidFill>
                    <a:effectLst/>
                    <a:uLnTx/>
                    <a:uFillTx/>
                    <a:latin typeface="Calibri"/>
                    <a:ea typeface="+mn-ea"/>
                    <a:cs typeface="+mn-cs"/>
                  </a:rPr>
                  <a:t>~ 110</a:t>
                </a:r>
                <a:r>
                  <a:rPr kumimoji="0" lang="en-US" sz="1100" b="0" i="0" u="none" strike="noStrike" kern="1200" cap="none" spc="0" normalizeH="0" baseline="0" noProof="0" dirty="0">
                    <a:ln>
                      <a:noFill/>
                    </a:ln>
                    <a:solidFill>
                      <a:schemeClr val="accent1"/>
                    </a:solidFill>
                    <a:effectLst/>
                    <a:uLnTx/>
                    <a:uFillTx/>
                    <a:latin typeface="Calibri"/>
                    <a:ea typeface="+mn-ea"/>
                    <a:cs typeface="+mn-cs"/>
                  </a:rPr>
                  <a:t> </a:t>
                </a:r>
                <a:r>
                  <a:rPr kumimoji="0" lang="en-US" sz="1100" b="0" i="0" u="none" strike="noStrike" kern="1200" cap="none" spc="0" normalizeH="0" baseline="0" noProof="0" dirty="0">
                    <a:ln>
                      <a:noFill/>
                    </a:ln>
                    <a:solidFill>
                      <a:srgbClr val="313131"/>
                    </a:solidFill>
                    <a:effectLst/>
                    <a:uLnTx/>
                    <a:uFillTx/>
                    <a:latin typeface="Calibri"/>
                    <a:ea typeface="+mn-ea"/>
                    <a:cs typeface="+mn-cs"/>
                  </a:rPr>
                  <a:t>core data points to collect per </a:t>
                </a:r>
                <a:r>
                  <a:rPr kumimoji="0" lang="en-US" sz="1100" b="1" i="0" u="none" strike="noStrike" kern="1200" cap="none" spc="0" normalizeH="0" baseline="0" noProof="0" dirty="0">
                    <a:ln>
                      <a:noFill/>
                    </a:ln>
                    <a:solidFill>
                      <a:schemeClr val="accent1"/>
                    </a:solidFill>
                    <a:effectLst/>
                    <a:uLnTx/>
                    <a:uFillTx/>
                    <a:latin typeface="Calibri"/>
                    <a:ea typeface="+mn-ea"/>
                    <a:cs typeface="+mn-cs"/>
                  </a:rPr>
                  <a:t>Constituent Entity</a:t>
                </a:r>
                <a:r>
                  <a:rPr kumimoji="0" lang="en-US" sz="1100" b="0" i="0" u="none" strike="noStrike" kern="1200" cap="none" spc="0" normalizeH="0" baseline="0" noProof="0" dirty="0">
                    <a:ln>
                      <a:noFill/>
                    </a:ln>
                    <a:solidFill>
                      <a:srgbClr val="007CB0"/>
                    </a:solidFill>
                    <a:effectLst/>
                    <a:uLnTx/>
                    <a:uFillTx/>
                    <a:latin typeface="Calibri"/>
                    <a:ea typeface="+mn-ea"/>
                    <a:cs typeface="+mn-cs"/>
                  </a:rPr>
                  <a:t> </a:t>
                </a:r>
                <a:r>
                  <a:rPr kumimoji="0" lang="en-US" sz="1100" b="0" i="0" u="none" strike="noStrike" kern="1200" cap="none" spc="0" normalizeH="0" baseline="0" noProof="0" dirty="0">
                    <a:ln>
                      <a:noFill/>
                    </a:ln>
                    <a:solidFill>
                      <a:srgbClr val="313131"/>
                    </a:solidFill>
                    <a:effectLst/>
                    <a:uLnTx/>
                    <a:uFillTx/>
                    <a:latin typeface="Calibri"/>
                    <a:ea typeface="+mn-ea"/>
                    <a:cs typeface="+mn-cs"/>
                  </a:rPr>
                  <a:t>(legal entity, branch, PE)</a:t>
                </a:r>
              </a:p>
              <a:p>
                <a:pPr marL="171450" marR="0" lvl="0" indent="-171450" algn="l" defTabSz="914400" rtl="0" eaLnBrk="1" fontAlgn="auto" latinLnBrk="0" hangingPunct="1">
                  <a:lnSpc>
                    <a:spcPct val="100000"/>
                  </a:lnSpc>
                  <a:spcBef>
                    <a:spcPts val="0"/>
                  </a:spcBef>
                  <a:spcAft>
                    <a:spcPts val="600"/>
                  </a:spcAft>
                  <a:buClrTx/>
                  <a:buSzPct val="100000"/>
                  <a:buFont typeface="Wingdings" panose="05000000000000000000" pitchFamily="2" charset="2"/>
                  <a:buChar char="§"/>
                  <a:tabLst/>
                  <a:defRPr/>
                </a:pPr>
                <a:r>
                  <a:rPr kumimoji="0" lang="en-US" sz="1100" b="0" i="0" u="none" strike="noStrike" kern="1200" cap="none" spc="0" normalizeH="0" baseline="0" noProof="0" dirty="0">
                    <a:ln>
                      <a:noFill/>
                    </a:ln>
                    <a:solidFill>
                      <a:srgbClr val="313131"/>
                    </a:solidFill>
                    <a:effectLst/>
                    <a:uLnTx/>
                    <a:uFillTx/>
                    <a:latin typeface="Calibri"/>
                    <a:ea typeface="+mn-ea"/>
                    <a:cs typeface="+mn-cs"/>
                  </a:rPr>
                  <a:t>Mix of </a:t>
                </a:r>
                <a:r>
                  <a:rPr kumimoji="0" lang="en-US" sz="1100" b="1" i="0" u="none" strike="noStrike" kern="1200" cap="none" spc="0" normalizeH="0" baseline="0" noProof="0" dirty="0">
                    <a:ln>
                      <a:noFill/>
                    </a:ln>
                    <a:solidFill>
                      <a:schemeClr val="accent1"/>
                    </a:solidFill>
                    <a:effectLst/>
                    <a:uLnTx/>
                    <a:uFillTx/>
                    <a:latin typeface="Calibri"/>
                    <a:ea typeface="+mn-ea"/>
                    <a:cs typeface="+mn-cs"/>
                  </a:rPr>
                  <a:t>structured</a:t>
                </a:r>
                <a:r>
                  <a:rPr kumimoji="0" lang="en-US" sz="1100" b="0" i="0" u="none" strike="noStrike" kern="1200" cap="none" spc="0" normalizeH="0" baseline="0" noProof="0" dirty="0">
                    <a:ln>
                      <a:noFill/>
                    </a:ln>
                    <a:solidFill>
                      <a:schemeClr val="accent1"/>
                    </a:solidFill>
                    <a:effectLst/>
                    <a:uLnTx/>
                    <a:uFillTx/>
                    <a:latin typeface="Calibri"/>
                    <a:ea typeface="+mn-ea"/>
                    <a:cs typeface="+mn-cs"/>
                  </a:rPr>
                  <a:t> </a:t>
                </a:r>
                <a:r>
                  <a:rPr kumimoji="0" lang="en-US" sz="1100" b="0" i="0" u="none" strike="noStrike" kern="1200" cap="none" spc="0" normalizeH="0" baseline="0" noProof="0" dirty="0">
                    <a:ln>
                      <a:noFill/>
                    </a:ln>
                    <a:solidFill>
                      <a:srgbClr val="313131"/>
                    </a:solidFill>
                    <a:effectLst/>
                    <a:uLnTx/>
                    <a:uFillTx/>
                    <a:latin typeface="Calibri"/>
                    <a:ea typeface="+mn-ea"/>
                    <a:cs typeface="+mn-cs"/>
                  </a:rPr>
                  <a:t>data (from system) and also tax/</a:t>
                </a:r>
                <a:r>
                  <a:rPr kumimoji="0" lang="en-US" sz="1100" b="1" i="0" u="none" strike="noStrike" kern="1200" cap="none" spc="0" normalizeH="0" baseline="0" noProof="0" dirty="0">
                    <a:ln>
                      <a:noFill/>
                    </a:ln>
                    <a:solidFill>
                      <a:schemeClr val="accent1"/>
                    </a:solidFill>
                    <a:effectLst/>
                    <a:uLnTx/>
                    <a:uFillTx/>
                    <a:latin typeface="Calibri"/>
                    <a:ea typeface="+mn-ea"/>
                    <a:cs typeface="+mn-cs"/>
                  </a:rPr>
                  <a:t>manual workings </a:t>
                </a:r>
              </a:p>
            </p:txBody>
          </p:sp>
          <p:sp>
            <p:nvSpPr>
              <p:cNvPr id="20" name="Rectangle 19">
                <a:extLst>
                  <a:ext uri="{FF2B5EF4-FFF2-40B4-BE49-F238E27FC236}">
                    <a16:creationId xmlns:a16="http://schemas.microsoft.com/office/drawing/2014/main" id="{C539F09F-D683-8221-7C52-1AD986A98A41}"/>
                  </a:ext>
                </a:extLst>
              </p:cNvPr>
              <p:cNvSpPr/>
              <p:nvPr/>
            </p:nvSpPr>
            <p:spPr bwMode="gray">
              <a:xfrm>
                <a:off x="451104" y="2851892"/>
                <a:ext cx="3590859" cy="378351"/>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GB" altLang="zh-CN" sz="14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Data requirements per constituent entity</a:t>
                </a:r>
              </a:p>
            </p:txBody>
          </p:sp>
        </p:grpSp>
        <p:grpSp>
          <p:nvGrpSpPr>
            <p:cNvPr id="29" name="Group 28">
              <a:extLst>
                <a:ext uri="{FF2B5EF4-FFF2-40B4-BE49-F238E27FC236}">
                  <a16:creationId xmlns:a16="http://schemas.microsoft.com/office/drawing/2014/main" id="{7EB485A7-22D0-7BA4-B424-FBDD52F9D8B5}"/>
                </a:ext>
              </a:extLst>
            </p:cNvPr>
            <p:cNvGrpSpPr/>
            <p:nvPr/>
          </p:nvGrpSpPr>
          <p:grpSpPr>
            <a:xfrm>
              <a:off x="3126925" y="2851891"/>
              <a:ext cx="3590862" cy="3225285"/>
              <a:chOff x="384624" y="2851891"/>
              <a:chExt cx="3590862" cy="3225285"/>
            </a:xfrm>
          </p:grpSpPr>
          <p:sp>
            <p:nvSpPr>
              <p:cNvPr id="31" name="TextBox 30">
                <a:extLst>
                  <a:ext uri="{FF2B5EF4-FFF2-40B4-BE49-F238E27FC236}">
                    <a16:creationId xmlns:a16="http://schemas.microsoft.com/office/drawing/2014/main" id="{CE9DDDFC-4F18-B5D1-E303-0A3469B5F8C5}"/>
                  </a:ext>
                </a:extLst>
              </p:cNvPr>
              <p:cNvSpPr txBox="1"/>
              <p:nvPr/>
            </p:nvSpPr>
            <p:spPr>
              <a:xfrm>
                <a:off x="384624" y="2851891"/>
                <a:ext cx="3590859" cy="3225285"/>
              </a:xfrm>
              <a:prstGeom prst="rect">
                <a:avLst/>
              </a:prstGeom>
              <a:solidFill>
                <a:schemeClr val="bg1"/>
              </a:solidFill>
              <a:ln>
                <a:solidFill>
                  <a:schemeClr val="accent2"/>
                </a:solidFill>
              </a:ln>
            </p:spPr>
            <p:txBody>
              <a:bodyPr wrap="square" lIns="91440" tIns="365760" rIns="91440" bIns="91440" rtlCol="0">
                <a:noAutofit/>
              </a:bodyPr>
              <a:lstStyle/>
              <a:p>
                <a:pPr marL="0" marR="0" lvl="0" indent="0" algn="l" defTabSz="914400" rtl="0" eaLnBrk="1" fontAlgn="auto" latinLnBrk="0" hangingPunct="1">
                  <a:lnSpc>
                    <a:spcPct val="100000"/>
                  </a:lnSpc>
                  <a:spcBef>
                    <a:spcPts val="0"/>
                  </a:spcBef>
                  <a:spcAft>
                    <a:spcPts val="600"/>
                  </a:spcAft>
                  <a:buClrTx/>
                  <a:buSzPct val="100000"/>
                  <a:buFontTx/>
                  <a:buNone/>
                  <a:tabLst/>
                  <a:defRPr/>
                </a:pPr>
                <a:r>
                  <a:rPr kumimoji="0" lang="en-US" sz="1050" b="1" i="0" u="none" strike="noStrike" kern="1200" cap="none" spc="0" normalizeH="0" baseline="0" noProof="0" dirty="0">
                    <a:ln>
                      <a:noFill/>
                    </a:ln>
                    <a:solidFill>
                      <a:schemeClr val="accent2"/>
                    </a:solidFill>
                    <a:effectLst/>
                    <a:uLnTx/>
                    <a:uFillTx/>
                    <a:latin typeface="Calibri"/>
                    <a:ea typeface="+mn-ea"/>
                    <a:cs typeface="+mn-cs"/>
                  </a:rPr>
                  <a:t>~ 29 related to group GAAP tax reporting workings</a:t>
                </a:r>
              </a:p>
              <a:p>
                <a:pPr marL="171450" marR="0" lvl="0" indent="-171450" algn="l" defTabSz="914400" rtl="0" eaLnBrk="1" fontAlgn="auto" latinLnBrk="0" hangingPunct="1">
                  <a:lnSpc>
                    <a:spcPct val="100000"/>
                  </a:lnSpc>
                  <a:spcBef>
                    <a:spcPts val="0"/>
                  </a:spcBef>
                  <a:spcAft>
                    <a:spcPts val="600"/>
                  </a:spcAft>
                  <a:buClrTx/>
                  <a:buSzPct val="100000"/>
                  <a:buFont typeface="Wingdings" panose="05000000000000000000" pitchFamily="2" charset="2"/>
                  <a:buChar char="§"/>
                  <a:tabLst/>
                  <a:defRPr/>
                </a:pPr>
                <a:r>
                  <a:rPr kumimoji="0" lang="en-US" sz="1050" b="0" i="0" u="none" strike="noStrike" kern="1200" cap="none" spc="0" normalizeH="0" baseline="0" noProof="0" dirty="0">
                    <a:ln>
                      <a:noFill/>
                    </a:ln>
                    <a:solidFill>
                      <a:srgbClr val="313131"/>
                    </a:solidFill>
                    <a:effectLst/>
                    <a:uLnTx/>
                    <a:uFillTx/>
                    <a:latin typeface="Calibri"/>
                    <a:ea typeface="+mn-ea"/>
                    <a:cs typeface="+mn-cs"/>
                  </a:rPr>
                  <a:t>Detailed CT calculation detail to identify items that need to be included/removed from Covered Taxes, for example tax on gains excluded from GloBE income.</a:t>
                </a:r>
              </a:p>
              <a:p>
                <a:pPr marL="171450" marR="0" lvl="0" indent="-171450" algn="l" defTabSz="914400" rtl="0" eaLnBrk="1" fontAlgn="auto" latinLnBrk="0" hangingPunct="1">
                  <a:lnSpc>
                    <a:spcPct val="100000"/>
                  </a:lnSpc>
                  <a:spcBef>
                    <a:spcPts val="0"/>
                  </a:spcBef>
                  <a:spcAft>
                    <a:spcPts val="600"/>
                  </a:spcAft>
                  <a:buClrTx/>
                  <a:buSzPct val="100000"/>
                  <a:buFont typeface="Wingdings" panose="05000000000000000000" pitchFamily="2" charset="2"/>
                  <a:buChar char="§"/>
                  <a:tabLst/>
                  <a:defRPr/>
                </a:pPr>
                <a:r>
                  <a:rPr kumimoji="0" lang="en-US" sz="1050" b="0" i="0" u="none" strike="noStrike" kern="1200" cap="none" spc="0" normalizeH="0" baseline="0" noProof="0" dirty="0">
                    <a:ln>
                      <a:noFill/>
                    </a:ln>
                    <a:solidFill>
                      <a:srgbClr val="313131"/>
                    </a:solidFill>
                    <a:effectLst/>
                    <a:uLnTx/>
                    <a:uFillTx/>
                    <a:latin typeface="Calibri"/>
                    <a:ea typeface="+mn-ea"/>
                    <a:cs typeface="+mn-cs"/>
                  </a:rPr>
                  <a:t>TP adjustments not included in Accounting data</a:t>
                </a:r>
              </a:p>
              <a:p>
                <a:pPr marL="0" marR="0" lvl="0" indent="0" algn="l" defTabSz="914400" rtl="0" eaLnBrk="1" fontAlgn="auto" latinLnBrk="0" hangingPunct="1">
                  <a:lnSpc>
                    <a:spcPct val="100000"/>
                  </a:lnSpc>
                  <a:spcBef>
                    <a:spcPts val="0"/>
                  </a:spcBef>
                  <a:spcAft>
                    <a:spcPts val="600"/>
                  </a:spcAft>
                  <a:buClrTx/>
                  <a:buSzPct val="100000"/>
                  <a:buFontTx/>
                  <a:buNone/>
                  <a:tabLst/>
                  <a:defRPr/>
                </a:pPr>
                <a:r>
                  <a:rPr kumimoji="0" lang="en-US" sz="1050" b="1" i="0" u="none" strike="noStrike" kern="1200" cap="none" spc="0" normalizeH="0" baseline="0" noProof="0" dirty="0">
                    <a:ln>
                      <a:noFill/>
                    </a:ln>
                    <a:solidFill>
                      <a:schemeClr val="accent2"/>
                    </a:solidFill>
                    <a:effectLst/>
                    <a:uLnTx/>
                    <a:uFillTx/>
                    <a:latin typeface="Calibri"/>
                    <a:ea typeface="+mn-ea"/>
                    <a:cs typeface="+mn-cs"/>
                  </a:rPr>
                  <a:t>~ 15 related to local GAAP Tax Reporting workings</a:t>
                </a:r>
              </a:p>
              <a:p>
                <a:pPr marL="171450" marR="0" lvl="0" indent="-171450" algn="l" defTabSz="914400" rtl="0" eaLnBrk="1" fontAlgn="auto" latinLnBrk="0" hangingPunct="1">
                  <a:lnSpc>
                    <a:spcPct val="100000"/>
                  </a:lnSpc>
                  <a:spcBef>
                    <a:spcPts val="0"/>
                  </a:spcBef>
                  <a:spcAft>
                    <a:spcPts val="600"/>
                  </a:spcAft>
                  <a:buClrTx/>
                  <a:buSzPct val="100000"/>
                  <a:buFont typeface="Wingdings" panose="05000000000000000000" pitchFamily="2" charset="2"/>
                  <a:buChar char="§"/>
                  <a:tabLst/>
                  <a:defRPr/>
                </a:pPr>
                <a:r>
                  <a:rPr kumimoji="0" lang="en-US" sz="1050" b="0" i="0" u="none" strike="noStrike" kern="1200" cap="none" spc="0" normalizeH="0" baseline="0" noProof="0" dirty="0">
                    <a:ln>
                      <a:noFill/>
                    </a:ln>
                    <a:solidFill>
                      <a:srgbClr val="313131"/>
                    </a:solidFill>
                    <a:effectLst/>
                    <a:uLnTx/>
                    <a:uFillTx/>
                    <a:latin typeface="Calibri"/>
                    <a:ea typeface="+mn-ea"/>
                    <a:cs typeface="+mn-cs"/>
                  </a:rPr>
                  <a:t>Detailed DT calculation detail to identify items that need to be included/removed from Covered Taxes, potentially subject to recaptures and those that need to be recalculated to 15%</a:t>
                </a:r>
              </a:p>
              <a:p>
                <a:pPr marL="0" marR="0" lvl="0" indent="0" algn="l" defTabSz="914400" rtl="0" eaLnBrk="1" fontAlgn="auto" latinLnBrk="0" hangingPunct="1">
                  <a:lnSpc>
                    <a:spcPct val="100000"/>
                  </a:lnSpc>
                  <a:spcBef>
                    <a:spcPts val="0"/>
                  </a:spcBef>
                  <a:spcAft>
                    <a:spcPts val="600"/>
                  </a:spcAft>
                  <a:buClrTx/>
                  <a:buSzPct val="100000"/>
                  <a:buFontTx/>
                  <a:buNone/>
                  <a:tabLst/>
                  <a:defRPr/>
                </a:pPr>
                <a:r>
                  <a:rPr kumimoji="0" lang="en-US" sz="1050" b="1" i="0" u="none" strike="noStrike" kern="1200" cap="none" spc="0" normalizeH="0" baseline="0" noProof="0" dirty="0">
                    <a:ln>
                      <a:noFill/>
                    </a:ln>
                    <a:solidFill>
                      <a:schemeClr val="accent2"/>
                    </a:solidFill>
                    <a:effectLst/>
                    <a:uLnTx/>
                    <a:uFillTx/>
                    <a:latin typeface="Calibri"/>
                    <a:ea typeface="+mn-ea"/>
                    <a:cs typeface="+mn-cs"/>
                  </a:rPr>
                  <a:t>~ 15 other tax workings</a:t>
                </a:r>
              </a:p>
              <a:p>
                <a:pPr marL="171450" marR="0" lvl="0" indent="-171450" algn="l" defTabSz="914400" rtl="0" eaLnBrk="1" fontAlgn="auto" latinLnBrk="0" hangingPunct="1">
                  <a:lnSpc>
                    <a:spcPct val="100000"/>
                  </a:lnSpc>
                  <a:spcBef>
                    <a:spcPts val="0"/>
                  </a:spcBef>
                  <a:spcAft>
                    <a:spcPts val="600"/>
                  </a:spcAft>
                  <a:buClrTx/>
                  <a:buSzPct val="100000"/>
                  <a:buFont typeface="Wingdings" panose="05000000000000000000" pitchFamily="2" charset="2"/>
                  <a:buChar char="§"/>
                  <a:tabLst/>
                  <a:defRPr/>
                </a:pPr>
                <a:r>
                  <a:rPr kumimoji="0" lang="en-US" sz="1050" b="0" i="0" u="none" strike="noStrike" kern="1200" cap="none" spc="0" normalizeH="0" baseline="0" noProof="0" dirty="0">
                    <a:ln>
                      <a:noFill/>
                    </a:ln>
                    <a:solidFill>
                      <a:srgbClr val="313131"/>
                    </a:solidFill>
                    <a:effectLst/>
                    <a:uLnTx/>
                    <a:uFillTx/>
                    <a:latin typeface="Calibri"/>
                    <a:ea typeface="+mn-ea"/>
                    <a:cs typeface="+mn-cs"/>
                  </a:rPr>
                  <a:t>CFCs, taxes on distributions, domestic Pillar 2 values, Pillar 1 adjustments etc.</a:t>
                </a:r>
              </a:p>
            </p:txBody>
          </p:sp>
          <p:sp>
            <p:nvSpPr>
              <p:cNvPr id="30" name="Rectangle 29">
                <a:extLst>
                  <a:ext uri="{FF2B5EF4-FFF2-40B4-BE49-F238E27FC236}">
                    <a16:creationId xmlns:a16="http://schemas.microsoft.com/office/drawing/2014/main" id="{868FE7C5-E7C2-44E8-B6F1-03F136D2E5B7}"/>
                  </a:ext>
                </a:extLst>
              </p:cNvPr>
              <p:cNvSpPr/>
              <p:nvPr/>
            </p:nvSpPr>
            <p:spPr bwMode="gray">
              <a:xfrm>
                <a:off x="384627" y="2851892"/>
                <a:ext cx="3590859" cy="378351"/>
              </a:xfrm>
              <a:prstGeom prst="rect">
                <a:avLst/>
              </a:prstGeom>
              <a:solidFill>
                <a:schemeClr val="accent2"/>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GB" altLang="zh-CN" sz="14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Tax Workings</a:t>
                </a:r>
              </a:p>
            </p:txBody>
          </p:sp>
        </p:grpSp>
        <p:grpSp>
          <p:nvGrpSpPr>
            <p:cNvPr id="32" name="Group 31">
              <a:extLst>
                <a:ext uri="{FF2B5EF4-FFF2-40B4-BE49-F238E27FC236}">
                  <a16:creationId xmlns:a16="http://schemas.microsoft.com/office/drawing/2014/main" id="{3A955F0E-7B3F-F9CA-D50B-ECD6B9C28345}"/>
                </a:ext>
              </a:extLst>
            </p:cNvPr>
            <p:cNvGrpSpPr/>
            <p:nvPr/>
          </p:nvGrpSpPr>
          <p:grpSpPr>
            <a:xfrm>
              <a:off x="459834" y="4651837"/>
              <a:ext cx="2587371" cy="3402786"/>
              <a:chOff x="451104" y="3006018"/>
              <a:chExt cx="3590859" cy="3402786"/>
            </a:xfrm>
          </p:grpSpPr>
          <p:sp>
            <p:nvSpPr>
              <p:cNvPr id="34" name="TextBox 33">
                <a:extLst>
                  <a:ext uri="{FF2B5EF4-FFF2-40B4-BE49-F238E27FC236}">
                    <a16:creationId xmlns:a16="http://schemas.microsoft.com/office/drawing/2014/main" id="{C12DE477-0FDA-0768-28C0-290F1C8850E1}"/>
                  </a:ext>
                </a:extLst>
              </p:cNvPr>
              <p:cNvSpPr txBox="1"/>
              <p:nvPr/>
            </p:nvSpPr>
            <p:spPr>
              <a:xfrm>
                <a:off x="451104" y="3006018"/>
                <a:ext cx="3590859" cy="3402786"/>
              </a:xfrm>
              <a:prstGeom prst="rect">
                <a:avLst/>
              </a:prstGeom>
              <a:solidFill>
                <a:schemeClr val="bg1"/>
              </a:solidFill>
              <a:ln>
                <a:solidFill>
                  <a:schemeClr val="accent3"/>
                </a:solidFill>
              </a:ln>
            </p:spPr>
            <p:txBody>
              <a:bodyPr wrap="square" lIns="91440" tIns="365760" rIns="91440" bIns="91440" rtlCol="0">
                <a:noAutofit/>
              </a:bodyPr>
              <a:lstStyle/>
              <a:p>
                <a:pPr marL="0" marR="0" lvl="0" indent="0" algn="l" defTabSz="914400" rtl="0" eaLnBrk="1" fontAlgn="auto" latinLnBrk="0" hangingPunct="1">
                  <a:lnSpc>
                    <a:spcPct val="100000"/>
                  </a:lnSpc>
                  <a:spcBef>
                    <a:spcPts val="0"/>
                  </a:spcBef>
                  <a:spcAft>
                    <a:spcPts val="600"/>
                  </a:spcAft>
                  <a:buClrTx/>
                  <a:buSzPct val="100000"/>
                  <a:buFontTx/>
                  <a:buNone/>
                  <a:tabLst/>
                  <a:defRPr/>
                </a:pPr>
                <a:r>
                  <a:rPr kumimoji="0" lang="en-US" sz="1100" b="1" i="0" u="none" strike="noStrike" kern="1200" cap="none" spc="0" normalizeH="0" baseline="0" noProof="0" dirty="0">
                    <a:ln>
                      <a:noFill/>
                    </a:ln>
                    <a:solidFill>
                      <a:schemeClr val="accent3"/>
                    </a:solidFill>
                    <a:effectLst/>
                    <a:uLnTx/>
                    <a:uFillTx/>
                    <a:latin typeface="Calibri"/>
                    <a:ea typeface="+mn-ea"/>
                    <a:cs typeface="+mn-cs"/>
                  </a:rPr>
                  <a:t>~ 30 data points pertaining to group GAAP</a:t>
                </a:r>
              </a:p>
              <a:p>
                <a:pPr marL="285750" marR="0" lvl="0" indent="-285750" algn="l" defTabSz="914400" rtl="0" eaLnBrk="1" fontAlgn="auto" latinLnBrk="0" hangingPunct="1">
                  <a:lnSpc>
                    <a:spcPct val="100000"/>
                  </a:lnSpc>
                  <a:spcBef>
                    <a:spcPts val="0"/>
                  </a:spcBef>
                  <a:spcAft>
                    <a:spcPts val="600"/>
                  </a:spcAft>
                  <a:buClrTx/>
                  <a:buSzPct val="100000"/>
                  <a:buFont typeface="Wingdings" panose="05000000000000000000" pitchFamily="2" charset="2"/>
                  <a:buChar char="§"/>
                  <a:tabLst/>
                  <a:defRPr/>
                </a:pPr>
                <a:r>
                  <a:rPr kumimoji="0" lang="en-US" sz="1100" b="0" i="0" u="none" strike="noStrike" kern="1200" cap="none" spc="0" normalizeH="0" baseline="0" noProof="0" dirty="0">
                    <a:ln>
                      <a:noFill/>
                    </a:ln>
                    <a:solidFill>
                      <a:srgbClr val="313131"/>
                    </a:solidFill>
                    <a:effectLst/>
                    <a:uLnTx/>
                    <a:uFillTx/>
                    <a:latin typeface="Calibri"/>
                    <a:ea typeface="+mn-ea"/>
                    <a:cs typeface="+mn-cs"/>
                  </a:rPr>
                  <a:t>Income Statement, Balance Sheet &amp; Reserves </a:t>
                </a:r>
              </a:p>
              <a:p>
                <a:pPr marL="285750" marR="0" lvl="0" indent="-285750" algn="l" defTabSz="914400" rtl="0" eaLnBrk="1" fontAlgn="auto" latinLnBrk="0" hangingPunct="1">
                  <a:lnSpc>
                    <a:spcPct val="100000"/>
                  </a:lnSpc>
                  <a:spcBef>
                    <a:spcPts val="0"/>
                  </a:spcBef>
                  <a:spcAft>
                    <a:spcPts val="600"/>
                  </a:spcAft>
                  <a:buClrTx/>
                  <a:buSzPct val="100000"/>
                  <a:buFont typeface="Wingdings" panose="05000000000000000000" pitchFamily="2" charset="2"/>
                  <a:buChar char="§"/>
                  <a:tabLst/>
                  <a:defRPr/>
                </a:pPr>
                <a:r>
                  <a:rPr kumimoji="0" lang="en-US" sz="1100" b="0" i="0" u="none" strike="noStrike" kern="1200" cap="none" spc="0" normalizeH="0" baseline="0" noProof="0" dirty="0">
                    <a:ln>
                      <a:noFill/>
                    </a:ln>
                    <a:solidFill>
                      <a:srgbClr val="313131"/>
                    </a:solidFill>
                    <a:effectLst/>
                    <a:uLnTx/>
                    <a:uFillTx/>
                    <a:latin typeface="Calibri"/>
                    <a:ea typeface="+mn-ea"/>
                    <a:cs typeface="+mn-cs"/>
                  </a:rPr>
                  <a:t>Analysis of which top-sides are entity related vs eliminations vs FV uplifts on acquisitions/transfers</a:t>
                </a:r>
              </a:p>
              <a:p>
                <a:pPr marL="285750" marR="0" lvl="0" indent="-285750" algn="l" defTabSz="914400" rtl="0" eaLnBrk="1" fontAlgn="auto" latinLnBrk="0" hangingPunct="1">
                  <a:lnSpc>
                    <a:spcPct val="100000"/>
                  </a:lnSpc>
                  <a:spcBef>
                    <a:spcPts val="0"/>
                  </a:spcBef>
                  <a:spcAft>
                    <a:spcPts val="600"/>
                  </a:spcAft>
                  <a:buClrTx/>
                  <a:buSzPct val="100000"/>
                  <a:buFont typeface="Wingdings" panose="05000000000000000000" pitchFamily="2" charset="2"/>
                  <a:buChar char="§"/>
                  <a:tabLst/>
                  <a:defRPr/>
                </a:pPr>
                <a:r>
                  <a:rPr kumimoji="0" lang="en-US" sz="1100" b="0" i="0" u="none" strike="noStrike" kern="1200" cap="none" spc="0" normalizeH="0" baseline="0" noProof="0" dirty="0">
                    <a:ln>
                      <a:noFill/>
                    </a:ln>
                    <a:solidFill>
                      <a:srgbClr val="313131"/>
                    </a:solidFill>
                    <a:effectLst/>
                    <a:uLnTx/>
                    <a:uFillTx/>
                    <a:latin typeface="Calibri"/>
                    <a:ea typeface="+mn-ea"/>
                    <a:cs typeface="+mn-cs"/>
                  </a:rPr>
                  <a:t>Values related to activities (i.e., Shipping)</a:t>
                </a:r>
              </a:p>
              <a:p>
                <a:pPr marL="285750" marR="0" lvl="0" indent="-285750" algn="l" defTabSz="914400" rtl="0" eaLnBrk="1" fontAlgn="auto" latinLnBrk="0" hangingPunct="1">
                  <a:lnSpc>
                    <a:spcPct val="100000"/>
                  </a:lnSpc>
                  <a:spcBef>
                    <a:spcPts val="0"/>
                  </a:spcBef>
                  <a:spcAft>
                    <a:spcPts val="600"/>
                  </a:spcAft>
                  <a:buClrTx/>
                  <a:buSzPct val="100000"/>
                  <a:buFont typeface="Wingdings" panose="05000000000000000000" pitchFamily="2" charset="2"/>
                  <a:buChar char="§"/>
                  <a:tabLst/>
                  <a:defRPr/>
                </a:pPr>
                <a:r>
                  <a:rPr kumimoji="0" lang="en-US" sz="1100" b="0" i="0" u="none" strike="noStrike" kern="1200" cap="none" spc="0" normalizeH="0" baseline="0" noProof="0" dirty="0">
                    <a:ln>
                      <a:noFill/>
                    </a:ln>
                    <a:solidFill>
                      <a:srgbClr val="313131"/>
                    </a:solidFill>
                    <a:effectLst/>
                    <a:uLnTx/>
                    <a:uFillTx/>
                    <a:latin typeface="Calibri"/>
                    <a:ea typeface="+mn-ea"/>
                    <a:cs typeface="+mn-cs"/>
                  </a:rPr>
                  <a:t>Share Scheme details</a:t>
                </a:r>
              </a:p>
              <a:p>
                <a:pPr marL="0" marR="0" lvl="0" indent="0" algn="l" defTabSz="914400" rtl="0" eaLnBrk="1" fontAlgn="auto" latinLnBrk="0" hangingPunct="1">
                  <a:lnSpc>
                    <a:spcPct val="100000"/>
                  </a:lnSpc>
                  <a:spcBef>
                    <a:spcPts val="0"/>
                  </a:spcBef>
                  <a:spcAft>
                    <a:spcPts val="600"/>
                  </a:spcAft>
                  <a:buClrTx/>
                  <a:buSzPct val="100000"/>
                  <a:buFontTx/>
                  <a:buNone/>
                  <a:tabLst/>
                  <a:defRPr/>
                </a:pPr>
                <a:r>
                  <a:rPr kumimoji="0" lang="en-US" sz="1100" b="1" i="0" u="none" strike="noStrike" kern="1200" cap="none" spc="0" normalizeH="0" baseline="0" noProof="0" dirty="0">
                    <a:ln>
                      <a:noFill/>
                    </a:ln>
                    <a:solidFill>
                      <a:schemeClr val="accent3"/>
                    </a:solidFill>
                    <a:effectLst/>
                    <a:uLnTx/>
                    <a:uFillTx/>
                    <a:latin typeface="Calibri"/>
                    <a:ea typeface="+mn-ea"/>
                    <a:cs typeface="+mn-cs"/>
                  </a:rPr>
                  <a:t>~ 2 data points related to Local GAAP</a:t>
                </a:r>
                <a:endParaRPr kumimoji="0" lang="en-US" sz="1100" b="0" i="0" u="none" strike="noStrike" kern="1200" cap="none" spc="0" normalizeH="0" baseline="0" noProof="0" dirty="0">
                  <a:ln>
                    <a:noFill/>
                  </a:ln>
                  <a:solidFill>
                    <a:schemeClr val="accent3"/>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600"/>
                  </a:spcAft>
                  <a:buClrTx/>
                  <a:buSzPct val="100000"/>
                  <a:buFont typeface="Wingdings" panose="05000000000000000000" pitchFamily="2" charset="2"/>
                  <a:buChar char="§"/>
                  <a:tabLst/>
                  <a:defRPr/>
                </a:pPr>
                <a:r>
                  <a:rPr kumimoji="0" lang="en-US" sz="1100" b="0" i="0" u="none" strike="noStrike" kern="1200" cap="none" spc="0" normalizeH="0" baseline="0" noProof="0" dirty="0">
                    <a:ln>
                      <a:noFill/>
                    </a:ln>
                    <a:solidFill>
                      <a:srgbClr val="313131"/>
                    </a:solidFill>
                    <a:effectLst/>
                    <a:uLnTx/>
                    <a:uFillTx/>
                    <a:latin typeface="Calibri"/>
                    <a:ea typeface="+mn-ea"/>
                    <a:cs typeface="+mn-cs"/>
                  </a:rPr>
                  <a:t>Validation of deviation from Group GAAP</a:t>
                </a:r>
              </a:p>
            </p:txBody>
          </p:sp>
          <p:sp>
            <p:nvSpPr>
              <p:cNvPr id="33" name="Rectangle 32">
                <a:extLst>
                  <a:ext uri="{FF2B5EF4-FFF2-40B4-BE49-F238E27FC236}">
                    <a16:creationId xmlns:a16="http://schemas.microsoft.com/office/drawing/2014/main" id="{09570AD7-1BAC-2968-2235-DFB0988AA789}"/>
                  </a:ext>
                </a:extLst>
              </p:cNvPr>
              <p:cNvSpPr/>
              <p:nvPr/>
            </p:nvSpPr>
            <p:spPr bwMode="gray">
              <a:xfrm>
                <a:off x="451104" y="3006018"/>
                <a:ext cx="3590859" cy="378351"/>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GB" altLang="zh-CN" sz="14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Accounting Data</a:t>
                </a:r>
              </a:p>
            </p:txBody>
          </p:sp>
        </p:grpSp>
        <p:grpSp>
          <p:nvGrpSpPr>
            <p:cNvPr id="35" name="Group 34">
              <a:extLst>
                <a:ext uri="{FF2B5EF4-FFF2-40B4-BE49-F238E27FC236}">
                  <a16:creationId xmlns:a16="http://schemas.microsoft.com/office/drawing/2014/main" id="{592D5D37-432C-688A-838A-475FA6D093CA}"/>
                </a:ext>
              </a:extLst>
            </p:cNvPr>
            <p:cNvGrpSpPr/>
            <p:nvPr/>
          </p:nvGrpSpPr>
          <p:grpSpPr>
            <a:xfrm>
              <a:off x="3126925" y="6168167"/>
              <a:ext cx="3590862" cy="1886457"/>
              <a:chOff x="401960" y="2851892"/>
              <a:chExt cx="3590862" cy="1886457"/>
            </a:xfrm>
          </p:grpSpPr>
          <p:sp>
            <p:nvSpPr>
              <p:cNvPr id="37" name="TextBox 36">
                <a:extLst>
                  <a:ext uri="{FF2B5EF4-FFF2-40B4-BE49-F238E27FC236}">
                    <a16:creationId xmlns:a16="http://schemas.microsoft.com/office/drawing/2014/main" id="{53BA1ED8-35A1-911B-0A79-5F82327AFDB0}"/>
                  </a:ext>
                </a:extLst>
              </p:cNvPr>
              <p:cNvSpPr txBox="1"/>
              <p:nvPr/>
            </p:nvSpPr>
            <p:spPr>
              <a:xfrm>
                <a:off x="401963" y="2851893"/>
                <a:ext cx="3590859" cy="1886456"/>
              </a:xfrm>
              <a:prstGeom prst="rect">
                <a:avLst/>
              </a:prstGeom>
              <a:solidFill>
                <a:schemeClr val="bg1"/>
              </a:solidFill>
              <a:ln>
                <a:solidFill>
                  <a:schemeClr val="accent6"/>
                </a:solidFill>
              </a:ln>
            </p:spPr>
            <p:txBody>
              <a:bodyPr wrap="square" lIns="91440" tIns="320040" rIns="91440" bIns="91440" rtlCol="0">
                <a:noAutofit/>
              </a:bodyPr>
              <a:lstStyle/>
              <a:p>
                <a:pPr marL="0" marR="0" lvl="0" indent="0" algn="l" defTabSz="914400" rtl="0" eaLnBrk="1" fontAlgn="auto" latinLnBrk="0" hangingPunct="1">
                  <a:lnSpc>
                    <a:spcPct val="100000"/>
                  </a:lnSpc>
                  <a:spcBef>
                    <a:spcPts val="0"/>
                  </a:spcBef>
                  <a:spcAft>
                    <a:spcPts val="600"/>
                  </a:spcAft>
                  <a:buClrTx/>
                  <a:buSzPct val="100000"/>
                  <a:buFontTx/>
                  <a:buNone/>
                  <a:tabLst/>
                  <a:defRPr/>
                </a:pPr>
                <a:r>
                  <a:rPr kumimoji="0" lang="en-US" sz="1100" b="1" i="0" u="none" strike="noStrike" kern="1200" cap="none" spc="0" normalizeH="0" baseline="0" noProof="0" dirty="0">
                    <a:ln>
                      <a:noFill/>
                    </a:ln>
                    <a:solidFill>
                      <a:schemeClr val="accent6"/>
                    </a:solidFill>
                    <a:effectLst/>
                    <a:uLnTx/>
                    <a:uFillTx/>
                    <a:latin typeface="Calibri"/>
                    <a:ea typeface="+mn-ea"/>
                    <a:cs typeface="+mn-cs"/>
                  </a:rPr>
                  <a:t>~ 19 information related to Company Data</a:t>
                </a:r>
              </a:p>
              <a:p>
                <a:pPr marL="171450" marR="0" lvl="0" indent="-171450" algn="l" defTabSz="914400" rtl="0" eaLnBrk="1" fontAlgn="auto" latinLnBrk="0" hangingPunct="1">
                  <a:lnSpc>
                    <a:spcPct val="100000"/>
                  </a:lnSpc>
                  <a:spcBef>
                    <a:spcPts val="0"/>
                  </a:spcBef>
                  <a:spcAft>
                    <a:spcPts val="600"/>
                  </a:spcAft>
                  <a:buClrTx/>
                  <a:buSzPct val="100000"/>
                  <a:buFont typeface="Wingdings" panose="05000000000000000000" pitchFamily="2" charset="2"/>
                  <a:buChar char="§"/>
                  <a:tabLst/>
                  <a:defRPr/>
                </a:pPr>
                <a:r>
                  <a:rPr kumimoji="0" lang="en-US" sz="1100" b="0" i="0" u="none" strike="noStrike" kern="1200" cap="none" spc="0" normalizeH="0" baseline="0" noProof="0" dirty="0">
                    <a:ln>
                      <a:noFill/>
                    </a:ln>
                    <a:solidFill>
                      <a:srgbClr val="313131"/>
                    </a:solidFill>
                    <a:effectLst/>
                    <a:uLnTx/>
                    <a:uFillTx/>
                    <a:latin typeface="Calibri"/>
                    <a:ea typeface="+mn-ea"/>
                    <a:cs typeface="+mn-cs"/>
                  </a:rPr>
                  <a:t>Names, TINS, jurisdictions, activities, employee numbers</a:t>
                </a:r>
              </a:p>
              <a:p>
                <a:pPr marL="171450" marR="0" lvl="0" indent="-171450" algn="l" defTabSz="914400" rtl="0" eaLnBrk="1" fontAlgn="auto" latinLnBrk="0" hangingPunct="1">
                  <a:lnSpc>
                    <a:spcPct val="100000"/>
                  </a:lnSpc>
                  <a:spcBef>
                    <a:spcPts val="0"/>
                  </a:spcBef>
                  <a:spcAft>
                    <a:spcPts val="600"/>
                  </a:spcAft>
                  <a:buClrTx/>
                  <a:buSzPct val="100000"/>
                  <a:buFont typeface="Wingdings" panose="05000000000000000000" pitchFamily="2" charset="2"/>
                  <a:buChar char="§"/>
                  <a:tabLst/>
                  <a:defRPr/>
                </a:pPr>
                <a:r>
                  <a:rPr kumimoji="0" lang="en-US" sz="1100" b="0" i="0" u="none" strike="noStrike" kern="1200" cap="none" spc="0" normalizeH="0" baseline="0" noProof="0" dirty="0">
                    <a:ln>
                      <a:noFill/>
                    </a:ln>
                    <a:solidFill>
                      <a:srgbClr val="313131"/>
                    </a:solidFill>
                    <a:effectLst/>
                    <a:uLnTx/>
                    <a:uFillTx/>
                    <a:latin typeface="Calibri"/>
                    <a:ea typeface="+mn-ea"/>
                    <a:cs typeface="+mn-cs"/>
                  </a:rPr>
                  <a:t>Categorization of entities for tax (hybrid, transparent etc.) and accounting (types of JV etc.)</a:t>
                </a:r>
              </a:p>
              <a:p>
                <a:pPr marL="171450" marR="0" lvl="0" indent="-171450" algn="l" defTabSz="914400" rtl="0" eaLnBrk="1" fontAlgn="auto" latinLnBrk="0" hangingPunct="1">
                  <a:lnSpc>
                    <a:spcPct val="100000"/>
                  </a:lnSpc>
                  <a:spcBef>
                    <a:spcPts val="0"/>
                  </a:spcBef>
                  <a:spcAft>
                    <a:spcPts val="600"/>
                  </a:spcAft>
                  <a:buClrTx/>
                  <a:buSzPct val="100000"/>
                  <a:buFont typeface="Wingdings" panose="05000000000000000000" pitchFamily="2" charset="2"/>
                  <a:buChar char="§"/>
                  <a:tabLst/>
                  <a:defRPr/>
                </a:pPr>
                <a:r>
                  <a:rPr kumimoji="0" lang="en-US" sz="1100" b="0" i="0" u="none" strike="noStrike" kern="1200" cap="none" spc="0" normalizeH="0" baseline="0" noProof="0" dirty="0">
                    <a:ln>
                      <a:noFill/>
                    </a:ln>
                    <a:solidFill>
                      <a:srgbClr val="313131"/>
                    </a:solidFill>
                    <a:effectLst/>
                    <a:uLnTx/>
                    <a:uFillTx/>
                    <a:latin typeface="Calibri"/>
                    <a:ea typeface="+mn-ea"/>
                    <a:cs typeface="+mn-cs"/>
                  </a:rPr>
                  <a:t>Ownership data (shareholders and ownership %)</a:t>
                </a:r>
              </a:p>
            </p:txBody>
          </p:sp>
          <p:sp>
            <p:nvSpPr>
              <p:cNvPr id="36" name="Rectangle 35">
                <a:extLst>
                  <a:ext uri="{FF2B5EF4-FFF2-40B4-BE49-F238E27FC236}">
                    <a16:creationId xmlns:a16="http://schemas.microsoft.com/office/drawing/2014/main" id="{723F7568-2B17-DF3C-FF0C-17BE1F0D7990}"/>
                  </a:ext>
                </a:extLst>
              </p:cNvPr>
              <p:cNvSpPr/>
              <p:nvPr/>
            </p:nvSpPr>
            <p:spPr bwMode="gray">
              <a:xfrm>
                <a:off x="401960" y="2851892"/>
                <a:ext cx="3590859" cy="378351"/>
              </a:xfrm>
              <a:prstGeom prst="rect">
                <a:avLst/>
              </a:prstGeom>
              <a:solidFill>
                <a:schemeClr val="accent6"/>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GB" altLang="zh-CN" sz="14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Company Data</a:t>
                </a:r>
              </a:p>
            </p:txBody>
          </p:sp>
        </p:grpSp>
      </p:grpSp>
    </p:spTree>
    <p:extLst>
      <p:ext uri="{BB962C8B-B14F-4D97-AF65-F5344CB8AC3E}">
        <p14:creationId xmlns:p14="http://schemas.microsoft.com/office/powerpoint/2010/main" val="407034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 Placeholder 4">
            <a:extLst>
              <a:ext uri="{FF2B5EF4-FFF2-40B4-BE49-F238E27FC236}">
                <a16:creationId xmlns:a16="http://schemas.microsoft.com/office/drawing/2014/main" id="{55C33E89-2C06-D444-406A-A8ABE34E9B6C}"/>
              </a:ext>
            </a:extLst>
          </p:cNvPr>
          <p:cNvSpPr txBox="1">
            <a:spLocks/>
          </p:cNvSpPr>
          <p:nvPr/>
        </p:nvSpPr>
        <p:spPr>
          <a:xfrm>
            <a:off x="451104" y="381000"/>
            <a:ext cx="6254496" cy="504426"/>
          </a:xfrm>
          <a:prstGeom prst="rect">
            <a:avLst/>
          </a:prstGeom>
          <a:effectLst>
            <a:reflection blurRad="25400" endPos="0" dist="50800" dir="5400000" sy="-100000" algn="bl" rotWithShape="0"/>
          </a:effectLst>
        </p:spPr>
        <p:txBody>
          <a:bodyPr vert="horz" lIns="0" tIns="0" rIns="0" bIns="0" rtlCol="0" anchor="b">
            <a:noAutofit/>
          </a:bodyPr>
          <a:lstStyle>
            <a:lvl1pPr marL="0" indent="0" algn="l" defTabSz="914400" rtl="0" eaLnBrk="1" latinLnBrk="0" hangingPunct="1">
              <a:spcBef>
                <a:spcPts val="0"/>
              </a:spcBef>
              <a:spcAft>
                <a:spcPts val="0"/>
              </a:spcAft>
              <a:buSzPct val="100000"/>
              <a:buFontTx/>
              <a:buNone/>
              <a:defRPr sz="1400" b="1" kern="1200">
                <a:solidFill>
                  <a:schemeClr val="bg1"/>
                </a:solidFill>
                <a:latin typeface="Calibri" panose="020F0502020204030204" pitchFamily="34" charset="0"/>
                <a:ea typeface="+mn-ea"/>
                <a:cs typeface="Calibri" panose="020F0502020204030204" pitchFamily="34" charset="0"/>
              </a:defRPr>
            </a:lvl1pPr>
            <a:lvl2pPr marL="139700" indent="-139700" algn="l" defTabSz="914400" rtl="0" eaLnBrk="1" latinLnBrk="0" hangingPunct="1">
              <a:spcBef>
                <a:spcPts val="0"/>
              </a:spcBef>
              <a:spcAft>
                <a:spcPts val="600"/>
              </a:spcAft>
              <a:buClrTx/>
              <a:buSzPct val="100000"/>
              <a:buFont typeface="Arial" panose="020B0604020202020204" pitchFamily="34" charset="0"/>
              <a:buChar char="•"/>
              <a:defRPr lang="en-US" sz="1200" b="0" kern="1200">
                <a:solidFill>
                  <a:schemeClr val="bg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600"/>
              </a:spcAft>
              <a:buClrTx/>
              <a:buSzPct val="100000"/>
              <a:buFont typeface="Arial" panose="020B0604020202020204" pitchFamily="34" charset="0"/>
              <a:buChar char="−"/>
              <a:defRPr lang="en-US" sz="1200" kern="1200">
                <a:solidFill>
                  <a:schemeClr val="bg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600"/>
              </a:spcAft>
              <a:buClrTx/>
              <a:buSzPct val="100000"/>
              <a:buFont typeface="Arial" panose="020B0604020202020204" pitchFamily="34" charset="0"/>
              <a:buChar char="◦"/>
              <a:defRPr lang="en-US" sz="1200" kern="1200" baseline="0">
                <a:solidFill>
                  <a:schemeClr val="bg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600"/>
              </a:spcAft>
              <a:buClrTx/>
              <a:buSzPct val="100000"/>
              <a:buFont typeface="Arial" panose="020B0604020202020204" pitchFamily="34" charset="0"/>
              <a:buChar char="−"/>
              <a:tabLst/>
              <a:defRPr lang="en-US" sz="1200" kern="1200" baseline="0">
                <a:solidFill>
                  <a:schemeClr val="bg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US" sz="2400" dirty="0">
                <a:ln w="0"/>
                <a:solidFill>
                  <a:schemeClr val="tx1"/>
                </a:solidFill>
                <a:effectLst/>
                <a:latin typeface="+mn-lt"/>
              </a:rPr>
              <a:t>Key Challenges: Determination of the UPE </a:t>
            </a:r>
          </a:p>
        </p:txBody>
      </p:sp>
      <p:sp>
        <p:nvSpPr>
          <p:cNvPr id="5" name="Rectangle: Rounded Corners 4">
            <a:extLst>
              <a:ext uri="{FF2B5EF4-FFF2-40B4-BE49-F238E27FC236}">
                <a16:creationId xmlns:a16="http://schemas.microsoft.com/office/drawing/2014/main" id="{4919048C-5979-BDAD-A3BA-D657C21DDF8B}"/>
              </a:ext>
            </a:extLst>
          </p:cNvPr>
          <p:cNvSpPr/>
          <p:nvPr/>
        </p:nvSpPr>
        <p:spPr bwMode="gray">
          <a:xfrm>
            <a:off x="451104" y="1124213"/>
            <a:ext cx="11255121" cy="1210649"/>
          </a:xfrm>
          <a:prstGeom prst="roundRect">
            <a:avLst>
              <a:gd name="adj" fmla="val 0"/>
            </a:avLst>
          </a:prstGeom>
          <a:solidFill>
            <a:srgbClr val="F7C9C5"/>
          </a:solidFill>
          <a:ln w="19050" algn="ctr">
            <a:solidFill>
              <a:srgbClr val="C00000"/>
            </a:solidFill>
            <a:miter lim="800000"/>
            <a:headEnd/>
            <a:tailEnd/>
          </a:ln>
        </p:spPr>
        <p:txBody>
          <a:bodyPr wrap="square" lIns="91440" tIns="88900" rIns="88900" bIns="88900" rtlCol="0" anchor="ctr"/>
          <a:lstStyle/>
          <a:p>
            <a:pPr marR="0" lvl="0" algn="l" defTabSz="914400" rtl="0" eaLnBrk="1" fontAlgn="auto" latinLnBrk="0" hangingPunct="1">
              <a:lnSpc>
                <a:spcPct val="106000"/>
              </a:lnSpc>
              <a:spcBef>
                <a:spcPts val="0"/>
              </a:spcBef>
              <a:spcAft>
                <a:spcPts val="600"/>
              </a:spcAft>
              <a:buClrTx/>
              <a:buSzTx/>
              <a:tabLst/>
              <a:defRPr/>
            </a:pPr>
            <a:r>
              <a:rPr lang="en-US" sz="1600" dirty="0">
                <a:solidFill>
                  <a:schemeClr val="tx1"/>
                </a:solidFill>
                <a:latin typeface="Calibri" panose="020F0502020204030204" pitchFamily="34" charset="0"/>
                <a:cs typeface="Calibri" panose="020F0502020204030204" pitchFamily="34" charset="0"/>
              </a:rPr>
              <a:t>Under the </a:t>
            </a:r>
            <a:r>
              <a:rPr lang="en-US" sz="1600" b="1" dirty="0">
                <a:solidFill>
                  <a:schemeClr val="tx1"/>
                </a:solidFill>
                <a:latin typeface="Calibri" panose="020F0502020204030204" pitchFamily="34" charset="0"/>
                <a:cs typeface="Calibri" panose="020F0502020204030204" pitchFamily="34" charset="0"/>
              </a:rPr>
              <a:t>Deemed Consolidation test</a:t>
            </a:r>
            <a:r>
              <a:rPr lang="en-US" sz="1600" dirty="0">
                <a:solidFill>
                  <a:schemeClr val="tx1"/>
                </a:solidFill>
                <a:latin typeface="Calibri" panose="020F0502020204030204" pitchFamily="34" charset="0"/>
                <a:cs typeface="Calibri" panose="020F0502020204030204" pitchFamily="34" charset="0"/>
              </a:rPr>
              <a:t>, if the UPE is not preparing Consolidated Financial Statements, an MNE Group includes entities that </a:t>
            </a:r>
            <a:r>
              <a:rPr lang="en-US" sz="1600" b="1" i="1" dirty="0">
                <a:solidFill>
                  <a:schemeClr val="tx1"/>
                </a:solidFill>
                <a:latin typeface="Calibri" panose="020F0502020204030204" pitchFamily="34" charset="0"/>
                <a:cs typeface="Calibri" panose="020F0502020204030204" pitchFamily="34" charset="0"/>
              </a:rPr>
              <a:t>would have been consolidated </a:t>
            </a:r>
            <a:r>
              <a:rPr lang="en-US" sz="1600" dirty="0">
                <a:solidFill>
                  <a:schemeClr val="tx1"/>
                </a:solidFill>
                <a:latin typeface="Calibri" panose="020F0502020204030204" pitchFamily="34" charset="0"/>
                <a:cs typeface="Calibri" panose="020F0502020204030204" pitchFamily="34" charset="0"/>
              </a:rPr>
              <a:t>on a line-by-line basis if the UPE were required to do so under an Authorized Financial Accounting Standard.</a:t>
            </a:r>
          </a:p>
        </p:txBody>
      </p:sp>
      <p:sp>
        <p:nvSpPr>
          <p:cNvPr id="3" name="TextBox 2">
            <a:extLst>
              <a:ext uri="{FF2B5EF4-FFF2-40B4-BE49-F238E27FC236}">
                <a16:creationId xmlns:a16="http://schemas.microsoft.com/office/drawing/2014/main" id="{B9511CF2-06CF-14A4-3116-AA92297E9345}"/>
              </a:ext>
            </a:extLst>
          </p:cNvPr>
          <p:cNvSpPr txBox="1"/>
          <p:nvPr/>
        </p:nvSpPr>
        <p:spPr>
          <a:xfrm>
            <a:off x="302905" y="3725979"/>
            <a:ext cx="2084162" cy="1044342"/>
          </a:xfrm>
          <a:prstGeom prst="rect">
            <a:avLst/>
          </a:prstGeom>
          <a:noFill/>
        </p:spPr>
        <p:txBody>
          <a:bodyPr wrap="square" lIns="91440" tIns="91440" rIns="91440" bIns="91440" rtlCol="0" anchor="ctr">
            <a:noAutofit/>
          </a:bodyPr>
          <a:lstStyle/>
          <a:p>
            <a:pPr algn="ctr">
              <a:spcBef>
                <a:spcPts val="600"/>
              </a:spcBef>
              <a:buSzPct val="100000"/>
            </a:pPr>
            <a:r>
              <a:rPr lang="en-US" sz="1400" dirty="0">
                <a:latin typeface="Calibri" panose="020F0502020204030204" pitchFamily="34" charset="0"/>
                <a:cs typeface="Calibri" panose="020F0502020204030204" pitchFamily="34" charset="0"/>
              </a:rPr>
              <a:t>1) Does the entity, </a:t>
            </a:r>
            <a:r>
              <a:rPr lang="en-US" sz="1400" dirty="0">
                <a:solidFill>
                  <a:schemeClr val="tx1"/>
                </a:solidFill>
                <a:latin typeface="Calibri" panose="020F0502020204030204" pitchFamily="34" charset="0"/>
                <a:cs typeface="Calibri" panose="020F0502020204030204" pitchFamily="34" charset="0"/>
              </a:rPr>
              <a:t>directly or indirectly, hold a controlling interest in another entity?</a:t>
            </a:r>
            <a:endParaRPr lang="en-US" sz="1400" dirty="0">
              <a:solidFill>
                <a:srgbClr val="313131"/>
              </a:solidFill>
            </a:endParaRPr>
          </a:p>
        </p:txBody>
      </p:sp>
      <p:sp>
        <p:nvSpPr>
          <p:cNvPr id="4" name="TextBox 3">
            <a:extLst>
              <a:ext uri="{FF2B5EF4-FFF2-40B4-BE49-F238E27FC236}">
                <a16:creationId xmlns:a16="http://schemas.microsoft.com/office/drawing/2014/main" id="{84296F2D-79B6-A6E1-EE25-89BFEFC5FE96}"/>
              </a:ext>
            </a:extLst>
          </p:cNvPr>
          <p:cNvSpPr txBox="1"/>
          <p:nvPr/>
        </p:nvSpPr>
        <p:spPr>
          <a:xfrm>
            <a:off x="3205910" y="3690226"/>
            <a:ext cx="1828800" cy="1043754"/>
          </a:xfrm>
          <a:prstGeom prst="rect">
            <a:avLst/>
          </a:prstGeom>
          <a:noFill/>
        </p:spPr>
        <p:txBody>
          <a:bodyPr wrap="square" lIns="91440" tIns="91440" rIns="91440" bIns="91440" rtlCol="0" anchor="ctr">
            <a:noAutofit/>
          </a:bodyPr>
          <a:lstStyle/>
          <a:p>
            <a:pPr algn="ctr">
              <a:spcBef>
                <a:spcPts val="600"/>
              </a:spcBef>
              <a:buSzPct val="100000"/>
            </a:pPr>
            <a:r>
              <a:rPr lang="en-US" sz="1400" dirty="0">
                <a:latin typeface="Calibri" panose="020F0502020204030204" pitchFamily="34" charset="0"/>
                <a:cs typeface="Calibri" panose="020F0502020204030204" pitchFamily="34" charset="0"/>
              </a:rPr>
              <a:t>2) Is the same entity, directly or indirectly, owned by another entity? </a:t>
            </a:r>
            <a:endParaRPr lang="en-US" sz="1400" dirty="0">
              <a:solidFill>
                <a:srgbClr val="313131"/>
              </a:solidFill>
            </a:endParaRPr>
          </a:p>
        </p:txBody>
      </p:sp>
      <p:sp>
        <p:nvSpPr>
          <p:cNvPr id="6" name="TextBox 5">
            <a:extLst>
              <a:ext uri="{FF2B5EF4-FFF2-40B4-BE49-F238E27FC236}">
                <a16:creationId xmlns:a16="http://schemas.microsoft.com/office/drawing/2014/main" id="{569991F3-4650-F8F5-424A-978F57F3636B}"/>
              </a:ext>
            </a:extLst>
          </p:cNvPr>
          <p:cNvSpPr txBox="1"/>
          <p:nvPr/>
        </p:nvSpPr>
        <p:spPr>
          <a:xfrm>
            <a:off x="5853553" y="3608641"/>
            <a:ext cx="2553834" cy="1206924"/>
          </a:xfrm>
          <a:prstGeom prst="rect">
            <a:avLst/>
          </a:prstGeom>
          <a:noFill/>
        </p:spPr>
        <p:txBody>
          <a:bodyPr wrap="square" lIns="91440" tIns="91440" rIns="91440" bIns="91440" rtlCol="0" anchor="ctr">
            <a:noAutofit/>
          </a:bodyPr>
          <a:lstStyle/>
          <a:p>
            <a:pPr algn="ctr">
              <a:spcBef>
                <a:spcPts val="600"/>
              </a:spcBef>
              <a:buSzPct val="100000"/>
            </a:pPr>
            <a:r>
              <a:rPr lang="en-US" sz="1400" dirty="0">
                <a:latin typeface="Calibri" panose="020F0502020204030204" pitchFamily="34" charset="0"/>
                <a:cs typeface="Calibri" panose="020F0502020204030204" pitchFamily="34" charset="0"/>
              </a:rPr>
              <a:t>3) Does the same entity prepare Consolidated Financial Statements for the entities it directly or indirectly holds a controlling interest in?</a:t>
            </a:r>
            <a:endParaRPr lang="en-US" sz="1400" dirty="0">
              <a:solidFill>
                <a:srgbClr val="313131"/>
              </a:solidFill>
            </a:endParaRPr>
          </a:p>
        </p:txBody>
      </p:sp>
      <p:sp>
        <p:nvSpPr>
          <p:cNvPr id="7" name="TextBox 6">
            <a:extLst>
              <a:ext uri="{FF2B5EF4-FFF2-40B4-BE49-F238E27FC236}">
                <a16:creationId xmlns:a16="http://schemas.microsoft.com/office/drawing/2014/main" id="{4BECD44A-9750-6B6E-FED3-32570C16706D}"/>
              </a:ext>
            </a:extLst>
          </p:cNvPr>
          <p:cNvSpPr txBox="1"/>
          <p:nvPr/>
        </p:nvSpPr>
        <p:spPr>
          <a:xfrm>
            <a:off x="9288990" y="3636999"/>
            <a:ext cx="2582394" cy="1206924"/>
          </a:xfrm>
          <a:prstGeom prst="rect">
            <a:avLst/>
          </a:prstGeom>
          <a:noFill/>
        </p:spPr>
        <p:txBody>
          <a:bodyPr wrap="square" lIns="91440" tIns="91440" rIns="91440" bIns="91440" rtlCol="0" anchor="ctr">
            <a:noAutofit/>
          </a:bodyPr>
          <a:lstStyle/>
          <a:p>
            <a:pPr algn="ctr">
              <a:spcBef>
                <a:spcPts val="600"/>
              </a:spcBef>
              <a:buSzPct val="100000"/>
            </a:pPr>
            <a:r>
              <a:rPr lang="en-US" sz="1400" dirty="0">
                <a:latin typeface="Calibri" panose="020F0502020204030204" pitchFamily="34" charset="0"/>
                <a:cs typeface="Calibri" panose="020F0502020204030204" pitchFamily="34" charset="0"/>
              </a:rPr>
              <a:t>4) Would it have been required to prepare Consolidated Financial Statements under an Authorized Financial Accounting Standard (e.g., IFRS, PFRS)?</a:t>
            </a:r>
            <a:endParaRPr lang="en-US" sz="1400" dirty="0">
              <a:solidFill>
                <a:srgbClr val="313131"/>
              </a:solidFill>
            </a:endParaRPr>
          </a:p>
        </p:txBody>
      </p:sp>
      <p:cxnSp>
        <p:nvCxnSpPr>
          <p:cNvPr id="12" name="Straight Arrow Connector 11">
            <a:extLst>
              <a:ext uri="{FF2B5EF4-FFF2-40B4-BE49-F238E27FC236}">
                <a16:creationId xmlns:a16="http://schemas.microsoft.com/office/drawing/2014/main" id="{6AB305E5-60AF-995F-A08B-55DD0AF7E28B}"/>
              </a:ext>
            </a:extLst>
          </p:cNvPr>
          <p:cNvCxnSpPr>
            <a:cxnSpLocks/>
          </p:cNvCxnSpPr>
          <p:nvPr/>
        </p:nvCxnSpPr>
        <p:spPr>
          <a:xfrm>
            <a:off x="2369355" y="4248150"/>
            <a:ext cx="836555" cy="1"/>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C25D35B-2009-64E5-3B50-993D44D26229}"/>
              </a:ext>
            </a:extLst>
          </p:cNvPr>
          <p:cNvCxnSpPr>
            <a:cxnSpLocks/>
          </p:cNvCxnSpPr>
          <p:nvPr/>
        </p:nvCxnSpPr>
        <p:spPr>
          <a:xfrm flipV="1">
            <a:off x="8407387" y="4240461"/>
            <a:ext cx="881603" cy="7689"/>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F8C3869-598C-616D-B72F-A31169790D8B}"/>
              </a:ext>
            </a:extLst>
          </p:cNvPr>
          <p:cNvSpPr txBox="1"/>
          <p:nvPr/>
        </p:nvSpPr>
        <p:spPr>
          <a:xfrm>
            <a:off x="2602631" y="4101961"/>
            <a:ext cx="370002" cy="276999"/>
          </a:xfrm>
          <a:prstGeom prst="rect">
            <a:avLst/>
          </a:prstGeom>
          <a:solidFill>
            <a:schemeClr val="bg1"/>
          </a:solidFill>
        </p:spPr>
        <p:txBody>
          <a:bodyPr wrap="square" lIns="0" rIns="0">
            <a:spAutoFit/>
          </a:bodyPr>
          <a:lstStyle/>
          <a:p>
            <a:pPr algn="ctr"/>
            <a:r>
              <a:rPr lang="en-US" sz="1200" i="1" dirty="0">
                <a:solidFill>
                  <a:schemeClr val="accent1"/>
                </a:solidFill>
                <a:latin typeface="Calibri" panose="020F0502020204030204" pitchFamily="34" charset="0"/>
                <a:cs typeface="Calibri" panose="020F0502020204030204" pitchFamily="34" charset="0"/>
              </a:rPr>
              <a:t>Yes</a:t>
            </a:r>
            <a:endParaRPr lang="en-US" sz="1200" i="1" dirty="0">
              <a:solidFill>
                <a:schemeClr val="accent1"/>
              </a:solidFill>
            </a:endParaRPr>
          </a:p>
        </p:txBody>
      </p:sp>
      <p:sp>
        <p:nvSpPr>
          <p:cNvPr id="38" name="TextBox 37">
            <a:extLst>
              <a:ext uri="{FF2B5EF4-FFF2-40B4-BE49-F238E27FC236}">
                <a16:creationId xmlns:a16="http://schemas.microsoft.com/office/drawing/2014/main" id="{39B9EF56-E895-E7AA-B35D-22C7E0128845}"/>
              </a:ext>
            </a:extLst>
          </p:cNvPr>
          <p:cNvSpPr txBox="1"/>
          <p:nvPr/>
        </p:nvSpPr>
        <p:spPr>
          <a:xfrm>
            <a:off x="8663187" y="4105274"/>
            <a:ext cx="370002" cy="276999"/>
          </a:xfrm>
          <a:prstGeom prst="rect">
            <a:avLst/>
          </a:prstGeom>
          <a:solidFill>
            <a:schemeClr val="bg1"/>
          </a:solidFill>
        </p:spPr>
        <p:txBody>
          <a:bodyPr wrap="square" lIns="0" rIns="0">
            <a:spAutoFit/>
          </a:bodyPr>
          <a:lstStyle/>
          <a:p>
            <a:pPr algn="ctr"/>
            <a:r>
              <a:rPr lang="en-US" sz="1200" i="1" dirty="0">
                <a:solidFill>
                  <a:schemeClr val="tx2"/>
                </a:solidFill>
                <a:latin typeface="Calibri" panose="020F0502020204030204" pitchFamily="34" charset="0"/>
                <a:cs typeface="Calibri" panose="020F0502020204030204" pitchFamily="34" charset="0"/>
              </a:rPr>
              <a:t>No</a:t>
            </a:r>
            <a:endParaRPr lang="en-US" sz="1200" i="1" dirty="0">
              <a:solidFill>
                <a:schemeClr val="tx2"/>
              </a:solidFill>
            </a:endParaRPr>
          </a:p>
        </p:txBody>
      </p:sp>
      <p:cxnSp>
        <p:nvCxnSpPr>
          <p:cNvPr id="61" name="Straight Arrow Connector 60">
            <a:extLst>
              <a:ext uri="{FF2B5EF4-FFF2-40B4-BE49-F238E27FC236}">
                <a16:creationId xmlns:a16="http://schemas.microsoft.com/office/drawing/2014/main" id="{27E11006-94FB-C439-E68F-9AACE9F7B5CC}"/>
              </a:ext>
            </a:extLst>
          </p:cNvPr>
          <p:cNvCxnSpPr>
            <a:cxnSpLocks/>
            <a:stCxn id="4" idx="3"/>
            <a:endCxn id="6" idx="1"/>
          </p:cNvCxnSpPr>
          <p:nvPr/>
        </p:nvCxnSpPr>
        <p:spPr>
          <a:xfrm>
            <a:off x="5034710" y="4212103"/>
            <a:ext cx="818843"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42220259-318E-FE13-3AA3-475C385FD30E}"/>
              </a:ext>
            </a:extLst>
          </p:cNvPr>
          <p:cNvSpPr txBox="1"/>
          <p:nvPr/>
        </p:nvSpPr>
        <p:spPr>
          <a:xfrm>
            <a:off x="5245462" y="4069760"/>
            <a:ext cx="370002" cy="276999"/>
          </a:xfrm>
          <a:prstGeom prst="rect">
            <a:avLst/>
          </a:prstGeom>
          <a:solidFill>
            <a:schemeClr val="bg1"/>
          </a:solidFill>
        </p:spPr>
        <p:txBody>
          <a:bodyPr wrap="square" lIns="0" rIns="0">
            <a:spAutoFit/>
          </a:bodyPr>
          <a:lstStyle/>
          <a:p>
            <a:pPr algn="ctr"/>
            <a:r>
              <a:rPr lang="en-US" sz="1200" i="1" dirty="0">
                <a:solidFill>
                  <a:schemeClr val="tx2"/>
                </a:solidFill>
                <a:latin typeface="Calibri" panose="020F0502020204030204" pitchFamily="34" charset="0"/>
                <a:cs typeface="Calibri" panose="020F0502020204030204" pitchFamily="34" charset="0"/>
              </a:rPr>
              <a:t>No</a:t>
            </a:r>
            <a:endParaRPr lang="en-US" sz="1200" i="1" dirty="0">
              <a:solidFill>
                <a:schemeClr val="tx2"/>
              </a:solidFill>
            </a:endParaRPr>
          </a:p>
        </p:txBody>
      </p:sp>
      <p:sp>
        <p:nvSpPr>
          <p:cNvPr id="2" name="TextBox 1">
            <a:extLst>
              <a:ext uri="{FF2B5EF4-FFF2-40B4-BE49-F238E27FC236}">
                <a16:creationId xmlns:a16="http://schemas.microsoft.com/office/drawing/2014/main" id="{BFDB34D6-7488-14D1-1B2A-8A2C268C2C2F}"/>
              </a:ext>
            </a:extLst>
          </p:cNvPr>
          <p:cNvSpPr txBox="1"/>
          <p:nvPr/>
        </p:nvSpPr>
        <p:spPr>
          <a:xfrm>
            <a:off x="9350078" y="5422873"/>
            <a:ext cx="2460218" cy="565648"/>
          </a:xfrm>
          <a:prstGeom prst="rect">
            <a:avLst/>
          </a:prstGeom>
          <a:noFill/>
        </p:spPr>
        <p:txBody>
          <a:bodyPr wrap="square" lIns="91440" tIns="91440" rIns="91440" bIns="91440" rtlCol="0" anchor="ctr">
            <a:noAutofit/>
          </a:bodyPr>
          <a:lstStyle/>
          <a:p>
            <a:pPr algn="ctr">
              <a:spcBef>
                <a:spcPts val="600"/>
              </a:spcBef>
              <a:buSzPct val="100000"/>
            </a:pPr>
            <a:r>
              <a:rPr lang="en-US" sz="1400" b="1" dirty="0">
                <a:solidFill>
                  <a:schemeClr val="accent3"/>
                </a:solidFill>
                <a:latin typeface="Calibri" panose="020F0502020204030204" pitchFamily="34" charset="0"/>
                <a:cs typeface="Calibri" panose="020F0502020204030204" pitchFamily="34" charset="0"/>
              </a:rPr>
              <a:t>The entity is the UPE under Deemed Consolidation Test</a:t>
            </a:r>
            <a:endParaRPr lang="en-US" sz="1400" b="1" dirty="0">
              <a:solidFill>
                <a:schemeClr val="accent3"/>
              </a:solidFill>
            </a:endParaRPr>
          </a:p>
        </p:txBody>
      </p:sp>
      <p:sp>
        <p:nvSpPr>
          <p:cNvPr id="10" name="TextBox 9">
            <a:extLst>
              <a:ext uri="{FF2B5EF4-FFF2-40B4-BE49-F238E27FC236}">
                <a16:creationId xmlns:a16="http://schemas.microsoft.com/office/drawing/2014/main" id="{2D85B9AE-723E-1B96-9FA6-7F85CA0E19D0}"/>
              </a:ext>
            </a:extLst>
          </p:cNvPr>
          <p:cNvSpPr txBox="1"/>
          <p:nvPr/>
        </p:nvSpPr>
        <p:spPr>
          <a:xfrm>
            <a:off x="6187778" y="5422873"/>
            <a:ext cx="1885384" cy="334642"/>
          </a:xfrm>
          <a:prstGeom prst="rect">
            <a:avLst/>
          </a:prstGeom>
          <a:noFill/>
        </p:spPr>
        <p:txBody>
          <a:bodyPr wrap="square" lIns="91440" tIns="91440" rIns="91440" bIns="91440" rtlCol="0" anchor="ctr">
            <a:noAutofit/>
          </a:bodyPr>
          <a:lstStyle/>
          <a:p>
            <a:pPr algn="ctr">
              <a:spcBef>
                <a:spcPts val="600"/>
              </a:spcBef>
              <a:buSzPct val="100000"/>
            </a:pPr>
            <a:r>
              <a:rPr lang="en-US" sz="1400" b="1" dirty="0">
                <a:solidFill>
                  <a:schemeClr val="accent3"/>
                </a:solidFill>
                <a:latin typeface="Calibri" panose="020F0502020204030204" pitchFamily="34" charset="0"/>
                <a:cs typeface="Calibri" panose="020F0502020204030204" pitchFamily="34" charset="0"/>
              </a:rPr>
              <a:t>The entity is the UPE</a:t>
            </a:r>
            <a:endParaRPr lang="en-US" sz="1400" b="1" dirty="0">
              <a:solidFill>
                <a:schemeClr val="accent3"/>
              </a:solidFill>
            </a:endParaRPr>
          </a:p>
        </p:txBody>
      </p:sp>
      <p:cxnSp>
        <p:nvCxnSpPr>
          <p:cNvPr id="27" name="Straight Arrow Connector 26">
            <a:extLst>
              <a:ext uri="{FF2B5EF4-FFF2-40B4-BE49-F238E27FC236}">
                <a16:creationId xmlns:a16="http://schemas.microsoft.com/office/drawing/2014/main" id="{69559F09-45DB-0FCE-074D-C5D3D3DE91EE}"/>
              </a:ext>
            </a:extLst>
          </p:cNvPr>
          <p:cNvCxnSpPr>
            <a:cxnSpLocks/>
            <a:stCxn id="6" idx="2"/>
            <a:endCxn id="10" idx="0"/>
          </p:cNvCxnSpPr>
          <p:nvPr/>
        </p:nvCxnSpPr>
        <p:spPr>
          <a:xfrm>
            <a:off x="7130470" y="4815565"/>
            <a:ext cx="0" cy="60730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346070A-B72C-BAC7-AA3D-B18BAE9239EC}"/>
              </a:ext>
            </a:extLst>
          </p:cNvPr>
          <p:cNvCxnSpPr>
            <a:cxnSpLocks/>
            <a:stCxn id="7" idx="2"/>
            <a:endCxn id="2" idx="0"/>
          </p:cNvCxnSpPr>
          <p:nvPr/>
        </p:nvCxnSpPr>
        <p:spPr>
          <a:xfrm>
            <a:off x="10580187" y="4843923"/>
            <a:ext cx="0" cy="57895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CA84E6C1-E26C-64EA-813F-AF7AE4ACACDB}"/>
              </a:ext>
            </a:extLst>
          </p:cNvPr>
          <p:cNvSpPr txBox="1"/>
          <p:nvPr/>
        </p:nvSpPr>
        <p:spPr>
          <a:xfrm>
            <a:off x="6945469" y="4936639"/>
            <a:ext cx="370002" cy="276999"/>
          </a:xfrm>
          <a:prstGeom prst="rect">
            <a:avLst/>
          </a:prstGeom>
          <a:solidFill>
            <a:schemeClr val="bg1"/>
          </a:solidFill>
        </p:spPr>
        <p:txBody>
          <a:bodyPr wrap="square" lIns="0" rIns="0">
            <a:spAutoFit/>
          </a:bodyPr>
          <a:lstStyle/>
          <a:p>
            <a:pPr algn="ctr"/>
            <a:r>
              <a:rPr lang="en-US" sz="1200" i="1" dirty="0">
                <a:solidFill>
                  <a:schemeClr val="accent1"/>
                </a:solidFill>
                <a:latin typeface="Calibri" panose="020F0502020204030204" pitchFamily="34" charset="0"/>
                <a:cs typeface="Calibri" panose="020F0502020204030204" pitchFamily="34" charset="0"/>
              </a:rPr>
              <a:t>Yes</a:t>
            </a:r>
            <a:endParaRPr lang="en-US" sz="1200" i="1" dirty="0">
              <a:solidFill>
                <a:schemeClr val="accent1"/>
              </a:solidFill>
            </a:endParaRPr>
          </a:p>
        </p:txBody>
      </p:sp>
      <p:sp>
        <p:nvSpPr>
          <p:cNvPr id="42" name="TextBox 41">
            <a:extLst>
              <a:ext uri="{FF2B5EF4-FFF2-40B4-BE49-F238E27FC236}">
                <a16:creationId xmlns:a16="http://schemas.microsoft.com/office/drawing/2014/main" id="{7FA5382F-F9B9-E23A-E56E-A63549E8AECF}"/>
              </a:ext>
            </a:extLst>
          </p:cNvPr>
          <p:cNvSpPr txBox="1"/>
          <p:nvPr/>
        </p:nvSpPr>
        <p:spPr>
          <a:xfrm>
            <a:off x="10395186" y="4936639"/>
            <a:ext cx="370002" cy="276999"/>
          </a:xfrm>
          <a:prstGeom prst="rect">
            <a:avLst/>
          </a:prstGeom>
          <a:solidFill>
            <a:schemeClr val="bg1"/>
          </a:solidFill>
        </p:spPr>
        <p:txBody>
          <a:bodyPr wrap="square" lIns="0" rIns="0">
            <a:spAutoFit/>
          </a:bodyPr>
          <a:lstStyle/>
          <a:p>
            <a:pPr algn="ctr"/>
            <a:r>
              <a:rPr lang="en-US" sz="1200" i="1" dirty="0">
                <a:solidFill>
                  <a:schemeClr val="accent1"/>
                </a:solidFill>
                <a:latin typeface="Calibri" panose="020F0502020204030204" pitchFamily="34" charset="0"/>
                <a:cs typeface="Calibri" panose="020F0502020204030204" pitchFamily="34" charset="0"/>
              </a:rPr>
              <a:t>Yes</a:t>
            </a:r>
            <a:endParaRPr lang="en-US" sz="1200" i="1" dirty="0">
              <a:solidFill>
                <a:schemeClr val="accent1"/>
              </a:solidFill>
            </a:endParaRPr>
          </a:p>
        </p:txBody>
      </p:sp>
      <p:sp>
        <p:nvSpPr>
          <p:cNvPr id="9" name="TextBox 8">
            <a:extLst>
              <a:ext uri="{FF2B5EF4-FFF2-40B4-BE49-F238E27FC236}">
                <a16:creationId xmlns:a16="http://schemas.microsoft.com/office/drawing/2014/main" id="{CE1DB60C-DC3B-5F1E-CB9D-25A79981FE03}"/>
              </a:ext>
            </a:extLst>
          </p:cNvPr>
          <p:cNvSpPr txBox="1"/>
          <p:nvPr/>
        </p:nvSpPr>
        <p:spPr>
          <a:xfrm>
            <a:off x="9434781" y="2658406"/>
            <a:ext cx="2290812" cy="365760"/>
          </a:xfrm>
          <a:prstGeom prst="rect">
            <a:avLst/>
          </a:prstGeom>
          <a:noFill/>
        </p:spPr>
        <p:txBody>
          <a:bodyPr wrap="square" lIns="91440" tIns="91440" rIns="91440" bIns="91440" rtlCol="0" anchor="ctr">
            <a:noAutofit/>
          </a:bodyPr>
          <a:lstStyle/>
          <a:p>
            <a:pPr algn="ctr">
              <a:spcBef>
                <a:spcPts val="600"/>
              </a:spcBef>
              <a:buSzPct val="100000"/>
            </a:pPr>
            <a:r>
              <a:rPr lang="en-US" sz="1400" b="1" dirty="0">
                <a:latin typeface="Calibri" panose="020F0502020204030204" pitchFamily="34" charset="0"/>
                <a:cs typeface="Calibri" panose="020F0502020204030204" pitchFamily="34" charset="0"/>
              </a:rPr>
              <a:t>The entity is not the UPE</a:t>
            </a:r>
            <a:endParaRPr lang="en-US" sz="1400" b="1" dirty="0">
              <a:solidFill>
                <a:srgbClr val="313131"/>
              </a:solidFill>
            </a:endParaRPr>
          </a:p>
        </p:txBody>
      </p:sp>
      <p:cxnSp>
        <p:nvCxnSpPr>
          <p:cNvPr id="13" name="Connector: Elbow 12">
            <a:extLst>
              <a:ext uri="{FF2B5EF4-FFF2-40B4-BE49-F238E27FC236}">
                <a16:creationId xmlns:a16="http://schemas.microsoft.com/office/drawing/2014/main" id="{3D71F67B-3D72-0109-6A32-B12324FA23A3}"/>
              </a:ext>
            </a:extLst>
          </p:cNvPr>
          <p:cNvCxnSpPr>
            <a:cxnSpLocks/>
            <a:stCxn id="3" idx="0"/>
            <a:endCxn id="9" idx="1"/>
          </p:cNvCxnSpPr>
          <p:nvPr/>
        </p:nvCxnSpPr>
        <p:spPr>
          <a:xfrm rot="5400000" flipH="1" flipV="1">
            <a:off x="4947537" y="-761264"/>
            <a:ext cx="884693" cy="8089795"/>
          </a:xfrm>
          <a:prstGeom prst="bentConnector2">
            <a:avLst/>
          </a:prstGeom>
          <a:ln w="28575">
            <a:solidFill>
              <a:srgbClr val="DA291C"/>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FD9CD4B-CB72-EC0A-C45B-D86E0AF5189C}"/>
              </a:ext>
            </a:extLst>
          </p:cNvPr>
          <p:cNvCxnSpPr>
            <a:cxnSpLocks/>
            <a:stCxn id="7" idx="0"/>
            <a:endCxn id="9" idx="2"/>
          </p:cNvCxnSpPr>
          <p:nvPr/>
        </p:nvCxnSpPr>
        <p:spPr>
          <a:xfrm flipV="1">
            <a:off x="10580187" y="3024166"/>
            <a:ext cx="0" cy="612833"/>
          </a:xfrm>
          <a:prstGeom prst="straightConnector1">
            <a:avLst/>
          </a:prstGeom>
          <a:ln w="28575">
            <a:solidFill>
              <a:srgbClr val="DA291C"/>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1C40543-EB76-FBA9-07DF-F94F3FC5CBD0}"/>
              </a:ext>
            </a:extLst>
          </p:cNvPr>
          <p:cNvSpPr txBox="1"/>
          <p:nvPr/>
        </p:nvSpPr>
        <p:spPr>
          <a:xfrm>
            <a:off x="10388832" y="3218022"/>
            <a:ext cx="370002" cy="276999"/>
          </a:xfrm>
          <a:prstGeom prst="rect">
            <a:avLst/>
          </a:prstGeom>
          <a:solidFill>
            <a:schemeClr val="bg1"/>
          </a:solidFill>
        </p:spPr>
        <p:txBody>
          <a:bodyPr wrap="square" lIns="0" rIns="0">
            <a:spAutoFit/>
          </a:bodyPr>
          <a:lstStyle/>
          <a:p>
            <a:pPr algn="ctr"/>
            <a:r>
              <a:rPr lang="en-US" sz="1200" i="1" dirty="0">
                <a:solidFill>
                  <a:srgbClr val="DA291C"/>
                </a:solidFill>
                <a:latin typeface="Calibri" panose="020F0502020204030204" pitchFamily="34" charset="0"/>
                <a:cs typeface="Calibri" panose="020F0502020204030204" pitchFamily="34" charset="0"/>
              </a:rPr>
              <a:t>No</a:t>
            </a:r>
            <a:endParaRPr lang="en-US" sz="1200" i="1" dirty="0">
              <a:solidFill>
                <a:srgbClr val="DA291C"/>
              </a:solidFill>
            </a:endParaRPr>
          </a:p>
        </p:txBody>
      </p:sp>
      <p:sp>
        <p:nvSpPr>
          <p:cNvPr id="44" name="TextBox 43">
            <a:extLst>
              <a:ext uri="{FF2B5EF4-FFF2-40B4-BE49-F238E27FC236}">
                <a16:creationId xmlns:a16="http://schemas.microsoft.com/office/drawing/2014/main" id="{8A7A40E3-CA37-9914-9D38-E72DDAB4487C}"/>
              </a:ext>
            </a:extLst>
          </p:cNvPr>
          <p:cNvSpPr txBox="1"/>
          <p:nvPr/>
        </p:nvSpPr>
        <p:spPr>
          <a:xfrm>
            <a:off x="1140616" y="3240058"/>
            <a:ext cx="370002" cy="276999"/>
          </a:xfrm>
          <a:prstGeom prst="rect">
            <a:avLst/>
          </a:prstGeom>
          <a:solidFill>
            <a:schemeClr val="bg1"/>
          </a:solidFill>
        </p:spPr>
        <p:txBody>
          <a:bodyPr wrap="square" lIns="0" rIns="0">
            <a:spAutoFit/>
          </a:bodyPr>
          <a:lstStyle/>
          <a:p>
            <a:pPr algn="ctr"/>
            <a:r>
              <a:rPr lang="en-US" sz="1200" i="1" dirty="0">
                <a:solidFill>
                  <a:srgbClr val="DA291C"/>
                </a:solidFill>
                <a:latin typeface="Calibri" panose="020F0502020204030204" pitchFamily="34" charset="0"/>
                <a:cs typeface="Calibri" panose="020F0502020204030204" pitchFamily="34" charset="0"/>
              </a:rPr>
              <a:t>No</a:t>
            </a:r>
            <a:endParaRPr lang="en-US" sz="1200" i="1" dirty="0">
              <a:solidFill>
                <a:srgbClr val="DA291C"/>
              </a:solidFill>
            </a:endParaRPr>
          </a:p>
        </p:txBody>
      </p:sp>
      <p:cxnSp>
        <p:nvCxnSpPr>
          <p:cNvPr id="46" name="Connector: Elbow 45">
            <a:extLst>
              <a:ext uri="{FF2B5EF4-FFF2-40B4-BE49-F238E27FC236}">
                <a16:creationId xmlns:a16="http://schemas.microsoft.com/office/drawing/2014/main" id="{8049C5F6-8F74-0D6D-3B0A-AF802EBA5D41}"/>
              </a:ext>
            </a:extLst>
          </p:cNvPr>
          <p:cNvCxnSpPr>
            <a:cxnSpLocks/>
            <a:stCxn id="4" idx="0"/>
            <a:endCxn id="9" idx="1"/>
          </p:cNvCxnSpPr>
          <p:nvPr/>
        </p:nvCxnSpPr>
        <p:spPr>
          <a:xfrm rot="5400000" flipH="1" flipV="1">
            <a:off x="6353075" y="608521"/>
            <a:ext cx="848940" cy="5314471"/>
          </a:xfrm>
          <a:prstGeom prst="bentConnector2">
            <a:avLst/>
          </a:prstGeom>
          <a:ln w="28575">
            <a:solidFill>
              <a:srgbClr val="DA291C"/>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625DE22D-2ED4-422D-EA43-86C4D0FF64CC}"/>
              </a:ext>
            </a:extLst>
          </p:cNvPr>
          <p:cNvSpPr txBox="1"/>
          <p:nvPr/>
        </p:nvSpPr>
        <p:spPr>
          <a:xfrm>
            <a:off x="3915940" y="3240058"/>
            <a:ext cx="370002" cy="276999"/>
          </a:xfrm>
          <a:prstGeom prst="rect">
            <a:avLst/>
          </a:prstGeom>
          <a:solidFill>
            <a:schemeClr val="bg1"/>
          </a:solidFill>
        </p:spPr>
        <p:txBody>
          <a:bodyPr wrap="square" lIns="0" rIns="0">
            <a:spAutoFit/>
          </a:bodyPr>
          <a:lstStyle/>
          <a:p>
            <a:pPr algn="ctr"/>
            <a:r>
              <a:rPr lang="en-US" sz="1200" i="1" dirty="0">
                <a:solidFill>
                  <a:srgbClr val="DA291C"/>
                </a:solidFill>
                <a:latin typeface="Calibri" panose="020F0502020204030204" pitchFamily="34" charset="0"/>
                <a:cs typeface="Calibri" panose="020F0502020204030204" pitchFamily="34" charset="0"/>
              </a:rPr>
              <a:t>Yes</a:t>
            </a:r>
            <a:endParaRPr lang="en-US" sz="1200" i="1" dirty="0">
              <a:solidFill>
                <a:srgbClr val="DA291C"/>
              </a:solidFill>
            </a:endParaRPr>
          </a:p>
        </p:txBody>
      </p:sp>
      <p:sp>
        <p:nvSpPr>
          <p:cNvPr id="32" name="Rectangle: Rounded Corners 31">
            <a:extLst>
              <a:ext uri="{FF2B5EF4-FFF2-40B4-BE49-F238E27FC236}">
                <a16:creationId xmlns:a16="http://schemas.microsoft.com/office/drawing/2014/main" id="{D852DBDB-D767-7CF6-E361-6754757DB974}"/>
              </a:ext>
            </a:extLst>
          </p:cNvPr>
          <p:cNvSpPr/>
          <p:nvPr/>
        </p:nvSpPr>
        <p:spPr bwMode="gray">
          <a:xfrm>
            <a:off x="539015" y="5024487"/>
            <a:ext cx="5491931" cy="1189813"/>
          </a:xfrm>
          <a:prstGeom prst="roundRect">
            <a:avLst/>
          </a:prstGeom>
          <a:solidFill>
            <a:schemeClr val="accent2">
              <a:lumMod val="20000"/>
              <a:lumOff val="80000"/>
            </a:schemeClr>
          </a:solidFill>
          <a:ln w="38100" algn="ctr">
            <a:solidFill>
              <a:schemeClr val="accent2"/>
            </a:solidFill>
            <a:prstDash val="dash"/>
            <a:miter lim="800000"/>
            <a:headEnd/>
            <a:tailEnd/>
          </a:ln>
        </p:spPr>
        <p:txBody>
          <a:bodyPr wrap="square" lIns="274320" tIns="88900" rIns="182880" bIns="88900" rtlCol="0" anchor="ctr"/>
          <a:lstStyle/>
          <a:p>
            <a:pPr>
              <a:lnSpc>
                <a:spcPct val="106000"/>
              </a:lnSpc>
              <a:buFont typeface="Wingdings 2" pitchFamily="18" charset="2"/>
              <a:buNone/>
            </a:pPr>
            <a:r>
              <a:rPr lang="en-US" sz="1600" dirty="0"/>
              <a:t>The correct and accurate determination of the UPE is crucial in identifying any within-scope </a:t>
            </a:r>
            <a:r>
              <a:rPr lang="en-US" sz="1600" b="1" dirty="0"/>
              <a:t>Joint Ventures</a:t>
            </a:r>
            <a:r>
              <a:rPr lang="en-US" sz="1600" dirty="0"/>
              <a:t> and </a:t>
            </a:r>
            <a:r>
              <a:rPr lang="en-US" sz="1600" b="1" dirty="0"/>
              <a:t>Minority-owned Constituent Entities.</a:t>
            </a:r>
            <a:endParaRPr lang="en-US" sz="1600" dirty="0"/>
          </a:p>
        </p:txBody>
      </p:sp>
      <p:grpSp>
        <p:nvGrpSpPr>
          <p:cNvPr id="37" name="Group 36">
            <a:extLst>
              <a:ext uri="{FF2B5EF4-FFF2-40B4-BE49-F238E27FC236}">
                <a16:creationId xmlns:a16="http://schemas.microsoft.com/office/drawing/2014/main" id="{5939043B-EB6F-9231-93FF-4CD68EBCA07D}"/>
              </a:ext>
            </a:extLst>
          </p:cNvPr>
          <p:cNvGrpSpPr/>
          <p:nvPr/>
        </p:nvGrpSpPr>
        <p:grpSpPr>
          <a:xfrm>
            <a:off x="354015" y="4843923"/>
            <a:ext cx="434002" cy="434002"/>
            <a:chOff x="333376" y="4920123"/>
            <a:chExt cx="571498" cy="571498"/>
          </a:xfrm>
        </p:grpSpPr>
        <p:sp>
          <p:nvSpPr>
            <p:cNvPr id="33" name="Oval 32">
              <a:extLst>
                <a:ext uri="{FF2B5EF4-FFF2-40B4-BE49-F238E27FC236}">
                  <a16:creationId xmlns:a16="http://schemas.microsoft.com/office/drawing/2014/main" id="{8E158FAD-2DDD-5797-C7F8-E79D03714666}"/>
                </a:ext>
              </a:extLst>
            </p:cNvPr>
            <p:cNvSpPr/>
            <p:nvPr/>
          </p:nvSpPr>
          <p:spPr bwMode="gray">
            <a:xfrm>
              <a:off x="333376" y="4920123"/>
              <a:ext cx="571498" cy="571498"/>
            </a:xfrm>
            <a:prstGeom prst="ellipse">
              <a:avLst/>
            </a:prstGeom>
            <a:solidFill>
              <a:schemeClr val="accent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pic>
          <p:nvPicPr>
            <p:cNvPr id="36" name="Graphic 35" descr="Exclamation mark with solid fill">
              <a:extLst>
                <a:ext uri="{FF2B5EF4-FFF2-40B4-BE49-F238E27FC236}">
                  <a16:creationId xmlns:a16="http://schemas.microsoft.com/office/drawing/2014/main" id="{1BB9C008-A777-DE91-6B66-8221C819DF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4175" y="4972910"/>
              <a:ext cx="469900" cy="469900"/>
            </a:xfrm>
            <a:prstGeom prst="rect">
              <a:avLst/>
            </a:prstGeom>
          </p:spPr>
        </p:pic>
      </p:grpSp>
    </p:spTree>
    <p:extLst>
      <p:ext uri="{BB962C8B-B14F-4D97-AF65-F5344CB8AC3E}">
        <p14:creationId xmlns:p14="http://schemas.microsoft.com/office/powerpoint/2010/main" val="65198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 Placeholder 4">
            <a:extLst>
              <a:ext uri="{FF2B5EF4-FFF2-40B4-BE49-F238E27FC236}">
                <a16:creationId xmlns:a16="http://schemas.microsoft.com/office/drawing/2014/main" id="{55C33E89-2C06-D444-406A-A8ABE34E9B6C}"/>
              </a:ext>
            </a:extLst>
          </p:cNvPr>
          <p:cNvSpPr txBox="1">
            <a:spLocks/>
          </p:cNvSpPr>
          <p:nvPr/>
        </p:nvSpPr>
        <p:spPr>
          <a:xfrm>
            <a:off x="451103" y="381000"/>
            <a:ext cx="7310905" cy="504426"/>
          </a:xfrm>
          <a:prstGeom prst="rect">
            <a:avLst/>
          </a:prstGeom>
          <a:effectLst>
            <a:reflection blurRad="25400" endPos="0" dist="50800" dir="5400000" sy="-100000" algn="bl" rotWithShape="0"/>
          </a:effectLst>
        </p:spPr>
        <p:txBody>
          <a:bodyPr vert="horz" lIns="0" tIns="0" rIns="0" bIns="0" rtlCol="0" anchor="b">
            <a:noAutofit/>
          </a:bodyPr>
          <a:lstStyle>
            <a:lvl1pPr marL="0" indent="0" algn="l" defTabSz="914400" rtl="0" eaLnBrk="1" latinLnBrk="0" hangingPunct="1">
              <a:spcBef>
                <a:spcPts val="0"/>
              </a:spcBef>
              <a:spcAft>
                <a:spcPts val="0"/>
              </a:spcAft>
              <a:buSzPct val="100000"/>
              <a:buFontTx/>
              <a:buNone/>
              <a:defRPr sz="1400" b="1" kern="1200">
                <a:solidFill>
                  <a:schemeClr val="bg1"/>
                </a:solidFill>
                <a:latin typeface="Calibri" panose="020F0502020204030204" pitchFamily="34" charset="0"/>
                <a:ea typeface="+mn-ea"/>
                <a:cs typeface="Calibri" panose="020F0502020204030204" pitchFamily="34" charset="0"/>
              </a:defRPr>
            </a:lvl1pPr>
            <a:lvl2pPr marL="139700" indent="-139700" algn="l" defTabSz="914400" rtl="0" eaLnBrk="1" latinLnBrk="0" hangingPunct="1">
              <a:spcBef>
                <a:spcPts val="0"/>
              </a:spcBef>
              <a:spcAft>
                <a:spcPts val="600"/>
              </a:spcAft>
              <a:buClrTx/>
              <a:buSzPct val="100000"/>
              <a:buFont typeface="Arial" panose="020B0604020202020204" pitchFamily="34" charset="0"/>
              <a:buChar char="•"/>
              <a:defRPr lang="en-US" sz="1200" b="0" kern="1200">
                <a:solidFill>
                  <a:schemeClr val="bg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600"/>
              </a:spcAft>
              <a:buClrTx/>
              <a:buSzPct val="100000"/>
              <a:buFont typeface="Arial" panose="020B0604020202020204" pitchFamily="34" charset="0"/>
              <a:buChar char="−"/>
              <a:defRPr lang="en-US" sz="1200" kern="1200">
                <a:solidFill>
                  <a:schemeClr val="bg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600"/>
              </a:spcAft>
              <a:buClrTx/>
              <a:buSzPct val="100000"/>
              <a:buFont typeface="Arial" panose="020B0604020202020204" pitchFamily="34" charset="0"/>
              <a:buChar char="◦"/>
              <a:defRPr lang="en-US" sz="1200" kern="1200" baseline="0">
                <a:solidFill>
                  <a:schemeClr val="bg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600"/>
              </a:spcAft>
              <a:buClrTx/>
              <a:buSzPct val="100000"/>
              <a:buFont typeface="Arial" panose="020B0604020202020204" pitchFamily="34" charset="0"/>
              <a:buChar char="−"/>
              <a:tabLst/>
              <a:defRPr lang="en-US" sz="1200" kern="1200" baseline="0">
                <a:solidFill>
                  <a:schemeClr val="bg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US" sz="2400" dirty="0">
                <a:ln w="0"/>
                <a:solidFill>
                  <a:schemeClr val="tx1"/>
                </a:solidFill>
                <a:effectLst/>
                <a:latin typeface="+mn-lt"/>
              </a:rPr>
              <a:t>Key Challenges: Aligning GloBE Calculations</a:t>
            </a:r>
          </a:p>
        </p:txBody>
      </p:sp>
      <p:sp>
        <p:nvSpPr>
          <p:cNvPr id="12" name="Rectangle: Rounded Corners 11">
            <a:extLst>
              <a:ext uri="{FF2B5EF4-FFF2-40B4-BE49-F238E27FC236}">
                <a16:creationId xmlns:a16="http://schemas.microsoft.com/office/drawing/2014/main" id="{6FF13369-1C47-ABAE-FB9F-214D50A0D1E7}"/>
              </a:ext>
            </a:extLst>
          </p:cNvPr>
          <p:cNvSpPr/>
          <p:nvPr/>
        </p:nvSpPr>
        <p:spPr bwMode="gray">
          <a:xfrm>
            <a:off x="451104" y="1135099"/>
            <a:ext cx="11255121" cy="1210649"/>
          </a:xfrm>
          <a:prstGeom prst="roundRect">
            <a:avLst>
              <a:gd name="adj" fmla="val 0"/>
            </a:avLst>
          </a:prstGeom>
          <a:solidFill>
            <a:srgbClr val="F7C9C5"/>
          </a:solidFill>
          <a:ln w="19050" algn="ctr">
            <a:solidFill>
              <a:srgbClr val="C00000"/>
            </a:solidFill>
            <a:miter lim="800000"/>
            <a:headEnd/>
            <a:tailEnd/>
          </a:ln>
        </p:spPr>
        <p:txBody>
          <a:bodyPr wrap="square" lIns="91440" tIns="88900" rIns="88900" bIns="88900" rtlCol="0" anchor="ctr"/>
          <a:lstStyle/>
          <a:p>
            <a:pPr marR="0" lvl="0" algn="l" defTabSz="914400" rtl="0" eaLnBrk="1" fontAlgn="auto" latinLnBrk="0" hangingPunct="1">
              <a:lnSpc>
                <a:spcPct val="106000"/>
              </a:lnSpc>
              <a:spcBef>
                <a:spcPts val="0"/>
              </a:spcBef>
              <a:spcAft>
                <a:spcPts val="600"/>
              </a:spcAft>
              <a:buClrTx/>
              <a:buSzTx/>
              <a:tabLst/>
              <a:defRPr/>
            </a:pPr>
            <a:r>
              <a:rPr lang="en-US" sz="1600" dirty="0">
                <a:solidFill>
                  <a:schemeClr val="tx1"/>
                </a:solidFill>
                <a:latin typeface="Calibri" panose="020F0502020204030204" pitchFamily="34" charset="0"/>
                <a:cs typeface="Calibri" panose="020F0502020204030204" pitchFamily="34" charset="0"/>
              </a:rPr>
              <a:t>Given the complexity of the data points, elections, and adjustments required for GloBE calculations to determine the ETR, it is advisable for MNEs to maintain a dedicated set of </a:t>
            </a:r>
            <a:r>
              <a:rPr lang="en-US" sz="1600" b="1" dirty="0">
                <a:solidFill>
                  <a:schemeClr val="tx1"/>
                </a:solidFill>
                <a:latin typeface="Calibri" panose="020F0502020204030204" pitchFamily="34" charset="0"/>
                <a:cs typeface="Calibri" panose="020F0502020204030204" pitchFamily="34" charset="0"/>
              </a:rPr>
              <a:t>GloBE Books</a:t>
            </a:r>
            <a:r>
              <a:rPr lang="en-US" sz="1600" dirty="0">
                <a:solidFill>
                  <a:schemeClr val="tx1"/>
                </a:solidFill>
                <a:latin typeface="Calibri" panose="020F0502020204030204" pitchFamily="34" charset="0"/>
                <a:cs typeface="Calibri" panose="020F0502020204030204" pitchFamily="34" charset="0"/>
              </a:rPr>
              <a:t>. These should be </a:t>
            </a:r>
            <a:r>
              <a:rPr lang="en-US" sz="1600" b="1" i="1" dirty="0">
                <a:solidFill>
                  <a:schemeClr val="tx1"/>
                </a:solidFill>
                <a:latin typeface="Calibri" panose="020F0502020204030204" pitchFamily="34" charset="0"/>
                <a:cs typeface="Calibri" panose="020F0502020204030204" pitchFamily="34" charset="0"/>
              </a:rPr>
              <a:t>separate </a:t>
            </a:r>
            <a:r>
              <a:rPr lang="en-US" sz="1600" dirty="0">
                <a:solidFill>
                  <a:schemeClr val="tx1"/>
                </a:solidFill>
                <a:latin typeface="Calibri" panose="020F0502020204030204" pitchFamily="34" charset="0"/>
                <a:cs typeface="Calibri" panose="020F0502020204030204" pitchFamily="34" charset="0"/>
              </a:rPr>
              <a:t>from the company’s regular accounting records and tax workings to ensure clarity and accuracy in compliance.</a:t>
            </a:r>
          </a:p>
        </p:txBody>
      </p:sp>
      <p:grpSp>
        <p:nvGrpSpPr>
          <p:cNvPr id="24" name="Group 23">
            <a:extLst>
              <a:ext uri="{FF2B5EF4-FFF2-40B4-BE49-F238E27FC236}">
                <a16:creationId xmlns:a16="http://schemas.microsoft.com/office/drawing/2014/main" id="{499C452D-AF88-B237-B0D7-D7C62F2B4E02}"/>
              </a:ext>
            </a:extLst>
          </p:cNvPr>
          <p:cNvGrpSpPr/>
          <p:nvPr/>
        </p:nvGrpSpPr>
        <p:grpSpPr>
          <a:xfrm>
            <a:off x="451105" y="2898340"/>
            <a:ext cx="5547360" cy="3197660"/>
            <a:chOff x="451104" y="2898340"/>
            <a:chExt cx="6449279" cy="2326758"/>
          </a:xfrm>
        </p:grpSpPr>
        <p:sp>
          <p:nvSpPr>
            <p:cNvPr id="22" name="TextBox 21">
              <a:extLst>
                <a:ext uri="{FF2B5EF4-FFF2-40B4-BE49-F238E27FC236}">
                  <a16:creationId xmlns:a16="http://schemas.microsoft.com/office/drawing/2014/main" id="{4FC02DD0-DE0F-5643-7F15-EA3B8ADD782A}"/>
                </a:ext>
              </a:extLst>
            </p:cNvPr>
            <p:cNvSpPr txBox="1"/>
            <p:nvPr/>
          </p:nvSpPr>
          <p:spPr>
            <a:xfrm>
              <a:off x="451104" y="2898340"/>
              <a:ext cx="6449274" cy="2326758"/>
            </a:xfrm>
            <a:prstGeom prst="rect">
              <a:avLst/>
            </a:prstGeom>
            <a:solidFill>
              <a:schemeClr val="bg1"/>
            </a:solidFill>
            <a:ln>
              <a:solidFill>
                <a:schemeClr val="accent2"/>
              </a:solidFill>
            </a:ln>
          </p:spPr>
          <p:txBody>
            <a:bodyPr wrap="square" lIns="182880" tIns="457200" rIns="182880" bIns="91440" rtlCol="0" anchor="ctr">
              <a:noAutofit/>
            </a:bodyPr>
            <a:lstStyle/>
            <a:p>
              <a:pPr marL="171450" indent="-171450">
                <a:spcAft>
                  <a:spcPts val="600"/>
                </a:spcAft>
                <a:buSzPct val="100000"/>
                <a:buFont typeface="Arial" panose="020B0604020202020204" pitchFamily="34" charset="0"/>
                <a:buChar char="•"/>
                <a:defRPr/>
              </a:pPr>
              <a:r>
                <a:rPr lang="en-US" sz="1300" b="1" dirty="0"/>
                <a:t>Complexity: </a:t>
              </a:r>
              <a:r>
                <a:rPr lang="en-US" sz="1300" dirty="0"/>
                <a:t>GloBE rules involve intricate calculations that often require substantial manual intervention. </a:t>
              </a:r>
            </a:p>
            <a:p>
              <a:pPr marL="171450" indent="-171450">
                <a:spcAft>
                  <a:spcPts val="600"/>
                </a:spcAft>
                <a:buSzPct val="100000"/>
                <a:buFont typeface="Arial" panose="020B0604020202020204" pitchFamily="34" charset="0"/>
                <a:buChar char="•"/>
                <a:defRPr/>
              </a:pPr>
              <a:r>
                <a:rPr lang="en-US" sz="1300" b="1" dirty="0"/>
                <a:t>Accounting and tax differences:</a:t>
              </a:r>
              <a:r>
                <a:rPr lang="en-US" sz="1300" dirty="0"/>
                <a:t> The starting point for GloBE computations (i.e., Profit after tax and net taxes expense) differ from accounting and tax workings (i.e., Gross revenues and Gross income, respectively)</a:t>
              </a:r>
            </a:p>
            <a:p>
              <a:pPr marL="171450" indent="-171450">
                <a:spcAft>
                  <a:spcPts val="600"/>
                </a:spcAft>
                <a:buSzPct val="100000"/>
                <a:buFont typeface="Arial" panose="020B0604020202020204" pitchFamily="34" charset="0"/>
                <a:buChar char="•"/>
                <a:defRPr/>
              </a:pPr>
              <a:r>
                <a:rPr kumimoji="0" lang="en-US" sz="1300" b="1" i="0" u="none" strike="noStrike" kern="1200" cap="none" spc="0" normalizeH="0" baseline="0" noProof="0" dirty="0">
                  <a:ln>
                    <a:noFill/>
                  </a:ln>
                  <a:effectLst/>
                  <a:uLnTx/>
                  <a:uFillTx/>
                  <a:latin typeface="Calibri"/>
                  <a:ea typeface="+mn-ea"/>
                  <a:cs typeface="+mn-cs"/>
                </a:rPr>
                <a:t>Compliance: </a:t>
              </a:r>
              <a:r>
                <a:rPr kumimoji="0" lang="en-US" sz="1300" i="0" u="none" strike="noStrike" kern="1200" cap="none" spc="0" normalizeH="0" baseline="0" noProof="0" dirty="0">
                  <a:ln>
                    <a:noFill/>
                  </a:ln>
                  <a:effectLst/>
                  <a:uLnTx/>
                  <a:uFillTx/>
                  <a:latin typeface="Calibri"/>
                  <a:ea typeface="+mn-ea"/>
                  <a:cs typeface="+mn-cs"/>
                </a:rPr>
                <a:t>Dedicated GloBE Books facilitate auditability and compliance checks by clearly segregating GloBE data from other financial records.</a:t>
              </a:r>
            </a:p>
            <a:p>
              <a:pPr marL="171450" indent="-171450">
                <a:spcAft>
                  <a:spcPts val="600"/>
                </a:spcAft>
                <a:buSzPct val="100000"/>
                <a:buFont typeface="Arial" panose="020B0604020202020204" pitchFamily="34" charset="0"/>
                <a:buChar char="•"/>
                <a:defRPr/>
              </a:pPr>
              <a:r>
                <a:rPr kumimoji="0" lang="en-US" sz="1300" b="1" i="0" u="none" strike="noStrike" kern="1200" cap="none" spc="0" normalizeH="0" baseline="0" noProof="0" dirty="0">
                  <a:ln>
                    <a:noFill/>
                  </a:ln>
                  <a:effectLst/>
                  <a:uLnTx/>
                  <a:uFillTx/>
                  <a:latin typeface="Calibri"/>
                  <a:ea typeface="+mn-ea"/>
                  <a:cs typeface="+mn-cs"/>
                </a:rPr>
                <a:t>Timely Updates</a:t>
              </a:r>
              <a:r>
                <a:rPr kumimoji="0" lang="en-US" sz="1300" i="0" u="none" strike="noStrike" kern="1200" cap="none" spc="0" normalizeH="0" baseline="0" noProof="0" dirty="0">
                  <a:ln>
                    <a:noFill/>
                  </a:ln>
                  <a:effectLst/>
                  <a:uLnTx/>
                  <a:uFillTx/>
                  <a:latin typeface="Calibri"/>
                  <a:ea typeface="+mn-ea"/>
                  <a:cs typeface="+mn-cs"/>
                </a:rPr>
                <a:t>: Managing GloBE-specific data separately allows for more efficient updates and adjustments specific to changes in GloBE rules without affecting other financial records.</a:t>
              </a:r>
            </a:p>
          </p:txBody>
        </p:sp>
        <p:sp>
          <p:nvSpPr>
            <p:cNvPr id="23" name="Rectangle 22">
              <a:extLst>
                <a:ext uri="{FF2B5EF4-FFF2-40B4-BE49-F238E27FC236}">
                  <a16:creationId xmlns:a16="http://schemas.microsoft.com/office/drawing/2014/main" id="{F8B49A89-D7E6-05DC-7909-7B4C218DB505}"/>
                </a:ext>
              </a:extLst>
            </p:cNvPr>
            <p:cNvSpPr/>
            <p:nvPr/>
          </p:nvSpPr>
          <p:spPr bwMode="gray">
            <a:xfrm>
              <a:off x="451109" y="2898341"/>
              <a:ext cx="6449274" cy="272947"/>
            </a:xfrm>
            <a:prstGeom prst="rect">
              <a:avLst/>
            </a:prstGeom>
            <a:solidFill>
              <a:schemeClr val="accent2"/>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GB" altLang="zh-CN" sz="14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GloBE</a:t>
              </a:r>
              <a:r>
                <a:rPr kumimoji="0" lang="en-GB" altLang="zh-CN" sz="14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Computations</a:t>
              </a:r>
            </a:p>
          </p:txBody>
        </p:sp>
      </p:grpSp>
      <p:grpSp>
        <p:nvGrpSpPr>
          <p:cNvPr id="25" name="Group 24">
            <a:extLst>
              <a:ext uri="{FF2B5EF4-FFF2-40B4-BE49-F238E27FC236}">
                <a16:creationId xmlns:a16="http://schemas.microsoft.com/office/drawing/2014/main" id="{329CDF0F-F775-882B-8AD5-9BD803E0439F}"/>
              </a:ext>
            </a:extLst>
          </p:cNvPr>
          <p:cNvGrpSpPr/>
          <p:nvPr/>
        </p:nvGrpSpPr>
        <p:grpSpPr>
          <a:xfrm>
            <a:off x="6143365" y="2898340"/>
            <a:ext cx="5547360" cy="3197660"/>
            <a:chOff x="451104" y="2898340"/>
            <a:chExt cx="6449279" cy="2326758"/>
          </a:xfrm>
        </p:grpSpPr>
        <p:sp>
          <p:nvSpPr>
            <p:cNvPr id="26" name="TextBox 25">
              <a:extLst>
                <a:ext uri="{FF2B5EF4-FFF2-40B4-BE49-F238E27FC236}">
                  <a16:creationId xmlns:a16="http://schemas.microsoft.com/office/drawing/2014/main" id="{9D76FBA7-8A62-411A-A072-48D0FAC9E73C}"/>
                </a:ext>
              </a:extLst>
            </p:cNvPr>
            <p:cNvSpPr txBox="1"/>
            <p:nvPr/>
          </p:nvSpPr>
          <p:spPr>
            <a:xfrm>
              <a:off x="451104" y="2898340"/>
              <a:ext cx="6449274" cy="2326758"/>
            </a:xfrm>
            <a:prstGeom prst="rect">
              <a:avLst/>
            </a:prstGeom>
            <a:solidFill>
              <a:schemeClr val="bg1"/>
            </a:solidFill>
            <a:ln>
              <a:solidFill>
                <a:schemeClr val="accent6"/>
              </a:solidFill>
            </a:ln>
          </p:spPr>
          <p:txBody>
            <a:bodyPr wrap="square" lIns="182880" tIns="457200" rIns="182880" bIns="91440" rtlCol="0">
              <a:noAutofit/>
            </a:bodyPr>
            <a:lstStyle/>
            <a:p>
              <a:pPr marL="171450" marR="0" lvl="0" indent="-171450" algn="l" defTabSz="914400" rtl="0" eaLnBrk="1" fontAlgn="auto" latinLnBrk="0" hangingPunct="1">
                <a:lnSpc>
                  <a:spcPct val="100000"/>
                </a:lnSpc>
                <a:spcBef>
                  <a:spcPts val="0"/>
                </a:spcBef>
                <a:spcAft>
                  <a:spcPts val="600"/>
                </a:spcAft>
                <a:buClrTx/>
                <a:buSzPct val="100000"/>
                <a:buFont typeface="Arial" panose="020B0604020202020204" pitchFamily="34" charset="0"/>
                <a:buChar char="•"/>
                <a:tabLst/>
                <a:defRPr/>
              </a:pPr>
              <a:r>
                <a:rPr lang="en-US" sz="1300" dirty="0">
                  <a:solidFill>
                    <a:srgbClr val="000000"/>
                  </a:solidFill>
                  <a:latin typeface="Calibri" panose="020F0502020204030204" pitchFamily="34" charset="0"/>
                  <a:ea typeface="宋体" panose="02010600030101010101" pitchFamily="2" charset="-122"/>
                  <a:cs typeface="Calibri" panose="020F0502020204030204" pitchFamily="34" charset="0"/>
                </a:rPr>
                <a:t>MNE Groups must file a </a:t>
              </a:r>
              <a:r>
                <a:rPr lang="en-US" sz="1300" b="1" i="1" dirty="0">
                  <a:solidFill>
                    <a:srgbClr val="000000"/>
                  </a:solidFill>
                  <a:latin typeface="Calibri" panose="020F0502020204030204" pitchFamily="34" charset="0"/>
                  <a:ea typeface="宋体" panose="02010600030101010101" pitchFamily="2" charset="-122"/>
                  <a:cs typeface="Calibri" panose="020F0502020204030204" pitchFamily="34" charset="0"/>
                </a:rPr>
                <a:t>GloBE Information Return</a:t>
              </a:r>
              <a:r>
                <a:rPr lang="en-US" sz="1300" dirty="0">
                  <a:solidFill>
                    <a:srgbClr val="000000"/>
                  </a:solidFill>
                  <a:latin typeface="Calibri" panose="020F0502020204030204" pitchFamily="34" charset="0"/>
                  <a:ea typeface="宋体" panose="02010600030101010101" pitchFamily="2" charset="-122"/>
                  <a:cs typeface="Calibri" panose="020F0502020204030204" pitchFamily="34" charset="0"/>
                </a:rPr>
                <a:t> with their respective tax administration in implementing jurisdictions.</a:t>
              </a:r>
            </a:p>
            <a:p>
              <a:pPr marL="171450" marR="0" lvl="0" indent="-171450" algn="l" defTabSz="914400" rtl="0" eaLnBrk="1" fontAlgn="auto" latinLnBrk="0" hangingPunct="1">
                <a:lnSpc>
                  <a:spcPct val="100000"/>
                </a:lnSpc>
                <a:spcBef>
                  <a:spcPts val="0"/>
                </a:spcBef>
                <a:spcAft>
                  <a:spcPts val="600"/>
                </a:spcAft>
                <a:buClrTx/>
                <a:buSzPct val="100000"/>
                <a:buFont typeface="Arial" panose="020B0604020202020204" pitchFamily="34" charset="0"/>
                <a:buChar char="•"/>
                <a:tabLst/>
                <a:defRPr/>
              </a:pPr>
              <a:r>
                <a:rPr lang="en-US" sz="1300" dirty="0">
                  <a:solidFill>
                    <a:srgbClr val="313131"/>
                  </a:solidFill>
                  <a:latin typeface="Calibri"/>
                </a:rPr>
                <a:t>The GIR comprises </a:t>
              </a:r>
              <a:r>
                <a:rPr lang="en-US" sz="1300" b="1" dirty="0">
                  <a:solidFill>
                    <a:srgbClr val="313131"/>
                  </a:solidFill>
                  <a:latin typeface="Calibri"/>
                </a:rPr>
                <a:t>110 core data points </a:t>
              </a:r>
              <a:r>
                <a:rPr lang="en-US" sz="1300" dirty="0">
                  <a:solidFill>
                    <a:srgbClr val="313131"/>
                  </a:solidFill>
                  <a:latin typeface="Calibri"/>
                </a:rPr>
                <a:t>covering </a:t>
              </a:r>
              <a:r>
                <a:rPr lang="en-US" sz="1300" b="1" dirty="0">
                  <a:solidFill>
                    <a:srgbClr val="313131"/>
                  </a:solidFill>
                  <a:latin typeface="Calibri"/>
                </a:rPr>
                <a:t>28 pages</a:t>
              </a:r>
              <a:endParaRPr kumimoji="0" lang="en-US" sz="1300" b="0" i="0" u="none" strike="noStrike" kern="1200" cap="none" spc="0" normalizeH="0" baseline="0" noProof="0" dirty="0">
                <a:ln>
                  <a:noFill/>
                </a:ln>
                <a:solidFill>
                  <a:srgbClr val="313131"/>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34B32A52-3E4A-E95D-5D33-AACFD1CCDE2C}"/>
                </a:ext>
              </a:extLst>
            </p:cNvPr>
            <p:cNvSpPr/>
            <p:nvPr/>
          </p:nvSpPr>
          <p:spPr bwMode="gray">
            <a:xfrm>
              <a:off x="451109" y="2898341"/>
              <a:ext cx="6449274" cy="272947"/>
            </a:xfrm>
            <a:prstGeom prst="rect">
              <a:avLst/>
            </a:prstGeom>
            <a:solidFill>
              <a:schemeClr val="accent6"/>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GB" altLang="zh-CN" sz="14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GIR Reporting</a:t>
              </a:r>
            </a:p>
          </p:txBody>
        </p:sp>
      </p:grpSp>
      <p:sp>
        <p:nvSpPr>
          <p:cNvPr id="28" name="TextBox 27">
            <a:extLst>
              <a:ext uri="{FF2B5EF4-FFF2-40B4-BE49-F238E27FC236}">
                <a16:creationId xmlns:a16="http://schemas.microsoft.com/office/drawing/2014/main" id="{426228A9-8C20-739D-FEE5-140CED1E4761}"/>
              </a:ext>
            </a:extLst>
          </p:cNvPr>
          <p:cNvSpPr txBox="1"/>
          <p:nvPr/>
        </p:nvSpPr>
        <p:spPr>
          <a:xfrm>
            <a:off x="451104" y="2514322"/>
            <a:ext cx="4100922" cy="215444"/>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600"/>
              </a:spcBef>
              <a:spcAft>
                <a:spcPts val="0"/>
              </a:spcAft>
              <a:buClrTx/>
              <a:buSzPct val="100000"/>
              <a:buFontTx/>
              <a:buNone/>
              <a:tabLst/>
              <a:defRPr/>
            </a:pPr>
            <a:r>
              <a:rPr kumimoji="0" lang="en-US" sz="1400" b="1" u="none" strike="noStrike" kern="1200" cap="none" spc="0" normalizeH="0" baseline="0" noProof="0" dirty="0">
                <a:ln>
                  <a:noFill/>
                </a:ln>
                <a:effectLst/>
                <a:uLnTx/>
                <a:uFillTx/>
                <a:ea typeface="+mn-ea"/>
                <a:cs typeface="+mn-cs"/>
              </a:rPr>
              <a:t>Relevance of maintaining GloBE Books</a:t>
            </a:r>
          </a:p>
        </p:txBody>
      </p:sp>
      <p:grpSp>
        <p:nvGrpSpPr>
          <p:cNvPr id="42" name="Group 41">
            <a:extLst>
              <a:ext uri="{FF2B5EF4-FFF2-40B4-BE49-F238E27FC236}">
                <a16:creationId xmlns:a16="http://schemas.microsoft.com/office/drawing/2014/main" id="{0440910F-0412-36CB-D739-A50131F15766}"/>
              </a:ext>
            </a:extLst>
          </p:cNvPr>
          <p:cNvGrpSpPr/>
          <p:nvPr/>
        </p:nvGrpSpPr>
        <p:grpSpPr>
          <a:xfrm>
            <a:off x="6302705" y="4213860"/>
            <a:ext cx="5222546" cy="1754514"/>
            <a:chOff x="6302705" y="4143363"/>
            <a:chExt cx="5222546" cy="1825011"/>
          </a:xfrm>
        </p:grpSpPr>
        <p:sp>
          <p:nvSpPr>
            <p:cNvPr id="41" name="Right Bracket 40">
              <a:extLst>
                <a:ext uri="{FF2B5EF4-FFF2-40B4-BE49-F238E27FC236}">
                  <a16:creationId xmlns:a16="http://schemas.microsoft.com/office/drawing/2014/main" id="{DABC5973-4765-9661-7BCC-D663794F91D4}"/>
                </a:ext>
              </a:extLst>
            </p:cNvPr>
            <p:cNvSpPr/>
            <p:nvPr/>
          </p:nvSpPr>
          <p:spPr>
            <a:xfrm rot="16200000">
              <a:off x="8853344" y="1750408"/>
              <a:ext cx="121261" cy="5222540"/>
            </a:xfrm>
            <a:prstGeom prst="rightBracket">
              <a:avLst>
                <a:gd name="adj"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0" name="Group 39">
              <a:extLst>
                <a:ext uri="{FF2B5EF4-FFF2-40B4-BE49-F238E27FC236}">
                  <a16:creationId xmlns:a16="http://schemas.microsoft.com/office/drawing/2014/main" id="{C9D86EB8-E3E9-DA5C-2C9D-5DB410BEBF6C}"/>
                </a:ext>
              </a:extLst>
            </p:cNvPr>
            <p:cNvGrpSpPr/>
            <p:nvPr/>
          </p:nvGrpSpPr>
          <p:grpSpPr>
            <a:xfrm>
              <a:off x="6302712" y="4143363"/>
              <a:ext cx="5222539" cy="1825011"/>
              <a:chOff x="6756785" y="4019538"/>
              <a:chExt cx="4314391" cy="1825011"/>
            </a:xfrm>
          </p:grpSpPr>
          <p:grpSp>
            <p:nvGrpSpPr>
              <p:cNvPr id="32" name="Group 31">
                <a:extLst>
                  <a:ext uri="{FF2B5EF4-FFF2-40B4-BE49-F238E27FC236}">
                    <a16:creationId xmlns:a16="http://schemas.microsoft.com/office/drawing/2014/main" id="{9DC78FAE-0E5A-E314-2FC5-E9589B5821A8}"/>
                  </a:ext>
                </a:extLst>
              </p:cNvPr>
              <p:cNvGrpSpPr/>
              <p:nvPr/>
            </p:nvGrpSpPr>
            <p:grpSpPr>
              <a:xfrm>
                <a:off x="6756785" y="4401439"/>
                <a:ext cx="4314391" cy="1443110"/>
                <a:chOff x="6404874" y="2258614"/>
                <a:chExt cx="5190496" cy="1552949"/>
              </a:xfrm>
            </p:grpSpPr>
            <p:sp>
              <p:nvSpPr>
                <p:cNvPr id="33" name="TextBox 32">
                  <a:extLst>
                    <a:ext uri="{FF2B5EF4-FFF2-40B4-BE49-F238E27FC236}">
                      <a16:creationId xmlns:a16="http://schemas.microsoft.com/office/drawing/2014/main" id="{60D519CD-477B-E531-D241-BCDCF008759E}"/>
                    </a:ext>
                  </a:extLst>
                </p:cNvPr>
                <p:cNvSpPr txBox="1"/>
                <p:nvPr/>
              </p:nvSpPr>
              <p:spPr>
                <a:xfrm>
                  <a:off x="6404875" y="2262241"/>
                  <a:ext cx="1615045" cy="704695"/>
                </a:xfrm>
                <a:prstGeom prst="rect">
                  <a:avLst/>
                </a:prstGeom>
                <a:ln w="12700">
                  <a:solidFill>
                    <a:schemeClr val="accent2"/>
                  </a:solidFill>
                </a:ln>
              </p:spPr>
              <p:style>
                <a:lnRef idx="2">
                  <a:schemeClr val="accent6"/>
                </a:lnRef>
                <a:fillRef idx="1">
                  <a:schemeClr val="lt1"/>
                </a:fillRef>
                <a:effectRef idx="0">
                  <a:schemeClr val="accent6"/>
                </a:effectRef>
                <a:fontRef idx="minor">
                  <a:schemeClr val="dk1"/>
                </a:fontRef>
              </p:style>
              <p:txBody>
                <a:bodyPr wrap="square" anchor="ctr">
                  <a:noAutofit/>
                </a:bodyPr>
                <a:lstStyle/>
                <a:p>
                  <a:pPr algn="ctr"/>
                  <a:r>
                    <a:rPr lang="en-US" sz="1200" dirty="0">
                      <a:solidFill>
                        <a:schemeClr val="tx1"/>
                      </a:solidFill>
                      <a:latin typeface="Calibri" panose="020F0502020204030204" pitchFamily="34" charset="0"/>
                      <a:cs typeface="Calibri" panose="020F0502020204030204" pitchFamily="34" charset="0"/>
                    </a:rPr>
                    <a:t>Identification of Constituent Entities</a:t>
                  </a:r>
                </a:p>
              </p:txBody>
            </p:sp>
            <p:sp>
              <p:nvSpPr>
                <p:cNvPr id="34" name="TextBox 33">
                  <a:extLst>
                    <a:ext uri="{FF2B5EF4-FFF2-40B4-BE49-F238E27FC236}">
                      <a16:creationId xmlns:a16="http://schemas.microsoft.com/office/drawing/2014/main" id="{7ED8821F-ACBC-BBA7-A2EB-E672F96F2503}"/>
                    </a:ext>
                  </a:extLst>
                </p:cNvPr>
                <p:cNvSpPr txBox="1"/>
                <p:nvPr/>
              </p:nvSpPr>
              <p:spPr>
                <a:xfrm>
                  <a:off x="6404874" y="3106868"/>
                  <a:ext cx="1615045" cy="704695"/>
                </a:xfrm>
                <a:prstGeom prst="rect">
                  <a:avLst/>
                </a:prstGeom>
                <a:ln w="12700">
                  <a:solidFill>
                    <a:schemeClr val="accent4"/>
                  </a:solidFill>
                </a:ln>
              </p:spPr>
              <p:style>
                <a:lnRef idx="2">
                  <a:schemeClr val="accent6"/>
                </a:lnRef>
                <a:fillRef idx="1">
                  <a:schemeClr val="lt1"/>
                </a:fillRef>
                <a:effectRef idx="0">
                  <a:schemeClr val="accent6"/>
                </a:effectRef>
                <a:fontRef idx="minor">
                  <a:schemeClr val="dk1"/>
                </a:fontRef>
              </p:style>
              <p:txBody>
                <a:bodyPr wrap="square" anchor="ctr">
                  <a:noAutofit/>
                </a:bodyPr>
                <a:lstStyle/>
                <a:p>
                  <a:pPr algn="ctr"/>
                  <a:r>
                    <a:rPr lang="en-US" sz="1200" dirty="0">
                      <a:solidFill>
                        <a:schemeClr val="tx1"/>
                      </a:solidFill>
                      <a:latin typeface="Calibri" panose="020F0502020204030204" pitchFamily="34" charset="0"/>
                      <a:cs typeface="Calibri" panose="020F0502020204030204" pitchFamily="34" charset="0"/>
                    </a:rPr>
                    <a:t>Overall corporate structure &amp; ownership interests</a:t>
                  </a:r>
                </a:p>
              </p:txBody>
            </p:sp>
            <p:sp>
              <p:nvSpPr>
                <p:cNvPr id="35" name="TextBox 34">
                  <a:extLst>
                    <a:ext uri="{FF2B5EF4-FFF2-40B4-BE49-F238E27FC236}">
                      <a16:creationId xmlns:a16="http://schemas.microsoft.com/office/drawing/2014/main" id="{E60AC5FA-BB64-28BE-2149-D4BB5CEF5157}"/>
                    </a:ext>
                  </a:extLst>
                </p:cNvPr>
                <p:cNvSpPr txBox="1"/>
                <p:nvPr/>
              </p:nvSpPr>
              <p:spPr>
                <a:xfrm>
                  <a:off x="8189937" y="2262240"/>
                  <a:ext cx="1615045" cy="1549323"/>
                </a:xfrm>
                <a:prstGeom prst="rect">
                  <a:avLst/>
                </a:prstGeom>
                <a:ln w="12700">
                  <a:solidFill>
                    <a:schemeClr val="accent1"/>
                  </a:solidFill>
                </a:ln>
              </p:spPr>
              <p:style>
                <a:lnRef idx="2">
                  <a:schemeClr val="accent6"/>
                </a:lnRef>
                <a:fillRef idx="1">
                  <a:schemeClr val="lt1"/>
                </a:fillRef>
                <a:effectRef idx="0">
                  <a:schemeClr val="accent6"/>
                </a:effectRef>
                <a:fontRef idx="minor">
                  <a:schemeClr val="dk1"/>
                </a:fontRef>
              </p:style>
              <p:txBody>
                <a:bodyPr wrap="square" lIns="91440" tIns="91440" rIns="91440" anchor="t">
                  <a:noAutofit/>
                </a:bodyPr>
                <a:lstStyle/>
                <a:p>
                  <a:pPr algn="ctr"/>
                  <a:r>
                    <a:rPr lang="en-US" sz="1100" dirty="0">
                      <a:solidFill>
                        <a:schemeClr val="tx1"/>
                      </a:solidFill>
                      <a:latin typeface="Calibri" panose="020F0502020204030204" pitchFamily="34" charset="0"/>
                      <a:cs typeface="Calibri" panose="020F0502020204030204" pitchFamily="34" charset="0"/>
                    </a:rPr>
                    <a:t>Information to compute:</a:t>
                  </a:r>
                </a:p>
              </p:txBody>
            </p:sp>
            <p:sp>
              <p:nvSpPr>
                <p:cNvPr id="36" name="TextBox 35">
                  <a:extLst>
                    <a:ext uri="{FF2B5EF4-FFF2-40B4-BE49-F238E27FC236}">
                      <a16:creationId xmlns:a16="http://schemas.microsoft.com/office/drawing/2014/main" id="{88F26EF4-46AE-5018-9062-5F4E6DFC1792}"/>
                    </a:ext>
                  </a:extLst>
                </p:cNvPr>
                <p:cNvSpPr txBox="1"/>
                <p:nvPr/>
              </p:nvSpPr>
              <p:spPr>
                <a:xfrm>
                  <a:off x="9980325" y="2258614"/>
                  <a:ext cx="1615045" cy="704695"/>
                </a:xfrm>
                <a:prstGeom prst="rect">
                  <a:avLst/>
                </a:prstGeom>
                <a:ln w="12700">
                  <a:solidFill>
                    <a:schemeClr val="accent3"/>
                  </a:solidFill>
                </a:ln>
              </p:spPr>
              <p:style>
                <a:lnRef idx="2">
                  <a:schemeClr val="accent6"/>
                </a:lnRef>
                <a:fillRef idx="1">
                  <a:schemeClr val="lt1"/>
                </a:fillRef>
                <a:effectRef idx="0">
                  <a:schemeClr val="accent6"/>
                </a:effectRef>
                <a:fontRef idx="minor">
                  <a:schemeClr val="dk1"/>
                </a:fontRef>
              </p:style>
              <p:txBody>
                <a:bodyPr wrap="square" anchor="ctr">
                  <a:noAutofit/>
                </a:bodyPr>
                <a:lstStyle/>
                <a:p>
                  <a:pPr algn="ctr"/>
                  <a:r>
                    <a:rPr lang="en-US" sz="1200" dirty="0">
                      <a:solidFill>
                        <a:schemeClr val="tx1"/>
                      </a:solidFill>
                      <a:latin typeface="Calibri" panose="020F0502020204030204" pitchFamily="34" charset="0"/>
                      <a:cs typeface="Calibri" panose="020F0502020204030204" pitchFamily="34" charset="0"/>
                    </a:rPr>
                    <a:t>GloBE Elections taken</a:t>
                  </a:r>
                </a:p>
              </p:txBody>
            </p:sp>
            <p:sp>
              <p:nvSpPr>
                <p:cNvPr id="37" name="TextBox 36">
                  <a:extLst>
                    <a:ext uri="{FF2B5EF4-FFF2-40B4-BE49-F238E27FC236}">
                      <a16:creationId xmlns:a16="http://schemas.microsoft.com/office/drawing/2014/main" id="{9EBA3B98-D95D-A495-0DC5-B60F86E5CE88}"/>
                    </a:ext>
                  </a:extLst>
                </p:cNvPr>
                <p:cNvSpPr txBox="1"/>
                <p:nvPr/>
              </p:nvSpPr>
              <p:spPr>
                <a:xfrm>
                  <a:off x="9980324" y="3103241"/>
                  <a:ext cx="1615045" cy="704695"/>
                </a:xfrm>
                <a:prstGeom prst="rect">
                  <a:avLst/>
                </a:prstGeom>
                <a:ln w="12700"/>
              </p:spPr>
              <p:style>
                <a:lnRef idx="2">
                  <a:schemeClr val="accent6"/>
                </a:lnRef>
                <a:fillRef idx="1">
                  <a:schemeClr val="lt1"/>
                </a:fillRef>
                <a:effectRef idx="0">
                  <a:schemeClr val="accent6"/>
                </a:effectRef>
                <a:fontRef idx="minor">
                  <a:schemeClr val="dk1"/>
                </a:fontRef>
              </p:style>
              <p:txBody>
                <a:bodyPr wrap="square" anchor="ctr">
                  <a:noAutofit/>
                </a:bodyPr>
                <a:lstStyle/>
                <a:p>
                  <a:pPr algn="ctr"/>
                  <a:r>
                    <a:rPr lang="en-US" sz="1200" dirty="0">
                      <a:solidFill>
                        <a:schemeClr val="tx1"/>
                      </a:solidFill>
                      <a:latin typeface="Calibri" panose="020F0502020204030204" pitchFamily="34" charset="0"/>
                      <a:cs typeface="Calibri" panose="020F0502020204030204" pitchFamily="34" charset="0"/>
                    </a:rPr>
                    <a:t>Other necessary information</a:t>
                  </a:r>
                </a:p>
              </p:txBody>
            </p:sp>
            <p:sp>
              <p:nvSpPr>
                <p:cNvPr id="38" name="TextBox 37">
                  <a:extLst>
                    <a:ext uri="{FF2B5EF4-FFF2-40B4-BE49-F238E27FC236}">
                      <a16:creationId xmlns:a16="http://schemas.microsoft.com/office/drawing/2014/main" id="{004469A7-1011-0FCC-28F1-E164352D3407}"/>
                    </a:ext>
                  </a:extLst>
                </p:cNvPr>
                <p:cNvSpPr txBox="1"/>
                <p:nvPr/>
              </p:nvSpPr>
              <p:spPr>
                <a:xfrm>
                  <a:off x="8256423" y="2579046"/>
                  <a:ext cx="1475462" cy="550446"/>
                </a:xfrm>
                <a:prstGeom prst="rect">
                  <a:avLst/>
                </a:prstGeom>
                <a:solidFill>
                  <a:schemeClr val="accent1">
                    <a:lumMod val="20000"/>
                    <a:lumOff val="80000"/>
                  </a:schemeClr>
                </a:solidFill>
                <a:ln w="12700">
                  <a:noFill/>
                </a:ln>
              </p:spPr>
              <p:style>
                <a:lnRef idx="2">
                  <a:schemeClr val="accent6"/>
                </a:lnRef>
                <a:fillRef idx="1">
                  <a:schemeClr val="lt1"/>
                </a:fillRef>
                <a:effectRef idx="0">
                  <a:schemeClr val="accent6"/>
                </a:effectRef>
                <a:fontRef idx="minor">
                  <a:schemeClr val="dk1"/>
                </a:fontRef>
              </p:style>
              <p:txBody>
                <a:bodyPr wrap="square" anchor="ctr">
                  <a:noAutofit/>
                </a:bodyPr>
                <a:lstStyle/>
                <a:p>
                  <a:pPr algn="ctr"/>
                  <a:r>
                    <a:rPr lang="en-US" sz="1050" dirty="0">
                      <a:solidFill>
                        <a:schemeClr val="tx1"/>
                      </a:solidFill>
                      <a:latin typeface="Calibri" panose="020F0502020204030204" pitchFamily="34" charset="0"/>
                      <a:cs typeface="Calibri" panose="020F0502020204030204" pitchFamily="34" charset="0"/>
                    </a:rPr>
                    <a:t>Effective Tax Rate</a:t>
                  </a:r>
                </a:p>
              </p:txBody>
            </p:sp>
            <p:sp>
              <p:nvSpPr>
                <p:cNvPr id="39" name="TextBox 38">
                  <a:extLst>
                    <a:ext uri="{FF2B5EF4-FFF2-40B4-BE49-F238E27FC236}">
                      <a16:creationId xmlns:a16="http://schemas.microsoft.com/office/drawing/2014/main" id="{D76F5089-EC2D-B291-F9F2-EB3257DC6B6C}"/>
                    </a:ext>
                  </a:extLst>
                </p:cNvPr>
                <p:cNvSpPr txBox="1"/>
                <p:nvPr/>
              </p:nvSpPr>
              <p:spPr>
                <a:xfrm>
                  <a:off x="8256423" y="3199574"/>
                  <a:ext cx="1475462" cy="550446"/>
                </a:xfrm>
                <a:prstGeom prst="rect">
                  <a:avLst/>
                </a:prstGeom>
                <a:solidFill>
                  <a:schemeClr val="accent1">
                    <a:lumMod val="20000"/>
                    <a:lumOff val="80000"/>
                  </a:schemeClr>
                </a:solidFill>
                <a:ln w="12700">
                  <a:noFill/>
                </a:ln>
              </p:spPr>
              <p:style>
                <a:lnRef idx="2">
                  <a:schemeClr val="accent6"/>
                </a:lnRef>
                <a:fillRef idx="1">
                  <a:schemeClr val="lt1"/>
                </a:fillRef>
                <a:effectRef idx="0">
                  <a:schemeClr val="accent6"/>
                </a:effectRef>
                <a:fontRef idx="minor">
                  <a:schemeClr val="dk1"/>
                </a:fontRef>
              </p:style>
              <p:txBody>
                <a:bodyPr wrap="square" anchor="ctr">
                  <a:noAutofit/>
                </a:bodyPr>
                <a:lstStyle/>
                <a:p>
                  <a:pPr algn="ctr"/>
                  <a:r>
                    <a:rPr lang="en-US" sz="1050" dirty="0">
                      <a:solidFill>
                        <a:schemeClr val="tx1"/>
                      </a:solidFill>
                      <a:latin typeface="Calibri" panose="020F0502020204030204" pitchFamily="34" charset="0"/>
                      <a:cs typeface="Calibri" panose="020F0502020204030204" pitchFamily="34" charset="0"/>
                    </a:rPr>
                    <a:t>Top-up Taxes &amp; Allocation</a:t>
                  </a:r>
                </a:p>
              </p:txBody>
            </p:sp>
          </p:grpSp>
          <p:sp>
            <p:nvSpPr>
              <p:cNvPr id="31" name="Rectangle 30">
                <a:extLst>
                  <a:ext uri="{FF2B5EF4-FFF2-40B4-BE49-F238E27FC236}">
                    <a16:creationId xmlns:a16="http://schemas.microsoft.com/office/drawing/2014/main" id="{FEA3C9A3-FD5B-9AE9-ED5C-1CCB264198B0}"/>
                  </a:ext>
                </a:extLst>
              </p:cNvPr>
              <p:cNvSpPr/>
              <p:nvPr/>
            </p:nvSpPr>
            <p:spPr bwMode="gray">
              <a:xfrm>
                <a:off x="7645944" y="4019538"/>
                <a:ext cx="2536070" cy="278945"/>
              </a:xfrm>
              <a:prstGeom prst="rect">
                <a:avLst/>
              </a:prstGeom>
              <a:solidFill>
                <a:schemeClr val="bg1"/>
              </a:solidFill>
              <a:ln>
                <a:noFill/>
                <a:headEnd/>
                <a:tailEnd/>
              </a:ln>
            </p:spPr>
            <p:style>
              <a:lnRef idx="2">
                <a:schemeClr val="accent4"/>
              </a:lnRef>
              <a:fillRef idx="1">
                <a:schemeClr val="lt1"/>
              </a:fillRef>
              <a:effectRef idx="0">
                <a:schemeClr val="accent4"/>
              </a:effectRef>
              <a:fontRef idx="minor">
                <a:schemeClr val="dk1"/>
              </a:fontRef>
            </p:style>
            <p:txBody>
              <a:bodyPr wrap="square" lIns="88900" tIns="88900" rIns="88900" bIns="88900" rtlCol="0" anchor="ctr"/>
              <a:lstStyle/>
              <a:p>
                <a:pPr algn="ctr">
                  <a:lnSpc>
                    <a:spcPct val="106000"/>
                  </a:lnSpc>
                  <a:buFont typeface="Wingdings 2" pitchFamily="18" charset="2"/>
                  <a:buNone/>
                </a:pPr>
                <a:r>
                  <a:rPr lang="en-US" sz="1100" i="1" dirty="0">
                    <a:solidFill>
                      <a:schemeClr val="tx1"/>
                    </a:solidFill>
                  </a:rPr>
                  <a:t>Contents of the GloBE Information Return</a:t>
                </a:r>
              </a:p>
            </p:txBody>
          </p:sp>
        </p:grpSp>
      </p:grpSp>
    </p:spTree>
    <p:extLst>
      <p:ext uri="{BB962C8B-B14F-4D97-AF65-F5344CB8AC3E}">
        <p14:creationId xmlns:p14="http://schemas.microsoft.com/office/powerpoint/2010/main" val="105159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Oval 96">
            <a:extLst>
              <a:ext uri="{FF2B5EF4-FFF2-40B4-BE49-F238E27FC236}">
                <a16:creationId xmlns:a16="http://schemas.microsoft.com/office/drawing/2014/main" id="{6B459E57-B0F7-3A5C-ED87-41E900756454}"/>
              </a:ext>
            </a:extLst>
          </p:cNvPr>
          <p:cNvSpPr/>
          <p:nvPr/>
        </p:nvSpPr>
        <p:spPr bwMode="gray">
          <a:xfrm>
            <a:off x="5507831" y="2421348"/>
            <a:ext cx="195263" cy="242888"/>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68" name="Text Placeholder 4">
            <a:extLst>
              <a:ext uri="{FF2B5EF4-FFF2-40B4-BE49-F238E27FC236}">
                <a16:creationId xmlns:a16="http://schemas.microsoft.com/office/drawing/2014/main" id="{55C33E89-2C06-D444-406A-A8ABE34E9B6C}"/>
              </a:ext>
            </a:extLst>
          </p:cNvPr>
          <p:cNvSpPr txBox="1">
            <a:spLocks/>
          </p:cNvSpPr>
          <p:nvPr/>
        </p:nvSpPr>
        <p:spPr>
          <a:xfrm>
            <a:off x="451103" y="381000"/>
            <a:ext cx="7768972" cy="504426"/>
          </a:xfrm>
          <a:prstGeom prst="rect">
            <a:avLst/>
          </a:prstGeom>
          <a:effectLst>
            <a:reflection blurRad="25400" endPos="0" dist="50800" dir="5400000" sy="-100000" algn="bl" rotWithShape="0"/>
          </a:effectLst>
        </p:spPr>
        <p:txBody>
          <a:bodyPr vert="horz" lIns="0" tIns="0" rIns="0" bIns="0" rtlCol="0" anchor="b">
            <a:noAutofit/>
          </a:bodyPr>
          <a:lstStyle>
            <a:lvl1pPr marL="0" indent="0" algn="l" defTabSz="914400" rtl="0" eaLnBrk="1" latinLnBrk="0" hangingPunct="1">
              <a:spcBef>
                <a:spcPts val="0"/>
              </a:spcBef>
              <a:spcAft>
                <a:spcPts val="0"/>
              </a:spcAft>
              <a:buSzPct val="100000"/>
              <a:buFontTx/>
              <a:buNone/>
              <a:defRPr sz="1400" b="1" kern="1200">
                <a:solidFill>
                  <a:schemeClr val="bg1"/>
                </a:solidFill>
                <a:latin typeface="Calibri" panose="020F0502020204030204" pitchFamily="34" charset="0"/>
                <a:ea typeface="+mn-ea"/>
                <a:cs typeface="Calibri" panose="020F0502020204030204" pitchFamily="34" charset="0"/>
              </a:defRPr>
            </a:lvl1pPr>
            <a:lvl2pPr marL="139700" indent="-139700" algn="l" defTabSz="914400" rtl="0" eaLnBrk="1" latinLnBrk="0" hangingPunct="1">
              <a:spcBef>
                <a:spcPts val="0"/>
              </a:spcBef>
              <a:spcAft>
                <a:spcPts val="600"/>
              </a:spcAft>
              <a:buClrTx/>
              <a:buSzPct val="100000"/>
              <a:buFont typeface="Arial" panose="020B0604020202020204" pitchFamily="34" charset="0"/>
              <a:buChar char="•"/>
              <a:defRPr lang="en-US" sz="1200" b="0" kern="1200">
                <a:solidFill>
                  <a:schemeClr val="bg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600"/>
              </a:spcAft>
              <a:buClrTx/>
              <a:buSzPct val="100000"/>
              <a:buFont typeface="Arial" panose="020B0604020202020204" pitchFamily="34" charset="0"/>
              <a:buChar char="−"/>
              <a:defRPr lang="en-US" sz="1200" kern="1200">
                <a:solidFill>
                  <a:schemeClr val="bg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600"/>
              </a:spcAft>
              <a:buClrTx/>
              <a:buSzPct val="100000"/>
              <a:buFont typeface="Arial" panose="020B0604020202020204" pitchFamily="34" charset="0"/>
              <a:buChar char="◦"/>
              <a:defRPr lang="en-US" sz="1200" kern="1200" baseline="0">
                <a:solidFill>
                  <a:schemeClr val="bg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600"/>
              </a:spcAft>
              <a:buClrTx/>
              <a:buSzPct val="100000"/>
              <a:buFont typeface="Arial" panose="020B0604020202020204" pitchFamily="34" charset="0"/>
              <a:buChar char="−"/>
              <a:tabLst/>
              <a:defRPr lang="en-US" sz="1200" kern="1200" baseline="0">
                <a:solidFill>
                  <a:schemeClr val="bg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US" sz="2400" dirty="0">
                <a:ln w="0"/>
                <a:solidFill>
                  <a:schemeClr val="tx1"/>
                </a:solidFill>
                <a:effectLst/>
                <a:latin typeface="+mn-lt"/>
              </a:rPr>
              <a:t>Key Challenges: Adjustments to Covered Taxes</a:t>
            </a:r>
          </a:p>
        </p:txBody>
      </p:sp>
      <p:sp>
        <p:nvSpPr>
          <p:cNvPr id="78" name="Rectangle: Rounded Corners 77">
            <a:extLst>
              <a:ext uri="{FF2B5EF4-FFF2-40B4-BE49-F238E27FC236}">
                <a16:creationId xmlns:a16="http://schemas.microsoft.com/office/drawing/2014/main" id="{64F2A37D-E88B-04C0-6C11-8C3CB2C1E851}"/>
              </a:ext>
            </a:extLst>
          </p:cNvPr>
          <p:cNvSpPr/>
          <p:nvPr/>
        </p:nvSpPr>
        <p:spPr bwMode="gray">
          <a:xfrm>
            <a:off x="451104" y="1134189"/>
            <a:ext cx="11255121" cy="819150"/>
          </a:xfrm>
          <a:prstGeom prst="roundRect">
            <a:avLst>
              <a:gd name="adj" fmla="val 0"/>
            </a:avLst>
          </a:prstGeom>
          <a:solidFill>
            <a:srgbClr val="F7C9C5"/>
          </a:solidFill>
          <a:ln w="19050" algn="ctr">
            <a:solidFill>
              <a:srgbClr val="C00000"/>
            </a:solidFill>
            <a:miter lim="800000"/>
            <a:headEnd/>
            <a:tailEnd/>
          </a:ln>
        </p:spPr>
        <p:txBody>
          <a:bodyPr wrap="square" lIns="91440" tIns="88900" rIns="88900" bIns="88900" rtlCol="0" anchor="ctr"/>
          <a:lstStyle/>
          <a:p>
            <a:pPr marR="0" lvl="0" algn="l" defTabSz="914400" rtl="0" eaLnBrk="1" fontAlgn="auto" latinLnBrk="0" hangingPunct="1">
              <a:lnSpc>
                <a:spcPct val="106000"/>
              </a:lnSpc>
              <a:spcBef>
                <a:spcPts val="0"/>
              </a:spcBef>
              <a:spcAft>
                <a:spcPts val="600"/>
              </a:spcAft>
              <a:buClrTx/>
              <a:buSzTx/>
              <a:tabLst/>
              <a:defRPr/>
            </a:pPr>
            <a:r>
              <a:rPr lang="en-US" sz="1600" dirty="0">
                <a:solidFill>
                  <a:schemeClr val="tx1"/>
                </a:solidFill>
                <a:latin typeface="Calibri" panose="020F0502020204030204" pitchFamily="34" charset="0"/>
                <a:cs typeface="Calibri" panose="020F0502020204030204" pitchFamily="34" charset="0"/>
              </a:rPr>
              <a:t>MNEs will need to consider the numerous adjustments and elections to be taken in order to arrive at their </a:t>
            </a:r>
            <a:r>
              <a:rPr lang="en-US" sz="1600" b="1" dirty="0">
                <a:solidFill>
                  <a:schemeClr val="tx1"/>
                </a:solidFill>
                <a:latin typeface="Calibri" panose="020F0502020204030204" pitchFamily="34" charset="0"/>
                <a:cs typeface="Calibri" panose="020F0502020204030204" pitchFamily="34" charset="0"/>
              </a:rPr>
              <a:t>Adjusted Covered Taxes</a:t>
            </a:r>
            <a:r>
              <a:rPr lang="en-US" sz="1600" dirty="0">
                <a:solidFill>
                  <a:schemeClr val="tx1"/>
                </a:solidFill>
                <a:latin typeface="Calibri" panose="020F0502020204030204" pitchFamily="34" charset="0"/>
                <a:cs typeface="Calibri" panose="020F0502020204030204" pitchFamily="34" charset="0"/>
              </a:rPr>
              <a:t>. </a:t>
            </a:r>
          </a:p>
        </p:txBody>
      </p:sp>
      <p:sp>
        <p:nvSpPr>
          <p:cNvPr id="3" name="TextBox 2">
            <a:extLst>
              <a:ext uri="{FF2B5EF4-FFF2-40B4-BE49-F238E27FC236}">
                <a16:creationId xmlns:a16="http://schemas.microsoft.com/office/drawing/2014/main" id="{B6578026-4169-4E54-46C4-2123FE3B790F}"/>
              </a:ext>
            </a:extLst>
          </p:cNvPr>
          <p:cNvSpPr txBox="1"/>
          <p:nvPr/>
        </p:nvSpPr>
        <p:spPr>
          <a:xfrm>
            <a:off x="5591175" y="2348841"/>
            <a:ext cx="3100556" cy="311047"/>
          </a:xfrm>
          <a:prstGeom prst="rect">
            <a:avLst/>
          </a:prstGeom>
          <a:noFill/>
        </p:spPr>
        <p:txBody>
          <a:bodyPr wrap="square" lIns="0" rIns="0">
            <a:spAutoFit/>
          </a:bodyPr>
          <a:lstStyle/>
          <a:p>
            <a:pPr marR="0" lvl="0" algn="l" defTabSz="914400" rtl="0" eaLnBrk="1" fontAlgn="auto" latinLnBrk="0" hangingPunct="1">
              <a:lnSpc>
                <a:spcPct val="106000"/>
              </a:lnSpc>
              <a:spcBef>
                <a:spcPts val="0"/>
              </a:spcBef>
              <a:spcAft>
                <a:spcPts val="600"/>
              </a:spcAft>
              <a:buClrTx/>
              <a:buSzTx/>
              <a:tabLst/>
              <a:defRPr/>
            </a:pPr>
            <a:r>
              <a:rPr lang="en-US" sz="1400" b="1" dirty="0"/>
              <a:t>Key Considerations</a:t>
            </a:r>
            <a:endParaRPr lang="en-US" sz="1200" b="1" dirty="0"/>
          </a:p>
        </p:txBody>
      </p:sp>
      <p:grpSp>
        <p:nvGrpSpPr>
          <p:cNvPr id="93" name="Group 92">
            <a:extLst>
              <a:ext uri="{FF2B5EF4-FFF2-40B4-BE49-F238E27FC236}">
                <a16:creationId xmlns:a16="http://schemas.microsoft.com/office/drawing/2014/main" id="{61208FD3-A01D-8CBC-2198-517D1B665220}"/>
              </a:ext>
            </a:extLst>
          </p:cNvPr>
          <p:cNvGrpSpPr/>
          <p:nvPr/>
        </p:nvGrpSpPr>
        <p:grpSpPr>
          <a:xfrm>
            <a:off x="451105" y="2337955"/>
            <a:ext cx="4806695" cy="3837368"/>
            <a:chOff x="451105" y="2629827"/>
            <a:chExt cx="5547356" cy="3545496"/>
          </a:xfrm>
        </p:grpSpPr>
        <p:sp>
          <p:nvSpPr>
            <p:cNvPr id="88" name="TextBox 87">
              <a:extLst>
                <a:ext uri="{FF2B5EF4-FFF2-40B4-BE49-F238E27FC236}">
                  <a16:creationId xmlns:a16="http://schemas.microsoft.com/office/drawing/2014/main" id="{32B0435D-2A4C-5E47-138C-C1CE5016D1A3}"/>
                </a:ext>
              </a:extLst>
            </p:cNvPr>
            <p:cNvSpPr txBox="1"/>
            <p:nvPr/>
          </p:nvSpPr>
          <p:spPr>
            <a:xfrm>
              <a:off x="451105" y="2629827"/>
              <a:ext cx="5547356" cy="3545496"/>
            </a:xfrm>
            <a:prstGeom prst="rect">
              <a:avLst/>
            </a:prstGeom>
            <a:solidFill>
              <a:schemeClr val="bg1"/>
            </a:solidFill>
            <a:ln>
              <a:solidFill>
                <a:schemeClr val="accent2"/>
              </a:solidFill>
            </a:ln>
          </p:spPr>
          <p:txBody>
            <a:bodyPr wrap="square" lIns="182880" tIns="457200" rIns="182880" bIns="91440" rtlCol="0" anchor="ctr">
              <a:noAutofit/>
            </a:bodyPr>
            <a:lstStyle/>
            <a:p>
              <a:pPr>
                <a:spcAft>
                  <a:spcPts val="600"/>
                </a:spcAft>
                <a:buSzPct val="100000"/>
                <a:defRPr/>
              </a:pPr>
              <a:endParaRPr kumimoji="0" lang="en-US" sz="1300" i="0" u="none" strike="noStrike" kern="1200" cap="none" spc="0" normalizeH="0" baseline="0" noProof="0" dirty="0">
                <a:ln>
                  <a:noFill/>
                </a:ln>
                <a:solidFill>
                  <a:srgbClr val="313131"/>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9732F3D1-70FF-78D2-B9B0-E4A60974DC78}"/>
                </a:ext>
              </a:extLst>
            </p:cNvPr>
            <p:cNvSpPr/>
            <p:nvPr/>
          </p:nvSpPr>
          <p:spPr bwMode="gray">
            <a:xfrm>
              <a:off x="633985" y="2763177"/>
              <a:ext cx="2486611" cy="665823"/>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华文细黑"/>
                  <a:cs typeface="+mn-cs"/>
                </a:rPr>
                <a:t>Current Tax Expense</a:t>
              </a:r>
            </a:p>
          </p:txBody>
        </p:sp>
        <p:sp>
          <p:nvSpPr>
            <p:cNvPr id="12" name="Rectangle 11">
              <a:extLst>
                <a:ext uri="{FF2B5EF4-FFF2-40B4-BE49-F238E27FC236}">
                  <a16:creationId xmlns:a16="http://schemas.microsoft.com/office/drawing/2014/main" id="{9B5B208D-006F-FB6F-73D2-37F252B5B9A0}"/>
                </a:ext>
              </a:extLst>
            </p:cNvPr>
            <p:cNvSpPr/>
            <p:nvPr/>
          </p:nvSpPr>
          <p:spPr bwMode="gray">
            <a:xfrm>
              <a:off x="3332298" y="2763177"/>
              <a:ext cx="2486611" cy="665823"/>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华文细黑"/>
                  <a:cs typeface="+mn-cs"/>
                </a:rPr>
                <a:t>Deferred Tax Expense</a:t>
              </a:r>
              <a:endParaRPr kumimoji="0" lang="en-US" sz="1200" b="1" i="0" u="none" strike="noStrike" kern="1200" cap="none" spc="0" normalizeH="0" baseline="0" noProof="0" dirty="0">
                <a:ln>
                  <a:noFill/>
                </a:ln>
                <a:solidFill>
                  <a:prstClr val="white"/>
                </a:solidFill>
                <a:effectLst/>
                <a:uLnTx/>
                <a:uFillTx/>
                <a:latin typeface="Calibri"/>
                <a:ea typeface="华文细黑"/>
                <a:cs typeface="Calibri"/>
              </a:endParaRPr>
            </a:p>
          </p:txBody>
        </p:sp>
        <p:grpSp>
          <p:nvGrpSpPr>
            <p:cNvPr id="87" name="Group 86">
              <a:extLst>
                <a:ext uri="{FF2B5EF4-FFF2-40B4-BE49-F238E27FC236}">
                  <a16:creationId xmlns:a16="http://schemas.microsoft.com/office/drawing/2014/main" id="{C33C9A35-EA2F-6699-48E2-79AA1CEF1213}"/>
                </a:ext>
              </a:extLst>
            </p:cNvPr>
            <p:cNvGrpSpPr/>
            <p:nvPr/>
          </p:nvGrpSpPr>
          <p:grpSpPr>
            <a:xfrm>
              <a:off x="633985" y="3562351"/>
              <a:ext cx="5184924" cy="2474768"/>
              <a:chOff x="459834" y="3325152"/>
              <a:chExt cx="4784311" cy="2850171"/>
            </a:xfrm>
          </p:grpSpPr>
          <p:sp>
            <p:nvSpPr>
              <p:cNvPr id="86" name="Rectangle 85">
                <a:extLst>
                  <a:ext uri="{FF2B5EF4-FFF2-40B4-BE49-F238E27FC236}">
                    <a16:creationId xmlns:a16="http://schemas.microsoft.com/office/drawing/2014/main" id="{F10A9A0C-DE76-0488-C3D4-5F79F17DEC46}"/>
                  </a:ext>
                </a:extLst>
              </p:cNvPr>
              <p:cNvSpPr/>
              <p:nvPr/>
            </p:nvSpPr>
            <p:spPr bwMode="gray">
              <a:xfrm>
                <a:off x="459834" y="3325152"/>
                <a:ext cx="4784311" cy="2850171"/>
              </a:xfrm>
              <a:prstGeom prst="rect">
                <a:avLst/>
              </a:prstGeom>
              <a:solidFill>
                <a:schemeClr val="accent1">
                  <a:lumMod val="20000"/>
                  <a:lumOff val="80000"/>
                </a:schemeClr>
              </a:solidFill>
              <a:ln w="12700">
                <a:noFill/>
                <a:headEnd/>
                <a:tailEnd/>
              </a:ln>
            </p:spPr>
            <p:style>
              <a:lnRef idx="2">
                <a:schemeClr val="accent1"/>
              </a:lnRef>
              <a:fillRef idx="1">
                <a:schemeClr val="lt1"/>
              </a:fillRef>
              <a:effectRef idx="0">
                <a:schemeClr val="accent1"/>
              </a:effectRef>
              <a:fontRef idx="minor">
                <a:schemeClr val="dk1"/>
              </a:fontRef>
            </p:style>
            <p:txBody>
              <a:bodyPr wrap="square" lIns="88900" tIns="457200" rIns="88900" bIns="88900" numCol="3" rtlCol="0" anchor="ctr"/>
              <a:lstStyle/>
              <a:p>
                <a:pPr marL="171450" indent="-171450">
                  <a:spcAft>
                    <a:spcPts val="300"/>
                  </a:spcAft>
                  <a:buFont typeface="Arial" panose="020B0604020202020204" pitchFamily="34" charset="0"/>
                  <a:buChar char="•"/>
                </a:pPr>
                <a:r>
                  <a:rPr lang="en-US" sz="1000" i="1" dirty="0"/>
                  <a:t>Covered tax accrued as an expense in PBT</a:t>
                </a:r>
              </a:p>
              <a:p>
                <a:pPr marL="171450" indent="-171450">
                  <a:spcAft>
                    <a:spcPts val="300"/>
                  </a:spcAft>
                  <a:buFont typeface="Arial" panose="020B0604020202020204" pitchFamily="34" charset="0"/>
                  <a:buChar char="•"/>
                </a:pPr>
                <a:r>
                  <a:rPr lang="en-US" sz="1000" i="1" dirty="0"/>
                  <a:t>GloBE Loss DTA</a:t>
                </a:r>
              </a:p>
              <a:p>
                <a:pPr marL="171450" indent="-171450">
                  <a:spcAft>
                    <a:spcPts val="300"/>
                  </a:spcAft>
                  <a:buFont typeface="Arial" panose="020B0604020202020204" pitchFamily="34" charset="0"/>
                  <a:buChar char="•"/>
                </a:pPr>
                <a:r>
                  <a:rPr lang="en-US" sz="1000" i="1" dirty="0"/>
                  <a:t>Covered Taxes for Uncertain Tax Positions</a:t>
                </a:r>
              </a:p>
              <a:p>
                <a:pPr marL="171450" indent="-171450">
                  <a:spcAft>
                    <a:spcPts val="300"/>
                  </a:spcAft>
                  <a:buFont typeface="Arial" panose="020B0604020202020204" pitchFamily="34" charset="0"/>
                  <a:buChar char="•"/>
                </a:pPr>
                <a:r>
                  <a:rPr lang="en-US" sz="1000" i="1" dirty="0"/>
                  <a:t>Current tax expense not expected to be paid within three years</a:t>
                </a:r>
              </a:p>
              <a:p>
                <a:pPr marL="171450" indent="-171450">
                  <a:spcAft>
                    <a:spcPts val="300"/>
                  </a:spcAft>
                  <a:buFont typeface="Arial" panose="020B0604020202020204" pitchFamily="34" charset="0"/>
                  <a:buChar char="•"/>
                </a:pPr>
                <a:r>
                  <a:rPr lang="en-US" sz="1000" i="1" dirty="0"/>
                  <a:t>Qualified Refundable or Marketable Transferable Tax Credits</a:t>
                </a:r>
              </a:p>
              <a:p>
                <a:pPr marL="171450" indent="-171450">
                  <a:spcAft>
                    <a:spcPts val="300"/>
                  </a:spcAft>
                  <a:buFont typeface="Arial" panose="020B0604020202020204" pitchFamily="34" charset="0"/>
                  <a:buChar char="•"/>
                </a:pPr>
                <a:r>
                  <a:rPr lang="en-US" sz="1000" i="1" dirty="0"/>
                  <a:t>Qualified Flow-through Tax Benefits of Qualified Ownership Interests</a:t>
                </a:r>
              </a:p>
              <a:p>
                <a:pPr marL="171450" indent="-171450">
                  <a:spcAft>
                    <a:spcPts val="300"/>
                  </a:spcAft>
                  <a:buFont typeface="Arial" panose="020B0604020202020204" pitchFamily="34" charset="0"/>
                  <a:buChar char="•"/>
                </a:pPr>
                <a:r>
                  <a:rPr lang="en-US" sz="1000" i="1" dirty="0"/>
                  <a:t>Covered taxes refunded or credited</a:t>
                </a:r>
              </a:p>
              <a:p>
                <a:pPr marL="171450" indent="-171450">
                  <a:spcAft>
                    <a:spcPts val="300"/>
                  </a:spcAft>
                  <a:buFont typeface="Arial" panose="020B0604020202020204" pitchFamily="34" charset="0"/>
                  <a:buChar char="•"/>
                </a:pPr>
                <a:r>
                  <a:rPr lang="en-US" sz="1000" i="1" dirty="0"/>
                  <a:t>Post-filing adjustments</a:t>
                </a:r>
              </a:p>
              <a:p>
                <a:pPr marL="171450" indent="-171450">
                  <a:spcAft>
                    <a:spcPts val="300"/>
                  </a:spcAft>
                  <a:buFont typeface="Arial" panose="020B0604020202020204" pitchFamily="34" charset="0"/>
                  <a:buChar char="•"/>
                </a:pPr>
                <a:r>
                  <a:rPr lang="en-US" sz="1000" i="1" dirty="0"/>
                  <a:t>Covered Taxes relating to Net Asset Gain (Loss)</a:t>
                </a:r>
              </a:p>
              <a:p>
                <a:pPr marL="171450" indent="-171450">
                  <a:spcAft>
                    <a:spcPts val="300"/>
                  </a:spcAft>
                  <a:buFont typeface="Arial" panose="020B0604020202020204" pitchFamily="34" charset="0"/>
                  <a:buChar char="•"/>
                </a:pPr>
                <a:r>
                  <a:rPr lang="en-US" sz="1000" i="1" dirty="0"/>
                  <a:t>Reduction of Covered Taxes of the UPE that is a Flow-through Entity</a:t>
                </a:r>
              </a:p>
              <a:p>
                <a:pPr marL="171450" indent="-171450">
                  <a:spcAft>
                    <a:spcPts val="300"/>
                  </a:spcAft>
                  <a:buFont typeface="Arial" panose="020B0604020202020204" pitchFamily="34" charset="0"/>
                  <a:buChar char="•"/>
                </a:pPr>
                <a:r>
                  <a:rPr lang="en-US" sz="1000" i="1" dirty="0"/>
                  <a:t>Covered Taxes for GloBE Income of the UPE that is reduced under a Deductible Dividend Regime</a:t>
                </a:r>
              </a:p>
              <a:p>
                <a:pPr marL="171450" indent="-171450">
                  <a:spcAft>
                    <a:spcPts val="300"/>
                  </a:spcAft>
                  <a:buFont typeface="Arial" panose="020B0604020202020204" pitchFamily="34" charset="0"/>
                  <a:buChar char="•"/>
                </a:pPr>
                <a:r>
                  <a:rPr lang="en-US" sz="1000" i="1" dirty="0"/>
                  <a:t>Deemed Distribution Tax</a:t>
                </a:r>
              </a:p>
              <a:p>
                <a:pPr marL="171450" indent="-171450">
                  <a:spcAft>
                    <a:spcPts val="300"/>
                  </a:spcAft>
                  <a:buFont typeface="Arial" panose="020B0604020202020204" pitchFamily="34" charset="0"/>
                  <a:buChar char="•"/>
                </a:pPr>
                <a:r>
                  <a:rPr lang="en-US" sz="1000" i="1" dirty="0"/>
                  <a:t>Taxable Distribution Method </a:t>
                </a:r>
              </a:p>
              <a:p>
                <a:pPr marL="171450" indent="-171450">
                  <a:spcAft>
                    <a:spcPts val="300"/>
                  </a:spcAft>
                  <a:buFont typeface="Arial" panose="020B0604020202020204" pitchFamily="34" charset="0"/>
                  <a:buChar char="•"/>
                </a:pPr>
                <a:r>
                  <a:rPr lang="en-US" sz="1000" i="1" dirty="0"/>
                  <a:t>Total Deferred Tax Adjustment Amount </a:t>
                </a:r>
              </a:p>
              <a:p>
                <a:pPr marL="171450" indent="-171450">
                  <a:spcAft>
                    <a:spcPts val="300"/>
                  </a:spcAft>
                  <a:buFont typeface="Arial" panose="020B0604020202020204" pitchFamily="34" charset="0"/>
                  <a:buChar char="•"/>
                </a:pPr>
                <a:r>
                  <a:rPr lang="en-US" sz="1000" i="1" dirty="0"/>
                  <a:t>Covered taxes recorded in Equity or Other Comprehensive Income</a:t>
                </a:r>
              </a:p>
            </p:txBody>
          </p:sp>
          <p:sp>
            <p:nvSpPr>
              <p:cNvPr id="85" name="Rectangle 84">
                <a:extLst>
                  <a:ext uri="{FF2B5EF4-FFF2-40B4-BE49-F238E27FC236}">
                    <a16:creationId xmlns:a16="http://schemas.microsoft.com/office/drawing/2014/main" id="{86106B69-F62D-C6EC-18F7-4521A04D742A}"/>
                  </a:ext>
                </a:extLst>
              </p:cNvPr>
              <p:cNvSpPr/>
              <p:nvPr/>
            </p:nvSpPr>
            <p:spPr bwMode="gray">
              <a:xfrm>
                <a:off x="459834" y="3325152"/>
                <a:ext cx="4784311" cy="451511"/>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华文细黑"/>
                    <a:cs typeface="+mn-cs"/>
                  </a:rPr>
                  <a:t>Adjustments to Covered Taxes</a:t>
                </a:r>
                <a:endParaRPr kumimoji="0" lang="en-US" sz="1200" b="1" i="0" u="none" strike="noStrike" kern="1200" cap="none" spc="0" normalizeH="0" baseline="0" noProof="0" dirty="0">
                  <a:ln>
                    <a:noFill/>
                  </a:ln>
                  <a:solidFill>
                    <a:prstClr val="white"/>
                  </a:solidFill>
                  <a:effectLst/>
                  <a:uLnTx/>
                  <a:uFillTx/>
                  <a:latin typeface="Calibri"/>
                  <a:ea typeface="华文细黑"/>
                  <a:cs typeface="Calibri"/>
                </a:endParaRPr>
              </a:p>
            </p:txBody>
          </p:sp>
        </p:grpSp>
      </p:grpSp>
      <p:sp>
        <p:nvSpPr>
          <p:cNvPr id="91" name="Rectangle: Rounded Corners 90">
            <a:extLst>
              <a:ext uri="{FF2B5EF4-FFF2-40B4-BE49-F238E27FC236}">
                <a16:creationId xmlns:a16="http://schemas.microsoft.com/office/drawing/2014/main" id="{30A90290-6BBE-1310-706A-6DC91C5DA05F}"/>
              </a:ext>
            </a:extLst>
          </p:cNvPr>
          <p:cNvSpPr/>
          <p:nvPr/>
        </p:nvSpPr>
        <p:spPr bwMode="gray">
          <a:xfrm>
            <a:off x="5953125" y="2884404"/>
            <a:ext cx="5528829" cy="544596"/>
          </a:xfrm>
          <a:prstGeom prst="roundRect">
            <a:avLst>
              <a:gd name="adj" fmla="val 0"/>
            </a:avLst>
          </a:prstGeom>
          <a:solidFill>
            <a:schemeClr val="bg1"/>
          </a:solidFill>
          <a:ln w="12700" algn="ctr">
            <a:noFill/>
            <a:miter lim="800000"/>
            <a:headEnd/>
            <a:tailEnd/>
          </a:ln>
          <a:effectLst/>
        </p:spPr>
        <p:txBody>
          <a:bodyPr wrap="square" lIns="91440" tIns="0" rIns="0" bIns="0" rtlCol="0" anchor="t"/>
          <a:lstStyle/>
          <a:p>
            <a:pPr>
              <a:lnSpc>
                <a:spcPct val="106000"/>
              </a:lnSpc>
            </a:pPr>
            <a:r>
              <a:rPr lang="en-US" sz="1300" b="1" dirty="0">
                <a:latin typeface="Calibri" panose="020F0502020204030204" pitchFamily="34" charset="0"/>
                <a:cs typeface="Calibri" panose="020F0502020204030204" pitchFamily="34" charset="0"/>
              </a:rPr>
              <a:t>Matching Principle</a:t>
            </a:r>
            <a:r>
              <a:rPr lang="en-US" sz="1300" dirty="0">
                <a:latin typeface="Calibri" panose="020F0502020204030204" pitchFamily="34" charset="0"/>
                <a:cs typeface="Calibri" panose="020F0502020204030204" pitchFamily="34" charset="0"/>
              </a:rPr>
              <a:t>: GloBE Rules ensure that adjustments made to </a:t>
            </a:r>
            <a:r>
              <a:rPr lang="en-US" sz="1300" dirty="0" err="1">
                <a:latin typeface="Calibri" panose="020F0502020204030204" pitchFamily="34" charset="0"/>
                <a:cs typeface="Calibri" panose="020F0502020204030204" pitchFamily="34" charset="0"/>
              </a:rPr>
              <a:t>GloBE</a:t>
            </a:r>
            <a:r>
              <a:rPr lang="en-US" sz="1300" dirty="0">
                <a:latin typeface="Calibri" panose="020F0502020204030204" pitchFamily="34" charset="0"/>
                <a:cs typeface="Calibri" panose="020F0502020204030204" pitchFamily="34" charset="0"/>
              </a:rPr>
              <a:t> Income must have a corresponding adjustment to Covered Taxes, and vice versa.</a:t>
            </a:r>
            <a:endParaRPr lang="en-US" sz="1300" b="1" i="1" dirty="0">
              <a:latin typeface="Calibri" panose="020F0502020204030204" pitchFamily="34" charset="0"/>
              <a:cs typeface="Calibri" panose="020F0502020204030204" pitchFamily="34" charset="0"/>
            </a:endParaRPr>
          </a:p>
        </p:txBody>
      </p:sp>
      <p:sp>
        <p:nvSpPr>
          <p:cNvPr id="92" name="Rectangle: Rounded Corners 91">
            <a:extLst>
              <a:ext uri="{FF2B5EF4-FFF2-40B4-BE49-F238E27FC236}">
                <a16:creationId xmlns:a16="http://schemas.microsoft.com/office/drawing/2014/main" id="{2F795AAF-505A-66DD-3448-C5484F798145}"/>
              </a:ext>
            </a:extLst>
          </p:cNvPr>
          <p:cNvSpPr/>
          <p:nvPr/>
        </p:nvSpPr>
        <p:spPr bwMode="gray">
          <a:xfrm>
            <a:off x="5953125" y="3675979"/>
            <a:ext cx="5528829" cy="935196"/>
          </a:xfrm>
          <a:prstGeom prst="roundRect">
            <a:avLst>
              <a:gd name="adj" fmla="val 0"/>
            </a:avLst>
          </a:prstGeom>
          <a:solidFill>
            <a:schemeClr val="bg1"/>
          </a:solidFill>
          <a:ln w="12700" algn="ctr">
            <a:noFill/>
            <a:miter lim="800000"/>
            <a:headEnd/>
            <a:tailEnd/>
          </a:ln>
          <a:effectLst/>
        </p:spPr>
        <p:txBody>
          <a:bodyPr wrap="square" lIns="91440" tIns="0" rIns="0" bIns="0" rtlCol="0" anchor="t"/>
          <a:lstStyle/>
          <a:p>
            <a:pPr>
              <a:lnSpc>
                <a:spcPct val="106000"/>
              </a:lnSpc>
            </a:pPr>
            <a:r>
              <a:rPr lang="en-US" sz="1300" b="1" dirty="0">
                <a:latin typeface="Calibri" panose="020F0502020204030204" pitchFamily="34" charset="0"/>
                <a:cs typeface="Calibri" panose="020F0502020204030204" pitchFamily="34" charset="0"/>
              </a:rPr>
              <a:t>Avoidance of over-accrual</a:t>
            </a:r>
            <a:r>
              <a:rPr lang="en-US" sz="1300" dirty="0">
                <a:latin typeface="Calibri" panose="020F0502020204030204" pitchFamily="34" charset="0"/>
                <a:cs typeface="Calibri" panose="020F0502020204030204" pitchFamily="34" charset="0"/>
              </a:rPr>
              <a:t>: Adjustments such as </a:t>
            </a:r>
            <a:r>
              <a:rPr lang="en-US" sz="1300" i="1" dirty="0">
                <a:latin typeface="Calibri" panose="020F0502020204030204" pitchFamily="34" charset="0"/>
                <a:cs typeface="Calibri" panose="020F0502020204030204" pitchFamily="34" charset="0"/>
              </a:rPr>
              <a:t>Covered taxes for uncertain tax positions not paid</a:t>
            </a:r>
            <a:r>
              <a:rPr lang="en-US" sz="1300" dirty="0">
                <a:latin typeface="Calibri" panose="020F0502020204030204" pitchFamily="34" charset="0"/>
                <a:cs typeface="Calibri" panose="020F0502020204030204" pitchFamily="34" charset="0"/>
              </a:rPr>
              <a:t> and </a:t>
            </a:r>
            <a:r>
              <a:rPr lang="en-US" sz="1300" i="1" dirty="0">
                <a:latin typeface="Calibri" panose="020F0502020204030204" pitchFamily="34" charset="0"/>
                <a:cs typeface="Calibri" panose="020F0502020204030204" pitchFamily="34" charset="0"/>
              </a:rPr>
              <a:t>Current taxes not expected to be paid within three years</a:t>
            </a:r>
            <a:r>
              <a:rPr lang="en-US" sz="1300" dirty="0">
                <a:latin typeface="Calibri" panose="020F0502020204030204" pitchFamily="34" charset="0"/>
                <a:cs typeface="Calibri" panose="020F0502020204030204" pitchFamily="34" charset="0"/>
              </a:rPr>
              <a:t> ensure that MNEs avoid over-accruing Covered Taxes to manipulate their ETR positions. </a:t>
            </a:r>
            <a:endParaRPr lang="en-US" sz="1300" b="1" i="1" dirty="0">
              <a:latin typeface="Calibri" panose="020F0502020204030204" pitchFamily="34" charset="0"/>
              <a:cs typeface="Calibri" panose="020F0502020204030204" pitchFamily="34" charset="0"/>
            </a:endParaRPr>
          </a:p>
        </p:txBody>
      </p:sp>
      <p:sp>
        <p:nvSpPr>
          <p:cNvPr id="96" name="Rectangle: Rounded Corners 95">
            <a:extLst>
              <a:ext uri="{FF2B5EF4-FFF2-40B4-BE49-F238E27FC236}">
                <a16:creationId xmlns:a16="http://schemas.microsoft.com/office/drawing/2014/main" id="{1DFE1EE4-6F9C-DC1B-4DEE-A2993D88137E}"/>
              </a:ext>
            </a:extLst>
          </p:cNvPr>
          <p:cNvSpPr/>
          <p:nvPr/>
        </p:nvSpPr>
        <p:spPr bwMode="gray">
          <a:xfrm>
            <a:off x="5953125" y="4858155"/>
            <a:ext cx="5528829" cy="1126955"/>
          </a:xfrm>
          <a:prstGeom prst="roundRect">
            <a:avLst>
              <a:gd name="adj" fmla="val 0"/>
            </a:avLst>
          </a:prstGeom>
          <a:solidFill>
            <a:schemeClr val="bg1"/>
          </a:solidFill>
          <a:ln w="12700" algn="ctr">
            <a:noFill/>
            <a:miter lim="800000"/>
            <a:headEnd/>
            <a:tailEnd/>
          </a:ln>
          <a:effectLst/>
        </p:spPr>
        <p:txBody>
          <a:bodyPr wrap="square" lIns="91440" tIns="0" rIns="0" bIns="0" rtlCol="0" anchor="t"/>
          <a:lstStyle/>
          <a:p>
            <a:pPr>
              <a:lnSpc>
                <a:spcPct val="106000"/>
              </a:lnSpc>
            </a:pPr>
            <a:r>
              <a:rPr lang="en-US" sz="1300" b="1" dirty="0">
                <a:latin typeface="Calibri" panose="020F0502020204030204" pitchFamily="34" charset="0"/>
                <a:cs typeface="Calibri" panose="020F0502020204030204" pitchFamily="34" charset="0"/>
              </a:rPr>
              <a:t>Accounting treatment of expenditures that may be treated as “taxes in lieu of generally applicable corporate tax”</a:t>
            </a:r>
            <a:r>
              <a:rPr lang="en-US" sz="1300" dirty="0">
                <a:latin typeface="Calibri" panose="020F0502020204030204" pitchFamily="34" charset="0"/>
                <a:cs typeface="Calibri" panose="020F0502020204030204" pitchFamily="34" charset="0"/>
              </a:rPr>
              <a:t>: MNE Groups enjoying tax incentives may be incurring expenses to obtain those incentives. Those expenses must be re-examined if those can be re-classified as </a:t>
            </a:r>
            <a:r>
              <a:rPr lang="en-US" sz="1300" i="1" dirty="0">
                <a:latin typeface="Calibri" panose="020F0502020204030204" pitchFamily="34" charset="0"/>
                <a:cs typeface="Calibri" panose="020F0502020204030204" pitchFamily="34" charset="0"/>
              </a:rPr>
              <a:t>taxes in lieu of a generally applicable corporate tax</a:t>
            </a:r>
            <a:r>
              <a:rPr lang="en-US" sz="1300" dirty="0">
                <a:latin typeface="Calibri" panose="020F0502020204030204" pitchFamily="34" charset="0"/>
                <a:cs typeface="Calibri" panose="020F0502020204030204" pitchFamily="34" charset="0"/>
              </a:rPr>
              <a:t>. </a:t>
            </a:r>
            <a:endParaRPr lang="en-US" sz="1300" b="1" i="1" dirty="0">
              <a:latin typeface="Calibri" panose="020F0502020204030204" pitchFamily="34" charset="0"/>
              <a:cs typeface="Calibri" panose="020F0502020204030204" pitchFamily="34" charset="0"/>
            </a:endParaRPr>
          </a:p>
        </p:txBody>
      </p:sp>
      <p:cxnSp>
        <p:nvCxnSpPr>
          <p:cNvPr id="99" name="Connector: Elbow 98">
            <a:extLst>
              <a:ext uri="{FF2B5EF4-FFF2-40B4-BE49-F238E27FC236}">
                <a16:creationId xmlns:a16="http://schemas.microsoft.com/office/drawing/2014/main" id="{4507C712-3620-37CA-1931-64469BDD4DCF}"/>
              </a:ext>
            </a:extLst>
          </p:cNvPr>
          <p:cNvCxnSpPr>
            <a:stCxn id="97" idx="4"/>
            <a:endCxn id="91" idx="1"/>
          </p:cNvCxnSpPr>
          <p:nvPr/>
        </p:nvCxnSpPr>
        <p:spPr>
          <a:xfrm rot="16200000" flipH="1">
            <a:off x="5533061" y="2736638"/>
            <a:ext cx="492466" cy="347662"/>
          </a:xfrm>
          <a:prstGeom prst="bentConnector2">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onnector: Elbow 100">
            <a:extLst>
              <a:ext uri="{FF2B5EF4-FFF2-40B4-BE49-F238E27FC236}">
                <a16:creationId xmlns:a16="http://schemas.microsoft.com/office/drawing/2014/main" id="{3579261E-9A96-15EB-1C22-900EA352BA2A}"/>
              </a:ext>
            </a:extLst>
          </p:cNvPr>
          <p:cNvCxnSpPr>
            <a:stCxn id="97" idx="4"/>
            <a:endCxn id="92" idx="1"/>
          </p:cNvCxnSpPr>
          <p:nvPr/>
        </p:nvCxnSpPr>
        <p:spPr>
          <a:xfrm rot="16200000" flipH="1">
            <a:off x="5039624" y="3230075"/>
            <a:ext cx="1479341" cy="347662"/>
          </a:xfrm>
          <a:prstGeom prst="bentConnector2">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Connector: Elbow 104">
            <a:extLst>
              <a:ext uri="{FF2B5EF4-FFF2-40B4-BE49-F238E27FC236}">
                <a16:creationId xmlns:a16="http://schemas.microsoft.com/office/drawing/2014/main" id="{CF2C4B9F-441F-A2A6-B381-015CE3B83D2C}"/>
              </a:ext>
            </a:extLst>
          </p:cNvPr>
          <p:cNvCxnSpPr>
            <a:stCxn id="97" idx="4"/>
            <a:endCxn id="96" idx="1"/>
          </p:cNvCxnSpPr>
          <p:nvPr/>
        </p:nvCxnSpPr>
        <p:spPr>
          <a:xfrm rot="16200000" flipH="1">
            <a:off x="4400596" y="3869103"/>
            <a:ext cx="2757397" cy="347662"/>
          </a:xfrm>
          <a:prstGeom prst="bentConnector2">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86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 Placeholder 4">
            <a:extLst>
              <a:ext uri="{FF2B5EF4-FFF2-40B4-BE49-F238E27FC236}">
                <a16:creationId xmlns:a16="http://schemas.microsoft.com/office/drawing/2014/main" id="{55C33E89-2C06-D444-406A-A8ABE34E9B6C}"/>
              </a:ext>
            </a:extLst>
          </p:cNvPr>
          <p:cNvSpPr txBox="1">
            <a:spLocks/>
          </p:cNvSpPr>
          <p:nvPr/>
        </p:nvSpPr>
        <p:spPr>
          <a:xfrm>
            <a:off x="451104" y="381000"/>
            <a:ext cx="5289924" cy="504426"/>
          </a:xfrm>
          <a:prstGeom prst="rect">
            <a:avLst/>
          </a:prstGeom>
          <a:effectLst>
            <a:reflection blurRad="25400" endPos="0" dist="50800" dir="5400000" sy="-100000" algn="bl" rotWithShape="0"/>
          </a:effectLst>
        </p:spPr>
        <p:txBody>
          <a:bodyPr vert="horz" lIns="0" tIns="0" rIns="0" bIns="0" rtlCol="0" anchor="b">
            <a:noAutofit/>
          </a:bodyPr>
          <a:lstStyle>
            <a:lvl1pPr marL="0" indent="0" algn="l" defTabSz="914400" rtl="0" eaLnBrk="1" latinLnBrk="0" hangingPunct="1">
              <a:spcBef>
                <a:spcPts val="0"/>
              </a:spcBef>
              <a:spcAft>
                <a:spcPts val="0"/>
              </a:spcAft>
              <a:buSzPct val="100000"/>
              <a:buFontTx/>
              <a:buNone/>
              <a:defRPr sz="1400" b="1" kern="1200">
                <a:solidFill>
                  <a:schemeClr val="bg1"/>
                </a:solidFill>
                <a:latin typeface="Calibri" panose="020F0502020204030204" pitchFamily="34" charset="0"/>
                <a:ea typeface="+mn-ea"/>
                <a:cs typeface="Calibri" panose="020F0502020204030204" pitchFamily="34" charset="0"/>
              </a:defRPr>
            </a:lvl1pPr>
            <a:lvl2pPr marL="139700" indent="-139700" algn="l" defTabSz="914400" rtl="0" eaLnBrk="1" latinLnBrk="0" hangingPunct="1">
              <a:spcBef>
                <a:spcPts val="0"/>
              </a:spcBef>
              <a:spcAft>
                <a:spcPts val="600"/>
              </a:spcAft>
              <a:buClrTx/>
              <a:buSzPct val="100000"/>
              <a:buFont typeface="Arial" panose="020B0604020202020204" pitchFamily="34" charset="0"/>
              <a:buChar char="•"/>
              <a:defRPr lang="en-US" sz="1200" b="0" kern="1200">
                <a:solidFill>
                  <a:schemeClr val="bg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600"/>
              </a:spcAft>
              <a:buClrTx/>
              <a:buSzPct val="100000"/>
              <a:buFont typeface="Arial" panose="020B0604020202020204" pitchFamily="34" charset="0"/>
              <a:buChar char="−"/>
              <a:defRPr lang="en-US" sz="1200" kern="1200">
                <a:solidFill>
                  <a:schemeClr val="bg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600"/>
              </a:spcAft>
              <a:buClrTx/>
              <a:buSzPct val="100000"/>
              <a:buFont typeface="Arial" panose="020B0604020202020204" pitchFamily="34" charset="0"/>
              <a:buChar char="◦"/>
              <a:defRPr lang="en-US" sz="1200" kern="1200" baseline="0">
                <a:solidFill>
                  <a:schemeClr val="bg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600"/>
              </a:spcAft>
              <a:buClrTx/>
              <a:buSzPct val="100000"/>
              <a:buFont typeface="Arial" panose="020B0604020202020204" pitchFamily="34" charset="0"/>
              <a:buChar char="−"/>
              <a:tabLst/>
              <a:defRPr lang="en-US" sz="1200" kern="1200" baseline="0">
                <a:solidFill>
                  <a:schemeClr val="bg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US" sz="2400" dirty="0">
                <a:ln w="0"/>
                <a:solidFill>
                  <a:schemeClr val="tx1"/>
                </a:solidFill>
                <a:effectLst/>
                <a:latin typeface="+mn-lt"/>
              </a:rPr>
              <a:t>Automation of GloBE Computations</a:t>
            </a:r>
          </a:p>
        </p:txBody>
      </p:sp>
      <p:sp>
        <p:nvSpPr>
          <p:cNvPr id="106" name="TextBox 105">
            <a:extLst>
              <a:ext uri="{FF2B5EF4-FFF2-40B4-BE49-F238E27FC236}">
                <a16:creationId xmlns:a16="http://schemas.microsoft.com/office/drawing/2014/main" id="{74E6F961-6E3E-59F0-54C5-DE83EE6CFA9E}"/>
              </a:ext>
            </a:extLst>
          </p:cNvPr>
          <p:cNvSpPr txBox="1"/>
          <p:nvPr/>
        </p:nvSpPr>
        <p:spPr>
          <a:xfrm>
            <a:off x="13185230" y="-352059"/>
            <a:ext cx="4100922" cy="246221"/>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600"/>
              </a:spcBef>
              <a:spcAft>
                <a:spcPts val="0"/>
              </a:spcAft>
              <a:buClrTx/>
              <a:buSzPct val="100000"/>
              <a:buFontTx/>
              <a:buNone/>
              <a:tabLst/>
              <a:defRPr/>
            </a:pPr>
            <a:r>
              <a:rPr kumimoji="0" lang="en-US" sz="1600" b="1" i="0" u="none" strike="noStrike" kern="1200" cap="none" spc="0" normalizeH="0" baseline="0" noProof="0" dirty="0">
                <a:ln>
                  <a:noFill/>
                </a:ln>
                <a:effectLst/>
                <a:uLnTx/>
                <a:uFillTx/>
                <a:ea typeface="+mn-ea"/>
                <a:cs typeface="+mn-cs"/>
              </a:rPr>
              <a:t>Reference slide:</a:t>
            </a:r>
          </a:p>
        </p:txBody>
      </p:sp>
      <p:grpSp>
        <p:nvGrpSpPr>
          <p:cNvPr id="111" name="Group 110">
            <a:extLst>
              <a:ext uri="{FF2B5EF4-FFF2-40B4-BE49-F238E27FC236}">
                <a16:creationId xmlns:a16="http://schemas.microsoft.com/office/drawing/2014/main" id="{015E4415-7263-76A8-3B4D-C728A874F981}"/>
              </a:ext>
            </a:extLst>
          </p:cNvPr>
          <p:cNvGrpSpPr/>
          <p:nvPr/>
        </p:nvGrpSpPr>
        <p:grpSpPr>
          <a:xfrm>
            <a:off x="306745" y="973449"/>
            <a:ext cx="11465496" cy="5612158"/>
            <a:chOff x="306745" y="891253"/>
            <a:chExt cx="11465496" cy="5949436"/>
          </a:xfrm>
        </p:grpSpPr>
        <p:sp>
          <p:nvSpPr>
            <p:cNvPr id="11" name="TextBox 10">
              <a:extLst>
                <a:ext uri="{FF2B5EF4-FFF2-40B4-BE49-F238E27FC236}">
                  <a16:creationId xmlns:a16="http://schemas.microsoft.com/office/drawing/2014/main" id="{3BBE93A9-7F59-1F3D-2C83-F0A4D69B86D8}"/>
                </a:ext>
              </a:extLst>
            </p:cNvPr>
            <p:cNvSpPr txBox="1"/>
            <p:nvPr/>
          </p:nvSpPr>
          <p:spPr>
            <a:xfrm>
              <a:off x="447244" y="4764161"/>
              <a:ext cx="1260913" cy="195764"/>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US" sz="1200" b="1" i="0" strike="noStrike" kern="1200" cap="none" spc="0" normalizeH="0" baseline="0" noProof="0">
                  <a:ln>
                    <a:noFill/>
                  </a:ln>
                  <a:solidFill>
                    <a:prstClr val="black"/>
                  </a:solidFill>
                  <a:effectLst/>
                  <a:uLnTx/>
                  <a:uFillTx/>
                  <a:ea typeface="+mn-ea"/>
                  <a:cs typeface="+mn-cs"/>
                </a:rPr>
                <a:t>Others</a:t>
              </a:r>
            </a:p>
          </p:txBody>
        </p:sp>
        <p:pic>
          <p:nvPicPr>
            <p:cNvPr id="13" name="Picture 6">
              <a:extLst>
                <a:ext uri="{FF2B5EF4-FFF2-40B4-BE49-F238E27FC236}">
                  <a16:creationId xmlns:a16="http://schemas.microsoft.com/office/drawing/2014/main" id="{A3B677E3-D100-645F-3E0A-727D568FF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780" y="5126437"/>
              <a:ext cx="817843" cy="4244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Oracle Fccs Logo, HD Png Download - kindpng">
              <a:extLst>
                <a:ext uri="{FF2B5EF4-FFF2-40B4-BE49-F238E27FC236}">
                  <a16:creationId xmlns:a16="http://schemas.microsoft.com/office/drawing/2014/main" id="{AB8F0D6D-F8E7-DACD-11E0-34374258BA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312" y="3167612"/>
              <a:ext cx="908779" cy="3821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Oracle Cloud Applications Pipelines - Oracle Cloud ERP Reporting &amp; Analytics">
              <a:extLst>
                <a:ext uri="{FF2B5EF4-FFF2-40B4-BE49-F238E27FC236}">
                  <a16:creationId xmlns:a16="http://schemas.microsoft.com/office/drawing/2014/main" id="{BD496BAB-45B7-BE30-2129-54DE76EB86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506" y="1608728"/>
              <a:ext cx="994390" cy="54268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Sap Logo png download - 919*468 - Free Transparent Logo png Download. -  CleanPNG / KissPNG">
              <a:extLst>
                <a:ext uri="{FF2B5EF4-FFF2-40B4-BE49-F238E27FC236}">
                  <a16:creationId xmlns:a16="http://schemas.microsoft.com/office/drawing/2014/main" id="{1402F1CA-191E-76C3-9089-EE89390BDE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576" y="2215183"/>
              <a:ext cx="682249" cy="37693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C0CC41F9-EE4D-5261-130C-A61E6BD95614}"/>
                </a:ext>
              </a:extLst>
            </p:cNvPr>
            <p:cNvPicPr>
              <a:picLocks noChangeAspect="1"/>
            </p:cNvPicPr>
            <p:nvPr/>
          </p:nvPicPr>
          <p:blipFill>
            <a:blip r:embed="rId7"/>
            <a:stretch>
              <a:fillRect/>
            </a:stretch>
          </p:blipFill>
          <p:spPr>
            <a:xfrm>
              <a:off x="728589" y="3651450"/>
              <a:ext cx="698224" cy="353291"/>
            </a:xfrm>
            <a:prstGeom prst="rect">
              <a:avLst/>
            </a:prstGeom>
          </p:spPr>
        </p:pic>
        <p:grpSp>
          <p:nvGrpSpPr>
            <p:cNvPr id="22" name="Group 21">
              <a:extLst>
                <a:ext uri="{FF2B5EF4-FFF2-40B4-BE49-F238E27FC236}">
                  <a16:creationId xmlns:a16="http://schemas.microsoft.com/office/drawing/2014/main" id="{B39C6206-7A07-CFB6-73AC-2062EE4FC144}"/>
                </a:ext>
              </a:extLst>
            </p:cNvPr>
            <p:cNvGrpSpPr/>
            <p:nvPr/>
          </p:nvGrpSpPr>
          <p:grpSpPr>
            <a:xfrm>
              <a:off x="306745" y="977534"/>
              <a:ext cx="1800000" cy="480856"/>
              <a:chOff x="112091" y="849091"/>
              <a:chExt cx="2011680" cy="467892"/>
            </a:xfrm>
            <a:solidFill>
              <a:srgbClr val="86BC25"/>
            </a:solidFill>
          </p:grpSpPr>
          <p:sp>
            <p:nvSpPr>
              <p:cNvPr id="23" name="Arrow: Chevron 22">
                <a:extLst>
                  <a:ext uri="{FF2B5EF4-FFF2-40B4-BE49-F238E27FC236}">
                    <a16:creationId xmlns:a16="http://schemas.microsoft.com/office/drawing/2014/main" id="{28549427-DB19-C0AD-65B1-7B6301D40E24}"/>
                  </a:ext>
                </a:extLst>
              </p:cNvPr>
              <p:cNvSpPr/>
              <p:nvPr/>
            </p:nvSpPr>
            <p:spPr bwMode="gray">
              <a:xfrm>
                <a:off x="112091" y="849091"/>
                <a:ext cx="2011680" cy="467892"/>
              </a:xfrm>
              <a:prstGeom prst="chevron">
                <a:avLst/>
              </a:prstGeom>
              <a:grp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200" b="1" i="0" u="none" strike="noStrike" kern="1200" cap="none" spc="0" normalizeH="0" baseline="0" noProof="0">
                  <a:ln>
                    <a:noFill/>
                  </a:ln>
                  <a:solidFill>
                    <a:prstClr val="white"/>
                  </a:solidFill>
                  <a:effectLst/>
                  <a:uLnTx/>
                  <a:uFillTx/>
                  <a:ea typeface="+mn-ea"/>
                  <a:cs typeface="+mn-cs"/>
                </a:endParaRPr>
              </a:p>
            </p:txBody>
          </p:sp>
          <p:sp>
            <p:nvSpPr>
              <p:cNvPr id="24" name="TextBox 23">
                <a:extLst>
                  <a:ext uri="{FF2B5EF4-FFF2-40B4-BE49-F238E27FC236}">
                    <a16:creationId xmlns:a16="http://schemas.microsoft.com/office/drawing/2014/main" id="{E248E63F-1C36-B1C2-421A-60FDF96706AE}"/>
                  </a:ext>
                </a:extLst>
              </p:cNvPr>
              <p:cNvSpPr txBox="1"/>
              <p:nvPr/>
            </p:nvSpPr>
            <p:spPr>
              <a:xfrm>
                <a:off x="404807" y="970208"/>
                <a:ext cx="1379226" cy="190486"/>
              </a:xfrm>
              <a:prstGeom prst="rect">
                <a:avLst/>
              </a:prstGeom>
              <a:grp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US" sz="1200" b="1" i="0" u="none" strike="noStrike" kern="1200" cap="none" spc="0" normalizeH="0" baseline="0" noProof="0">
                    <a:ln>
                      <a:noFill/>
                    </a:ln>
                    <a:solidFill>
                      <a:prstClr val="white"/>
                    </a:solidFill>
                    <a:effectLst/>
                    <a:uLnTx/>
                    <a:uFillTx/>
                    <a:ea typeface="+mn-ea"/>
                    <a:cs typeface="+mn-cs"/>
                  </a:rPr>
                  <a:t>Source systems </a:t>
                </a:r>
              </a:p>
            </p:txBody>
          </p:sp>
        </p:grpSp>
        <p:grpSp>
          <p:nvGrpSpPr>
            <p:cNvPr id="25" name="Group 24">
              <a:extLst>
                <a:ext uri="{FF2B5EF4-FFF2-40B4-BE49-F238E27FC236}">
                  <a16:creationId xmlns:a16="http://schemas.microsoft.com/office/drawing/2014/main" id="{9D9434CD-70EE-C448-C7AD-7B783C900E07}"/>
                </a:ext>
              </a:extLst>
            </p:cNvPr>
            <p:cNvGrpSpPr/>
            <p:nvPr/>
          </p:nvGrpSpPr>
          <p:grpSpPr>
            <a:xfrm>
              <a:off x="2120530" y="977534"/>
              <a:ext cx="1620000" cy="479265"/>
              <a:chOff x="2159473" y="872250"/>
              <a:chExt cx="2011680" cy="466344"/>
            </a:xfrm>
            <a:solidFill>
              <a:srgbClr val="86BC25"/>
            </a:solidFill>
          </p:grpSpPr>
          <p:sp>
            <p:nvSpPr>
              <p:cNvPr id="26" name="Arrow: Chevron 25">
                <a:extLst>
                  <a:ext uri="{FF2B5EF4-FFF2-40B4-BE49-F238E27FC236}">
                    <a16:creationId xmlns:a16="http://schemas.microsoft.com/office/drawing/2014/main" id="{E96BD759-BD4C-9F08-2D26-C5B6CE3C5F23}"/>
                  </a:ext>
                </a:extLst>
              </p:cNvPr>
              <p:cNvSpPr/>
              <p:nvPr/>
            </p:nvSpPr>
            <p:spPr bwMode="gray">
              <a:xfrm>
                <a:off x="2159473" y="872250"/>
                <a:ext cx="2011680" cy="466344"/>
              </a:xfrm>
              <a:prstGeom prst="chevron">
                <a:avLst/>
              </a:prstGeom>
              <a:grp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200" b="1" i="0" u="none" strike="noStrike" kern="1200" cap="none" spc="0" normalizeH="0" baseline="0" noProof="0">
                  <a:ln>
                    <a:noFill/>
                  </a:ln>
                  <a:solidFill>
                    <a:prstClr val="white"/>
                  </a:solidFill>
                  <a:effectLst/>
                  <a:uLnTx/>
                  <a:uFillTx/>
                  <a:ea typeface="+mn-ea"/>
                  <a:cs typeface="+mn-cs"/>
                </a:endParaRPr>
              </a:p>
            </p:txBody>
          </p:sp>
          <p:sp>
            <p:nvSpPr>
              <p:cNvPr id="27" name="TextBox 26">
                <a:extLst>
                  <a:ext uri="{FF2B5EF4-FFF2-40B4-BE49-F238E27FC236}">
                    <a16:creationId xmlns:a16="http://schemas.microsoft.com/office/drawing/2014/main" id="{8B04E7E2-D44B-C61E-8B47-588480BD4B24}"/>
                  </a:ext>
                </a:extLst>
              </p:cNvPr>
              <p:cNvSpPr txBox="1"/>
              <p:nvPr/>
            </p:nvSpPr>
            <p:spPr>
              <a:xfrm>
                <a:off x="2479859" y="1003758"/>
                <a:ext cx="1353220" cy="190486"/>
              </a:xfrm>
              <a:prstGeom prst="rect">
                <a:avLst/>
              </a:prstGeom>
              <a:grp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US" sz="1200" b="1" i="0" u="none" strike="noStrike" kern="1200" cap="none" spc="0" normalizeH="0" baseline="0" noProof="0">
                    <a:ln>
                      <a:noFill/>
                    </a:ln>
                    <a:solidFill>
                      <a:prstClr val="white"/>
                    </a:solidFill>
                    <a:effectLst/>
                    <a:uLnTx/>
                    <a:uFillTx/>
                    <a:ea typeface="+mn-ea"/>
                    <a:cs typeface="+mn-cs"/>
                  </a:rPr>
                  <a:t>Data Elements</a:t>
                </a:r>
              </a:p>
            </p:txBody>
          </p:sp>
        </p:grpSp>
        <p:cxnSp>
          <p:nvCxnSpPr>
            <p:cNvPr id="28" name="Straight Connector 27">
              <a:extLst>
                <a:ext uri="{FF2B5EF4-FFF2-40B4-BE49-F238E27FC236}">
                  <a16:creationId xmlns:a16="http://schemas.microsoft.com/office/drawing/2014/main" id="{F95F53BB-736E-2FB2-9DA0-BA020B179D59}"/>
                </a:ext>
              </a:extLst>
            </p:cNvPr>
            <p:cNvCxnSpPr>
              <a:cxnSpLocks/>
            </p:cNvCxnSpPr>
            <p:nvPr/>
          </p:nvCxnSpPr>
          <p:spPr>
            <a:xfrm rot="5400000">
              <a:off x="-508007" y="4085121"/>
              <a:ext cx="4875695" cy="0"/>
            </a:xfrm>
            <a:prstGeom prst="line">
              <a:avLst/>
            </a:prstGeom>
            <a:ln w="19050">
              <a:prstDash val="dash"/>
            </a:ln>
          </p:spPr>
          <p:style>
            <a:lnRef idx="1">
              <a:schemeClr val="accent6"/>
            </a:lnRef>
            <a:fillRef idx="0">
              <a:schemeClr val="accent6"/>
            </a:fillRef>
            <a:effectRef idx="0">
              <a:schemeClr val="accent6"/>
            </a:effectRef>
            <a:fontRef idx="minor">
              <a:schemeClr val="tx1"/>
            </a:fontRef>
          </p:style>
        </p:cxnSp>
        <p:sp>
          <p:nvSpPr>
            <p:cNvPr id="29" name="Rectangle 28">
              <a:extLst>
                <a:ext uri="{FF2B5EF4-FFF2-40B4-BE49-F238E27FC236}">
                  <a16:creationId xmlns:a16="http://schemas.microsoft.com/office/drawing/2014/main" id="{389C504C-2B40-4FEA-4E04-FE9419AE73C3}"/>
                </a:ext>
              </a:extLst>
            </p:cNvPr>
            <p:cNvSpPr/>
            <p:nvPr/>
          </p:nvSpPr>
          <p:spPr bwMode="gray">
            <a:xfrm>
              <a:off x="2080410" y="1705363"/>
              <a:ext cx="1548000" cy="1462249"/>
            </a:xfrm>
            <a:prstGeom prst="rect">
              <a:avLst/>
            </a:prstGeom>
            <a:noFill/>
            <a:ln w="3175" algn="ctr">
              <a:solidFill>
                <a:schemeClr val="tx2"/>
              </a:solidFill>
              <a:prstDash val="dash"/>
              <a:miter lim="800000"/>
              <a:headEnd/>
              <a:tailEnd/>
            </a:ln>
          </p:spPr>
          <p:txBody>
            <a:bodyPr wrap="square" lIns="88900" tIns="88900" rIns="88900" bIns="88900" rtlCol="0" anchor="ctr"/>
            <a:lstStyle/>
            <a:p>
              <a:pPr marL="171450" indent="-171450">
                <a:lnSpc>
                  <a:spcPct val="106000"/>
                </a:lnSpc>
                <a:buFont typeface="Arial" panose="020B0604020202020204" pitchFamily="34" charset="0"/>
                <a:buChar char="•"/>
              </a:pPr>
              <a:r>
                <a:rPr lang="en-US" sz="900" u="none" strike="noStrike">
                  <a:effectLst/>
                </a:rPr>
                <a:t>Master Data</a:t>
              </a:r>
            </a:p>
            <a:p>
              <a:pPr marL="171450" indent="-171450">
                <a:lnSpc>
                  <a:spcPct val="106000"/>
                </a:lnSpc>
                <a:buFont typeface="Arial" panose="020B0604020202020204" pitchFamily="34" charset="0"/>
                <a:buChar char="•"/>
              </a:pPr>
              <a:r>
                <a:rPr lang="en-US" sz="900"/>
                <a:t>List of entities</a:t>
              </a:r>
            </a:p>
            <a:p>
              <a:pPr marL="171450" indent="-171450">
                <a:lnSpc>
                  <a:spcPct val="106000"/>
                </a:lnSpc>
                <a:buFont typeface="Arial" panose="020B0604020202020204" pitchFamily="34" charset="0"/>
                <a:buChar char="•"/>
              </a:pPr>
              <a:r>
                <a:rPr lang="en-US" sz="900"/>
                <a:t>Pension Ledger</a:t>
              </a:r>
            </a:p>
            <a:p>
              <a:pPr marL="171450" indent="-171450">
                <a:lnSpc>
                  <a:spcPct val="106000"/>
                </a:lnSpc>
                <a:buFont typeface="Arial" panose="020B0604020202020204" pitchFamily="34" charset="0"/>
                <a:buChar char="•"/>
              </a:pPr>
              <a:r>
                <a:rPr lang="en-US" sz="900"/>
                <a:t>Trial Balance</a:t>
              </a:r>
            </a:p>
            <a:p>
              <a:pPr marL="171450" indent="-171450">
                <a:lnSpc>
                  <a:spcPct val="106000"/>
                </a:lnSpc>
                <a:buFont typeface="Arial" panose="020B0604020202020204" pitchFamily="34" charset="0"/>
                <a:buChar char="•"/>
              </a:pPr>
              <a:r>
                <a:rPr lang="en-US" sz="900"/>
                <a:t>Management Representation</a:t>
              </a:r>
            </a:p>
            <a:p>
              <a:pPr marL="171450" indent="-171450">
                <a:lnSpc>
                  <a:spcPct val="106000"/>
                </a:lnSpc>
                <a:buFont typeface="Arial" panose="020B0604020202020204" pitchFamily="34" charset="0"/>
                <a:buChar char="•"/>
              </a:pPr>
              <a:r>
                <a:rPr lang="en-US" sz="900"/>
                <a:t>Profit &amp; Loss Account &amp; Notes</a:t>
              </a:r>
            </a:p>
            <a:p>
              <a:pPr marL="171450" indent="-171450">
                <a:lnSpc>
                  <a:spcPct val="106000"/>
                </a:lnSpc>
                <a:buFont typeface="Arial" panose="020B0604020202020204" pitchFamily="34" charset="0"/>
                <a:buChar char="•"/>
              </a:pPr>
              <a:r>
                <a:rPr lang="en-US" sz="900"/>
                <a:t>Balance Sheet &amp; Notes</a:t>
              </a:r>
            </a:p>
          </p:txBody>
        </p:sp>
        <p:sp>
          <p:nvSpPr>
            <p:cNvPr id="30" name="Rectangle 29">
              <a:extLst>
                <a:ext uri="{FF2B5EF4-FFF2-40B4-BE49-F238E27FC236}">
                  <a16:creationId xmlns:a16="http://schemas.microsoft.com/office/drawing/2014/main" id="{7CCBAA9C-BF43-1D93-EB63-725C013D8166}"/>
                </a:ext>
              </a:extLst>
            </p:cNvPr>
            <p:cNvSpPr/>
            <p:nvPr/>
          </p:nvSpPr>
          <p:spPr bwMode="gray">
            <a:xfrm>
              <a:off x="2018954" y="1634313"/>
              <a:ext cx="1692000" cy="1599298"/>
            </a:xfrm>
            <a:prstGeom prst="rect">
              <a:avLst/>
            </a:prstGeom>
            <a:noFill/>
            <a:ln w="12700" algn="ctr">
              <a:solidFill>
                <a:schemeClr val="bg2">
                  <a:lumMod val="9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900" b="1">
                <a:solidFill>
                  <a:schemeClr val="bg1"/>
                </a:solidFill>
              </a:endParaRPr>
            </a:p>
          </p:txBody>
        </p:sp>
        <p:sp>
          <p:nvSpPr>
            <p:cNvPr id="31" name="Rectangle 30">
              <a:extLst>
                <a:ext uri="{FF2B5EF4-FFF2-40B4-BE49-F238E27FC236}">
                  <a16:creationId xmlns:a16="http://schemas.microsoft.com/office/drawing/2014/main" id="{1C298385-49A2-4A3A-1274-4DFD3ADC1C7E}"/>
                </a:ext>
              </a:extLst>
            </p:cNvPr>
            <p:cNvSpPr/>
            <p:nvPr/>
          </p:nvSpPr>
          <p:spPr bwMode="gray">
            <a:xfrm>
              <a:off x="2079964" y="3408000"/>
              <a:ext cx="1548000" cy="1188382"/>
            </a:xfrm>
            <a:prstGeom prst="rect">
              <a:avLst/>
            </a:prstGeom>
            <a:noFill/>
            <a:ln w="3175" algn="ctr">
              <a:solidFill>
                <a:schemeClr val="tx2"/>
              </a:solidFill>
              <a:prstDash val="dash"/>
              <a:miter lim="800000"/>
              <a:headEnd/>
              <a:tailEnd/>
            </a:ln>
          </p:spPr>
          <p:txBody>
            <a:bodyPr wrap="square" lIns="88900" tIns="88900" rIns="88900" bIns="88900" rtlCol="0" anchor="ctr"/>
            <a:lstStyle/>
            <a:p>
              <a:pPr marL="171450" indent="-171450">
                <a:lnSpc>
                  <a:spcPct val="106000"/>
                </a:lnSpc>
                <a:buFont typeface="Arial" panose="020B0604020202020204" pitchFamily="34" charset="0"/>
                <a:buChar char="•"/>
              </a:pPr>
              <a:r>
                <a:rPr lang="en-US" sz="900" u="none" strike="noStrike">
                  <a:effectLst/>
                </a:rPr>
                <a:t>Profit and Loss account</a:t>
              </a:r>
            </a:p>
            <a:p>
              <a:pPr marL="171450" indent="-171450">
                <a:lnSpc>
                  <a:spcPct val="106000"/>
                </a:lnSpc>
                <a:buFont typeface="Arial" panose="020B0604020202020204" pitchFamily="34" charset="0"/>
                <a:buChar char="•"/>
              </a:pPr>
              <a:r>
                <a:rPr lang="en-US" sz="900"/>
                <a:t>Other comprehensive income</a:t>
              </a:r>
              <a:endParaRPr lang="en-US" sz="900" u="none" strike="noStrike">
                <a:effectLst/>
              </a:endParaRPr>
            </a:p>
            <a:p>
              <a:pPr marL="171450" indent="-171450">
                <a:lnSpc>
                  <a:spcPct val="106000"/>
                </a:lnSpc>
                <a:buFont typeface="Arial" panose="020B0604020202020204" pitchFamily="34" charset="0"/>
                <a:buChar char="•"/>
              </a:pPr>
              <a:r>
                <a:rPr lang="en-US" sz="900"/>
                <a:t>Statement of equity</a:t>
              </a:r>
            </a:p>
            <a:p>
              <a:pPr marL="171450" indent="-171450">
                <a:lnSpc>
                  <a:spcPct val="106000"/>
                </a:lnSpc>
                <a:buFont typeface="Arial" panose="020B0604020202020204" pitchFamily="34" charset="0"/>
                <a:buChar char="•"/>
              </a:pPr>
              <a:r>
                <a:rPr lang="en-US" sz="900"/>
                <a:t>Cash Flow Statement</a:t>
              </a:r>
            </a:p>
            <a:p>
              <a:pPr marL="171450" indent="-171450">
                <a:lnSpc>
                  <a:spcPct val="106000"/>
                </a:lnSpc>
                <a:buFont typeface="Arial" panose="020B0604020202020204" pitchFamily="34" charset="0"/>
                <a:buChar char="•"/>
              </a:pPr>
              <a:r>
                <a:rPr lang="en-US" sz="900"/>
                <a:t>Notes to account</a:t>
              </a:r>
            </a:p>
            <a:p>
              <a:pPr marL="171450" indent="-171450">
                <a:lnSpc>
                  <a:spcPct val="106000"/>
                </a:lnSpc>
                <a:buFont typeface="Arial" panose="020B0604020202020204" pitchFamily="34" charset="0"/>
                <a:buChar char="•"/>
              </a:pPr>
              <a:r>
                <a:rPr lang="en-US" sz="900"/>
                <a:t>Related Party Notes</a:t>
              </a:r>
            </a:p>
          </p:txBody>
        </p:sp>
        <p:sp>
          <p:nvSpPr>
            <p:cNvPr id="32" name="Rectangle 31">
              <a:extLst>
                <a:ext uri="{FF2B5EF4-FFF2-40B4-BE49-F238E27FC236}">
                  <a16:creationId xmlns:a16="http://schemas.microsoft.com/office/drawing/2014/main" id="{38977DE3-9702-CA22-0402-16837C512F80}"/>
                </a:ext>
              </a:extLst>
            </p:cNvPr>
            <p:cNvSpPr/>
            <p:nvPr/>
          </p:nvSpPr>
          <p:spPr bwMode="gray">
            <a:xfrm>
              <a:off x="2018954" y="3309584"/>
              <a:ext cx="1692000" cy="1352537"/>
            </a:xfrm>
            <a:prstGeom prst="rect">
              <a:avLst/>
            </a:prstGeom>
            <a:noFill/>
            <a:ln w="12700" algn="ctr">
              <a:solidFill>
                <a:schemeClr val="bg2">
                  <a:lumMod val="9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900" b="1">
                <a:solidFill>
                  <a:schemeClr val="bg1"/>
                </a:solidFill>
              </a:endParaRPr>
            </a:p>
          </p:txBody>
        </p:sp>
        <p:sp>
          <p:nvSpPr>
            <p:cNvPr id="33" name="Rectangle 32">
              <a:extLst>
                <a:ext uri="{FF2B5EF4-FFF2-40B4-BE49-F238E27FC236}">
                  <a16:creationId xmlns:a16="http://schemas.microsoft.com/office/drawing/2014/main" id="{66F93ED3-11F2-82BE-3B65-88E924D937B9}"/>
                </a:ext>
              </a:extLst>
            </p:cNvPr>
            <p:cNvSpPr/>
            <p:nvPr/>
          </p:nvSpPr>
          <p:spPr bwMode="gray">
            <a:xfrm>
              <a:off x="2093327" y="4778828"/>
              <a:ext cx="1548000" cy="977013"/>
            </a:xfrm>
            <a:prstGeom prst="rect">
              <a:avLst/>
            </a:prstGeom>
            <a:noFill/>
            <a:ln w="3175" algn="ctr">
              <a:solidFill>
                <a:schemeClr val="tx2"/>
              </a:solidFill>
              <a:prstDash val="dash"/>
              <a:miter lim="800000"/>
              <a:headEnd/>
              <a:tailEnd/>
            </a:ln>
          </p:spPr>
          <p:txBody>
            <a:bodyPr wrap="square" lIns="88900" tIns="88900" rIns="88900" bIns="88900" rtlCol="0" anchor="ctr"/>
            <a:lstStyle/>
            <a:p>
              <a:pPr marL="171450" indent="-171450">
                <a:lnSpc>
                  <a:spcPct val="106000"/>
                </a:lnSpc>
                <a:buFont typeface="Arial" panose="020B0604020202020204" pitchFamily="34" charset="0"/>
                <a:buChar char="•"/>
              </a:pPr>
              <a:r>
                <a:rPr lang="en-US" sz="900" u="none" strike="noStrike">
                  <a:effectLst/>
                </a:rPr>
                <a:t>Intercompany</a:t>
              </a:r>
            </a:p>
            <a:p>
              <a:pPr marL="171450" indent="-171450">
                <a:lnSpc>
                  <a:spcPct val="106000"/>
                </a:lnSpc>
                <a:buFont typeface="Arial" panose="020B0604020202020204" pitchFamily="34" charset="0"/>
                <a:buChar char="•"/>
              </a:pPr>
              <a:r>
                <a:rPr lang="en-US" sz="900"/>
                <a:t>Asset gain/loss</a:t>
              </a:r>
            </a:p>
            <a:p>
              <a:pPr marL="171450" indent="-171450">
                <a:lnSpc>
                  <a:spcPct val="106000"/>
                </a:lnSpc>
                <a:buFont typeface="Arial" panose="020B0604020202020204" pitchFamily="34" charset="0"/>
                <a:buChar char="•"/>
              </a:pPr>
              <a:r>
                <a:rPr lang="en-US" sz="900"/>
                <a:t>Provision for tax</a:t>
              </a:r>
            </a:p>
            <a:p>
              <a:pPr marL="171450" indent="-171450">
                <a:lnSpc>
                  <a:spcPct val="106000"/>
                </a:lnSpc>
                <a:buFont typeface="Arial" panose="020B0604020202020204" pitchFamily="34" charset="0"/>
                <a:buChar char="•"/>
              </a:pPr>
              <a:r>
                <a:rPr lang="en-US" sz="900"/>
                <a:t>Payment ageing</a:t>
              </a:r>
            </a:p>
            <a:p>
              <a:pPr marL="171450" indent="-171450">
                <a:lnSpc>
                  <a:spcPct val="106000"/>
                </a:lnSpc>
                <a:buFont typeface="Arial" panose="020B0604020202020204" pitchFamily="34" charset="0"/>
                <a:buChar char="•"/>
              </a:pPr>
              <a:r>
                <a:rPr lang="en-US" sz="900"/>
                <a:t>Current and Deferred tax</a:t>
              </a:r>
            </a:p>
          </p:txBody>
        </p:sp>
        <p:sp>
          <p:nvSpPr>
            <p:cNvPr id="34" name="Rectangle 33">
              <a:extLst>
                <a:ext uri="{FF2B5EF4-FFF2-40B4-BE49-F238E27FC236}">
                  <a16:creationId xmlns:a16="http://schemas.microsoft.com/office/drawing/2014/main" id="{7081ADDA-2EDD-B091-048F-491B3A96F930}"/>
                </a:ext>
              </a:extLst>
            </p:cNvPr>
            <p:cNvSpPr/>
            <p:nvPr/>
          </p:nvSpPr>
          <p:spPr bwMode="gray">
            <a:xfrm>
              <a:off x="2032317" y="4720218"/>
              <a:ext cx="1692000" cy="1100963"/>
            </a:xfrm>
            <a:prstGeom prst="rect">
              <a:avLst/>
            </a:prstGeom>
            <a:noFill/>
            <a:ln w="12700" algn="ctr">
              <a:solidFill>
                <a:schemeClr val="bg2">
                  <a:lumMod val="9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900" b="1">
                <a:solidFill>
                  <a:schemeClr val="bg1"/>
                </a:solidFill>
              </a:endParaRPr>
            </a:p>
          </p:txBody>
        </p:sp>
        <p:sp>
          <p:nvSpPr>
            <p:cNvPr id="35" name="Rectangle 34">
              <a:extLst>
                <a:ext uri="{FF2B5EF4-FFF2-40B4-BE49-F238E27FC236}">
                  <a16:creationId xmlns:a16="http://schemas.microsoft.com/office/drawing/2014/main" id="{A16A1785-3938-E4EC-C90D-EE04446CEBA1}"/>
                </a:ext>
              </a:extLst>
            </p:cNvPr>
            <p:cNvSpPr/>
            <p:nvPr/>
          </p:nvSpPr>
          <p:spPr bwMode="gray">
            <a:xfrm>
              <a:off x="2093327" y="5929647"/>
              <a:ext cx="1548000" cy="617130"/>
            </a:xfrm>
            <a:prstGeom prst="rect">
              <a:avLst/>
            </a:prstGeom>
            <a:noFill/>
            <a:ln w="3175" algn="ctr">
              <a:solidFill>
                <a:schemeClr val="tx2"/>
              </a:solidFill>
              <a:prstDash val="dash"/>
              <a:miter lim="800000"/>
              <a:headEnd/>
              <a:tailEnd/>
            </a:ln>
          </p:spPr>
          <p:txBody>
            <a:bodyPr wrap="square" lIns="88900" tIns="88900" rIns="88900" bIns="88900" rtlCol="0" anchor="ctr"/>
            <a:lstStyle/>
            <a:p>
              <a:pPr marL="171450" indent="-171450">
                <a:lnSpc>
                  <a:spcPct val="106000"/>
                </a:lnSpc>
                <a:buFont typeface="Arial" panose="020B0604020202020204" pitchFamily="34" charset="0"/>
                <a:buChar char="•"/>
              </a:pPr>
              <a:r>
                <a:rPr lang="en-US" sz="900" u="none" strike="noStrike">
                  <a:effectLst/>
                </a:rPr>
                <a:t>Local Tax computation</a:t>
              </a:r>
            </a:p>
            <a:p>
              <a:pPr marL="171450" indent="-171450">
                <a:lnSpc>
                  <a:spcPct val="106000"/>
                </a:lnSpc>
                <a:buFont typeface="Arial" panose="020B0604020202020204" pitchFamily="34" charset="0"/>
                <a:buChar char="•"/>
              </a:pPr>
              <a:r>
                <a:rPr lang="en-US" sz="900"/>
                <a:t>Tax audit report and tax return</a:t>
              </a:r>
            </a:p>
            <a:p>
              <a:pPr marL="171450" indent="-171450">
                <a:lnSpc>
                  <a:spcPct val="106000"/>
                </a:lnSpc>
                <a:buFont typeface="Arial" panose="020B0604020202020204" pitchFamily="34" charset="0"/>
                <a:buChar char="•"/>
              </a:pPr>
              <a:r>
                <a:rPr lang="en-US" sz="900"/>
                <a:t>Transfer pricing report</a:t>
              </a:r>
            </a:p>
          </p:txBody>
        </p:sp>
        <p:sp>
          <p:nvSpPr>
            <p:cNvPr id="36" name="Rectangle 35">
              <a:extLst>
                <a:ext uri="{FF2B5EF4-FFF2-40B4-BE49-F238E27FC236}">
                  <a16:creationId xmlns:a16="http://schemas.microsoft.com/office/drawing/2014/main" id="{600CA74F-2488-609B-B92B-1797DD232018}"/>
                </a:ext>
              </a:extLst>
            </p:cNvPr>
            <p:cNvSpPr/>
            <p:nvPr/>
          </p:nvSpPr>
          <p:spPr bwMode="gray">
            <a:xfrm>
              <a:off x="2032317" y="5874062"/>
              <a:ext cx="1692000" cy="702377"/>
            </a:xfrm>
            <a:prstGeom prst="rect">
              <a:avLst/>
            </a:prstGeom>
            <a:noFill/>
            <a:ln w="12700" algn="ctr">
              <a:solidFill>
                <a:schemeClr val="bg2">
                  <a:lumMod val="9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900" b="1">
                <a:solidFill>
                  <a:schemeClr val="bg1"/>
                </a:solidFill>
              </a:endParaRPr>
            </a:p>
          </p:txBody>
        </p:sp>
        <p:sp>
          <p:nvSpPr>
            <p:cNvPr id="37" name="TextBox 36">
              <a:extLst>
                <a:ext uri="{FF2B5EF4-FFF2-40B4-BE49-F238E27FC236}">
                  <a16:creationId xmlns:a16="http://schemas.microsoft.com/office/drawing/2014/main" id="{7570E5B2-97A1-AE3A-38F4-0E541B8116C3}"/>
                </a:ext>
              </a:extLst>
            </p:cNvPr>
            <p:cNvSpPr txBox="1"/>
            <p:nvPr/>
          </p:nvSpPr>
          <p:spPr>
            <a:xfrm>
              <a:off x="856081" y="5921655"/>
              <a:ext cx="1004054" cy="685173"/>
            </a:xfrm>
            <a:prstGeom prst="rect">
              <a:avLst/>
            </a:prstGeom>
            <a:noFill/>
            <a:ln>
              <a:noFill/>
            </a:ln>
          </p:spPr>
          <p:txBody>
            <a:bodyPr wrap="square" lIns="0" tIns="0" rIns="0" bIns="0" rtlCol="0">
              <a:spAutoFit/>
            </a:bodyPr>
            <a:lstStyle/>
            <a:p>
              <a:pPr marL="0" marR="0" lvl="0" indent="0" defTabSz="914400" rtl="0" eaLnBrk="1" fontAlgn="auto" latinLnBrk="0" hangingPunct="1">
                <a:lnSpc>
                  <a:spcPct val="100000"/>
                </a:lnSpc>
                <a:spcBef>
                  <a:spcPts val="600"/>
                </a:spcBef>
                <a:spcAft>
                  <a:spcPts val="0"/>
                </a:spcAft>
                <a:buClrTx/>
                <a:buSzPct val="100000"/>
                <a:buFontTx/>
                <a:buNone/>
                <a:tabLst/>
                <a:defRPr/>
              </a:pPr>
              <a:r>
                <a:rPr kumimoji="0" lang="en-US" sz="1050" b="1" i="0" u="none" strike="noStrike" kern="1200" cap="none" spc="0" normalizeH="0" baseline="0" noProof="0">
                  <a:ln>
                    <a:noFill/>
                  </a:ln>
                  <a:solidFill>
                    <a:prstClr val="black"/>
                  </a:solidFill>
                  <a:effectLst/>
                  <a:uLnTx/>
                  <a:uFillTx/>
                  <a:ea typeface="+mn-ea"/>
                  <a:cs typeface="+mn-cs"/>
                </a:rPr>
                <a:t>Other Tools (Reconciliation tool, Tax reports etc.)</a:t>
              </a:r>
            </a:p>
          </p:txBody>
        </p:sp>
        <p:pic>
          <p:nvPicPr>
            <p:cNvPr id="38" name="Graphic 37" descr="Tools outline">
              <a:extLst>
                <a:ext uri="{FF2B5EF4-FFF2-40B4-BE49-F238E27FC236}">
                  <a16:creationId xmlns:a16="http://schemas.microsoft.com/office/drawing/2014/main" id="{5BF7B1DB-CBB5-BE44-3B0A-A13C7EC3C8D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7932" y="5994675"/>
              <a:ext cx="311794" cy="361358"/>
            </a:xfrm>
            <a:prstGeom prst="rect">
              <a:avLst/>
            </a:prstGeom>
          </p:spPr>
        </p:pic>
        <p:cxnSp>
          <p:nvCxnSpPr>
            <p:cNvPr id="39" name="Straight Connector 38">
              <a:extLst>
                <a:ext uri="{FF2B5EF4-FFF2-40B4-BE49-F238E27FC236}">
                  <a16:creationId xmlns:a16="http://schemas.microsoft.com/office/drawing/2014/main" id="{CC3CA843-8AA4-496A-A7CC-5A25540E68D3}"/>
                </a:ext>
              </a:extLst>
            </p:cNvPr>
            <p:cNvCxnSpPr>
              <a:cxnSpLocks/>
            </p:cNvCxnSpPr>
            <p:nvPr/>
          </p:nvCxnSpPr>
          <p:spPr>
            <a:xfrm>
              <a:off x="395538" y="3101107"/>
              <a:ext cx="143473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BA18C0D-2ECA-22F7-C162-737E9909C528}"/>
                </a:ext>
              </a:extLst>
            </p:cNvPr>
            <p:cNvCxnSpPr>
              <a:cxnSpLocks/>
            </p:cNvCxnSpPr>
            <p:nvPr/>
          </p:nvCxnSpPr>
          <p:spPr>
            <a:xfrm>
              <a:off x="395538" y="4612373"/>
              <a:ext cx="143473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CEEAFBF-C3D9-F1D9-EF4C-5958E4F8FF7C}"/>
                </a:ext>
              </a:extLst>
            </p:cNvPr>
            <p:cNvCxnSpPr>
              <a:cxnSpLocks/>
            </p:cNvCxnSpPr>
            <p:nvPr/>
          </p:nvCxnSpPr>
          <p:spPr>
            <a:xfrm>
              <a:off x="395538" y="5778678"/>
              <a:ext cx="143473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77AE49D-0273-766C-1D1E-6CB911010306}"/>
                </a:ext>
              </a:extLst>
            </p:cNvPr>
            <p:cNvSpPr txBox="1"/>
            <p:nvPr/>
          </p:nvSpPr>
          <p:spPr>
            <a:xfrm>
              <a:off x="678864" y="2729478"/>
              <a:ext cx="791099" cy="179450"/>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1100" b="1" i="0" u="none" strike="noStrike" kern="1200" cap="none" spc="0" normalizeH="0" baseline="0" noProof="0">
                  <a:ln>
                    <a:noFill/>
                  </a:ln>
                  <a:solidFill>
                    <a:prstClr val="black"/>
                  </a:solidFill>
                  <a:effectLst/>
                  <a:uLnTx/>
                  <a:uFillTx/>
                  <a:ea typeface="+mn-ea"/>
                  <a:cs typeface="+mn-cs"/>
                </a:rPr>
                <a:t>Other ERP’s</a:t>
              </a:r>
            </a:p>
          </p:txBody>
        </p:sp>
        <p:sp>
          <p:nvSpPr>
            <p:cNvPr id="43" name="TextBox 42">
              <a:extLst>
                <a:ext uri="{FF2B5EF4-FFF2-40B4-BE49-F238E27FC236}">
                  <a16:creationId xmlns:a16="http://schemas.microsoft.com/office/drawing/2014/main" id="{DBEDD93B-B8D8-8DD9-19BC-5C8B751D68DA}"/>
                </a:ext>
              </a:extLst>
            </p:cNvPr>
            <p:cNvSpPr txBox="1"/>
            <p:nvPr/>
          </p:nvSpPr>
          <p:spPr>
            <a:xfrm>
              <a:off x="573822" y="4063364"/>
              <a:ext cx="1299119" cy="358900"/>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1100" b="1" i="0" u="none" strike="noStrike" kern="1200" cap="none" spc="0" normalizeH="0" baseline="0" noProof="0">
                  <a:ln>
                    <a:noFill/>
                  </a:ln>
                  <a:solidFill>
                    <a:prstClr val="black"/>
                  </a:solidFill>
                  <a:effectLst/>
                  <a:uLnTx/>
                  <a:uFillTx/>
                  <a:ea typeface="+mn-ea"/>
                  <a:cs typeface="+mn-cs"/>
                </a:rPr>
                <a:t>Other Consolidation Tools</a:t>
              </a:r>
            </a:p>
          </p:txBody>
        </p:sp>
        <p:sp>
          <p:nvSpPr>
            <p:cNvPr id="44" name="Rectangle 43">
              <a:extLst>
                <a:ext uri="{FF2B5EF4-FFF2-40B4-BE49-F238E27FC236}">
                  <a16:creationId xmlns:a16="http://schemas.microsoft.com/office/drawing/2014/main" id="{ADD0E21F-166F-6FAD-4F94-85B1B44EFC71}"/>
                </a:ext>
              </a:extLst>
            </p:cNvPr>
            <p:cNvSpPr/>
            <p:nvPr/>
          </p:nvSpPr>
          <p:spPr>
            <a:xfrm>
              <a:off x="3798405" y="891253"/>
              <a:ext cx="7973836" cy="5817466"/>
            </a:xfrm>
            <a:prstGeom prst="rect">
              <a:avLst/>
            </a:prstGeom>
            <a:solidFill>
              <a:schemeClr val="bg1">
                <a:lumMod val="85000"/>
                <a:alpha val="50000"/>
              </a:schemeClr>
            </a:solidFill>
            <a:ln>
              <a:solidFill>
                <a:srgbClr val="0076A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ea typeface="+mn-ea"/>
                <a:cs typeface="+mn-cs"/>
              </a:endParaRPr>
            </a:p>
          </p:txBody>
        </p:sp>
        <p:sp>
          <p:nvSpPr>
            <p:cNvPr id="45" name="Arrow: Right 44">
              <a:extLst>
                <a:ext uri="{FF2B5EF4-FFF2-40B4-BE49-F238E27FC236}">
                  <a16:creationId xmlns:a16="http://schemas.microsoft.com/office/drawing/2014/main" id="{2FBD2CBC-BFFC-A4BF-6030-B56AFAFD4293}"/>
                </a:ext>
              </a:extLst>
            </p:cNvPr>
            <p:cNvSpPr/>
            <p:nvPr/>
          </p:nvSpPr>
          <p:spPr bwMode="gray">
            <a:xfrm>
              <a:off x="3844288" y="1589421"/>
              <a:ext cx="1329841" cy="4924452"/>
            </a:xfrm>
            <a:prstGeom prst="rightArrow">
              <a:avLst>
                <a:gd name="adj1" fmla="val 70452"/>
                <a:gd name="adj2" fmla="val 21445"/>
              </a:avLst>
            </a:prstGeom>
            <a:noFill/>
            <a:ln w="19050" algn="ctr">
              <a:solidFill>
                <a:srgbClr val="003E58"/>
              </a:solidFill>
              <a:prstDash val="solid"/>
              <a:miter lim="800000"/>
              <a:headEnd/>
              <a:tailEnd/>
            </a:ln>
          </p:spPr>
          <p:txBody>
            <a:bodyPr wrap="square" lIns="88900" tIns="88900" rIns="88900" bIns="88900" rtlCol="0" anchor="ctr"/>
            <a:lstStyle/>
            <a:p>
              <a:pPr marL="0" marR="0" lvl="0" indent="0"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200" b="1" i="0" u="none" strike="noStrike" kern="1200" cap="none" spc="0" normalizeH="0" baseline="0" noProof="0">
                <a:ln>
                  <a:noFill/>
                </a:ln>
                <a:solidFill>
                  <a:sysClr val="windowText" lastClr="000000"/>
                </a:solidFill>
                <a:effectLst/>
                <a:uLnTx/>
                <a:uFillTx/>
              </a:endParaRPr>
            </a:p>
            <a:p>
              <a:pPr marL="0" marR="0" lvl="0" indent="0" algn="r" defTabSz="914400" rtl="0" eaLnBrk="1" fontAlgn="auto" latinLnBrk="0" hangingPunct="1">
                <a:lnSpc>
                  <a:spcPct val="106000"/>
                </a:lnSpc>
                <a:spcBef>
                  <a:spcPts val="0"/>
                </a:spcBef>
                <a:spcAft>
                  <a:spcPts val="0"/>
                </a:spcAft>
                <a:buClrTx/>
                <a:buSzTx/>
                <a:buFont typeface="Wingdings 2" pitchFamily="18" charset="2"/>
                <a:buNone/>
                <a:tabLst/>
                <a:defRPr/>
              </a:pPr>
              <a:endParaRPr lang="en-US" sz="1100" b="1">
                <a:solidFill>
                  <a:sysClr val="windowText" lastClr="000000"/>
                </a:solidFill>
              </a:endParaRPr>
            </a:p>
            <a:p>
              <a:pPr marL="447675">
                <a:lnSpc>
                  <a:spcPct val="106000"/>
                </a:lnSpc>
                <a:defRPr/>
              </a:pPr>
              <a:endParaRPr lang="en-US" sz="1100">
                <a:solidFill>
                  <a:sysClr val="windowText" lastClr="000000"/>
                </a:solidFill>
              </a:endParaRPr>
            </a:p>
            <a:p>
              <a:pPr marL="447675">
                <a:lnSpc>
                  <a:spcPct val="106000"/>
                </a:lnSpc>
                <a:defRPr/>
              </a:pPr>
              <a:endParaRPr lang="en-US" sz="1100">
                <a:solidFill>
                  <a:sysClr val="windowText" lastClr="000000"/>
                </a:solidFill>
              </a:endParaRPr>
            </a:p>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100" b="1" i="0" u="none" strike="noStrike" kern="1200" cap="none" spc="0" normalizeH="0" baseline="0" noProof="0">
                <a:ln>
                  <a:noFill/>
                </a:ln>
                <a:solidFill>
                  <a:sysClr val="windowText" lastClr="000000"/>
                </a:solidFill>
                <a:effectLst/>
                <a:uLnTx/>
                <a:uFillTx/>
              </a:endParaRPr>
            </a:p>
          </p:txBody>
        </p:sp>
        <p:grpSp>
          <p:nvGrpSpPr>
            <p:cNvPr id="46" name="Group 45">
              <a:extLst>
                <a:ext uri="{FF2B5EF4-FFF2-40B4-BE49-F238E27FC236}">
                  <a16:creationId xmlns:a16="http://schemas.microsoft.com/office/drawing/2014/main" id="{E6699AF6-73FE-D21B-04A5-6E69D537B5ED}"/>
                </a:ext>
              </a:extLst>
            </p:cNvPr>
            <p:cNvGrpSpPr/>
            <p:nvPr/>
          </p:nvGrpSpPr>
          <p:grpSpPr>
            <a:xfrm>
              <a:off x="4207771" y="2523560"/>
              <a:ext cx="457454" cy="474118"/>
              <a:chOff x="7186613" y="4868863"/>
              <a:chExt cx="796925" cy="800101"/>
            </a:xfrm>
            <a:solidFill>
              <a:srgbClr val="003E58"/>
            </a:solidFill>
          </p:grpSpPr>
          <p:sp>
            <p:nvSpPr>
              <p:cNvPr id="47" name="Freeform 57">
                <a:extLst>
                  <a:ext uri="{FF2B5EF4-FFF2-40B4-BE49-F238E27FC236}">
                    <a16:creationId xmlns:a16="http://schemas.microsoft.com/office/drawing/2014/main" id="{4F9936C0-7C9F-059D-8C3F-1C1BACCE17FA}"/>
                  </a:ext>
                </a:extLst>
              </p:cNvPr>
              <p:cNvSpPr>
                <a:spLocks noEditPoints="1"/>
              </p:cNvSpPr>
              <p:nvPr/>
            </p:nvSpPr>
            <p:spPr bwMode="auto">
              <a:xfrm>
                <a:off x="7343775" y="5300663"/>
                <a:ext cx="214313" cy="214313"/>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54 h 64"/>
                  <a:gd name="T12" fmla="*/ 9 w 64"/>
                  <a:gd name="T13" fmla="*/ 32 h 64"/>
                  <a:gd name="T14" fmla="*/ 32 w 64"/>
                  <a:gd name="T15" fmla="*/ 9 h 64"/>
                  <a:gd name="T16" fmla="*/ 54 w 64"/>
                  <a:gd name="T17" fmla="*/ 32 h 64"/>
                  <a:gd name="T18" fmla="*/ 32 w 64"/>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4"/>
                      <a:pt x="0" y="32"/>
                    </a:cubicBezTo>
                    <a:cubicBezTo>
                      <a:pt x="0" y="49"/>
                      <a:pt x="14" y="64"/>
                      <a:pt x="32" y="64"/>
                    </a:cubicBezTo>
                    <a:cubicBezTo>
                      <a:pt x="50" y="64"/>
                      <a:pt x="64" y="49"/>
                      <a:pt x="64" y="32"/>
                    </a:cubicBezTo>
                    <a:cubicBezTo>
                      <a:pt x="64" y="14"/>
                      <a:pt x="50" y="0"/>
                      <a:pt x="32" y="0"/>
                    </a:cubicBezTo>
                    <a:close/>
                    <a:moveTo>
                      <a:pt x="32" y="54"/>
                    </a:moveTo>
                    <a:cubicBezTo>
                      <a:pt x="19" y="54"/>
                      <a:pt x="9" y="44"/>
                      <a:pt x="9" y="32"/>
                    </a:cubicBezTo>
                    <a:cubicBezTo>
                      <a:pt x="9" y="19"/>
                      <a:pt x="19" y="9"/>
                      <a:pt x="32" y="9"/>
                    </a:cubicBezTo>
                    <a:cubicBezTo>
                      <a:pt x="44" y="9"/>
                      <a:pt x="54" y="19"/>
                      <a:pt x="54" y="32"/>
                    </a:cubicBezTo>
                    <a:cubicBezTo>
                      <a:pt x="54" y="44"/>
                      <a:pt x="44" y="54"/>
                      <a:pt x="32" y="54"/>
                    </a:cubicBezTo>
                    <a:close/>
                  </a:path>
                </a:pathLst>
              </a:custGeom>
              <a:grpFill/>
              <a:ln>
                <a:solidFill>
                  <a:srgbClr val="003E58"/>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ea typeface="+mn-ea"/>
                  <a:cs typeface="+mn-cs"/>
                </a:endParaRPr>
              </a:p>
            </p:txBody>
          </p:sp>
          <p:sp>
            <p:nvSpPr>
              <p:cNvPr id="48" name="Freeform 58">
                <a:extLst>
                  <a:ext uri="{FF2B5EF4-FFF2-40B4-BE49-F238E27FC236}">
                    <a16:creationId xmlns:a16="http://schemas.microsoft.com/office/drawing/2014/main" id="{A974165E-CA86-CC3B-9DDC-85D772D09E1E}"/>
                  </a:ext>
                </a:extLst>
              </p:cNvPr>
              <p:cNvSpPr>
                <a:spLocks noEditPoints="1"/>
              </p:cNvSpPr>
              <p:nvPr/>
            </p:nvSpPr>
            <p:spPr bwMode="auto">
              <a:xfrm>
                <a:off x="7186613" y="5143501"/>
                <a:ext cx="525463" cy="525463"/>
              </a:xfrm>
              <a:custGeom>
                <a:avLst/>
                <a:gdLst>
                  <a:gd name="T0" fmla="*/ 136 w 157"/>
                  <a:gd name="T1" fmla="*/ 61 h 157"/>
                  <a:gd name="T2" fmla="*/ 141 w 157"/>
                  <a:gd name="T3" fmla="*/ 37 h 157"/>
                  <a:gd name="T4" fmla="*/ 126 w 157"/>
                  <a:gd name="T5" fmla="*/ 16 h 157"/>
                  <a:gd name="T6" fmla="*/ 107 w 157"/>
                  <a:gd name="T7" fmla="*/ 26 h 157"/>
                  <a:gd name="T8" fmla="*/ 94 w 157"/>
                  <a:gd name="T9" fmla="*/ 5 h 157"/>
                  <a:gd name="T10" fmla="*/ 68 w 157"/>
                  <a:gd name="T11" fmla="*/ 1 h 157"/>
                  <a:gd name="T12" fmla="*/ 62 w 157"/>
                  <a:gd name="T13" fmla="*/ 22 h 157"/>
                  <a:gd name="T14" fmla="*/ 37 w 157"/>
                  <a:gd name="T15" fmla="*/ 16 h 157"/>
                  <a:gd name="T16" fmla="*/ 24 w 157"/>
                  <a:gd name="T17" fmla="*/ 23 h 157"/>
                  <a:gd name="T18" fmla="*/ 16 w 157"/>
                  <a:gd name="T19" fmla="*/ 31 h 157"/>
                  <a:gd name="T20" fmla="*/ 27 w 157"/>
                  <a:gd name="T21" fmla="*/ 51 h 157"/>
                  <a:gd name="T22" fmla="*/ 5 w 157"/>
                  <a:gd name="T23" fmla="*/ 64 h 157"/>
                  <a:gd name="T24" fmla="*/ 0 w 157"/>
                  <a:gd name="T25" fmla="*/ 78 h 157"/>
                  <a:gd name="T26" fmla="*/ 1 w 157"/>
                  <a:gd name="T27" fmla="*/ 89 h 157"/>
                  <a:gd name="T28" fmla="*/ 22 w 157"/>
                  <a:gd name="T29" fmla="*/ 96 h 157"/>
                  <a:gd name="T30" fmla="*/ 16 w 157"/>
                  <a:gd name="T31" fmla="*/ 120 h 157"/>
                  <a:gd name="T32" fmla="*/ 23 w 157"/>
                  <a:gd name="T33" fmla="*/ 133 h 157"/>
                  <a:gd name="T34" fmla="*/ 32 w 157"/>
                  <a:gd name="T35" fmla="*/ 141 h 157"/>
                  <a:gd name="T36" fmla="*/ 51 w 157"/>
                  <a:gd name="T37" fmla="*/ 131 h 157"/>
                  <a:gd name="T38" fmla="*/ 64 w 157"/>
                  <a:gd name="T39" fmla="*/ 152 h 157"/>
                  <a:gd name="T40" fmla="*/ 79 w 157"/>
                  <a:gd name="T41" fmla="*/ 157 h 157"/>
                  <a:gd name="T42" fmla="*/ 94 w 157"/>
                  <a:gd name="T43" fmla="*/ 152 h 157"/>
                  <a:gd name="T44" fmla="*/ 107 w 157"/>
                  <a:gd name="T45" fmla="*/ 131 h 157"/>
                  <a:gd name="T46" fmla="*/ 126 w 157"/>
                  <a:gd name="T47" fmla="*/ 141 h 157"/>
                  <a:gd name="T48" fmla="*/ 141 w 157"/>
                  <a:gd name="T49" fmla="*/ 120 h 157"/>
                  <a:gd name="T50" fmla="*/ 136 w 157"/>
                  <a:gd name="T51" fmla="*/ 96 h 157"/>
                  <a:gd name="T52" fmla="*/ 156 w 157"/>
                  <a:gd name="T53" fmla="*/ 89 h 157"/>
                  <a:gd name="T54" fmla="*/ 156 w 157"/>
                  <a:gd name="T55" fmla="*/ 68 h 157"/>
                  <a:gd name="T56" fmla="*/ 147 w 157"/>
                  <a:gd name="T57" fmla="*/ 85 h 157"/>
                  <a:gd name="T58" fmla="*/ 127 w 157"/>
                  <a:gd name="T59" fmla="*/ 90 h 157"/>
                  <a:gd name="T60" fmla="*/ 122 w 157"/>
                  <a:gd name="T61" fmla="*/ 110 h 157"/>
                  <a:gd name="T62" fmla="*/ 123 w 157"/>
                  <a:gd name="T63" fmla="*/ 131 h 157"/>
                  <a:gd name="T64" fmla="*/ 105 w 157"/>
                  <a:gd name="T65" fmla="*/ 121 h 157"/>
                  <a:gd name="T66" fmla="*/ 87 w 157"/>
                  <a:gd name="T67" fmla="*/ 131 h 157"/>
                  <a:gd name="T68" fmla="*/ 73 w 157"/>
                  <a:gd name="T69" fmla="*/ 147 h 157"/>
                  <a:gd name="T70" fmla="*/ 67 w 157"/>
                  <a:gd name="T71" fmla="*/ 127 h 157"/>
                  <a:gd name="T72" fmla="*/ 48 w 157"/>
                  <a:gd name="T73" fmla="*/ 121 h 157"/>
                  <a:gd name="T74" fmla="*/ 31 w 157"/>
                  <a:gd name="T75" fmla="*/ 128 h 157"/>
                  <a:gd name="T76" fmla="*/ 26 w 157"/>
                  <a:gd name="T77" fmla="*/ 123 h 157"/>
                  <a:gd name="T78" fmla="*/ 36 w 157"/>
                  <a:gd name="T79" fmla="*/ 105 h 157"/>
                  <a:gd name="T80" fmla="*/ 27 w 157"/>
                  <a:gd name="T81" fmla="*/ 87 h 157"/>
                  <a:gd name="T82" fmla="*/ 10 w 157"/>
                  <a:gd name="T83" fmla="*/ 80 h 157"/>
                  <a:gd name="T84" fmla="*/ 10 w 157"/>
                  <a:gd name="T85" fmla="*/ 73 h 157"/>
                  <a:gd name="T86" fmla="*/ 31 w 157"/>
                  <a:gd name="T87" fmla="*/ 67 h 157"/>
                  <a:gd name="T88" fmla="*/ 36 w 157"/>
                  <a:gd name="T89" fmla="*/ 47 h 157"/>
                  <a:gd name="T90" fmla="*/ 30 w 157"/>
                  <a:gd name="T91" fmla="*/ 31 h 157"/>
                  <a:gd name="T92" fmla="*/ 35 w 157"/>
                  <a:gd name="T93" fmla="*/ 26 h 157"/>
                  <a:gd name="T94" fmla="*/ 53 w 157"/>
                  <a:gd name="T95" fmla="*/ 36 h 157"/>
                  <a:gd name="T96" fmla="*/ 71 w 157"/>
                  <a:gd name="T97" fmla="*/ 26 h 157"/>
                  <a:gd name="T98" fmla="*/ 85 w 157"/>
                  <a:gd name="T99" fmla="*/ 10 h 157"/>
                  <a:gd name="T100" fmla="*/ 91 w 157"/>
                  <a:gd name="T101" fmla="*/ 30 h 157"/>
                  <a:gd name="T102" fmla="*/ 110 w 157"/>
                  <a:gd name="T103" fmla="*/ 36 h 157"/>
                  <a:gd name="T104" fmla="*/ 131 w 157"/>
                  <a:gd name="T105" fmla="*/ 34 h 157"/>
                  <a:gd name="T106" fmla="*/ 121 w 157"/>
                  <a:gd name="T107" fmla="*/ 53 h 157"/>
                  <a:gd name="T108" fmla="*/ 131 w 157"/>
                  <a:gd name="T109" fmla="*/ 71 h 157"/>
                  <a:gd name="T110" fmla="*/ 148 w 157"/>
                  <a:gd name="T11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57">
                    <a:moveTo>
                      <a:pt x="152" y="64"/>
                    </a:moveTo>
                    <a:cubicBezTo>
                      <a:pt x="136" y="61"/>
                      <a:pt x="136" y="61"/>
                      <a:pt x="136" y="61"/>
                    </a:cubicBezTo>
                    <a:cubicBezTo>
                      <a:pt x="134" y="58"/>
                      <a:pt x="133" y="54"/>
                      <a:pt x="131" y="51"/>
                    </a:cubicBezTo>
                    <a:cubicBezTo>
                      <a:pt x="141" y="37"/>
                      <a:pt x="141" y="37"/>
                      <a:pt x="141" y="37"/>
                    </a:cubicBezTo>
                    <a:cubicBezTo>
                      <a:pt x="143" y="35"/>
                      <a:pt x="143" y="33"/>
                      <a:pt x="141" y="31"/>
                    </a:cubicBezTo>
                    <a:cubicBezTo>
                      <a:pt x="137" y="26"/>
                      <a:pt x="132" y="20"/>
                      <a:pt x="126" y="16"/>
                    </a:cubicBezTo>
                    <a:cubicBezTo>
                      <a:pt x="124" y="15"/>
                      <a:pt x="122" y="15"/>
                      <a:pt x="120" y="16"/>
                    </a:cubicBezTo>
                    <a:cubicBezTo>
                      <a:pt x="107" y="26"/>
                      <a:pt x="107" y="26"/>
                      <a:pt x="107" y="26"/>
                    </a:cubicBezTo>
                    <a:cubicBezTo>
                      <a:pt x="103" y="25"/>
                      <a:pt x="100" y="23"/>
                      <a:pt x="96" y="22"/>
                    </a:cubicBezTo>
                    <a:cubicBezTo>
                      <a:pt x="94" y="5"/>
                      <a:pt x="94" y="5"/>
                      <a:pt x="94" y="5"/>
                    </a:cubicBezTo>
                    <a:cubicBezTo>
                      <a:pt x="94" y="3"/>
                      <a:pt x="92" y="1"/>
                      <a:pt x="90" y="1"/>
                    </a:cubicBezTo>
                    <a:cubicBezTo>
                      <a:pt x="82" y="0"/>
                      <a:pt x="75" y="0"/>
                      <a:pt x="68" y="1"/>
                    </a:cubicBezTo>
                    <a:cubicBezTo>
                      <a:pt x="66" y="1"/>
                      <a:pt x="64" y="3"/>
                      <a:pt x="64" y="5"/>
                    </a:cubicBezTo>
                    <a:cubicBezTo>
                      <a:pt x="62" y="22"/>
                      <a:pt x="62" y="22"/>
                      <a:pt x="62" y="22"/>
                    </a:cubicBezTo>
                    <a:cubicBezTo>
                      <a:pt x="58" y="23"/>
                      <a:pt x="54" y="25"/>
                      <a:pt x="51" y="26"/>
                    </a:cubicBezTo>
                    <a:cubicBezTo>
                      <a:pt x="37" y="16"/>
                      <a:pt x="37" y="16"/>
                      <a:pt x="37" y="16"/>
                    </a:cubicBezTo>
                    <a:cubicBezTo>
                      <a:pt x="36" y="15"/>
                      <a:pt x="33" y="15"/>
                      <a:pt x="32" y="16"/>
                    </a:cubicBezTo>
                    <a:cubicBezTo>
                      <a:pt x="29" y="18"/>
                      <a:pt x="26" y="20"/>
                      <a:pt x="24" y="23"/>
                    </a:cubicBezTo>
                    <a:cubicBezTo>
                      <a:pt x="23" y="24"/>
                      <a:pt x="23" y="24"/>
                      <a:pt x="23" y="24"/>
                    </a:cubicBezTo>
                    <a:cubicBezTo>
                      <a:pt x="20" y="26"/>
                      <a:pt x="18" y="29"/>
                      <a:pt x="16" y="31"/>
                    </a:cubicBezTo>
                    <a:cubicBezTo>
                      <a:pt x="15" y="33"/>
                      <a:pt x="15" y="35"/>
                      <a:pt x="16" y="37"/>
                    </a:cubicBezTo>
                    <a:cubicBezTo>
                      <a:pt x="27" y="51"/>
                      <a:pt x="27" y="51"/>
                      <a:pt x="27" y="51"/>
                    </a:cubicBezTo>
                    <a:cubicBezTo>
                      <a:pt x="25" y="54"/>
                      <a:pt x="23" y="58"/>
                      <a:pt x="22" y="61"/>
                    </a:cubicBezTo>
                    <a:cubicBezTo>
                      <a:pt x="5" y="64"/>
                      <a:pt x="5" y="64"/>
                      <a:pt x="5" y="64"/>
                    </a:cubicBezTo>
                    <a:cubicBezTo>
                      <a:pt x="3" y="64"/>
                      <a:pt x="2" y="66"/>
                      <a:pt x="1" y="68"/>
                    </a:cubicBezTo>
                    <a:cubicBezTo>
                      <a:pt x="1" y="71"/>
                      <a:pt x="1" y="74"/>
                      <a:pt x="0" y="78"/>
                    </a:cubicBezTo>
                    <a:cubicBezTo>
                      <a:pt x="0" y="80"/>
                      <a:pt x="0" y="80"/>
                      <a:pt x="0" y="80"/>
                    </a:cubicBezTo>
                    <a:cubicBezTo>
                      <a:pt x="1" y="83"/>
                      <a:pt x="1" y="86"/>
                      <a:pt x="1" y="89"/>
                    </a:cubicBezTo>
                    <a:cubicBezTo>
                      <a:pt x="2" y="92"/>
                      <a:pt x="3" y="93"/>
                      <a:pt x="5" y="94"/>
                    </a:cubicBezTo>
                    <a:cubicBezTo>
                      <a:pt x="22" y="96"/>
                      <a:pt x="22" y="96"/>
                      <a:pt x="22" y="96"/>
                    </a:cubicBezTo>
                    <a:cubicBezTo>
                      <a:pt x="23" y="100"/>
                      <a:pt x="25" y="103"/>
                      <a:pt x="27" y="107"/>
                    </a:cubicBezTo>
                    <a:cubicBezTo>
                      <a:pt x="16" y="120"/>
                      <a:pt x="16" y="120"/>
                      <a:pt x="16" y="120"/>
                    </a:cubicBezTo>
                    <a:cubicBezTo>
                      <a:pt x="15" y="122"/>
                      <a:pt x="15" y="124"/>
                      <a:pt x="16" y="126"/>
                    </a:cubicBezTo>
                    <a:cubicBezTo>
                      <a:pt x="18" y="128"/>
                      <a:pt x="20" y="131"/>
                      <a:pt x="23" y="133"/>
                    </a:cubicBezTo>
                    <a:cubicBezTo>
                      <a:pt x="24" y="135"/>
                      <a:pt x="24" y="135"/>
                      <a:pt x="24" y="135"/>
                    </a:cubicBezTo>
                    <a:cubicBezTo>
                      <a:pt x="26" y="137"/>
                      <a:pt x="29" y="139"/>
                      <a:pt x="32" y="141"/>
                    </a:cubicBezTo>
                    <a:cubicBezTo>
                      <a:pt x="33" y="142"/>
                      <a:pt x="36" y="142"/>
                      <a:pt x="37" y="141"/>
                    </a:cubicBezTo>
                    <a:cubicBezTo>
                      <a:pt x="51" y="131"/>
                      <a:pt x="51" y="131"/>
                      <a:pt x="51" y="131"/>
                    </a:cubicBezTo>
                    <a:cubicBezTo>
                      <a:pt x="54" y="133"/>
                      <a:pt x="58" y="134"/>
                      <a:pt x="62" y="135"/>
                    </a:cubicBezTo>
                    <a:cubicBezTo>
                      <a:pt x="64" y="152"/>
                      <a:pt x="64" y="152"/>
                      <a:pt x="64" y="152"/>
                    </a:cubicBezTo>
                    <a:cubicBezTo>
                      <a:pt x="64" y="154"/>
                      <a:pt x="66" y="156"/>
                      <a:pt x="68" y="156"/>
                    </a:cubicBezTo>
                    <a:cubicBezTo>
                      <a:pt x="72" y="157"/>
                      <a:pt x="75" y="157"/>
                      <a:pt x="79" y="157"/>
                    </a:cubicBezTo>
                    <a:cubicBezTo>
                      <a:pt x="82" y="157"/>
                      <a:pt x="86" y="157"/>
                      <a:pt x="90" y="156"/>
                    </a:cubicBezTo>
                    <a:cubicBezTo>
                      <a:pt x="92" y="156"/>
                      <a:pt x="94" y="154"/>
                      <a:pt x="94" y="152"/>
                    </a:cubicBezTo>
                    <a:cubicBezTo>
                      <a:pt x="96" y="135"/>
                      <a:pt x="96" y="135"/>
                      <a:pt x="96" y="135"/>
                    </a:cubicBezTo>
                    <a:cubicBezTo>
                      <a:pt x="100" y="134"/>
                      <a:pt x="103" y="133"/>
                      <a:pt x="107" y="131"/>
                    </a:cubicBezTo>
                    <a:cubicBezTo>
                      <a:pt x="120" y="141"/>
                      <a:pt x="120" y="141"/>
                      <a:pt x="120" y="141"/>
                    </a:cubicBezTo>
                    <a:cubicBezTo>
                      <a:pt x="122" y="142"/>
                      <a:pt x="124" y="142"/>
                      <a:pt x="126" y="141"/>
                    </a:cubicBezTo>
                    <a:cubicBezTo>
                      <a:pt x="132" y="137"/>
                      <a:pt x="137" y="132"/>
                      <a:pt x="141" y="126"/>
                    </a:cubicBezTo>
                    <a:cubicBezTo>
                      <a:pt x="143" y="124"/>
                      <a:pt x="143" y="122"/>
                      <a:pt x="141" y="120"/>
                    </a:cubicBezTo>
                    <a:cubicBezTo>
                      <a:pt x="131" y="107"/>
                      <a:pt x="131" y="107"/>
                      <a:pt x="131" y="107"/>
                    </a:cubicBezTo>
                    <a:cubicBezTo>
                      <a:pt x="133" y="103"/>
                      <a:pt x="134" y="99"/>
                      <a:pt x="136" y="96"/>
                    </a:cubicBezTo>
                    <a:cubicBezTo>
                      <a:pt x="152" y="94"/>
                      <a:pt x="152" y="94"/>
                      <a:pt x="152" y="94"/>
                    </a:cubicBezTo>
                    <a:cubicBezTo>
                      <a:pt x="154" y="93"/>
                      <a:pt x="156" y="92"/>
                      <a:pt x="156" y="89"/>
                    </a:cubicBezTo>
                    <a:cubicBezTo>
                      <a:pt x="157" y="86"/>
                      <a:pt x="157" y="82"/>
                      <a:pt x="157" y="79"/>
                    </a:cubicBezTo>
                    <a:cubicBezTo>
                      <a:pt x="157" y="75"/>
                      <a:pt x="157" y="71"/>
                      <a:pt x="156" y="68"/>
                    </a:cubicBezTo>
                    <a:cubicBezTo>
                      <a:pt x="156" y="66"/>
                      <a:pt x="154" y="64"/>
                      <a:pt x="152" y="64"/>
                    </a:cubicBezTo>
                    <a:close/>
                    <a:moveTo>
                      <a:pt x="147" y="85"/>
                    </a:moveTo>
                    <a:cubicBezTo>
                      <a:pt x="131" y="87"/>
                      <a:pt x="131" y="87"/>
                      <a:pt x="131" y="87"/>
                    </a:cubicBezTo>
                    <a:cubicBezTo>
                      <a:pt x="129" y="87"/>
                      <a:pt x="128" y="88"/>
                      <a:pt x="127" y="90"/>
                    </a:cubicBezTo>
                    <a:cubicBezTo>
                      <a:pt x="126" y="95"/>
                      <a:pt x="124" y="100"/>
                      <a:pt x="121" y="104"/>
                    </a:cubicBezTo>
                    <a:cubicBezTo>
                      <a:pt x="120" y="106"/>
                      <a:pt x="120" y="108"/>
                      <a:pt x="122" y="110"/>
                    </a:cubicBezTo>
                    <a:cubicBezTo>
                      <a:pt x="131" y="123"/>
                      <a:pt x="131" y="123"/>
                      <a:pt x="131" y="123"/>
                    </a:cubicBezTo>
                    <a:cubicBezTo>
                      <a:pt x="129" y="126"/>
                      <a:pt x="126" y="129"/>
                      <a:pt x="123" y="131"/>
                    </a:cubicBezTo>
                    <a:cubicBezTo>
                      <a:pt x="110" y="121"/>
                      <a:pt x="110" y="121"/>
                      <a:pt x="110" y="121"/>
                    </a:cubicBezTo>
                    <a:cubicBezTo>
                      <a:pt x="109" y="120"/>
                      <a:pt x="106" y="120"/>
                      <a:pt x="105" y="121"/>
                    </a:cubicBezTo>
                    <a:cubicBezTo>
                      <a:pt x="100" y="124"/>
                      <a:pt x="96" y="126"/>
                      <a:pt x="91" y="127"/>
                    </a:cubicBezTo>
                    <a:cubicBezTo>
                      <a:pt x="89" y="127"/>
                      <a:pt x="87" y="129"/>
                      <a:pt x="87" y="131"/>
                    </a:cubicBezTo>
                    <a:cubicBezTo>
                      <a:pt x="85" y="147"/>
                      <a:pt x="85" y="147"/>
                      <a:pt x="85" y="147"/>
                    </a:cubicBezTo>
                    <a:cubicBezTo>
                      <a:pt x="81" y="147"/>
                      <a:pt x="77" y="147"/>
                      <a:pt x="73" y="147"/>
                    </a:cubicBezTo>
                    <a:cubicBezTo>
                      <a:pt x="71" y="131"/>
                      <a:pt x="71" y="131"/>
                      <a:pt x="71" y="131"/>
                    </a:cubicBezTo>
                    <a:cubicBezTo>
                      <a:pt x="71" y="129"/>
                      <a:pt x="69" y="127"/>
                      <a:pt x="67" y="127"/>
                    </a:cubicBezTo>
                    <a:cubicBezTo>
                      <a:pt x="62" y="126"/>
                      <a:pt x="57" y="124"/>
                      <a:pt x="53" y="121"/>
                    </a:cubicBezTo>
                    <a:cubicBezTo>
                      <a:pt x="51" y="120"/>
                      <a:pt x="49" y="120"/>
                      <a:pt x="48" y="121"/>
                    </a:cubicBezTo>
                    <a:cubicBezTo>
                      <a:pt x="35" y="131"/>
                      <a:pt x="35" y="131"/>
                      <a:pt x="35" y="131"/>
                    </a:cubicBezTo>
                    <a:cubicBezTo>
                      <a:pt x="33" y="130"/>
                      <a:pt x="32" y="129"/>
                      <a:pt x="31" y="128"/>
                    </a:cubicBezTo>
                    <a:cubicBezTo>
                      <a:pt x="30" y="127"/>
                      <a:pt x="30" y="127"/>
                      <a:pt x="30" y="127"/>
                    </a:cubicBezTo>
                    <a:cubicBezTo>
                      <a:pt x="28" y="125"/>
                      <a:pt x="27" y="124"/>
                      <a:pt x="26" y="123"/>
                    </a:cubicBezTo>
                    <a:cubicBezTo>
                      <a:pt x="36" y="110"/>
                      <a:pt x="36" y="110"/>
                      <a:pt x="36" y="110"/>
                    </a:cubicBezTo>
                    <a:cubicBezTo>
                      <a:pt x="37" y="108"/>
                      <a:pt x="38" y="106"/>
                      <a:pt x="36" y="105"/>
                    </a:cubicBezTo>
                    <a:cubicBezTo>
                      <a:pt x="34" y="100"/>
                      <a:pt x="32" y="95"/>
                      <a:pt x="31" y="90"/>
                    </a:cubicBezTo>
                    <a:cubicBezTo>
                      <a:pt x="30" y="88"/>
                      <a:pt x="28" y="87"/>
                      <a:pt x="27" y="87"/>
                    </a:cubicBezTo>
                    <a:cubicBezTo>
                      <a:pt x="10" y="84"/>
                      <a:pt x="10" y="84"/>
                      <a:pt x="10" y="84"/>
                    </a:cubicBezTo>
                    <a:cubicBezTo>
                      <a:pt x="10" y="83"/>
                      <a:pt x="10" y="81"/>
                      <a:pt x="10" y="80"/>
                    </a:cubicBezTo>
                    <a:cubicBezTo>
                      <a:pt x="10" y="78"/>
                      <a:pt x="10" y="78"/>
                      <a:pt x="10" y="78"/>
                    </a:cubicBezTo>
                    <a:cubicBezTo>
                      <a:pt x="10" y="76"/>
                      <a:pt x="10" y="74"/>
                      <a:pt x="10" y="73"/>
                    </a:cubicBezTo>
                    <a:cubicBezTo>
                      <a:pt x="27" y="71"/>
                      <a:pt x="27" y="71"/>
                      <a:pt x="27" y="71"/>
                    </a:cubicBezTo>
                    <a:cubicBezTo>
                      <a:pt x="28" y="70"/>
                      <a:pt x="30" y="69"/>
                      <a:pt x="31" y="67"/>
                    </a:cubicBezTo>
                    <a:cubicBezTo>
                      <a:pt x="32" y="62"/>
                      <a:pt x="34" y="57"/>
                      <a:pt x="36" y="53"/>
                    </a:cubicBezTo>
                    <a:cubicBezTo>
                      <a:pt x="38" y="51"/>
                      <a:pt x="37" y="49"/>
                      <a:pt x="36" y="47"/>
                    </a:cubicBezTo>
                    <a:cubicBezTo>
                      <a:pt x="26" y="34"/>
                      <a:pt x="26" y="34"/>
                      <a:pt x="26" y="34"/>
                    </a:cubicBezTo>
                    <a:cubicBezTo>
                      <a:pt x="27" y="33"/>
                      <a:pt x="28" y="32"/>
                      <a:pt x="30" y="31"/>
                    </a:cubicBezTo>
                    <a:cubicBezTo>
                      <a:pt x="31" y="29"/>
                      <a:pt x="31" y="29"/>
                      <a:pt x="31" y="29"/>
                    </a:cubicBezTo>
                    <a:cubicBezTo>
                      <a:pt x="32" y="28"/>
                      <a:pt x="33" y="27"/>
                      <a:pt x="35" y="26"/>
                    </a:cubicBezTo>
                    <a:cubicBezTo>
                      <a:pt x="48" y="36"/>
                      <a:pt x="48" y="36"/>
                      <a:pt x="48" y="36"/>
                    </a:cubicBezTo>
                    <a:cubicBezTo>
                      <a:pt x="49" y="37"/>
                      <a:pt x="51" y="37"/>
                      <a:pt x="53" y="36"/>
                    </a:cubicBezTo>
                    <a:cubicBezTo>
                      <a:pt x="57" y="34"/>
                      <a:pt x="62" y="32"/>
                      <a:pt x="67" y="30"/>
                    </a:cubicBezTo>
                    <a:cubicBezTo>
                      <a:pt x="69" y="30"/>
                      <a:pt x="71" y="28"/>
                      <a:pt x="71" y="26"/>
                    </a:cubicBezTo>
                    <a:cubicBezTo>
                      <a:pt x="73" y="10"/>
                      <a:pt x="73" y="10"/>
                      <a:pt x="73" y="10"/>
                    </a:cubicBezTo>
                    <a:cubicBezTo>
                      <a:pt x="77" y="10"/>
                      <a:pt x="81" y="10"/>
                      <a:pt x="85" y="10"/>
                    </a:cubicBezTo>
                    <a:cubicBezTo>
                      <a:pt x="87" y="26"/>
                      <a:pt x="87" y="26"/>
                      <a:pt x="87" y="26"/>
                    </a:cubicBezTo>
                    <a:cubicBezTo>
                      <a:pt x="87" y="28"/>
                      <a:pt x="89" y="30"/>
                      <a:pt x="91" y="30"/>
                    </a:cubicBezTo>
                    <a:cubicBezTo>
                      <a:pt x="96" y="32"/>
                      <a:pt x="100" y="34"/>
                      <a:pt x="105" y="36"/>
                    </a:cubicBezTo>
                    <a:cubicBezTo>
                      <a:pt x="106" y="37"/>
                      <a:pt x="109" y="37"/>
                      <a:pt x="110" y="36"/>
                    </a:cubicBezTo>
                    <a:cubicBezTo>
                      <a:pt x="123" y="26"/>
                      <a:pt x="123" y="26"/>
                      <a:pt x="123" y="26"/>
                    </a:cubicBezTo>
                    <a:cubicBezTo>
                      <a:pt x="126" y="29"/>
                      <a:pt x="129" y="31"/>
                      <a:pt x="131" y="34"/>
                    </a:cubicBezTo>
                    <a:cubicBezTo>
                      <a:pt x="122" y="47"/>
                      <a:pt x="122" y="47"/>
                      <a:pt x="122" y="47"/>
                    </a:cubicBezTo>
                    <a:cubicBezTo>
                      <a:pt x="120" y="49"/>
                      <a:pt x="120" y="51"/>
                      <a:pt x="121" y="53"/>
                    </a:cubicBezTo>
                    <a:cubicBezTo>
                      <a:pt x="124" y="57"/>
                      <a:pt x="126" y="62"/>
                      <a:pt x="127" y="67"/>
                    </a:cubicBezTo>
                    <a:cubicBezTo>
                      <a:pt x="128" y="69"/>
                      <a:pt x="129" y="70"/>
                      <a:pt x="131" y="71"/>
                    </a:cubicBezTo>
                    <a:cubicBezTo>
                      <a:pt x="147" y="73"/>
                      <a:pt x="147" y="73"/>
                      <a:pt x="147" y="73"/>
                    </a:cubicBezTo>
                    <a:cubicBezTo>
                      <a:pt x="148" y="75"/>
                      <a:pt x="148" y="77"/>
                      <a:pt x="148" y="79"/>
                    </a:cubicBezTo>
                    <a:cubicBezTo>
                      <a:pt x="148" y="81"/>
                      <a:pt x="148" y="83"/>
                      <a:pt x="147" y="85"/>
                    </a:cubicBezTo>
                    <a:close/>
                  </a:path>
                </a:pathLst>
              </a:custGeom>
              <a:grpFill/>
              <a:ln>
                <a:solidFill>
                  <a:srgbClr val="003E58"/>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ea typeface="+mn-ea"/>
                  <a:cs typeface="+mn-cs"/>
                </a:endParaRPr>
              </a:p>
            </p:txBody>
          </p:sp>
          <p:sp>
            <p:nvSpPr>
              <p:cNvPr id="49" name="Freeform 59">
                <a:extLst>
                  <a:ext uri="{FF2B5EF4-FFF2-40B4-BE49-F238E27FC236}">
                    <a16:creationId xmlns:a16="http://schemas.microsoft.com/office/drawing/2014/main" id="{680158C8-7B0A-F629-BF1D-C518C2C00AD0}"/>
                  </a:ext>
                </a:extLst>
              </p:cNvPr>
              <p:cNvSpPr>
                <a:spLocks noEditPoints="1"/>
              </p:cNvSpPr>
              <p:nvPr/>
            </p:nvSpPr>
            <p:spPr bwMode="auto">
              <a:xfrm>
                <a:off x="7718425" y="4983163"/>
                <a:ext cx="153988" cy="153988"/>
              </a:xfrm>
              <a:custGeom>
                <a:avLst/>
                <a:gdLst>
                  <a:gd name="T0" fmla="*/ 31 w 46"/>
                  <a:gd name="T1" fmla="*/ 2 h 46"/>
                  <a:gd name="T2" fmla="*/ 23 w 46"/>
                  <a:gd name="T3" fmla="*/ 0 h 46"/>
                  <a:gd name="T4" fmla="*/ 2 w 46"/>
                  <a:gd name="T5" fmla="*/ 14 h 46"/>
                  <a:gd name="T6" fmla="*/ 2 w 46"/>
                  <a:gd name="T7" fmla="*/ 32 h 46"/>
                  <a:gd name="T8" fmla="*/ 14 w 46"/>
                  <a:gd name="T9" fmla="*/ 44 h 46"/>
                  <a:gd name="T10" fmla="*/ 23 w 46"/>
                  <a:gd name="T11" fmla="*/ 46 h 46"/>
                  <a:gd name="T12" fmla="*/ 43 w 46"/>
                  <a:gd name="T13" fmla="*/ 32 h 46"/>
                  <a:gd name="T14" fmla="*/ 43 w 46"/>
                  <a:gd name="T15" fmla="*/ 14 h 46"/>
                  <a:gd name="T16" fmla="*/ 31 w 46"/>
                  <a:gd name="T17" fmla="*/ 2 h 46"/>
                  <a:gd name="T18" fmla="*/ 35 w 46"/>
                  <a:gd name="T19" fmla="*/ 28 h 46"/>
                  <a:gd name="T20" fmla="*/ 23 w 46"/>
                  <a:gd name="T21" fmla="*/ 36 h 46"/>
                  <a:gd name="T22" fmla="*/ 18 w 46"/>
                  <a:gd name="T23" fmla="*/ 35 h 46"/>
                  <a:gd name="T24" fmla="*/ 11 w 46"/>
                  <a:gd name="T25" fmla="*/ 28 h 46"/>
                  <a:gd name="T26" fmla="*/ 11 w 46"/>
                  <a:gd name="T27" fmla="*/ 18 h 46"/>
                  <a:gd name="T28" fmla="*/ 23 w 46"/>
                  <a:gd name="T29" fmla="*/ 10 h 46"/>
                  <a:gd name="T30" fmla="*/ 28 w 46"/>
                  <a:gd name="T31" fmla="*/ 11 h 46"/>
                  <a:gd name="T32" fmla="*/ 35 w 46"/>
                  <a:gd name="T33" fmla="*/ 18 h 46"/>
                  <a:gd name="T34" fmla="*/ 35 w 46"/>
                  <a:gd name="T35"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46">
                    <a:moveTo>
                      <a:pt x="31" y="2"/>
                    </a:moveTo>
                    <a:cubicBezTo>
                      <a:pt x="28" y="1"/>
                      <a:pt x="26" y="0"/>
                      <a:pt x="23" y="0"/>
                    </a:cubicBezTo>
                    <a:cubicBezTo>
                      <a:pt x="13" y="0"/>
                      <a:pt x="5" y="6"/>
                      <a:pt x="2" y="14"/>
                    </a:cubicBezTo>
                    <a:cubicBezTo>
                      <a:pt x="0" y="20"/>
                      <a:pt x="0" y="26"/>
                      <a:pt x="2" y="32"/>
                    </a:cubicBezTo>
                    <a:cubicBezTo>
                      <a:pt x="4" y="37"/>
                      <a:pt x="9" y="42"/>
                      <a:pt x="14" y="44"/>
                    </a:cubicBezTo>
                    <a:cubicBezTo>
                      <a:pt x="17" y="45"/>
                      <a:pt x="20" y="46"/>
                      <a:pt x="23" y="46"/>
                    </a:cubicBezTo>
                    <a:cubicBezTo>
                      <a:pt x="32" y="46"/>
                      <a:pt x="40" y="40"/>
                      <a:pt x="43" y="32"/>
                    </a:cubicBezTo>
                    <a:cubicBezTo>
                      <a:pt x="46" y="26"/>
                      <a:pt x="46" y="20"/>
                      <a:pt x="43" y="14"/>
                    </a:cubicBezTo>
                    <a:cubicBezTo>
                      <a:pt x="41" y="9"/>
                      <a:pt x="37" y="4"/>
                      <a:pt x="31" y="2"/>
                    </a:cubicBezTo>
                    <a:close/>
                    <a:moveTo>
                      <a:pt x="35" y="28"/>
                    </a:moveTo>
                    <a:cubicBezTo>
                      <a:pt x="33" y="33"/>
                      <a:pt x="28" y="36"/>
                      <a:pt x="23" y="36"/>
                    </a:cubicBezTo>
                    <a:cubicBezTo>
                      <a:pt x="21" y="36"/>
                      <a:pt x="19" y="36"/>
                      <a:pt x="18" y="35"/>
                    </a:cubicBezTo>
                    <a:cubicBezTo>
                      <a:pt x="15" y="34"/>
                      <a:pt x="12" y="31"/>
                      <a:pt x="11" y="28"/>
                    </a:cubicBezTo>
                    <a:cubicBezTo>
                      <a:pt x="9" y="25"/>
                      <a:pt x="9" y="21"/>
                      <a:pt x="11" y="18"/>
                    </a:cubicBezTo>
                    <a:cubicBezTo>
                      <a:pt x="13" y="13"/>
                      <a:pt x="17" y="10"/>
                      <a:pt x="23" y="10"/>
                    </a:cubicBezTo>
                    <a:cubicBezTo>
                      <a:pt x="24" y="10"/>
                      <a:pt x="26" y="10"/>
                      <a:pt x="28" y="11"/>
                    </a:cubicBezTo>
                    <a:cubicBezTo>
                      <a:pt x="31" y="12"/>
                      <a:pt x="33" y="15"/>
                      <a:pt x="35" y="18"/>
                    </a:cubicBezTo>
                    <a:cubicBezTo>
                      <a:pt x="36" y="21"/>
                      <a:pt x="36" y="25"/>
                      <a:pt x="35" y="28"/>
                    </a:cubicBezTo>
                    <a:close/>
                  </a:path>
                </a:pathLst>
              </a:custGeom>
              <a:grpFill/>
              <a:ln>
                <a:solidFill>
                  <a:srgbClr val="003E58"/>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ea typeface="+mn-ea"/>
                  <a:cs typeface="+mn-cs"/>
                </a:endParaRPr>
              </a:p>
            </p:txBody>
          </p:sp>
          <p:sp>
            <p:nvSpPr>
              <p:cNvPr id="50" name="Freeform 60">
                <a:extLst>
                  <a:ext uri="{FF2B5EF4-FFF2-40B4-BE49-F238E27FC236}">
                    <a16:creationId xmlns:a16="http://schemas.microsoft.com/office/drawing/2014/main" id="{74DC80E8-8CC9-D1D2-0910-BACC148D5C9D}"/>
                  </a:ext>
                </a:extLst>
              </p:cNvPr>
              <p:cNvSpPr>
                <a:spLocks noEditPoints="1"/>
              </p:cNvSpPr>
              <p:nvPr/>
            </p:nvSpPr>
            <p:spPr bwMode="auto">
              <a:xfrm>
                <a:off x="7605713" y="4868863"/>
                <a:ext cx="377825" cy="381000"/>
              </a:xfrm>
              <a:custGeom>
                <a:avLst/>
                <a:gdLst>
                  <a:gd name="T0" fmla="*/ 101 w 113"/>
                  <a:gd name="T1" fmla="*/ 60 h 114"/>
                  <a:gd name="T2" fmla="*/ 110 w 113"/>
                  <a:gd name="T3" fmla="*/ 48 h 114"/>
                  <a:gd name="T4" fmla="*/ 106 w 113"/>
                  <a:gd name="T5" fmla="*/ 27 h 114"/>
                  <a:gd name="T6" fmla="*/ 90 w 113"/>
                  <a:gd name="T7" fmla="*/ 28 h 114"/>
                  <a:gd name="T8" fmla="*/ 88 w 113"/>
                  <a:gd name="T9" fmla="*/ 12 h 114"/>
                  <a:gd name="T10" fmla="*/ 79 w 113"/>
                  <a:gd name="T11" fmla="*/ 3 h 114"/>
                  <a:gd name="T12" fmla="*/ 66 w 113"/>
                  <a:gd name="T13" fmla="*/ 3 h 114"/>
                  <a:gd name="T14" fmla="*/ 53 w 113"/>
                  <a:gd name="T15" fmla="*/ 13 h 114"/>
                  <a:gd name="T16" fmla="*/ 42 w 113"/>
                  <a:gd name="T17" fmla="*/ 1 h 114"/>
                  <a:gd name="T18" fmla="*/ 34 w 113"/>
                  <a:gd name="T19" fmla="*/ 4 h 114"/>
                  <a:gd name="T20" fmla="*/ 25 w 113"/>
                  <a:gd name="T21" fmla="*/ 13 h 114"/>
                  <a:gd name="T22" fmla="*/ 23 w 113"/>
                  <a:gd name="T23" fmla="*/ 29 h 114"/>
                  <a:gd name="T24" fmla="*/ 7 w 113"/>
                  <a:gd name="T25" fmla="*/ 28 h 114"/>
                  <a:gd name="T26" fmla="*/ 3 w 113"/>
                  <a:gd name="T27" fmla="*/ 36 h 114"/>
                  <a:gd name="T28" fmla="*/ 3 w 113"/>
                  <a:gd name="T29" fmla="*/ 48 h 114"/>
                  <a:gd name="T30" fmla="*/ 13 w 113"/>
                  <a:gd name="T31" fmla="*/ 61 h 114"/>
                  <a:gd name="T32" fmla="*/ 1 w 113"/>
                  <a:gd name="T33" fmla="*/ 72 h 114"/>
                  <a:gd name="T34" fmla="*/ 3 w 113"/>
                  <a:gd name="T35" fmla="*/ 80 h 114"/>
                  <a:gd name="T36" fmla="*/ 12 w 113"/>
                  <a:gd name="T37" fmla="*/ 89 h 114"/>
                  <a:gd name="T38" fmla="*/ 28 w 113"/>
                  <a:gd name="T39" fmla="*/ 91 h 114"/>
                  <a:gd name="T40" fmla="*/ 28 w 113"/>
                  <a:gd name="T41" fmla="*/ 107 h 114"/>
                  <a:gd name="T42" fmla="*/ 42 w 113"/>
                  <a:gd name="T43" fmla="*/ 113 h 114"/>
                  <a:gd name="T44" fmla="*/ 48 w 113"/>
                  <a:gd name="T45" fmla="*/ 111 h 114"/>
                  <a:gd name="T46" fmla="*/ 60 w 113"/>
                  <a:gd name="T47" fmla="*/ 101 h 114"/>
                  <a:gd name="T48" fmla="*/ 71 w 113"/>
                  <a:gd name="T49" fmla="*/ 113 h 114"/>
                  <a:gd name="T50" fmla="*/ 88 w 113"/>
                  <a:gd name="T51" fmla="*/ 101 h 114"/>
                  <a:gd name="T52" fmla="*/ 90 w 113"/>
                  <a:gd name="T53" fmla="*/ 85 h 114"/>
                  <a:gd name="T54" fmla="*/ 107 w 113"/>
                  <a:gd name="T55" fmla="*/ 86 h 114"/>
                  <a:gd name="T56" fmla="*/ 113 w 113"/>
                  <a:gd name="T57" fmla="*/ 71 h 114"/>
                  <a:gd name="T58" fmla="*/ 101 w 113"/>
                  <a:gd name="T59" fmla="*/ 75 h 114"/>
                  <a:gd name="T60" fmla="*/ 90 w 113"/>
                  <a:gd name="T61" fmla="*/ 75 h 114"/>
                  <a:gd name="T62" fmla="*/ 77 w 113"/>
                  <a:gd name="T63" fmla="*/ 85 h 114"/>
                  <a:gd name="T64" fmla="*/ 78 w 113"/>
                  <a:gd name="T65" fmla="*/ 100 h 114"/>
                  <a:gd name="T66" fmla="*/ 67 w 113"/>
                  <a:gd name="T67" fmla="*/ 93 h 114"/>
                  <a:gd name="T68" fmla="*/ 51 w 113"/>
                  <a:gd name="T69" fmla="*/ 91 h 114"/>
                  <a:gd name="T70" fmla="*/ 41 w 113"/>
                  <a:gd name="T71" fmla="*/ 103 h 114"/>
                  <a:gd name="T72" fmla="*/ 36 w 113"/>
                  <a:gd name="T73" fmla="*/ 100 h 114"/>
                  <a:gd name="T74" fmla="*/ 36 w 113"/>
                  <a:gd name="T75" fmla="*/ 85 h 114"/>
                  <a:gd name="T76" fmla="*/ 24 w 113"/>
                  <a:gd name="T77" fmla="*/ 76 h 114"/>
                  <a:gd name="T78" fmla="*/ 12 w 113"/>
                  <a:gd name="T79" fmla="*/ 76 h 114"/>
                  <a:gd name="T80" fmla="*/ 11 w 113"/>
                  <a:gd name="T81" fmla="*/ 73 h 114"/>
                  <a:gd name="T82" fmla="*/ 23 w 113"/>
                  <a:gd name="T83" fmla="*/ 63 h 114"/>
                  <a:gd name="T84" fmla="*/ 20 w 113"/>
                  <a:gd name="T85" fmla="*/ 47 h 114"/>
                  <a:gd name="T86" fmla="*/ 12 w 113"/>
                  <a:gd name="T87" fmla="*/ 39 h 114"/>
                  <a:gd name="T88" fmla="*/ 13 w 113"/>
                  <a:gd name="T89" fmla="*/ 36 h 114"/>
                  <a:gd name="T90" fmla="*/ 29 w 113"/>
                  <a:gd name="T91" fmla="*/ 37 h 114"/>
                  <a:gd name="T92" fmla="*/ 38 w 113"/>
                  <a:gd name="T93" fmla="*/ 24 h 114"/>
                  <a:gd name="T94" fmla="*/ 37 w 113"/>
                  <a:gd name="T95" fmla="*/ 13 h 114"/>
                  <a:gd name="T96" fmla="*/ 41 w 113"/>
                  <a:gd name="T97" fmla="*/ 11 h 114"/>
                  <a:gd name="T98" fmla="*/ 51 w 113"/>
                  <a:gd name="T99" fmla="*/ 23 h 114"/>
                  <a:gd name="T100" fmla="*/ 67 w 113"/>
                  <a:gd name="T101" fmla="*/ 21 h 114"/>
                  <a:gd name="T102" fmla="*/ 75 w 113"/>
                  <a:gd name="T103" fmla="*/ 12 h 114"/>
                  <a:gd name="T104" fmla="*/ 75 w 113"/>
                  <a:gd name="T105" fmla="*/ 24 h 114"/>
                  <a:gd name="T106" fmla="*/ 84 w 113"/>
                  <a:gd name="T107" fmla="*/ 37 h 114"/>
                  <a:gd name="T108" fmla="*/ 100 w 113"/>
                  <a:gd name="T109" fmla="*/ 36 h 114"/>
                  <a:gd name="T110" fmla="*/ 93 w 113"/>
                  <a:gd name="T111" fmla="*/ 47 h 114"/>
                  <a:gd name="T112" fmla="*/ 91 w 113"/>
                  <a:gd name="T113" fmla="*/ 62 h 114"/>
                  <a:gd name="T114" fmla="*/ 102 w 113"/>
                  <a:gd name="T115" fmla="*/ 7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3" h="114">
                    <a:moveTo>
                      <a:pt x="110" y="66"/>
                    </a:moveTo>
                    <a:cubicBezTo>
                      <a:pt x="101" y="60"/>
                      <a:pt x="101" y="60"/>
                      <a:pt x="101" y="60"/>
                    </a:cubicBezTo>
                    <a:cubicBezTo>
                      <a:pt x="101" y="58"/>
                      <a:pt x="101" y="56"/>
                      <a:pt x="101" y="53"/>
                    </a:cubicBezTo>
                    <a:cubicBezTo>
                      <a:pt x="110" y="48"/>
                      <a:pt x="110" y="48"/>
                      <a:pt x="110" y="48"/>
                    </a:cubicBezTo>
                    <a:cubicBezTo>
                      <a:pt x="112" y="47"/>
                      <a:pt x="113" y="44"/>
                      <a:pt x="113" y="42"/>
                    </a:cubicBezTo>
                    <a:cubicBezTo>
                      <a:pt x="111" y="37"/>
                      <a:pt x="109" y="32"/>
                      <a:pt x="106" y="27"/>
                    </a:cubicBezTo>
                    <a:cubicBezTo>
                      <a:pt x="105" y="26"/>
                      <a:pt x="103" y="25"/>
                      <a:pt x="101" y="25"/>
                    </a:cubicBezTo>
                    <a:cubicBezTo>
                      <a:pt x="90" y="28"/>
                      <a:pt x="90" y="28"/>
                      <a:pt x="90" y="28"/>
                    </a:cubicBezTo>
                    <a:cubicBezTo>
                      <a:pt x="89" y="26"/>
                      <a:pt x="87" y="25"/>
                      <a:pt x="85" y="23"/>
                    </a:cubicBezTo>
                    <a:cubicBezTo>
                      <a:pt x="88" y="12"/>
                      <a:pt x="88" y="12"/>
                      <a:pt x="88" y="12"/>
                    </a:cubicBezTo>
                    <a:cubicBezTo>
                      <a:pt x="89" y="10"/>
                      <a:pt x="88" y="8"/>
                      <a:pt x="86" y="7"/>
                    </a:cubicBezTo>
                    <a:cubicBezTo>
                      <a:pt x="83" y="6"/>
                      <a:pt x="81" y="4"/>
                      <a:pt x="79" y="3"/>
                    </a:cubicBezTo>
                    <a:cubicBezTo>
                      <a:pt x="76" y="2"/>
                      <a:pt x="74" y="2"/>
                      <a:pt x="71" y="1"/>
                    </a:cubicBezTo>
                    <a:cubicBezTo>
                      <a:pt x="69" y="0"/>
                      <a:pt x="67" y="1"/>
                      <a:pt x="66" y="3"/>
                    </a:cubicBezTo>
                    <a:cubicBezTo>
                      <a:pt x="60" y="13"/>
                      <a:pt x="60" y="13"/>
                      <a:pt x="60" y="13"/>
                    </a:cubicBezTo>
                    <a:cubicBezTo>
                      <a:pt x="58" y="13"/>
                      <a:pt x="55" y="13"/>
                      <a:pt x="53" y="13"/>
                    </a:cubicBezTo>
                    <a:cubicBezTo>
                      <a:pt x="47" y="3"/>
                      <a:pt x="47" y="3"/>
                      <a:pt x="47" y="3"/>
                    </a:cubicBezTo>
                    <a:cubicBezTo>
                      <a:pt x="46" y="1"/>
                      <a:pt x="44" y="0"/>
                      <a:pt x="42" y="1"/>
                    </a:cubicBezTo>
                    <a:cubicBezTo>
                      <a:pt x="39" y="2"/>
                      <a:pt x="37" y="2"/>
                      <a:pt x="35" y="3"/>
                    </a:cubicBezTo>
                    <a:cubicBezTo>
                      <a:pt x="34" y="4"/>
                      <a:pt x="34" y="4"/>
                      <a:pt x="34" y="4"/>
                    </a:cubicBezTo>
                    <a:cubicBezTo>
                      <a:pt x="31" y="5"/>
                      <a:pt x="29" y="6"/>
                      <a:pt x="27" y="7"/>
                    </a:cubicBezTo>
                    <a:cubicBezTo>
                      <a:pt x="25" y="8"/>
                      <a:pt x="24" y="10"/>
                      <a:pt x="25" y="13"/>
                    </a:cubicBezTo>
                    <a:cubicBezTo>
                      <a:pt x="28" y="24"/>
                      <a:pt x="28" y="24"/>
                      <a:pt x="28" y="24"/>
                    </a:cubicBezTo>
                    <a:cubicBezTo>
                      <a:pt x="26" y="25"/>
                      <a:pt x="24" y="27"/>
                      <a:pt x="23" y="29"/>
                    </a:cubicBezTo>
                    <a:cubicBezTo>
                      <a:pt x="12" y="26"/>
                      <a:pt x="12" y="26"/>
                      <a:pt x="12" y="26"/>
                    </a:cubicBezTo>
                    <a:cubicBezTo>
                      <a:pt x="10" y="25"/>
                      <a:pt x="8" y="26"/>
                      <a:pt x="7" y="28"/>
                    </a:cubicBezTo>
                    <a:cubicBezTo>
                      <a:pt x="5" y="30"/>
                      <a:pt x="4" y="32"/>
                      <a:pt x="3" y="34"/>
                    </a:cubicBezTo>
                    <a:cubicBezTo>
                      <a:pt x="3" y="36"/>
                      <a:pt x="3" y="36"/>
                      <a:pt x="3" y="36"/>
                    </a:cubicBezTo>
                    <a:cubicBezTo>
                      <a:pt x="2" y="38"/>
                      <a:pt x="1" y="40"/>
                      <a:pt x="1" y="43"/>
                    </a:cubicBezTo>
                    <a:cubicBezTo>
                      <a:pt x="0" y="45"/>
                      <a:pt x="1" y="47"/>
                      <a:pt x="3" y="48"/>
                    </a:cubicBezTo>
                    <a:cubicBezTo>
                      <a:pt x="13" y="54"/>
                      <a:pt x="13" y="54"/>
                      <a:pt x="13" y="54"/>
                    </a:cubicBezTo>
                    <a:cubicBezTo>
                      <a:pt x="12" y="56"/>
                      <a:pt x="12" y="58"/>
                      <a:pt x="13" y="61"/>
                    </a:cubicBezTo>
                    <a:cubicBezTo>
                      <a:pt x="3" y="66"/>
                      <a:pt x="3" y="66"/>
                      <a:pt x="3" y="66"/>
                    </a:cubicBezTo>
                    <a:cubicBezTo>
                      <a:pt x="1" y="68"/>
                      <a:pt x="0" y="70"/>
                      <a:pt x="1" y="72"/>
                    </a:cubicBezTo>
                    <a:cubicBezTo>
                      <a:pt x="1" y="74"/>
                      <a:pt x="2" y="77"/>
                      <a:pt x="3" y="79"/>
                    </a:cubicBezTo>
                    <a:cubicBezTo>
                      <a:pt x="3" y="80"/>
                      <a:pt x="3" y="80"/>
                      <a:pt x="3" y="80"/>
                    </a:cubicBezTo>
                    <a:cubicBezTo>
                      <a:pt x="4" y="82"/>
                      <a:pt x="6" y="84"/>
                      <a:pt x="7" y="87"/>
                    </a:cubicBezTo>
                    <a:cubicBezTo>
                      <a:pt x="8" y="88"/>
                      <a:pt x="10" y="89"/>
                      <a:pt x="12" y="89"/>
                    </a:cubicBezTo>
                    <a:cubicBezTo>
                      <a:pt x="23" y="86"/>
                      <a:pt x="23" y="86"/>
                      <a:pt x="23" y="86"/>
                    </a:cubicBezTo>
                    <a:cubicBezTo>
                      <a:pt x="25" y="88"/>
                      <a:pt x="26" y="89"/>
                      <a:pt x="28" y="91"/>
                    </a:cubicBezTo>
                    <a:cubicBezTo>
                      <a:pt x="25" y="102"/>
                      <a:pt x="25" y="102"/>
                      <a:pt x="25" y="102"/>
                    </a:cubicBezTo>
                    <a:cubicBezTo>
                      <a:pt x="25" y="104"/>
                      <a:pt x="26" y="106"/>
                      <a:pt x="28" y="107"/>
                    </a:cubicBezTo>
                    <a:cubicBezTo>
                      <a:pt x="30" y="108"/>
                      <a:pt x="32" y="110"/>
                      <a:pt x="35" y="111"/>
                    </a:cubicBezTo>
                    <a:cubicBezTo>
                      <a:pt x="37" y="112"/>
                      <a:pt x="40" y="112"/>
                      <a:pt x="42" y="113"/>
                    </a:cubicBezTo>
                    <a:cubicBezTo>
                      <a:pt x="43" y="113"/>
                      <a:pt x="43" y="113"/>
                      <a:pt x="44" y="113"/>
                    </a:cubicBezTo>
                    <a:cubicBezTo>
                      <a:pt x="45" y="113"/>
                      <a:pt x="47" y="112"/>
                      <a:pt x="48" y="111"/>
                    </a:cubicBezTo>
                    <a:cubicBezTo>
                      <a:pt x="53" y="101"/>
                      <a:pt x="53" y="101"/>
                      <a:pt x="53" y="101"/>
                    </a:cubicBezTo>
                    <a:cubicBezTo>
                      <a:pt x="56" y="101"/>
                      <a:pt x="58" y="101"/>
                      <a:pt x="60" y="101"/>
                    </a:cubicBezTo>
                    <a:cubicBezTo>
                      <a:pt x="66" y="111"/>
                      <a:pt x="66" y="111"/>
                      <a:pt x="66" y="111"/>
                    </a:cubicBezTo>
                    <a:cubicBezTo>
                      <a:pt x="67" y="113"/>
                      <a:pt x="69" y="114"/>
                      <a:pt x="71" y="113"/>
                    </a:cubicBezTo>
                    <a:cubicBezTo>
                      <a:pt x="77" y="112"/>
                      <a:pt x="82" y="110"/>
                      <a:pt x="86" y="107"/>
                    </a:cubicBezTo>
                    <a:cubicBezTo>
                      <a:pt x="88" y="106"/>
                      <a:pt x="89" y="104"/>
                      <a:pt x="88" y="101"/>
                    </a:cubicBezTo>
                    <a:cubicBezTo>
                      <a:pt x="85" y="90"/>
                      <a:pt x="85" y="90"/>
                      <a:pt x="85" y="90"/>
                    </a:cubicBezTo>
                    <a:cubicBezTo>
                      <a:pt x="87" y="89"/>
                      <a:pt x="89" y="87"/>
                      <a:pt x="90" y="85"/>
                    </a:cubicBezTo>
                    <a:cubicBezTo>
                      <a:pt x="101" y="88"/>
                      <a:pt x="101" y="88"/>
                      <a:pt x="101" y="88"/>
                    </a:cubicBezTo>
                    <a:cubicBezTo>
                      <a:pt x="103" y="89"/>
                      <a:pt x="106" y="88"/>
                      <a:pt x="107" y="86"/>
                    </a:cubicBezTo>
                    <a:cubicBezTo>
                      <a:pt x="108" y="84"/>
                      <a:pt x="109" y="81"/>
                      <a:pt x="110" y="79"/>
                    </a:cubicBezTo>
                    <a:cubicBezTo>
                      <a:pt x="111" y="77"/>
                      <a:pt x="112" y="74"/>
                      <a:pt x="113" y="71"/>
                    </a:cubicBezTo>
                    <a:cubicBezTo>
                      <a:pt x="113" y="69"/>
                      <a:pt x="112" y="67"/>
                      <a:pt x="110" y="66"/>
                    </a:cubicBezTo>
                    <a:close/>
                    <a:moveTo>
                      <a:pt x="101" y="75"/>
                    </a:moveTo>
                    <a:cubicBezTo>
                      <a:pt x="101" y="76"/>
                      <a:pt x="101" y="77"/>
                      <a:pt x="100" y="78"/>
                    </a:cubicBezTo>
                    <a:cubicBezTo>
                      <a:pt x="90" y="75"/>
                      <a:pt x="90" y="75"/>
                      <a:pt x="90" y="75"/>
                    </a:cubicBezTo>
                    <a:cubicBezTo>
                      <a:pt x="88" y="75"/>
                      <a:pt x="86" y="76"/>
                      <a:pt x="85" y="77"/>
                    </a:cubicBezTo>
                    <a:cubicBezTo>
                      <a:pt x="83" y="80"/>
                      <a:pt x="80" y="83"/>
                      <a:pt x="77" y="85"/>
                    </a:cubicBezTo>
                    <a:cubicBezTo>
                      <a:pt x="75" y="86"/>
                      <a:pt x="75" y="88"/>
                      <a:pt x="75" y="90"/>
                    </a:cubicBezTo>
                    <a:cubicBezTo>
                      <a:pt x="78" y="100"/>
                      <a:pt x="78" y="100"/>
                      <a:pt x="78" y="100"/>
                    </a:cubicBezTo>
                    <a:cubicBezTo>
                      <a:pt x="76" y="101"/>
                      <a:pt x="74" y="102"/>
                      <a:pt x="72" y="103"/>
                    </a:cubicBezTo>
                    <a:cubicBezTo>
                      <a:pt x="67" y="93"/>
                      <a:pt x="67" y="93"/>
                      <a:pt x="67" y="93"/>
                    </a:cubicBezTo>
                    <a:cubicBezTo>
                      <a:pt x="66" y="92"/>
                      <a:pt x="64" y="91"/>
                      <a:pt x="62" y="91"/>
                    </a:cubicBezTo>
                    <a:cubicBezTo>
                      <a:pt x="59" y="92"/>
                      <a:pt x="55" y="92"/>
                      <a:pt x="51" y="91"/>
                    </a:cubicBezTo>
                    <a:cubicBezTo>
                      <a:pt x="49" y="91"/>
                      <a:pt x="48" y="92"/>
                      <a:pt x="47" y="93"/>
                    </a:cubicBezTo>
                    <a:cubicBezTo>
                      <a:pt x="41" y="103"/>
                      <a:pt x="41" y="103"/>
                      <a:pt x="41" y="103"/>
                    </a:cubicBezTo>
                    <a:cubicBezTo>
                      <a:pt x="40" y="102"/>
                      <a:pt x="39" y="102"/>
                      <a:pt x="38" y="102"/>
                    </a:cubicBezTo>
                    <a:cubicBezTo>
                      <a:pt x="37" y="101"/>
                      <a:pt x="36" y="101"/>
                      <a:pt x="36" y="100"/>
                    </a:cubicBezTo>
                    <a:cubicBezTo>
                      <a:pt x="38" y="90"/>
                      <a:pt x="38" y="90"/>
                      <a:pt x="38" y="90"/>
                    </a:cubicBezTo>
                    <a:cubicBezTo>
                      <a:pt x="39" y="88"/>
                      <a:pt x="38" y="86"/>
                      <a:pt x="36" y="85"/>
                    </a:cubicBezTo>
                    <a:cubicBezTo>
                      <a:pt x="34" y="83"/>
                      <a:pt x="31" y="80"/>
                      <a:pt x="29" y="77"/>
                    </a:cubicBezTo>
                    <a:cubicBezTo>
                      <a:pt x="28" y="76"/>
                      <a:pt x="26" y="75"/>
                      <a:pt x="24" y="76"/>
                    </a:cubicBezTo>
                    <a:cubicBezTo>
                      <a:pt x="13" y="78"/>
                      <a:pt x="13" y="78"/>
                      <a:pt x="13" y="78"/>
                    </a:cubicBezTo>
                    <a:cubicBezTo>
                      <a:pt x="13" y="78"/>
                      <a:pt x="13" y="77"/>
                      <a:pt x="12" y="76"/>
                    </a:cubicBezTo>
                    <a:cubicBezTo>
                      <a:pt x="12" y="75"/>
                      <a:pt x="12" y="75"/>
                      <a:pt x="12" y="75"/>
                    </a:cubicBezTo>
                    <a:cubicBezTo>
                      <a:pt x="12" y="74"/>
                      <a:pt x="11" y="74"/>
                      <a:pt x="11" y="73"/>
                    </a:cubicBezTo>
                    <a:cubicBezTo>
                      <a:pt x="20" y="67"/>
                      <a:pt x="20" y="67"/>
                      <a:pt x="20" y="67"/>
                    </a:cubicBezTo>
                    <a:cubicBezTo>
                      <a:pt x="22" y="66"/>
                      <a:pt x="23" y="64"/>
                      <a:pt x="23" y="63"/>
                    </a:cubicBezTo>
                    <a:cubicBezTo>
                      <a:pt x="22" y="59"/>
                      <a:pt x="22" y="55"/>
                      <a:pt x="23" y="52"/>
                    </a:cubicBezTo>
                    <a:cubicBezTo>
                      <a:pt x="23" y="50"/>
                      <a:pt x="22" y="48"/>
                      <a:pt x="20" y="47"/>
                    </a:cubicBezTo>
                    <a:cubicBezTo>
                      <a:pt x="11" y="42"/>
                      <a:pt x="11" y="42"/>
                      <a:pt x="11" y="42"/>
                    </a:cubicBezTo>
                    <a:cubicBezTo>
                      <a:pt x="11" y="41"/>
                      <a:pt x="11" y="40"/>
                      <a:pt x="12" y="39"/>
                    </a:cubicBezTo>
                    <a:cubicBezTo>
                      <a:pt x="12" y="38"/>
                      <a:pt x="12" y="38"/>
                      <a:pt x="12" y="38"/>
                    </a:cubicBezTo>
                    <a:cubicBezTo>
                      <a:pt x="13" y="37"/>
                      <a:pt x="13" y="37"/>
                      <a:pt x="13" y="36"/>
                    </a:cubicBezTo>
                    <a:cubicBezTo>
                      <a:pt x="24" y="39"/>
                      <a:pt x="24" y="39"/>
                      <a:pt x="24" y="39"/>
                    </a:cubicBezTo>
                    <a:cubicBezTo>
                      <a:pt x="25" y="39"/>
                      <a:pt x="27" y="38"/>
                      <a:pt x="29" y="37"/>
                    </a:cubicBezTo>
                    <a:cubicBezTo>
                      <a:pt x="31" y="34"/>
                      <a:pt x="33" y="31"/>
                      <a:pt x="36" y="29"/>
                    </a:cubicBezTo>
                    <a:cubicBezTo>
                      <a:pt x="38" y="28"/>
                      <a:pt x="39" y="26"/>
                      <a:pt x="38" y="24"/>
                    </a:cubicBezTo>
                    <a:cubicBezTo>
                      <a:pt x="35" y="14"/>
                      <a:pt x="35" y="14"/>
                      <a:pt x="35" y="14"/>
                    </a:cubicBezTo>
                    <a:cubicBezTo>
                      <a:pt x="36" y="13"/>
                      <a:pt x="37" y="13"/>
                      <a:pt x="37" y="13"/>
                    </a:cubicBezTo>
                    <a:cubicBezTo>
                      <a:pt x="38" y="12"/>
                      <a:pt x="38" y="12"/>
                      <a:pt x="38" y="12"/>
                    </a:cubicBezTo>
                    <a:cubicBezTo>
                      <a:pt x="39" y="12"/>
                      <a:pt x="40" y="12"/>
                      <a:pt x="41" y="11"/>
                    </a:cubicBezTo>
                    <a:cubicBezTo>
                      <a:pt x="46" y="21"/>
                      <a:pt x="46" y="21"/>
                      <a:pt x="46" y="21"/>
                    </a:cubicBezTo>
                    <a:cubicBezTo>
                      <a:pt x="47" y="22"/>
                      <a:pt x="49" y="23"/>
                      <a:pt x="51" y="23"/>
                    </a:cubicBezTo>
                    <a:cubicBezTo>
                      <a:pt x="55" y="22"/>
                      <a:pt x="58" y="22"/>
                      <a:pt x="62" y="23"/>
                    </a:cubicBezTo>
                    <a:cubicBezTo>
                      <a:pt x="64" y="23"/>
                      <a:pt x="66" y="22"/>
                      <a:pt x="67" y="21"/>
                    </a:cubicBezTo>
                    <a:cubicBezTo>
                      <a:pt x="72" y="11"/>
                      <a:pt x="72" y="11"/>
                      <a:pt x="72" y="11"/>
                    </a:cubicBezTo>
                    <a:cubicBezTo>
                      <a:pt x="73" y="12"/>
                      <a:pt x="74" y="12"/>
                      <a:pt x="75" y="12"/>
                    </a:cubicBezTo>
                    <a:cubicBezTo>
                      <a:pt x="76" y="13"/>
                      <a:pt x="77" y="13"/>
                      <a:pt x="78" y="14"/>
                    </a:cubicBezTo>
                    <a:cubicBezTo>
                      <a:pt x="75" y="24"/>
                      <a:pt x="75" y="24"/>
                      <a:pt x="75" y="24"/>
                    </a:cubicBezTo>
                    <a:cubicBezTo>
                      <a:pt x="75" y="26"/>
                      <a:pt x="75" y="28"/>
                      <a:pt x="77" y="29"/>
                    </a:cubicBezTo>
                    <a:cubicBezTo>
                      <a:pt x="80" y="31"/>
                      <a:pt x="82" y="34"/>
                      <a:pt x="84" y="37"/>
                    </a:cubicBezTo>
                    <a:cubicBezTo>
                      <a:pt x="86" y="38"/>
                      <a:pt x="88" y="39"/>
                      <a:pt x="90" y="38"/>
                    </a:cubicBezTo>
                    <a:cubicBezTo>
                      <a:pt x="100" y="36"/>
                      <a:pt x="100" y="36"/>
                      <a:pt x="100" y="36"/>
                    </a:cubicBezTo>
                    <a:cubicBezTo>
                      <a:pt x="101" y="37"/>
                      <a:pt x="102" y="39"/>
                      <a:pt x="102" y="41"/>
                    </a:cubicBezTo>
                    <a:cubicBezTo>
                      <a:pt x="93" y="47"/>
                      <a:pt x="93" y="47"/>
                      <a:pt x="93" y="47"/>
                    </a:cubicBezTo>
                    <a:cubicBezTo>
                      <a:pt x="91" y="48"/>
                      <a:pt x="90" y="50"/>
                      <a:pt x="91" y="52"/>
                    </a:cubicBezTo>
                    <a:cubicBezTo>
                      <a:pt x="91" y="55"/>
                      <a:pt x="91" y="59"/>
                      <a:pt x="91" y="62"/>
                    </a:cubicBezTo>
                    <a:cubicBezTo>
                      <a:pt x="90" y="64"/>
                      <a:pt x="91" y="66"/>
                      <a:pt x="93" y="67"/>
                    </a:cubicBezTo>
                    <a:cubicBezTo>
                      <a:pt x="102" y="72"/>
                      <a:pt x="102" y="72"/>
                      <a:pt x="102" y="72"/>
                    </a:cubicBezTo>
                    <a:cubicBezTo>
                      <a:pt x="102" y="73"/>
                      <a:pt x="102" y="74"/>
                      <a:pt x="101" y="75"/>
                    </a:cubicBezTo>
                    <a:close/>
                  </a:path>
                </a:pathLst>
              </a:custGeom>
              <a:grpFill/>
              <a:ln>
                <a:solidFill>
                  <a:srgbClr val="003E58"/>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ea typeface="+mn-ea"/>
                  <a:cs typeface="+mn-cs"/>
                </a:endParaRPr>
              </a:p>
            </p:txBody>
          </p:sp>
        </p:grpSp>
        <p:grpSp>
          <p:nvGrpSpPr>
            <p:cNvPr id="51" name="Group 50">
              <a:extLst>
                <a:ext uri="{FF2B5EF4-FFF2-40B4-BE49-F238E27FC236}">
                  <a16:creationId xmlns:a16="http://schemas.microsoft.com/office/drawing/2014/main" id="{A02A5615-B0EF-9C92-7A3D-8127DE34A77F}"/>
                </a:ext>
              </a:extLst>
            </p:cNvPr>
            <p:cNvGrpSpPr/>
            <p:nvPr/>
          </p:nvGrpSpPr>
          <p:grpSpPr>
            <a:xfrm>
              <a:off x="5423377" y="966801"/>
              <a:ext cx="2498753" cy="479265"/>
              <a:chOff x="5967620" y="881446"/>
              <a:chExt cx="2011680" cy="466344"/>
            </a:xfrm>
          </p:grpSpPr>
          <p:sp>
            <p:nvSpPr>
              <p:cNvPr id="52" name="Arrow: Chevron 51">
                <a:extLst>
                  <a:ext uri="{FF2B5EF4-FFF2-40B4-BE49-F238E27FC236}">
                    <a16:creationId xmlns:a16="http://schemas.microsoft.com/office/drawing/2014/main" id="{4CBC379A-EAFE-181B-0CAE-0899DE0FD651}"/>
                  </a:ext>
                </a:extLst>
              </p:cNvPr>
              <p:cNvSpPr/>
              <p:nvPr/>
            </p:nvSpPr>
            <p:spPr bwMode="gray">
              <a:xfrm>
                <a:off x="5967620" y="881446"/>
                <a:ext cx="2011680" cy="466344"/>
              </a:xfrm>
              <a:prstGeom prst="chevron">
                <a:avLst/>
              </a:prstGeom>
              <a:solidFill>
                <a:srgbClr val="007CB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200" b="1" i="0" u="none" strike="noStrike" kern="1200" cap="none" spc="0" normalizeH="0" baseline="0" noProof="0">
                  <a:ln>
                    <a:noFill/>
                  </a:ln>
                  <a:solidFill>
                    <a:prstClr val="white"/>
                  </a:solidFill>
                  <a:effectLst/>
                  <a:uLnTx/>
                  <a:uFillTx/>
                  <a:ea typeface="+mn-ea"/>
                  <a:cs typeface="+mn-cs"/>
                </a:endParaRPr>
              </a:p>
            </p:txBody>
          </p:sp>
          <p:sp>
            <p:nvSpPr>
              <p:cNvPr id="53" name="TextBox 52">
                <a:extLst>
                  <a:ext uri="{FF2B5EF4-FFF2-40B4-BE49-F238E27FC236}">
                    <a16:creationId xmlns:a16="http://schemas.microsoft.com/office/drawing/2014/main" id="{3E252C52-76B6-EB51-94F6-8ED6D8A650CB}"/>
                  </a:ext>
                </a:extLst>
              </p:cNvPr>
              <p:cNvSpPr txBox="1"/>
              <p:nvPr/>
            </p:nvSpPr>
            <p:spPr>
              <a:xfrm>
                <a:off x="6186432" y="1016391"/>
                <a:ext cx="1568251" cy="19048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US" sz="1200" b="1" i="0" u="none" strike="noStrike" kern="1200" cap="none" spc="0" normalizeH="0" baseline="0" noProof="0">
                    <a:ln>
                      <a:noFill/>
                    </a:ln>
                    <a:solidFill>
                      <a:prstClr val="white"/>
                    </a:solidFill>
                    <a:effectLst/>
                    <a:uLnTx/>
                    <a:uFillTx/>
                    <a:ea typeface="+mn-ea"/>
                    <a:cs typeface="+mn-cs"/>
                  </a:rPr>
                  <a:t>Working Automation</a:t>
                </a:r>
              </a:p>
            </p:txBody>
          </p:sp>
        </p:grpSp>
        <p:grpSp>
          <p:nvGrpSpPr>
            <p:cNvPr id="54" name="Group 53">
              <a:extLst>
                <a:ext uri="{FF2B5EF4-FFF2-40B4-BE49-F238E27FC236}">
                  <a16:creationId xmlns:a16="http://schemas.microsoft.com/office/drawing/2014/main" id="{45CAFE14-E023-54D5-A22B-E7FE3AA7D9FF}"/>
                </a:ext>
              </a:extLst>
            </p:cNvPr>
            <p:cNvGrpSpPr/>
            <p:nvPr/>
          </p:nvGrpSpPr>
          <p:grpSpPr>
            <a:xfrm>
              <a:off x="8005295" y="966801"/>
              <a:ext cx="2161513" cy="479265"/>
              <a:chOff x="8351391" y="881446"/>
              <a:chExt cx="2011680" cy="466344"/>
            </a:xfrm>
          </p:grpSpPr>
          <p:sp>
            <p:nvSpPr>
              <p:cNvPr id="55" name="Arrow: Chevron 54">
                <a:extLst>
                  <a:ext uri="{FF2B5EF4-FFF2-40B4-BE49-F238E27FC236}">
                    <a16:creationId xmlns:a16="http://schemas.microsoft.com/office/drawing/2014/main" id="{4A318FB4-264B-DEC1-1159-7276F2304F3F}"/>
                  </a:ext>
                </a:extLst>
              </p:cNvPr>
              <p:cNvSpPr/>
              <p:nvPr/>
            </p:nvSpPr>
            <p:spPr bwMode="gray">
              <a:xfrm>
                <a:off x="8351391" y="881446"/>
                <a:ext cx="2011680" cy="466344"/>
              </a:xfrm>
              <a:prstGeom prst="chevron">
                <a:avLst/>
              </a:prstGeom>
              <a:solidFill>
                <a:srgbClr val="007CB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200" b="1" i="0" u="none" strike="noStrike" kern="1200" cap="none" spc="0" normalizeH="0" baseline="0" noProof="0">
                  <a:ln>
                    <a:noFill/>
                  </a:ln>
                  <a:solidFill>
                    <a:prstClr val="white"/>
                  </a:solidFill>
                  <a:effectLst/>
                  <a:uLnTx/>
                  <a:uFillTx/>
                  <a:ea typeface="+mn-ea"/>
                  <a:cs typeface="+mn-cs"/>
                </a:endParaRPr>
              </a:p>
            </p:txBody>
          </p:sp>
          <p:sp>
            <p:nvSpPr>
              <p:cNvPr id="56" name="TextBox 55">
                <a:extLst>
                  <a:ext uri="{FF2B5EF4-FFF2-40B4-BE49-F238E27FC236}">
                    <a16:creationId xmlns:a16="http://schemas.microsoft.com/office/drawing/2014/main" id="{52422A10-D860-D428-0E12-274CBB499535}"/>
                  </a:ext>
                </a:extLst>
              </p:cNvPr>
              <p:cNvSpPr txBox="1"/>
              <p:nvPr/>
            </p:nvSpPr>
            <p:spPr>
              <a:xfrm>
                <a:off x="8505247" y="1013007"/>
                <a:ext cx="1628429" cy="19048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US" sz="1200" b="1" i="0" u="none" strike="noStrike" kern="1200" cap="none" spc="0" normalizeH="0" baseline="0" noProof="0">
                    <a:ln>
                      <a:noFill/>
                    </a:ln>
                    <a:solidFill>
                      <a:prstClr val="white"/>
                    </a:solidFill>
                    <a:effectLst/>
                    <a:uLnTx/>
                    <a:uFillTx/>
                    <a:ea typeface="+mn-ea"/>
                    <a:cs typeface="+mn-cs"/>
                  </a:rPr>
                  <a:t> Calculation Engine*</a:t>
                </a:r>
              </a:p>
            </p:txBody>
          </p:sp>
        </p:grpSp>
        <p:pic>
          <p:nvPicPr>
            <p:cNvPr id="57" name="Graphic 56" descr="Table with solid fill">
              <a:extLst>
                <a:ext uri="{FF2B5EF4-FFF2-40B4-BE49-F238E27FC236}">
                  <a16:creationId xmlns:a16="http://schemas.microsoft.com/office/drawing/2014/main" id="{6C6A97DB-52DE-3277-AFD1-1B032598923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272107" y="3251709"/>
              <a:ext cx="315694" cy="329372"/>
            </a:xfrm>
            <a:prstGeom prst="rect">
              <a:avLst/>
            </a:prstGeom>
          </p:spPr>
        </p:pic>
        <p:pic>
          <p:nvPicPr>
            <p:cNvPr id="58" name="Graphic 57" descr="Link with solid fill">
              <a:extLst>
                <a:ext uri="{FF2B5EF4-FFF2-40B4-BE49-F238E27FC236}">
                  <a16:creationId xmlns:a16="http://schemas.microsoft.com/office/drawing/2014/main" id="{52A7A725-E096-E458-85E7-DEA42D2D824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62836" y="4550148"/>
              <a:ext cx="334236" cy="348718"/>
            </a:xfrm>
            <a:prstGeom prst="rect">
              <a:avLst/>
            </a:prstGeom>
          </p:spPr>
        </p:pic>
        <p:pic>
          <p:nvPicPr>
            <p:cNvPr id="59" name="Graphic 58" descr="Connected with solid fill">
              <a:extLst>
                <a:ext uri="{FF2B5EF4-FFF2-40B4-BE49-F238E27FC236}">
                  <a16:creationId xmlns:a16="http://schemas.microsoft.com/office/drawing/2014/main" id="{E0C30BCE-29BA-63EE-C118-17D8F42C783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216544" y="3852426"/>
              <a:ext cx="420190" cy="438395"/>
            </a:xfrm>
            <a:prstGeom prst="rect">
              <a:avLst/>
            </a:prstGeom>
          </p:spPr>
        </p:pic>
        <p:sp>
          <p:nvSpPr>
            <p:cNvPr id="60" name="TextBox 59">
              <a:extLst>
                <a:ext uri="{FF2B5EF4-FFF2-40B4-BE49-F238E27FC236}">
                  <a16:creationId xmlns:a16="http://schemas.microsoft.com/office/drawing/2014/main" id="{F122779E-3967-5133-9ED6-33A97FD18822}"/>
                </a:ext>
              </a:extLst>
            </p:cNvPr>
            <p:cNvSpPr txBox="1"/>
            <p:nvPr/>
          </p:nvSpPr>
          <p:spPr>
            <a:xfrm>
              <a:off x="3975856" y="4978590"/>
              <a:ext cx="814821" cy="347935"/>
            </a:xfrm>
            <a:prstGeom prst="rect">
              <a:avLst/>
            </a:prstGeom>
            <a:noFill/>
          </p:spPr>
          <p:txBody>
            <a:bodyPr wrap="square" lIns="0" tIns="0" rIns="0" bIns="0" rtlCol="0">
              <a:spAutoFit/>
            </a:bodyPr>
            <a:lstStyle/>
            <a:p>
              <a:pPr algn="ctr">
                <a:spcBef>
                  <a:spcPts val="600"/>
                </a:spcBef>
                <a:buSzPct val="100000"/>
              </a:pPr>
              <a:r>
                <a:rPr lang="en-US" sz="1050" u="none" strike="noStrike">
                  <a:solidFill>
                    <a:sysClr val="windowText" lastClr="000000"/>
                  </a:solidFill>
                  <a:effectLst/>
                </a:rPr>
                <a:t>Standard Connector</a:t>
              </a:r>
              <a:endParaRPr lang="en-US" sz="1050" b="0" i="0" u="none" strike="noStrike">
                <a:solidFill>
                  <a:sysClr val="windowText" lastClr="000000"/>
                </a:solidFill>
                <a:effectLst/>
              </a:endParaRPr>
            </a:p>
          </p:txBody>
        </p:sp>
        <p:sp>
          <p:nvSpPr>
            <p:cNvPr id="61" name="TextBox 60">
              <a:extLst>
                <a:ext uri="{FF2B5EF4-FFF2-40B4-BE49-F238E27FC236}">
                  <a16:creationId xmlns:a16="http://schemas.microsoft.com/office/drawing/2014/main" id="{D0514DFF-DC52-0C13-4587-8D0A9F4035B7}"/>
                </a:ext>
              </a:extLst>
            </p:cNvPr>
            <p:cNvSpPr txBox="1"/>
            <p:nvPr/>
          </p:nvSpPr>
          <p:spPr>
            <a:xfrm>
              <a:off x="4012454" y="4329151"/>
              <a:ext cx="814821" cy="173967"/>
            </a:xfrm>
            <a:prstGeom prst="rect">
              <a:avLst/>
            </a:prstGeom>
            <a:noFill/>
          </p:spPr>
          <p:txBody>
            <a:bodyPr wrap="square" lIns="0" tIns="0" rIns="0" bIns="0" rtlCol="0">
              <a:spAutoFit/>
            </a:bodyPr>
            <a:lstStyle/>
            <a:p>
              <a:pPr algn="ctr">
                <a:spcBef>
                  <a:spcPts val="600"/>
                </a:spcBef>
                <a:buSzPct val="100000"/>
              </a:pPr>
              <a:r>
                <a:rPr lang="en-US" sz="1050" u="none" strike="noStrike">
                  <a:solidFill>
                    <a:sysClr val="windowText" lastClr="000000"/>
                  </a:solidFill>
                  <a:effectLst/>
                </a:rPr>
                <a:t>API Connector</a:t>
              </a:r>
            </a:p>
          </p:txBody>
        </p:sp>
        <p:sp>
          <p:nvSpPr>
            <p:cNvPr id="62" name="TextBox 61">
              <a:extLst>
                <a:ext uri="{FF2B5EF4-FFF2-40B4-BE49-F238E27FC236}">
                  <a16:creationId xmlns:a16="http://schemas.microsoft.com/office/drawing/2014/main" id="{875AF0D9-0255-ED24-8D33-D6599F019883}"/>
                </a:ext>
              </a:extLst>
            </p:cNvPr>
            <p:cNvSpPr txBox="1"/>
            <p:nvPr/>
          </p:nvSpPr>
          <p:spPr>
            <a:xfrm>
              <a:off x="4061307" y="3605184"/>
              <a:ext cx="814821" cy="173967"/>
            </a:xfrm>
            <a:prstGeom prst="rect">
              <a:avLst/>
            </a:prstGeom>
            <a:noFill/>
          </p:spPr>
          <p:txBody>
            <a:bodyPr wrap="square" lIns="0" tIns="0" rIns="0" bIns="0" rtlCol="0">
              <a:spAutoFit/>
            </a:bodyPr>
            <a:lstStyle/>
            <a:p>
              <a:pPr algn="ctr">
                <a:spcBef>
                  <a:spcPts val="600"/>
                </a:spcBef>
                <a:buSzPct val="100000"/>
              </a:pPr>
              <a:r>
                <a:rPr lang="en-US" sz="1050" u="none" strike="noStrike">
                  <a:solidFill>
                    <a:sysClr val="windowText" lastClr="000000"/>
                  </a:solidFill>
                  <a:effectLst/>
                </a:rPr>
                <a:t>CSV Extract</a:t>
              </a:r>
            </a:p>
          </p:txBody>
        </p:sp>
        <p:grpSp>
          <p:nvGrpSpPr>
            <p:cNvPr id="63" name="Group 62">
              <a:extLst>
                <a:ext uri="{FF2B5EF4-FFF2-40B4-BE49-F238E27FC236}">
                  <a16:creationId xmlns:a16="http://schemas.microsoft.com/office/drawing/2014/main" id="{754485C8-A0C4-D2CB-2B30-65465A749019}"/>
                </a:ext>
              </a:extLst>
            </p:cNvPr>
            <p:cNvGrpSpPr/>
            <p:nvPr/>
          </p:nvGrpSpPr>
          <p:grpSpPr>
            <a:xfrm>
              <a:off x="3820201" y="966801"/>
              <a:ext cx="1515070" cy="479265"/>
              <a:chOff x="4189206" y="892755"/>
              <a:chExt cx="2011680" cy="466344"/>
            </a:xfrm>
          </p:grpSpPr>
          <p:sp>
            <p:nvSpPr>
              <p:cNvPr id="64" name="Arrow: Chevron 63">
                <a:extLst>
                  <a:ext uri="{FF2B5EF4-FFF2-40B4-BE49-F238E27FC236}">
                    <a16:creationId xmlns:a16="http://schemas.microsoft.com/office/drawing/2014/main" id="{C06387FD-0E7B-138F-4DD3-2536AD9DA9E7}"/>
                  </a:ext>
                </a:extLst>
              </p:cNvPr>
              <p:cNvSpPr/>
              <p:nvPr/>
            </p:nvSpPr>
            <p:spPr bwMode="gray">
              <a:xfrm>
                <a:off x="4189206" y="892755"/>
                <a:ext cx="2011680" cy="466344"/>
              </a:xfrm>
              <a:prstGeom prst="chevron">
                <a:avLst/>
              </a:prstGeom>
              <a:solidFill>
                <a:srgbClr val="007CB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200" b="1" i="0" u="none" strike="noStrike" kern="1200" cap="none" spc="0" normalizeH="0" baseline="0" noProof="0">
                  <a:ln>
                    <a:noFill/>
                  </a:ln>
                  <a:solidFill>
                    <a:prstClr val="white"/>
                  </a:solidFill>
                  <a:effectLst/>
                  <a:uLnTx/>
                  <a:uFillTx/>
                  <a:ea typeface="+mn-ea"/>
                  <a:cs typeface="+mn-cs"/>
                </a:endParaRPr>
              </a:p>
            </p:txBody>
          </p:sp>
          <p:sp>
            <p:nvSpPr>
              <p:cNvPr id="66" name="TextBox 65">
                <a:extLst>
                  <a:ext uri="{FF2B5EF4-FFF2-40B4-BE49-F238E27FC236}">
                    <a16:creationId xmlns:a16="http://schemas.microsoft.com/office/drawing/2014/main" id="{9411D103-4B21-1573-982D-FED8468451C4}"/>
                  </a:ext>
                </a:extLst>
              </p:cNvPr>
              <p:cNvSpPr txBox="1"/>
              <p:nvPr/>
            </p:nvSpPr>
            <p:spPr>
              <a:xfrm>
                <a:off x="4644891" y="1034707"/>
                <a:ext cx="1152831" cy="19048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US" sz="1200" b="1" i="0" u="none" strike="noStrike" kern="1200" cap="none" spc="0" normalizeH="0" baseline="0" noProof="0">
                    <a:ln>
                      <a:noFill/>
                    </a:ln>
                    <a:solidFill>
                      <a:prstClr val="white"/>
                    </a:solidFill>
                    <a:effectLst/>
                    <a:uLnTx/>
                    <a:uFillTx/>
                    <a:ea typeface="+mn-ea"/>
                    <a:cs typeface="+mn-cs"/>
                  </a:rPr>
                  <a:t>Integration</a:t>
                </a:r>
              </a:p>
            </p:txBody>
          </p:sp>
        </p:grpSp>
        <p:sp>
          <p:nvSpPr>
            <p:cNvPr id="67" name="Round Same Side Corner Rectangle 23">
              <a:extLst>
                <a:ext uri="{FF2B5EF4-FFF2-40B4-BE49-F238E27FC236}">
                  <a16:creationId xmlns:a16="http://schemas.microsoft.com/office/drawing/2014/main" id="{FCA65592-F5FE-BAEA-2360-6947260CA16D}"/>
                </a:ext>
              </a:extLst>
            </p:cNvPr>
            <p:cNvSpPr/>
            <p:nvPr/>
          </p:nvSpPr>
          <p:spPr>
            <a:xfrm>
              <a:off x="5364517" y="1534585"/>
              <a:ext cx="2485964" cy="298256"/>
            </a:xfrm>
            <a:prstGeom prst="rect">
              <a:avLst/>
            </a:prstGeom>
            <a:solidFill>
              <a:srgbClr val="007DC6">
                <a:lumMod val="20000"/>
                <a:lumOff val="80000"/>
              </a:srgbClr>
            </a:solidFill>
            <a:ln w="3175" cap="flat" cmpd="sng" algn="ctr">
              <a:noFill/>
              <a:prstDash val="solid"/>
            </a:ln>
            <a:effectLst/>
          </p:spPr>
          <p:txBody>
            <a:bodyPr lIns="91416" tIns="45708" rIns="91416" bIns="45708" rtlCol="0" anchor="ctr" anchorCtr="0"/>
            <a:lstStyle/>
            <a:p>
              <a:pPr>
                <a:lnSpc>
                  <a:spcPct val="106000"/>
                </a:lnSpc>
              </a:pPr>
              <a:r>
                <a:rPr lang="en-US" sz="1000" b="1"/>
                <a:t>Use Secondary ledger/special GL indicator</a:t>
              </a:r>
              <a:endParaRPr lang="en-US" sz="1000"/>
            </a:p>
          </p:txBody>
        </p:sp>
        <p:sp>
          <p:nvSpPr>
            <p:cNvPr id="69" name="Rectangle 68">
              <a:extLst>
                <a:ext uri="{FF2B5EF4-FFF2-40B4-BE49-F238E27FC236}">
                  <a16:creationId xmlns:a16="http://schemas.microsoft.com/office/drawing/2014/main" id="{0FE89FAF-7CCB-6260-38EC-86391C986727}"/>
                </a:ext>
              </a:extLst>
            </p:cNvPr>
            <p:cNvSpPr/>
            <p:nvPr/>
          </p:nvSpPr>
          <p:spPr bwMode="gray">
            <a:xfrm>
              <a:off x="5364517" y="1894393"/>
              <a:ext cx="2485964" cy="913206"/>
            </a:xfrm>
            <a:prstGeom prst="rect">
              <a:avLst/>
            </a:prstGeom>
            <a:solidFill>
              <a:sysClr val="window" lastClr="FFFFFF">
                <a:alpha val="50196"/>
              </a:sysClr>
            </a:solidFill>
            <a:ln w="19050" algn="ctr">
              <a:noFill/>
              <a:miter lim="800000"/>
              <a:headEnd/>
              <a:tailEnd/>
            </a:ln>
          </p:spPr>
          <p:txBody>
            <a:bodyPr wrap="square" lIns="0" tIns="0" rIns="0" bIns="0" rtlCol="0" anchor="ctr"/>
            <a:lstStyle/>
            <a:p>
              <a:pPr marL="287338" indent="-171450" defTabSz="914126">
                <a:lnSpc>
                  <a:spcPct val="106000"/>
                </a:lnSpc>
                <a:buFont typeface="Arial" panose="020B0604020202020204" pitchFamily="34" charset="0"/>
                <a:buChar char="•"/>
                <a:defRPr/>
              </a:pPr>
              <a:r>
                <a:rPr lang="en-US" sz="800" kern="0">
                  <a:solidFill>
                    <a:prstClr val="black"/>
                  </a:solidFill>
                  <a:ea typeface="ＭＳ Ｐゴシック"/>
                </a:rPr>
                <a:t>Permanent GAAP Difference for exclusion</a:t>
              </a:r>
            </a:p>
            <a:p>
              <a:pPr marL="287338" indent="-171450" defTabSz="914126">
                <a:lnSpc>
                  <a:spcPct val="106000"/>
                </a:lnSpc>
                <a:buFont typeface="Arial" panose="020B0604020202020204" pitchFamily="34" charset="0"/>
                <a:buChar char="•"/>
                <a:defRPr/>
              </a:pPr>
              <a:r>
                <a:rPr lang="en-US" sz="800" kern="0">
                  <a:solidFill>
                    <a:prstClr val="black"/>
                  </a:solidFill>
                  <a:ea typeface="ＭＳ Ｐゴシック"/>
                </a:rPr>
                <a:t>Identify Disallowed expenses for exclusion</a:t>
              </a:r>
            </a:p>
            <a:p>
              <a:pPr marL="287338" indent="-171450" defTabSz="914126">
                <a:lnSpc>
                  <a:spcPct val="106000"/>
                </a:lnSpc>
                <a:buFont typeface="Arial" panose="020B0604020202020204" pitchFamily="34" charset="0"/>
                <a:buChar char="•"/>
                <a:defRPr/>
              </a:pPr>
              <a:r>
                <a:rPr lang="en-US" sz="800" kern="0">
                  <a:solidFill>
                    <a:prstClr val="black"/>
                  </a:solidFill>
                  <a:ea typeface="ＭＳ Ｐゴシック"/>
                </a:rPr>
                <a:t>Tax in lieu of a generally applicable corporate income tax</a:t>
              </a:r>
            </a:p>
            <a:p>
              <a:pPr marL="287338" indent="-171450" defTabSz="914126">
                <a:lnSpc>
                  <a:spcPct val="106000"/>
                </a:lnSpc>
                <a:buFont typeface="Arial" panose="020B0604020202020204" pitchFamily="34" charset="0"/>
                <a:buChar char="•"/>
                <a:defRPr/>
              </a:pPr>
              <a:r>
                <a:rPr lang="en-US" sz="800" kern="0">
                  <a:solidFill>
                    <a:prstClr val="black"/>
                  </a:solidFill>
                  <a:ea typeface="ＭＳ Ｐゴシック"/>
                </a:rPr>
                <a:t>Top up tax from previous fiscal years for a qualified IIR/UTPR</a:t>
              </a:r>
            </a:p>
          </p:txBody>
        </p:sp>
        <p:sp>
          <p:nvSpPr>
            <p:cNvPr id="70" name="Round Same Side Corner Rectangle 23">
              <a:extLst>
                <a:ext uri="{FF2B5EF4-FFF2-40B4-BE49-F238E27FC236}">
                  <a16:creationId xmlns:a16="http://schemas.microsoft.com/office/drawing/2014/main" id="{2AA461A6-8C74-9D1B-F1AD-BDE8A2D6DE2F}"/>
                </a:ext>
              </a:extLst>
            </p:cNvPr>
            <p:cNvSpPr/>
            <p:nvPr/>
          </p:nvSpPr>
          <p:spPr>
            <a:xfrm>
              <a:off x="5364517" y="2885486"/>
              <a:ext cx="2485964" cy="336082"/>
            </a:xfrm>
            <a:prstGeom prst="rect">
              <a:avLst/>
            </a:prstGeom>
            <a:solidFill>
              <a:srgbClr val="007DC6">
                <a:lumMod val="20000"/>
                <a:lumOff val="80000"/>
              </a:srgbClr>
            </a:solidFill>
            <a:ln w="3175" cap="flat" cmpd="sng" algn="ctr">
              <a:noFill/>
              <a:prstDash val="solid"/>
            </a:ln>
            <a:effectLst/>
          </p:spPr>
          <p:txBody>
            <a:bodyPr lIns="91416" tIns="45708" rIns="91416" bIns="45708" rtlCol="0" anchor="ctr" anchorCtr="0"/>
            <a:lstStyle/>
            <a:p>
              <a:pPr>
                <a:lnSpc>
                  <a:spcPct val="106000"/>
                </a:lnSpc>
              </a:pPr>
              <a:r>
                <a:rPr lang="en-US" sz="1000" b="1"/>
                <a:t>Increase COA granularity to capture specific data requirement</a:t>
              </a:r>
            </a:p>
          </p:txBody>
        </p:sp>
        <p:sp>
          <p:nvSpPr>
            <p:cNvPr id="71" name="Rectangle 70">
              <a:extLst>
                <a:ext uri="{FF2B5EF4-FFF2-40B4-BE49-F238E27FC236}">
                  <a16:creationId xmlns:a16="http://schemas.microsoft.com/office/drawing/2014/main" id="{238E3025-6E53-1A13-CF1D-481153A69CC0}"/>
                </a:ext>
              </a:extLst>
            </p:cNvPr>
            <p:cNvSpPr/>
            <p:nvPr/>
          </p:nvSpPr>
          <p:spPr bwMode="gray">
            <a:xfrm>
              <a:off x="5364517" y="3264205"/>
              <a:ext cx="2485964" cy="853996"/>
            </a:xfrm>
            <a:prstGeom prst="rect">
              <a:avLst/>
            </a:prstGeom>
            <a:solidFill>
              <a:sysClr val="window" lastClr="FFFFFF">
                <a:alpha val="50196"/>
              </a:sysClr>
            </a:solidFill>
            <a:ln w="19050" algn="ctr">
              <a:noFill/>
              <a:miter lim="800000"/>
              <a:headEnd/>
              <a:tailEnd/>
            </a:ln>
          </p:spPr>
          <p:txBody>
            <a:bodyPr wrap="square" lIns="0" tIns="0" rIns="0" bIns="0" rtlCol="0" anchor="ctr"/>
            <a:lstStyle/>
            <a:p>
              <a:pPr marL="287338" lvl="0" indent="-171450" defTabSz="914126">
                <a:lnSpc>
                  <a:spcPct val="106000"/>
                </a:lnSpc>
                <a:buFont typeface="Arial" panose="020B0604020202020204" pitchFamily="34" charset="0"/>
                <a:buChar char="•"/>
                <a:defRPr/>
              </a:pPr>
              <a:r>
                <a:rPr lang="en-US" sz="800" kern="0">
                  <a:solidFill>
                    <a:prstClr val="black"/>
                  </a:solidFill>
                  <a:ea typeface="ＭＳ Ｐゴシック"/>
                </a:rPr>
                <a:t>Identify Qualified Refundable Tax Credit recorded as reduction to current tax expenses</a:t>
              </a:r>
            </a:p>
            <a:p>
              <a:pPr marL="287338" indent="-171450" defTabSz="914126">
                <a:lnSpc>
                  <a:spcPct val="106000"/>
                </a:lnSpc>
                <a:buFont typeface="Arial" panose="020B0604020202020204" pitchFamily="34" charset="0"/>
                <a:buChar char="•"/>
                <a:defRPr/>
              </a:pPr>
              <a:r>
                <a:rPr lang="en-US" sz="800" kern="0">
                  <a:solidFill>
                    <a:prstClr val="black"/>
                  </a:solidFill>
                  <a:ea typeface="ＭＳ Ｐゴシック"/>
                </a:rPr>
                <a:t>Identify Non-Qualified Refundable Tax Credit not recorded as reduction to current tax expenses</a:t>
              </a:r>
            </a:p>
            <a:p>
              <a:pPr marL="287338" indent="-171450" defTabSz="914126">
                <a:lnSpc>
                  <a:spcPct val="106000"/>
                </a:lnSpc>
                <a:buFont typeface="Arial" panose="020B0604020202020204" pitchFamily="34" charset="0"/>
                <a:buChar char="•"/>
                <a:defRPr/>
              </a:pPr>
              <a:r>
                <a:rPr lang="en-US" sz="800" kern="0">
                  <a:solidFill>
                    <a:prstClr val="black"/>
                  </a:solidFill>
                  <a:ea typeface="ＭＳ Ｐゴシック"/>
                </a:rPr>
                <a:t>Covered taxes refunded or credited</a:t>
              </a:r>
            </a:p>
          </p:txBody>
        </p:sp>
        <p:sp>
          <p:nvSpPr>
            <p:cNvPr id="72" name="Round Same Side Corner Rectangle 23">
              <a:extLst>
                <a:ext uri="{FF2B5EF4-FFF2-40B4-BE49-F238E27FC236}">
                  <a16:creationId xmlns:a16="http://schemas.microsoft.com/office/drawing/2014/main" id="{5C7ECB9C-4300-C727-FDA7-E4537700417B}"/>
                </a:ext>
              </a:extLst>
            </p:cNvPr>
            <p:cNvSpPr/>
            <p:nvPr/>
          </p:nvSpPr>
          <p:spPr>
            <a:xfrm>
              <a:off x="5364517" y="4183387"/>
              <a:ext cx="2485964" cy="346266"/>
            </a:xfrm>
            <a:prstGeom prst="rect">
              <a:avLst/>
            </a:prstGeom>
            <a:solidFill>
              <a:srgbClr val="007DC6">
                <a:lumMod val="20000"/>
                <a:lumOff val="80000"/>
              </a:srgbClr>
            </a:solidFill>
            <a:ln w="3175" cap="flat" cmpd="sng" algn="ctr">
              <a:noFill/>
              <a:prstDash val="solid"/>
            </a:ln>
            <a:effectLst/>
          </p:spPr>
          <p:txBody>
            <a:bodyPr lIns="91416" tIns="45708" rIns="91416" bIns="45708" rtlCol="0" anchor="ctr" anchorCtr="0"/>
            <a:lstStyle/>
            <a:p>
              <a:pPr>
                <a:lnSpc>
                  <a:spcPct val="106000"/>
                </a:lnSpc>
              </a:pPr>
              <a:r>
                <a:rPr lang="en-US" sz="1000" b="1"/>
                <a:t>Automate through Trial Balance, Consolidation tools</a:t>
              </a:r>
            </a:p>
          </p:txBody>
        </p:sp>
        <p:sp>
          <p:nvSpPr>
            <p:cNvPr id="73" name="Rectangle 72">
              <a:extLst>
                <a:ext uri="{FF2B5EF4-FFF2-40B4-BE49-F238E27FC236}">
                  <a16:creationId xmlns:a16="http://schemas.microsoft.com/office/drawing/2014/main" id="{EAE33D1F-D175-BF4D-F93C-1A08A619EFA7}"/>
                </a:ext>
              </a:extLst>
            </p:cNvPr>
            <p:cNvSpPr/>
            <p:nvPr/>
          </p:nvSpPr>
          <p:spPr bwMode="gray">
            <a:xfrm>
              <a:off x="5364517" y="4567202"/>
              <a:ext cx="2485964" cy="288791"/>
            </a:xfrm>
            <a:prstGeom prst="rect">
              <a:avLst/>
            </a:prstGeom>
            <a:solidFill>
              <a:sysClr val="window" lastClr="FFFFFF">
                <a:alpha val="50196"/>
              </a:sysClr>
            </a:solidFill>
            <a:ln w="19050" algn="ctr">
              <a:noFill/>
              <a:miter lim="800000"/>
              <a:headEnd/>
              <a:tailEnd/>
            </a:ln>
          </p:spPr>
          <p:txBody>
            <a:bodyPr wrap="square" lIns="0" tIns="0" rIns="0" bIns="0" rtlCol="0" anchor="ctr"/>
            <a:lstStyle/>
            <a:p>
              <a:pPr marL="115888" lvl="0" defTabSz="914126">
                <a:lnSpc>
                  <a:spcPct val="106000"/>
                </a:lnSpc>
                <a:defRPr/>
              </a:pPr>
              <a:r>
                <a:rPr lang="en-US" sz="800" kern="0">
                  <a:solidFill>
                    <a:prstClr val="black"/>
                  </a:solidFill>
                  <a:ea typeface="ＭＳ Ｐゴシック"/>
                </a:rPr>
                <a:t>Consolidated Taxes for a constituent entity if they have Associate/JV/other investments </a:t>
              </a:r>
            </a:p>
          </p:txBody>
        </p:sp>
        <p:sp>
          <p:nvSpPr>
            <p:cNvPr id="74" name="Round Same Side Corner Rectangle 23">
              <a:extLst>
                <a:ext uri="{FF2B5EF4-FFF2-40B4-BE49-F238E27FC236}">
                  <a16:creationId xmlns:a16="http://schemas.microsoft.com/office/drawing/2014/main" id="{CA46519A-61DB-1585-26F4-2D2731100B32}"/>
                </a:ext>
              </a:extLst>
            </p:cNvPr>
            <p:cNvSpPr/>
            <p:nvPr/>
          </p:nvSpPr>
          <p:spPr>
            <a:xfrm>
              <a:off x="5364517" y="4922353"/>
              <a:ext cx="2485964" cy="480855"/>
            </a:xfrm>
            <a:prstGeom prst="rect">
              <a:avLst/>
            </a:prstGeom>
            <a:solidFill>
              <a:srgbClr val="007DC6">
                <a:lumMod val="20000"/>
                <a:lumOff val="80000"/>
              </a:srgbClr>
            </a:solidFill>
            <a:ln w="3175" cap="flat" cmpd="sng" algn="ctr">
              <a:noFill/>
              <a:prstDash val="solid"/>
            </a:ln>
            <a:effectLst/>
          </p:spPr>
          <p:txBody>
            <a:bodyPr lIns="91416" tIns="45708" rIns="91416" bIns="45708" rtlCol="0" anchor="ctr" anchorCtr="0"/>
            <a:lstStyle/>
            <a:p>
              <a:pPr>
                <a:lnSpc>
                  <a:spcPct val="106000"/>
                </a:lnSpc>
              </a:pPr>
              <a:r>
                <a:rPr lang="en-US" sz="1000" b="1"/>
                <a:t>Previous year data to be considered for calculation as required; already loaded into the solution</a:t>
              </a:r>
            </a:p>
          </p:txBody>
        </p:sp>
        <p:sp>
          <p:nvSpPr>
            <p:cNvPr id="75" name="TextBox 74">
              <a:extLst>
                <a:ext uri="{FF2B5EF4-FFF2-40B4-BE49-F238E27FC236}">
                  <a16:creationId xmlns:a16="http://schemas.microsoft.com/office/drawing/2014/main" id="{E1043C4C-F473-F3E1-0BC0-2C7FDFA1095B}"/>
                </a:ext>
              </a:extLst>
            </p:cNvPr>
            <p:cNvSpPr txBox="1"/>
            <p:nvPr/>
          </p:nvSpPr>
          <p:spPr>
            <a:xfrm>
              <a:off x="8089595" y="6726493"/>
              <a:ext cx="3682646" cy="114196"/>
            </a:xfrm>
            <a:prstGeom prst="rect">
              <a:avLst/>
            </a:prstGeom>
            <a:noFill/>
          </p:spPr>
          <p:txBody>
            <a:bodyPr wrap="square" lIns="0" tIns="0" rIns="0" bIns="0" rtlCol="0">
              <a:spAutoFit/>
            </a:bodyPr>
            <a:lstStyle/>
            <a:p>
              <a:pPr>
                <a:spcBef>
                  <a:spcPts val="600"/>
                </a:spcBef>
                <a:buSzPct val="100000"/>
              </a:pPr>
              <a:r>
                <a:rPr lang="en-US" sz="700" i="1">
                  <a:solidFill>
                    <a:srgbClr val="313131"/>
                  </a:solidFill>
                </a:rPr>
                <a:t>Illustrative purpose, many more calculations are captured on solution</a:t>
              </a:r>
            </a:p>
          </p:txBody>
        </p:sp>
        <p:sp>
          <p:nvSpPr>
            <p:cNvPr id="76" name="Rectangle: Rounded Corners 75">
              <a:extLst>
                <a:ext uri="{FF2B5EF4-FFF2-40B4-BE49-F238E27FC236}">
                  <a16:creationId xmlns:a16="http://schemas.microsoft.com/office/drawing/2014/main" id="{2A3DD9A8-D024-7EEE-A8DB-EB6365208182}"/>
                </a:ext>
              </a:extLst>
            </p:cNvPr>
            <p:cNvSpPr/>
            <p:nvPr/>
          </p:nvSpPr>
          <p:spPr bwMode="gray">
            <a:xfrm>
              <a:off x="8100998" y="4790831"/>
              <a:ext cx="2056742" cy="198493"/>
            </a:xfrm>
            <a:prstGeom prst="roundRect">
              <a:avLst/>
            </a:prstGeom>
            <a:solidFill>
              <a:srgbClr val="00000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100" b="1">
                  <a:solidFill>
                    <a:schemeClr val="bg1"/>
                  </a:solidFill>
                </a:rPr>
                <a:t>Top up Tax</a:t>
              </a:r>
            </a:p>
          </p:txBody>
        </p:sp>
        <p:sp>
          <p:nvSpPr>
            <p:cNvPr id="77" name="Rectangle 76">
              <a:extLst>
                <a:ext uri="{FF2B5EF4-FFF2-40B4-BE49-F238E27FC236}">
                  <a16:creationId xmlns:a16="http://schemas.microsoft.com/office/drawing/2014/main" id="{DB411B4A-1771-A9CD-0D85-E6F93DAE377C}"/>
                </a:ext>
              </a:extLst>
            </p:cNvPr>
            <p:cNvSpPr/>
            <p:nvPr/>
          </p:nvSpPr>
          <p:spPr bwMode="gray">
            <a:xfrm>
              <a:off x="8100998" y="5039632"/>
              <a:ext cx="2056742" cy="330547"/>
            </a:xfrm>
            <a:prstGeom prst="rect">
              <a:avLst/>
            </a:prstGeom>
            <a:noFill/>
            <a:ln w="3175" algn="ctr">
              <a:solidFill>
                <a:schemeClr val="tx2"/>
              </a:solidFill>
              <a:prstDash val="dash"/>
              <a:miter lim="800000"/>
              <a:headEnd/>
              <a:tailEnd/>
            </a:ln>
          </p:spPr>
          <p:txBody>
            <a:bodyPr wrap="square" lIns="88900" tIns="88900" rIns="88900" bIns="88900" rtlCol="0" anchor="ctr"/>
            <a:lstStyle/>
            <a:p>
              <a:pPr>
                <a:lnSpc>
                  <a:spcPct val="106000"/>
                </a:lnSpc>
              </a:pPr>
              <a:r>
                <a:rPr lang="en-US" sz="900" b="1" u="none" strike="noStrike">
                  <a:effectLst/>
                </a:rPr>
                <a:t>IF</a:t>
              </a:r>
              <a:r>
                <a:rPr lang="en-US" sz="900" u="none" strike="noStrike">
                  <a:effectLst/>
                </a:rPr>
                <a:t> ETR &lt;15%, </a:t>
              </a:r>
              <a:r>
                <a:rPr lang="en-US" sz="900" b="1" u="none" strike="noStrike">
                  <a:effectLst/>
                </a:rPr>
                <a:t>THEN</a:t>
              </a:r>
              <a:r>
                <a:rPr lang="en-US" sz="900" u="none" strike="noStrike">
                  <a:effectLst/>
                </a:rPr>
                <a:t> Top up Tax = 15% - ETR, </a:t>
              </a:r>
              <a:r>
                <a:rPr lang="en-US" sz="900" b="1" u="none" strike="noStrike">
                  <a:effectLst/>
                </a:rPr>
                <a:t>ELSE </a:t>
              </a:r>
              <a:r>
                <a:rPr lang="en-US" sz="900" u="none" strike="noStrike">
                  <a:effectLst/>
                </a:rPr>
                <a:t>0</a:t>
              </a:r>
              <a:endParaRPr lang="en-US" sz="900"/>
            </a:p>
          </p:txBody>
        </p:sp>
        <p:grpSp>
          <p:nvGrpSpPr>
            <p:cNvPr id="78" name="Group 77">
              <a:extLst>
                <a:ext uri="{FF2B5EF4-FFF2-40B4-BE49-F238E27FC236}">
                  <a16:creationId xmlns:a16="http://schemas.microsoft.com/office/drawing/2014/main" id="{ABB3483D-AC9F-5345-A419-2055CE5C72E7}"/>
                </a:ext>
              </a:extLst>
            </p:cNvPr>
            <p:cNvGrpSpPr/>
            <p:nvPr/>
          </p:nvGrpSpPr>
          <p:grpSpPr>
            <a:xfrm>
              <a:off x="8089595" y="1522964"/>
              <a:ext cx="2056742" cy="1372880"/>
              <a:chOff x="8357228" y="1411242"/>
              <a:chExt cx="2088000" cy="1547390"/>
            </a:xfrm>
          </p:grpSpPr>
          <p:sp>
            <p:nvSpPr>
              <p:cNvPr id="79" name="Rectangle: Rounded Corners 78">
                <a:extLst>
                  <a:ext uri="{FF2B5EF4-FFF2-40B4-BE49-F238E27FC236}">
                    <a16:creationId xmlns:a16="http://schemas.microsoft.com/office/drawing/2014/main" id="{54A5B53F-8900-5C2B-61F7-6A77F6B0B416}"/>
                  </a:ext>
                </a:extLst>
              </p:cNvPr>
              <p:cNvSpPr/>
              <p:nvPr/>
            </p:nvSpPr>
            <p:spPr bwMode="gray">
              <a:xfrm>
                <a:off x="8357228" y="1411242"/>
                <a:ext cx="2088000" cy="206239"/>
              </a:xfrm>
              <a:prstGeom prst="roundRect">
                <a:avLst/>
              </a:prstGeom>
              <a:solidFill>
                <a:srgbClr val="00000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100" b="1">
                    <a:solidFill>
                      <a:schemeClr val="bg1"/>
                    </a:solidFill>
                  </a:rPr>
                  <a:t>Covered Tax</a:t>
                </a:r>
              </a:p>
            </p:txBody>
          </p:sp>
          <p:sp>
            <p:nvSpPr>
              <p:cNvPr id="80" name="Rectangle 79">
                <a:extLst>
                  <a:ext uri="{FF2B5EF4-FFF2-40B4-BE49-F238E27FC236}">
                    <a16:creationId xmlns:a16="http://schemas.microsoft.com/office/drawing/2014/main" id="{5B8E349E-4D05-BD93-4803-8BA1D9EF3084}"/>
                  </a:ext>
                </a:extLst>
              </p:cNvPr>
              <p:cNvSpPr/>
              <p:nvPr/>
            </p:nvSpPr>
            <p:spPr bwMode="gray">
              <a:xfrm>
                <a:off x="8357228" y="1862929"/>
                <a:ext cx="2088000" cy="1095703"/>
              </a:xfrm>
              <a:prstGeom prst="rect">
                <a:avLst/>
              </a:prstGeom>
              <a:noFill/>
              <a:ln w="3175" algn="ctr">
                <a:solidFill>
                  <a:schemeClr val="tx2"/>
                </a:solidFill>
                <a:prstDash val="dash"/>
                <a:miter lim="800000"/>
                <a:headEnd/>
                <a:tailEnd/>
              </a:ln>
            </p:spPr>
            <p:txBody>
              <a:bodyPr wrap="square" lIns="88900" tIns="88900" rIns="88900" bIns="88900" rtlCol="0" anchor="ctr"/>
              <a:lstStyle/>
              <a:p>
                <a:pPr>
                  <a:lnSpc>
                    <a:spcPct val="106000"/>
                  </a:lnSpc>
                </a:pPr>
                <a:r>
                  <a:rPr lang="en-US" sz="900" b="1" u="none" strike="noStrike">
                    <a:solidFill>
                      <a:srgbClr val="86BC25"/>
                    </a:solidFill>
                    <a:effectLst/>
                  </a:rPr>
                  <a:t>Add:</a:t>
                </a:r>
                <a:r>
                  <a:rPr lang="en-US" sz="900" u="none" strike="noStrike">
                    <a:effectLst/>
                  </a:rPr>
                  <a:t> </a:t>
                </a:r>
                <a:r>
                  <a:rPr lang="en-US" sz="900" b="1" u="none" strike="noStrike">
                    <a:effectLst/>
                  </a:rPr>
                  <a:t>IF</a:t>
                </a:r>
                <a:r>
                  <a:rPr lang="en-US" sz="900" u="none" strike="noStrike">
                    <a:effectLst/>
                  </a:rPr>
                  <a:t> country corporate tax rate &lt;15%, </a:t>
                </a:r>
                <a:r>
                  <a:rPr lang="en-US" sz="900" b="1" u="none" strike="noStrike">
                    <a:effectLst/>
                  </a:rPr>
                  <a:t>THEN</a:t>
                </a:r>
                <a:r>
                  <a:rPr lang="en-US" sz="900" u="none" strike="noStrike">
                    <a:effectLst/>
                  </a:rPr>
                  <a:t> ‘Deferred Tax Expense” as per financials </a:t>
                </a:r>
                <a:r>
                  <a:rPr lang="en-US" sz="900" b="1" u="none" strike="noStrike">
                    <a:effectLst/>
                  </a:rPr>
                  <a:t>ELSE</a:t>
                </a:r>
                <a:r>
                  <a:rPr lang="en-US" sz="900" u="none" strike="noStrike">
                    <a:effectLst/>
                  </a:rPr>
                  <a:t> 'Deferred tax  expense’ recast at 15% tax rate</a:t>
                </a:r>
              </a:p>
              <a:p>
                <a:pPr>
                  <a:lnSpc>
                    <a:spcPct val="106000"/>
                  </a:lnSpc>
                </a:pPr>
                <a:r>
                  <a:rPr lang="en-US" sz="900" b="1">
                    <a:solidFill>
                      <a:srgbClr val="FF0000"/>
                    </a:solidFill>
                  </a:rPr>
                  <a:t>Less:</a:t>
                </a:r>
                <a:r>
                  <a:rPr lang="en-US" sz="900"/>
                  <a:t> Taxes in relation to excluded dividends</a:t>
                </a:r>
              </a:p>
            </p:txBody>
          </p:sp>
          <p:sp>
            <p:nvSpPr>
              <p:cNvPr id="81" name="Rectangle: Rounded Corners 80">
                <a:extLst>
                  <a:ext uri="{FF2B5EF4-FFF2-40B4-BE49-F238E27FC236}">
                    <a16:creationId xmlns:a16="http://schemas.microsoft.com/office/drawing/2014/main" id="{E3706092-5069-054B-C2F4-A3BA26550DA0}"/>
                  </a:ext>
                </a:extLst>
              </p:cNvPr>
              <p:cNvSpPr/>
              <p:nvPr/>
            </p:nvSpPr>
            <p:spPr bwMode="gray">
              <a:xfrm>
                <a:off x="8357228" y="1639563"/>
                <a:ext cx="2088000" cy="206239"/>
              </a:xfrm>
              <a:prstGeom prst="roundRect">
                <a:avLst/>
              </a:prstGeom>
              <a:solidFill>
                <a:srgbClr val="FFCD0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800" b="1"/>
                  <a:t>Start: Financial Current Tax Expense </a:t>
                </a:r>
              </a:p>
            </p:txBody>
          </p:sp>
        </p:grpSp>
        <p:grpSp>
          <p:nvGrpSpPr>
            <p:cNvPr id="82" name="Group 81">
              <a:extLst>
                <a:ext uri="{FF2B5EF4-FFF2-40B4-BE49-F238E27FC236}">
                  <a16:creationId xmlns:a16="http://schemas.microsoft.com/office/drawing/2014/main" id="{E22A8DBC-637A-BC31-9B58-4F39A20E896E}"/>
                </a:ext>
              </a:extLst>
            </p:cNvPr>
            <p:cNvGrpSpPr/>
            <p:nvPr/>
          </p:nvGrpSpPr>
          <p:grpSpPr>
            <a:xfrm>
              <a:off x="8100998" y="3101302"/>
              <a:ext cx="2056742" cy="1090476"/>
              <a:chOff x="9179303" y="1718916"/>
              <a:chExt cx="2088000" cy="1229090"/>
            </a:xfrm>
          </p:grpSpPr>
          <p:sp>
            <p:nvSpPr>
              <p:cNvPr id="83" name="Rectangle: Rounded Corners 82">
                <a:extLst>
                  <a:ext uri="{FF2B5EF4-FFF2-40B4-BE49-F238E27FC236}">
                    <a16:creationId xmlns:a16="http://schemas.microsoft.com/office/drawing/2014/main" id="{2B20AD4B-36A6-8393-B884-AB36F6308DAE}"/>
                  </a:ext>
                </a:extLst>
              </p:cNvPr>
              <p:cNvSpPr/>
              <p:nvPr/>
            </p:nvSpPr>
            <p:spPr bwMode="gray">
              <a:xfrm>
                <a:off x="9179303" y="1718916"/>
                <a:ext cx="2088000" cy="225160"/>
              </a:xfrm>
              <a:prstGeom prst="roundRect">
                <a:avLst/>
              </a:prstGeom>
              <a:solidFill>
                <a:srgbClr val="00000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100" b="1" dirty="0">
                    <a:solidFill>
                      <a:schemeClr val="bg1"/>
                    </a:solidFill>
                  </a:rPr>
                  <a:t>GloBE Income</a:t>
                </a:r>
              </a:p>
            </p:txBody>
          </p:sp>
          <p:sp>
            <p:nvSpPr>
              <p:cNvPr id="84" name="Rectangle 83">
                <a:extLst>
                  <a:ext uri="{FF2B5EF4-FFF2-40B4-BE49-F238E27FC236}">
                    <a16:creationId xmlns:a16="http://schemas.microsoft.com/office/drawing/2014/main" id="{17677152-1D3B-19ED-B48F-93D8CC871465}"/>
                  </a:ext>
                </a:extLst>
              </p:cNvPr>
              <p:cNvSpPr/>
              <p:nvPr/>
            </p:nvSpPr>
            <p:spPr bwMode="gray">
              <a:xfrm>
                <a:off x="9179303" y="2260101"/>
                <a:ext cx="2088000" cy="687905"/>
              </a:xfrm>
              <a:prstGeom prst="rect">
                <a:avLst/>
              </a:prstGeom>
              <a:noFill/>
              <a:ln w="3175" algn="ctr">
                <a:solidFill>
                  <a:schemeClr val="tx2"/>
                </a:solidFill>
                <a:prstDash val="dash"/>
                <a:miter lim="800000"/>
                <a:headEnd/>
                <a:tailEnd/>
              </a:ln>
            </p:spPr>
            <p:txBody>
              <a:bodyPr wrap="square" lIns="88900" tIns="88900" rIns="88900" bIns="88900" rtlCol="0" anchor="ctr"/>
              <a:lstStyle/>
              <a:p>
                <a:pPr algn="ctr">
                  <a:lnSpc>
                    <a:spcPct val="106000"/>
                  </a:lnSpc>
                </a:pPr>
                <a:r>
                  <a:rPr lang="en-US" sz="900" b="1">
                    <a:solidFill>
                      <a:srgbClr val="86BC25"/>
                    </a:solidFill>
                  </a:rPr>
                  <a:t>Add:</a:t>
                </a:r>
                <a:r>
                  <a:rPr lang="en-US" sz="900">
                    <a:solidFill>
                      <a:srgbClr val="FF0000"/>
                    </a:solidFill>
                  </a:rPr>
                  <a:t> </a:t>
                </a:r>
                <a:r>
                  <a:rPr lang="en-US" sz="900"/>
                  <a:t>Net tax expenses</a:t>
                </a:r>
              </a:p>
              <a:p>
                <a:pPr algn="ctr">
                  <a:lnSpc>
                    <a:spcPct val="106000"/>
                  </a:lnSpc>
                </a:pPr>
                <a:r>
                  <a:rPr lang="en-US" sz="900" u="none" strike="noStrike">
                    <a:effectLst/>
                  </a:rPr>
                  <a:t>Less: Dividend received/accrued except from short term portfolio holdings</a:t>
                </a:r>
              </a:p>
            </p:txBody>
          </p:sp>
          <p:sp>
            <p:nvSpPr>
              <p:cNvPr id="85" name="Rectangle: Rounded Corners 84">
                <a:extLst>
                  <a:ext uri="{FF2B5EF4-FFF2-40B4-BE49-F238E27FC236}">
                    <a16:creationId xmlns:a16="http://schemas.microsoft.com/office/drawing/2014/main" id="{90A82E7C-1452-DE75-9012-32C139AB9234}"/>
                  </a:ext>
                </a:extLst>
              </p:cNvPr>
              <p:cNvSpPr/>
              <p:nvPr/>
            </p:nvSpPr>
            <p:spPr bwMode="gray">
              <a:xfrm>
                <a:off x="9179303" y="1988077"/>
                <a:ext cx="2088000" cy="272024"/>
              </a:xfrm>
              <a:prstGeom prst="roundRect">
                <a:avLst/>
              </a:prstGeom>
              <a:solidFill>
                <a:srgbClr val="37C4F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800" b="1"/>
                  <a:t>Start: Financial Accounting Net Income/Loss</a:t>
                </a:r>
              </a:p>
            </p:txBody>
          </p:sp>
        </p:grpSp>
        <p:sp>
          <p:nvSpPr>
            <p:cNvPr id="86" name="Rectangle: Rounded Corners 85">
              <a:extLst>
                <a:ext uri="{FF2B5EF4-FFF2-40B4-BE49-F238E27FC236}">
                  <a16:creationId xmlns:a16="http://schemas.microsoft.com/office/drawing/2014/main" id="{9DD14C45-DF12-82FB-555E-02E1AA66812E}"/>
                </a:ext>
              </a:extLst>
            </p:cNvPr>
            <p:cNvSpPr/>
            <p:nvPr/>
          </p:nvSpPr>
          <p:spPr bwMode="gray">
            <a:xfrm>
              <a:off x="8091592" y="4430155"/>
              <a:ext cx="2056742" cy="198493"/>
            </a:xfrm>
            <a:prstGeom prst="roundRect">
              <a:avLst/>
            </a:prstGeom>
            <a:solidFill>
              <a:srgbClr val="00000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100" b="1">
                  <a:solidFill>
                    <a:schemeClr val="bg1"/>
                  </a:solidFill>
                </a:rPr>
                <a:t>ETR</a:t>
              </a:r>
            </a:p>
          </p:txBody>
        </p:sp>
        <p:grpSp>
          <p:nvGrpSpPr>
            <p:cNvPr id="87" name="Group 86">
              <a:extLst>
                <a:ext uri="{FF2B5EF4-FFF2-40B4-BE49-F238E27FC236}">
                  <a16:creationId xmlns:a16="http://schemas.microsoft.com/office/drawing/2014/main" id="{21E1C0C2-0AD2-0601-E08E-7AB4E9B13574}"/>
                </a:ext>
              </a:extLst>
            </p:cNvPr>
            <p:cNvGrpSpPr/>
            <p:nvPr/>
          </p:nvGrpSpPr>
          <p:grpSpPr>
            <a:xfrm>
              <a:off x="9059351" y="2941645"/>
              <a:ext cx="168883" cy="135213"/>
              <a:chOff x="6162675" y="3505200"/>
              <a:chExt cx="171450" cy="152400"/>
            </a:xfrm>
          </p:grpSpPr>
          <p:sp>
            <p:nvSpPr>
              <p:cNvPr id="88" name="Freeform: Shape 87">
                <a:extLst>
                  <a:ext uri="{FF2B5EF4-FFF2-40B4-BE49-F238E27FC236}">
                    <a16:creationId xmlns:a16="http://schemas.microsoft.com/office/drawing/2014/main" id="{FBD4D770-F404-B0A6-75A3-F6FE78E3B5E8}"/>
                  </a:ext>
                </a:extLst>
              </p:cNvPr>
              <p:cNvSpPr/>
              <p:nvPr/>
            </p:nvSpPr>
            <p:spPr>
              <a:xfrm rot="16200000">
                <a:off x="6229350" y="3495675"/>
                <a:ext cx="38100" cy="171450"/>
              </a:xfrm>
              <a:custGeom>
                <a:avLst/>
                <a:gdLst>
                  <a:gd name="connsiteX0" fmla="*/ 0 w 38100"/>
                  <a:gd name="connsiteY0" fmla="*/ 0 h 171450"/>
                  <a:gd name="connsiteX1" fmla="*/ 38100 w 38100"/>
                  <a:gd name="connsiteY1" fmla="*/ 0 h 171450"/>
                  <a:gd name="connsiteX2" fmla="*/ 38100 w 38100"/>
                  <a:gd name="connsiteY2" fmla="*/ 171450 h 171450"/>
                  <a:gd name="connsiteX3" fmla="*/ 0 w 38100"/>
                  <a:gd name="connsiteY3" fmla="*/ 171450 h 171450"/>
                </a:gdLst>
                <a:ahLst/>
                <a:cxnLst>
                  <a:cxn ang="0">
                    <a:pos x="connsiteX0" y="connsiteY0"/>
                  </a:cxn>
                  <a:cxn ang="0">
                    <a:pos x="connsiteX1" y="connsiteY1"/>
                  </a:cxn>
                  <a:cxn ang="0">
                    <a:pos x="connsiteX2" y="connsiteY2"/>
                  </a:cxn>
                  <a:cxn ang="0">
                    <a:pos x="connsiteX3" y="connsiteY3"/>
                  </a:cxn>
                </a:cxnLst>
                <a:rect l="l" t="t" r="r" b="b"/>
                <a:pathLst>
                  <a:path w="38100" h="171450">
                    <a:moveTo>
                      <a:pt x="0" y="0"/>
                    </a:moveTo>
                    <a:lnTo>
                      <a:pt x="38100" y="0"/>
                    </a:lnTo>
                    <a:lnTo>
                      <a:pt x="38100" y="171450"/>
                    </a:lnTo>
                    <a:lnTo>
                      <a:pt x="0" y="171450"/>
                    </a:lnTo>
                    <a:close/>
                  </a:path>
                </a:pathLst>
              </a:custGeom>
              <a:solidFill>
                <a:srgbClr val="000000"/>
              </a:solidFill>
              <a:ln w="9525" cap="flat">
                <a:noFill/>
                <a:prstDash val="solid"/>
                <a:miter/>
              </a:ln>
            </p:spPr>
            <p:txBody>
              <a:bodyPr rtlCol="0" anchor="ctr"/>
              <a:lstStyle/>
              <a:p>
                <a:endParaRPr lang="en-US" sz="1600"/>
              </a:p>
            </p:txBody>
          </p:sp>
          <p:sp>
            <p:nvSpPr>
              <p:cNvPr id="89" name="Freeform: Shape 88">
                <a:extLst>
                  <a:ext uri="{FF2B5EF4-FFF2-40B4-BE49-F238E27FC236}">
                    <a16:creationId xmlns:a16="http://schemas.microsoft.com/office/drawing/2014/main" id="{C3B5088F-1F91-1560-1C6D-2CE22DB1DA25}"/>
                  </a:ext>
                </a:extLst>
              </p:cNvPr>
              <p:cNvSpPr/>
              <p:nvPr/>
            </p:nvSpPr>
            <p:spPr>
              <a:xfrm>
                <a:off x="6229350" y="3505200"/>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rgbClr val="000000"/>
              </a:solidFill>
              <a:ln w="9525" cap="flat">
                <a:noFill/>
                <a:prstDash val="solid"/>
                <a:miter/>
              </a:ln>
            </p:spPr>
            <p:txBody>
              <a:bodyPr rtlCol="0" anchor="ctr"/>
              <a:lstStyle/>
              <a:p>
                <a:endParaRPr lang="en-US" sz="1600"/>
              </a:p>
            </p:txBody>
          </p:sp>
          <p:sp>
            <p:nvSpPr>
              <p:cNvPr id="90" name="Freeform: Shape 89">
                <a:extLst>
                  <a:ext uri="{FF2B5EF4-FFF2-40B4-BE49-F238E27FC236}">
                    <a16:creationId xmlns:a16="http://schemas.microsoft.com/office/drawing/2014/main" id="{CA1B3963-00BD-B874-CAF4-E1BF27E5D1D9}"/>
                  </a:ext>
                </a:extLst>
              </p:cNvPr>
              <p:cNvSpPr/>
              <p:nvPr/>
            </p:nvSpPr>
            <p:spPr>
              <a:xfrm>
                <a:off x="6229350" y="3619500"/>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rgbClr val="000000"/>
              </a:solidFill>
              <a:ln w="9525" cap="flat">
                <a:noFill/>
                <a:prstDash val="solid"/>
                <a:miter/>
              </a:ln>
            </p:spPr>
            <p:txBody>
              <a:bodyPr rtlCol="0" anchor="ctr"/>
              <a:lstStyle/>
              <a:p>
                <a:endParaRPr lang="en-US" sz="1600"/>
              </a:p>
            </p:txBody>
          </p:sp>
        </p:grpSp>
        <p:pic>
          <p:nvPicPr>
            <p:cNvPr id="91" name="Graphic 90" descr="Pause with solid fill">
              <a:extLst>
                <a:ext uri="{FF2B5EF4-FFF2-40B4-BE49-F238E27FC236}">
                  <a16:creationId xmlns:a16="http://schemas.microsoft.com/office/drawing/2014/main" id="{BC67BE59-8260-634C-5388-B9FE1BF7321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5400000">
              <a:off x="9044021" y="4199453"/>
              <a:ext cx="216553" cy="240427"/>
            </a:xfrm>
            <a:prstGeom prst="rect">
              <a:avLst/>
            </a:prstGeom>
          </p:spPr>
        </p:pic>
        <p:grpSp>
          <p:nvGrpSpPr>
            <p:cNvPr id="92" name="Group 91">
              <a:extLst>
                <a:ext uri="{FF2B5EF4-FFF2-40B4-BE49-F238E27FC236}">
                  <a16:creationId xmlns:a16="http://schemas.microsoft.com/office/drawing/2014/main" id="{120A6886-C58B-7268-8E59-C4E00BC41DCA}"/>
                </a:ext>
              </a:extLst>
            </p:cNvPr>
            <p:cNvGrpSpPr/>
            <p:nvPr/>
          </p:nvGrpSpPr>
          <p:grpSpPr>
            <a:xfrm>
              <a:off x="10146337" y="966800"/>
              <a:ext cx="1599419" cy="479265"/>
              <a:chOff x="10811526" y="867096"/>
              <a:chExt cx="2011680" cy="466344"/>
            </a:xfrm>
          </p:grpSpPr>
          <p:sp>
            <p:nvSpPr>
              <p:cNvPr id="93" name="Arrow: Chevron 92">
                <a:extLst>
                  <a:ext uri="{FF2B5EF4-FFF2-40B4-BE49-F238E27FC236}">
                    <a16:creationId xmlns:a16="http://schemas.microsoft.com/office/drawing/2014/main" id="{49F525BB-7D33-9FE5-CC62-C83069FD2D46}"/>
                  </a:ext>
                </a:extLst>
              </p:cNvPr>
              <p:cNvSpPr/>
              <p:nvPr/>
            </p:nvSpPr>
            <p:spPr bwMode="gray">
              <a:xfrm>
                <a:off x="10811526" y="867096"/>
                <a:ext cx="2011680" cy="466344"/>
              </a:xfrm>
              <a:prstGeom prst="chevron">
                <a:avLst/>
              </a:prstGeom>
              <a:solidFill>
                <a:srgbClr val="007CB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200" b="1" i="0" u="none" strike="noStrike" kern="1200" cap="none" spc="0" normalizeH="0" baseline="0" noProof="0">
                  <a:ln>
                    <a:noFill/>
                  </a:ln>
                  <a:solidFill>
                    <a:prstClr val="white"/>
                  </a:solidFill>
                  <a:effectLst/>
                  <a:uLnTx/>
                  <a:uFillTx/>
                  <a:ea typeface="+mn-ea"/>
                  <a:cs typeface="+mn-cs"/>
                </a:endParaRPr>
              </a:p>
            </p:txBody>
          </p:sp>
          <p:sp>
            <p:nvSpPr>
              <p:cNvPr id="94" name="TextBox 93">
                <a:extLst>
                  <a:ext uri="{FF2B5EF4-FFF2-40B4-BE49-F238E27FC236}">
                    <a16:creationId xmlns:a16="http://schemas.microsoft.com/office/drawing/2014/main" id="{C3B0B9D1-E1D4-4FB0-C907-727993E12832}"/>
                  </a:ext>
                </a:extLst>
              </p:cNvPr>
              <p:cNvSpPr txBox="1"/>
              <p:nvPr/>
            </p:nvSpPr>
            <p:spPr>
              <a:xfrm>
                <a:off x="11090030" y="905138"/>
                <a:ext cx="1503826" cy="19048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US" sz="1200" b="1" i="0" u="none" strike="noStrike" kern="1200" cap="none" spc="0" normalizeH="0" baseline="0" noProof="0">
                    <a:ln>
                      <a:noFill/>
                    </a:ln>
                    <a:solidFill>
                      <a:prstClr val="white"/>
                    </a:solidFill>
                    <a:effectLst/>
                    <a:uLnTx/>
                    <a:uFillTx/>
                    <a:ea typeface="+mn-ea"/>
                    <a:cs typeface="+mn-cs"/>
                  </a:rPr>
                  <a:t>Reports and Filing</a:t>
                </a:r>
              </a:p>
            </p:txBody>
          </p:sp>
        </p:grpSp>
        <p:grpSp>
          <p:nvGrpSpPr>
            <p:cNvPr id="95" name="Group 94">
              <a:extLst>
                <a:ext uri="{FF2B5EF4-FFF2-40B4-BE49-F238E27FC236}">
                  <a16:creationId xmlns:a16="http://schemas.microsoft.com/office/drawing/2014/main" id="{7077BF18-8F86-B918-7701-56CA709DA91F}"/>
                </a:ext>
              </a:extLst>
            </p:cNvPr>
            <p:cNvGrpSpPr/>
            <p:nvPr/>
          </p:nvGrpSpPr>
          <p:grpSpPr>
            <a:xfrm>
              <a:off x="10326028" y="2297905"/>
              <a:ext cx="1255450" cy="1300359"/>
              <a:chOff x="10383750" y="2308248"/>
              <a:chExt cx="1273499" cy="1063698"/>
            </a:xfrm>
            <a:solidFill>
              <a:schemeClr val="tx1"/>
            </a:solidFill>
          </p:grpSpPr>
          <p:sp>
            <p:nvSpPr>
              <p:cNvPr id="96" name="Freeform 354">
                <a:extLst>
                  <a:ext uri="{FF2B5EF4-FFF2-40B4-BE49-F238E27FC236}">
                    <a16:creationId xmlns:a16="http://schemas.microsoft.com/office/drawing/2014/main" id="{8068340E-026A-3F69-51DA-1EBD4319B262}"/>
                  </a:ext>
                </a:extLst>
              </p:cNvPr>
              <p:cNvSpPr>
                <a:spLocks noEditPoints="1"/>
              </p:cNvSpPr>
              <p:nvPr/>
            </p:nvSpPr>
            <p:spPr bwMode="auto">
              <a:xfrm>
                <a:off x="10383750" y="2308248"/>
                <a:ext cx="1273499" cy="1063698"/>
              </a:xfrm>
              <a:custGeom>
                <a:avLst/>
                <a:gdLst>
                  <a:gd name="T0" fmla="*/ 221 w 235"/>
                  <a:gd name="T1" fmla="*/ 33 h 209"/>
                  <a:gd name="T2" fmla="*/ 207 w 235"/>
                  <a:gd name="T3" fmla="*/ 33 h 209"/>
                  <a:gd name="T4" fmla="*/ 201 w 235"/>
                  <a:gd name="T5" fmla="*/ 4 h 209"/>
                  <a:gd name="T6" fmla="*/ 196 w 235"/>
                  <a:gd name="T7" fmla="*/ 0 h 209"/>
                  <a:gd name="T8" fmla="*/ 64 w 235"/>
                  <a:gd name="T9" fmla="*/ 27 h 209"/>
                  <a:gd name="T10" fmla="*/ 49 w 235"/>
                  <a:gd name="T11" fmla="*/ 9 h 209"/>
                  <a:gd name="T12" fmla="*/ 14 w 235"/>
                  <a:gd name="T13" fmla="*/ 9 h 209"/>
                  <a:gd name="T14" fmla="*/ 0 w 235"/>
                  <a:gd name="T15" fmla="*/ 23 h 209"/>
                  <a:gd name="T16" fmla="*/ 0 w 235"/>
                  <a:gd name="T17" fmla="*/ 195 h 209"/>
                  <a:gd name="T18" fmla="*/ 14 w 235"/>
                  <a:gd name="T19" fmla="*/ 209 h 209"/>
                  <a:gd name="T20" fmla="*/ 221 w 235"/>
                  <a:gd name="T21" fmla="*/ 209 h 209"/>
                  <a:gd name="T22" fmla="*/ 235 w 235"/>
                  <a:gd name="T23" fmla="*/ 195 h 209"/>
                  <a:gd name="T24" fmla="*/ 235 w 235"/>
                  <a:gd name="T25" fmla="*/ 47 h 209"/>
                  <a:gd name="T26" fmla="*/ 221 w 235"/>
                  <a:gd name="T27" fmla="*/ 33 h 209"/>
                  <a:gd name="T28" fmla="*/ 193 w 235"/>
                  <a:gd name="T29" fmla="*/ 11 h 209"/>
                  <a:gd name="T30" fmla="*/ 198 w 235"/>
                  <a:gd name="T31" fmla="*/ 33 h 209"/>
                  <a:gd name="T32" fmla="*/ 200 w 235"/>
                  <a:gd name="T33" fmla="*/ 42 h 209"/>
                  <a:gd name="T34" fmla="*/ 204 w 235"/>
                  <a:gd name="T35" fmla="*/ 65 h 209"/>
                  <a:gd name="T36" fmla="*/ 35 w 235"/>
                  <a:gd name="T37" fmla="*/ 65 h 209"/>
                  <a:gd name="T38" fmla="*/ 31 w 235"/>
                  <a:gd name="T39" fmla="*/ 44 h 209"/>
                  <a:gd name="T40" fmla="*/ 193 w 235"/>
                  <a:gd name="T41" fmla="*/ 11 h 209"/>
                  <a:gd name="T42" fmla="*/ 221 w 235"/>
                  <a:gd name="T43" fmla="*/ 42 h 209"/>
                  <a:gd name="T44" fmla="*/ 226 w 235"/>
                  <a:gd name="T45" fmla="*/ 47 h 209"/>
                  <a:gd name="T46" fmla="*/ 226 w 235"/>
                  <a:gd name="T47" fmla="*/ 65 h 209"/>
                  <a:gd name="T48" fmla="*/ 214 w 235"/>
                  <a:gd name="T49" fmla="*/ 65 h 209"/>
                  <a:gd name="T50" fmla="*/ 209 w 235"/>
                  <a:gd name="T51" fmla="*/ 42 h 209"/>
                  <a:gd name="T52" fmla="*/ 221 w 235"/>
                  <a:gd name="T53" fmla="*/ 42 h 209"/>
                  <a:gd name="T54" fmla="*/ 14 w 235"/>
                  <a:gd name="T55" fmla="*/ 18 h 209"/>
                  <a:gd name="T56" fmla="*/ 48 w 235"/>
                  <a:gd name="T57" fmla="*/ 18 h 209"/>
                  <a:gd name="T58" fmla="*/ 54 w 235"/>
                  <a:gd name="T59" fmla="*/ 29 h 209"/>
                  <a:gd name="T60" fmla="*/ 24 w 235"/>
                  <a:gd name="T61" fmla="*/ 35 h 209"/>
                  <a:gd name="T62" fmla="*/ 21 w 235"/>
                  <a:gd name="T63" fmla="*/ 37 h 209"/>
                  <a:gd name="T64" fmla="*/ 20 w 235"/>
                  <a:gd name="T65" fmla="*/ 41 h 209"/>
                  <a:gd name="T66" fmla="*/ 25 w 235"/>
                  <a:gd name="T67" fmla="*/ 65 h 209"/>
                  <a:gd name="T68" fmla="*/ 9 w 235"/>
                  <a:gd name="T69" fmla="*/ 65 h 209"/>
                  <a:gd name="T70" fmla="*/ 9 w 235"/>
                  <a:gd name="T71" fmla="*/ 23 h 209"/>
                  <a:gd name="T72" fmla="*/ 14 w 235"/>
                  <a:gd name="T73" fmla="*/ 18 h 209"/>
                  <a:gd name="T74" fmla="*/ 221 w 235"/>
                  <a:gd name="T75" fmla="*/ 200 h 209"/>
                  <a:gd name="T76" fmla="*/ 14 w 235"/>
                  <a:gd name="T77" fmla="*/ 200 h 209"/>
                  <a:gd name="T78" fmla="*/ 9 w 235"/>
                  <a:gd name="T79" fmla="*/ 195 h 209"/>
                  <a:gd name="T80" fmla="*/ 9 w 235"/>
                  <a:gd name="T81" fmla="*/ 75 h 209"/>
                  <a:gd name="T82" fmla="*/ 226 w 235"/>
                  <a:gd name="T83" fmla="*/ 75 h 209"/>
                  <a:gd name="T84" fmla="*/ 226 w 235"/>
                  <a:gd name="T85" fmla="*/ 195 h 209"/>
                  <a:gd name="T86" fmla="*/ 221 w 235"/>
                  <a:gd name="T87" fmla="*/ 20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5" h="209">
                    <a:moveTo>
                      <a:pt x="221" y="33"/>
                    </a:moveTo>
                    <a:cubicBezTo>
                      <a:pt x="207" y="33"/>
                      <a:pt x="207" y="33"/>
                      <a:pt x="207" y="33"/>
                    </a:cubicBezTo>
                    <a:cubicBezTo>
                      <a:pt x="201" y="4"/>
                      <a:pt x="201" y="4"/>
                      <a:pt x="201" y="4"/>
                    </a:cubicBezTo>
                    <a:cubicBezTo>
                      <a:pt x="201" y="2"/>
                      <a:pt x="198" y="0"/>
                      <a:pt x="196" y="0"/>
                    </a:cubicBezTo>
                    <a:cubicBezTo>
                      <a:pt x="64" y="27"/>
                      <a:pt x="64" y="27"/>
                      <a:pt x="64" y="27"/>
                    </a:cubicBezTo>
                    <a:cubicBezTo>
                      <a:pt x="56" y="9"/>
                      <a:pt x="51" y="9"/>
                      <a:pt x="49" y="9"/>
                    </a:cubicBezTo>
                    <a:cubicBezTo>
                      <a:pt x="14" y="9"/>
                      <a:pt x="14" y="9"/>
                      <a:pt x="14" y="9"/>
                    </a:cubicBezTo>
                    <a:cubicBezTo>
                      <a:pt x="6" y="9"/>
                      <a:pt x="0" y="15"/>
                      <a:pt x="0" y="23"/>
                    </a:cubicBezTo>
                    <a:cubicBezTo>
                      <a:pt x="0" y="195"/>
                      <a:pt x="0" y="195"/>
                      <a:pt x="0" y="195"/>
                    </a:cubicBezTo>
                    <a:cubicBezTo>
                      <a:pt x="0" y="203"/>
                      <a:pt x="6" y="209"/>
                      <a:pt x="14" y="209"/>
                    </a:cubicBezTo>
                    <a:cubicBezTo>
                      <a:pt x="221" y="209"/>
                      <a:pt x="221" y="209"/>
                      <a:pt x="221" y="209"/>
                    </a:cubicBezTo>
                    <a:cubicBezTo>
                      <a:pt x="229" y="209"/>
                      <a:pt x="235" y="203"/>
                      <a:pt x="235" y="195"/>
                    </a:cubicBezTo>
                    <a:cubicBezTo>
                      <a:pt x="235" y="47"/>
                      <a:pt x="235" y="47"/>
                      <a:pt x="235" y="47"/>
                    </a:cubicBezTo>
                    <a:cubicBezTo>
                      <a:pt x="235" y="39"/>
                      <a:pt x="229" y="33"/>
                      <a:pt x="221" y="33"/>
                    </a:cubicBezTo>
                    <a:close/>
                    <a:moveTo>
                      <a:pt x="193" y="11"/>
                    </a:moveTo>
                    <a:cubicBezTo>
                      <a:pt x="198" y="33"/>
                      <a:pt x="198" y="33"/>
                      <a:pt x="198" y="33"/>
                    </a:cubicBezTo>
                    <a:cubicBezTo>
                      <a:pt x="200" y="42"/>
                      <a:pt x="200" y="42"/>
                      <a:pt x="200" y="42"/>
                    </a:cubicBezTo>
                    <a:cubicBezTo>
                      <a:pt x="204" y="65"/>
                      <a:pt x="204" y="65"/>
                      <a:pt x="204" y="65"/>
                    </a:cubicBezTo>
                    <a:cubicBezTo>
                      <a:pt x="35" y="65"/>
                      <a:pt x="35" y="65"/>
                      <a:pt x="35" y="65"/>
                    </a:cubicBezTo>
                    <a:cubicBezTo>
                      <a:pt x="31" y="44"/>
                      <a:pt x="31" y="44"/>
                      <a:pt x="31" y="44"/>
                    </a:cubicBezTo>
                    <a:lnTo>
                      <a:pt x="193" y="11"/>
                    </a:lnTo>
                    <a:close/>
                    <a:moveTo>
                      <a:pt x="221" y="42"/>
                    </a:moveTo>
                    <a:cubicBezTo>
                      <a:pt x="224" y="42"/>
                      <a:pt x="226" y="44"/>
                      <a:pt x="226" y="47"/>
                    </a:cubicBezTo>
                    <a:cubicBezTo>
                      <a:pt x="226" y="65"/>
                      <a:pt x="226" y="65"/>
                      <a:pt x="226" y="65"/>
                    </a:cubicBezTo>
                    <a:cubicBezTo>
                      <a:pt x="214" y="65"/>
                      <a:pt x="214" y="65"/>
                      <a:pt x="214" y="65"/>
                    </a:cubicBezTo>
                    <a:cubicBezTo>
                      <a:pt x="209" y="42"/>
                      <a:pt x="209" y="42"/>
                      <a:pt x="209" y="42"/>
                    </a:cubicBezTo>
                    <a:lnTo>
                      <a:pt x="221" y="42"/>
                    </a:lnTo>
                    <a:close/>
                    <a:moveTo>
                      <a:pt x="14" y="18"/>
                    </a:moveTo>
                    <a:cubicBezTo>
                      <a:pt x="48" y="18"/>
                      <a:pt x="48" y="18"/>
                      <a:pt x="48" y="18"/>
                    </a:cubicBezTo>
                    <a:cubicBezTo>
                      <a:pt x="49" y="20"/>
                      <a:pt x="52" y="24"/>
                      <a:pt x="54" y="29"/>
                    </a:cubicBezTo>
                    <a:cubicBezTo>
                      <a:pt x="24" y="35"/>
                      <a:pt x="24" y="35"/>
                      <a:pt x="24" y="35"/>
                    </a:cubicBezTo>
                    <a:cubicBezTo>
                      <a:pt x="23" y="35"/>
                      <a:pt x="22" y="36"/>
                      <a:pt x="21" y="37"/>
                    </a:cubicBezTo>
                    <a:cubicBezTo>
                      <a:pt x="20" y="38"/>
                      <a:pt x="20" y="40"/>
                      <a:pt x="20" y="41"/>
                    </a:cubicBezTo>
                    <a:cubicBezTo>
                      <a:pt x="25" y="65"/>
                      <a:pt x="25" y="65"/>
                      <a:pt x="25" y="65"/>
                    </a:cubicBezTo>
                    <a:cubicBezTo>
                      <a:pt x="9" y="65"/>
                      <a:pt x="9" y="65"/>
                      <a:pt x="9" y="65"/>
                    </a:cubicBezTo>
                    <a:cubicBezTo>
                      <a:pt x="9" y="23"/>
                      <a:pt x="9" y="23"/>
                      <a:pt x="9" y="23"/>
                    </a:cubicBezTo>
                    <a:cubicBezTo>
                      <a:pt x="9" y="21"/>
                      <a:pt x="11" y="18"/>
                      <a:pt x="14" y="18"/>
                    </a:cubicBezTo>
                    <a:close/>
                    <a:moveTo>
                      <a:pt x="221" y="200"/>
                    </a:moveTo>
                    <a:cubicBezTo>
                      <a:pt x="14" y="200"/>
                      <a:pt x="14" y="200"/>
                      <a:pt x="14" y="200"/>
                    </a:cubicBezTo>
                    <a:cubicBezTo>
                      <a:pt x="11" y="200"/>
                      <a:pt x="9" y="198"/>
                      <a:pt x="9" y="195"/>
                    </a:cubicBezTo>
                    <a:cubicBezTo>
                      <a:pt x="9" y="75"/>
                      <a:pt x="9" y="75"/>
                      <a:pt x="9" y="75"/>
                    </a:cubicBezTo>
                    <a:cubicBezTo>
                      <a:pt x="226" y="75"/>
                      <a:pt x="226" y="75"/>
                      <a:pt x="226" y="75"/>
                    </a:cubicBezTo>
                    <a:cubicBezTo>
                      <a:pt x="226" y="195"/>
                      <a:pt x="226" y="195"/>
                      <a:pt x="226" y="195"/>
                    </a:cubicBezTo>
                    <a:cubicBezTo>
                      <a:pt x="226" y="198"/>
                      <a:pt x="224" y="200"/>
                      <a:pt x="221" y="20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ea typeface="+mn-ea"/>
                  <a:cs typeface="+mn-cs"/>
                </a:endParaRPr>
              </a:p>
            </p:txBody>
          </p:sp>
          <p:sp>
            <p:nvSpPr>
              <p:cNvPr id="97" name="TextBox 96">
                <a:extLst>
                  <a:ext uri="{FF2B5EF4-FFF2-40B4-BE49-F238E27FC236}">
                    <a16:creationId xmlns:a16="http://schemas.microsoft.com/office/drawing/2014/main" id="{71ED92A3-592A-8046-C2FE-C94F14F02412}"/>
                  </a:ext>
                </a:extLst>
              </p:cNvPr>
              <p:cNvSpPr txBox="1"/>
              <p:nvPr/>
            </p:nvSpPr>
            <p:spPr>
              <a:xfrm>
                <a:off x="10423948" y="2850682"/>
                <a:ext cx="1222872" cy="151057"/>
              </a:xfrm>
              <a:prstGeom prst="rect">
                <a:avLst/>
              </a:prstGeom>
              <a:grp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US" sz="1100" b="1" i="0" u="none" strike="noStrike" kern="1200" cap="none" spc="0" normalizeH="0" baseline="0" noProof="0">
                    <a:ln>
                      <a:noFill/>
                    </a:ln>
                    <a:solidFill>
                      <a:srgbClr val="FFFFFF"/>
                    </a:solidFill>
                    <a:effectLst/>
                    <a:uLnTx/>
                    <a:uFillTx/>
                    <a:ea typeface="+mn-ea"/>
                    <a:cs typeface="+mn-cs"/>
                  </a:rPr>
                  <a:t>Reports &amp; Filing</a:t>
                </a:r>
              </a:p>
            </p:txBody>
          </p:sp>
        </p:grpSp>
        <p:sp>
          <p:nvSpPr>
            <p:cNvPr id="98" name="TextBox 97">
              <a:extLst>
                <a:ext uri="{FF2B5EF4-FFF2-40B4-BE49-F238E27FC236}">
                  <a16:creationId xmlns:a16="http://schemas.microsoft.com/office/drawing/2014/main" id="{C7E836B1-5CC0-B1E6-26AD-3390C64265C9}"/>
                </a:ext>
              </a:extLst>
            </p:cNvPr>
            <p:cNvSpPr txBox="1"/>
            <p:nvPr/>
          </p:nvSpPr>
          <p:spPr>
            <a:xfrm>
              <a:off x="6379604" y="5849615"/>
              <a:ext cx="909944" cy="179450"/>
            </a:xfrm>
            <a:prstGeom prst="rect">
              <a:avLst/>
            </a:prstGeom>
            <a:noFill/>
            <a:ln w="6350">
              <a:noFill/>
            </a:ln>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US" sz="1100" b="1" i="0" u="none" strike="noStrike" kern="1200" cap="none" spc="0" normalizeH="0" baseline="0" noProof="0">
                  <a:ln>
                    <a:noFill/>
                  </a:ln>
                  <a:solidFill>
                    <a:prstClr val="black"/>
                  </a:solidFill>
                  <a:effectLst/>
                  <a:uLnTx/>
                  <a:uFillTx/>
                  <a:ea typeface="+mn-ea"/>
                  <a:cs typeface="+mn-cs"/>
                </a:rPr>
                <a:t>Data Hub</a:t>
              </a:r>
            </a:p>
          </p:txBody>
        </p:sp>
        <p:sp>
          <p:nvSpPr>
            <p:cNvPr id="99" name="Freeform 502">
              <a:extLst>
                <a:ext uri="{FF2B5EF4-FFF2-40B4-BE49-F238E27FC236}">
                  <a16:creationId xmlns:a16="http://schemas.microsoft.com/office/drawing/2014/main" id="{A68C0A37-40C4-4143-AE5C-52BB0C81D1E6}"/>
                </a:ext>
              </a:extLst>
            </p:cNvPr>
            <p:cNvSpPr>
              <a:spLocks noEditPoints="1"/>
            </p:cNvSpPr>
            <p:nvPr/>
          </p:nvSpPr>
          <p:spPr bwMode="auto">
            <a:xfrm>
              <a:off x="6164257" y="5692248"/>
              <a:ext cx="366549" cy="454339"/>
            </a:xfrm>
            <a:custGeom>
              <a:avLst/>
              <a:gdLst>
                <a:gd name="T0" fmla="*/ 83 w 166"/>
                <a:gd name="T1" fmla="*/ 0 h 241"/>
                <a:gd name="T2" fmla="*/ 0 w 166"/>
                <a:gd name="T3" fmla="*/ 32 h 241"/>
                <a:gd name="T4" fmla="*/ 0 w 166"/>
                <a:gd name="T5" fmla="*/ 34 h 241"/>
                <a:gd name="T6" fmla="*/ 0 w 166"/>
                <a:gd name="T7" fmla="*/ 35 h 241"/>
                <a:gd name="T8" fmla="*/ 0 w 166"/>
                <a:gd name="T9" fmla="*/ 35 h 241"/>
                <a:gd name="T10" fmla="*/ 0 w 166"/>
                <a:gd name="T11" fmla="*/ 207 h 241"/>
                <a:gd name="T12" fmla="*/ 1 w 166"/>
                <a:gd name="T13" fmla="*/ 211 h 241"/>
                <a:gd name="T14" fmla="*/ 83 w 166"/>
                <a:gd name="T15" fmla="*/ 241 h 241"/>
                <a:gd name="T16" fmla="*/ 165 w 166"/>
                <a:gd name="T17" fmla="*/ 211 h 241"/>
                <a:gd name="T18" fmla="*/ 166 w 166"/>
                <a:gd name="T19" fmla="*/ 207 h 241"/>
                <a:gd name="T20" fmla="*/ 166 w 166"/>
                <a:gd name="T21" fmla="*/ 36 h 241"/>
                <a:gd name="T22" fmla="*/ 83 w 166"/>
                <a:gd name="T23" fmla="*/ 0 h 241"/>
                <a:gd name="T24" fmla="*/ 83 w 166"/>
                <a:gd name="T25" fmla="*/ 64 h 241"/>
                <a:gd name="T26" fmla="*/ 156 w 166"/>
                <a:gd name="T27" fmla="*/ 46 h 241"/>
                <a:gd name="T28" fmla="*/ 156 w 166"/>
                <a:gd name="T29" fmla="*/ 89 h 241"/>
                <a:gd name="T30" fmla="*/ 155 w 166"/>
                <a:gd name="T31" fmla="*/ 91 h 241"/>
                <a:gd name="T32" fmla="*/ 155 w 166"/>
                <a:gd name="T33" fmla="*/ 91 h 241"/>
                <a:gd name="T34" fmla="*/ 83 w 166"/>
                <a:gd name="T35" fmla="*/ 112 h 241"/>
                <a:gd name="T36" fmla="*/ 10 w 166"/>
                <a:gd name="T37" fmla="*/ 91 h 241"/>
                <a:gd name="T38" fmla="*/ 10 w 166"/>
                <a:gd name="T39" fmla="*/ 91 h 241"/>
                <a:gd name="T40" fmla="*/ 10 w 166"/>
                <a:gd name="T41" fmla="*/ 47 h 241"/>
                <a:gd name="T42" fmla="*/ 83 w 166"/>
                <a:gd name="T43" fmla="*/ 64 h 241"/>
                <a:gd name="T44" fmla="*/ 10 w 166"/>
                <a:gd name="T45" fmla="*/ 105 h 241"/>
                <a:gd name="T46" fmla="*/ 83 w 166"/>
                <a:gd name="T47" fmla="*/ 122 h 241"/>
                <a:gd name="T48" fmla="*/ 156 w 166"/>
                <a:gd name="T49" fmla="*/ 104 h 241"/>
                <a:gd name="T50" fmla="*/ 156 w 166"/>
                <a:gd name="T51" fmla="*/ 147 h 241"/>
                <a:gd name="T52" fmla="*/ 155 w 166"/>
                <a:gd name="T53" fmla="*/ 149 h 241"/>
                <a:gd name="T54" fmla="*/ 155 w 166"/>
                <a:gd name="T55" fmla="*/ 149 h 241"/>
                <a:gd name="T56" fmla="*/ 83 w 166"/>
                <a:gd name="T57" fmla="*/ 170 h 241"/>
                <a:gd name="T58" fmla="*/ 10 w 166"/>
                <a:gd name="T59" fmla="*/ 149 h 241"/>
                <a:gd name="T60" fmla="*/ 10 w 166"/>
                <a:gd name="T61" fmla="*/ 149 h 241"/>
                <a:gd name="T62" fmla="*/ 10 w 166"/>
                <a:gd name="T63" fmla="*/ 105 h 241"/>
                <a:gd name="T64" fmla="*/ 83 w 166"/>
                <a:gd name="T65" fmla="*/ 10 h 241"/>
                <a:gd name="T66" fmla="*/ 156 w 166"/>
                <a:gd name="T67" fmla="*/ 32 h 241"/>
                <a:gd name="T68" fmla="*/ 155 w 166"/>
                <a:gd name="T69" fmla="*/ 33 h 241"/>
                <a:gd name="T70" fmla="*/ 155 w 166"/>
                <a:gd name="T71" fmla="*/ 33 h 241"/>
                <a:gd name="T72" fmla="*/ 83 w 166"/>
                <a:gd name="T73" fmla="*/ 55 h 241"/>
                <a:gd name="T74" fmla="*/ 10 w 166"/>
                <a:gd name="T75" fmla="*/ 34 h 241"/>
                <a:gd name="T76" fmla="*/ 83 w 166"/>
                <a:gd name="T77" fmla="*/ 10 h 241"/>
                <a:gd name="T78" fmla="*/ 156 w 166"/>
                <a:gd name="T79" fmla="*/ 208 h 241"/>
                <a:gd name="T80" fmla="*/ 156 w 166"/>
                <a:gd name="T81" fmla="*/ 208 h 241"/>
                <a:gd name="T82" fmla="*/ 83 w 166"/>
                <a:gd name="T83" fmla="*/ 231 h 241"/>
                <a:gd name="T84" fmla="*/ 10 w 166"/>
                <a:gd name="T85" fmla="*/ 208 h 241"/>
                <a:gd name="T86" fmla="*/ 10 w 166"/>
                <a:gd name="T87" fmla="*/ 208 h 241"/>
                <a:gd name="T88" fmla="*/ 10 w 166"/>
                <a:gd name="T89" fmla="*/ 207 h 241"/>
                <a:gd name="T90" fmla="*/ 10 w 166"/>
                <a:gd name="T91" fmla="*/ 163 h 241"/>
                <a:gd name="T92" fmla="*/ 83 w 166"/>
                <a:gd name="T93" fmla="*/ 180 h 241"/>
                <a:gd name="T94" fmla="*/ 156 w 166"/>
                <a:gd name="T95" fmla="*/ 162 h 241"/>
                <a:gd name="T96" fmla="*/ 156 w 166"/>
                <a:gd name="T97" fmla="*/ 207 h 241"/>
                <a:gd name="T98" fmla="*/ 156 w 166"/>
                <a:gd name="T99" fmla="*/ 20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 h="241">
                  <a:moveTo>
                    <a:pt x="83" y="0"/>
                  </a:moveTo>
                  <a:cubicBezTo>
                    <a:pt x="44" y="0"/>
                    <a:pt x="4" y="10"/>
                    <a:pt x="0" y="32"/>
                  </a:cubicBezTo>
                  <a:cubicBezTo>
                    <a:pt x="0" y="32"/>
                    <a:pt x="0" y="33"/>
                    <a:pt x="0" y="34"/>
                  </a:cubicBezTo>
                  <a:cubicBezTo>
                    <a:pt x="0" y="34"/>
                    <a:pt x="0" y="34"/>
                    <a:pt x="0" y="35"/>
                  </a:cubicBezTo>
                  <a:cubicBezTo>
                    <a:pt x="0" y="35"/>
                    <a:pt x="0" y="35"/>
                    <a:pt x="0" y="35"/>
                  </a:cubicBezTo>
                  <a:cubicBezTo>
                    <a:pt x="0" y="207"/>
                    <a:pt x="0" y="207"/>
                    <a:pt x="0" y="207"/>
                  </a:cubicBezTo>
                  <a:cubicBezTo>
                    <a:pt x="0" y="208"/>
                    <a:pt x="0" y="209"/>
                    <a:pt x="1" y="211"/>
                  </a:cubicBezTo>
                  <a:cubicBezTo>
                    <a:pt x="6" y="233"/>
                    <a:pt x="48" y="241"/>
                    <a:pt x="83" y="241"/>
                  </a:cubicBezTo>
                  <a:cubicBezTo>
                    <a:pt x="117" y="241"/>
                    <a:pt x="160" y="233"/>
                    <a:pt x="165" y="211"/>
                  </a:cubicBezTo>
                  <a:cubicBezTo>
                    <a:pt x="166" y="209"/>
                    <a:pt x="166" y="208"/>
                    <a:pt x="166" y="207"/>
                  </a:cubicBezTo>
                  <a:cubicBezTo>
                    <a:pt x="166" y="36"/>
                    <a:pt x="166" y="36"/>
                    <a:pt x="166" y="36"/>
                  </a:cubicBezTo>
                  <a:cubicBezTo>
                    <a:pt x="166" y="11"/>
                    <a:pt x="124" y="0"/>
                    <a:pt x="83" y="0"/>
                  </a:cubicBezTo>
                  <a:close/>
                  <a:moveTo>
                    <a:pt x="83" y="64"/>
                  </a:moveTo>
                  <a:cubicBezTo>
                    <a:pt x="117" y="64"/>
                    <a:pt x="143" y="56"/>
                    <a:pt x="156" y="46"/>
                  </a:cubicBezTo>
                  <a:cubicBezTo>
                    <a:pt x="156" y="89"/>
                    <a:pt x="156" y="89"/>
                    <a:pt x="156" y="89"/>
                  </a:cubicBezTo>
                  <a:cubicBezTo>
                    <a:pt x="156" y="90"/>
                    <a:pt x="156" y="90"/>
                    <a:pt x="155" y="91"/>
                  </a:cubicBezTo>
                  <a:cubicBezTo>
                    <a:pt x="155" y="91"/>
                    <a:pt x="155" y="91"/>
                    <a:pt x="155" y="91"/>
                  </a:cubicBezTo>
                  <a:cubicBezTo>
                    <a:pt x="154" y="96"/>
                    <a:pt x="129" y="112"/>
                    <a:pt x="83" y="112"/>
                  </a:cubicBezTo>
                  <a:cubicBezTo>
                    <a:pt x="36" y="112"/>
                    <a:pt x="11" y="96"/>
                    <a:pt x="10" y="91"/>
                  </a:cubicBezTo>
                  <a:cubicBezTo>
                    <a:pt x="10" y="91"/>
                    <a:pt x="10" y="91"/>
                    <a:pt x="10" y="91"/>
                  </a:cubicBezTo>
                  <a:cubicBezTo>
                    <a:pt x="10" y="47"/>
                    <a:pt x="10" y="47"/>
                    <a:pt x="10" y="47"/>
                  </a:cubicBezTo>
                  <a:cubicBezTo>
                    <a:pt x="23" y="56"/>
                    <a:pt x="49" y="64"/>
                    <a:pt x="83" y="64"/>
                  </a:cubicBezTo>
                  <a:close/>
                  <a:moveTo>
                    <a:pt x="10" y="105"/>
                  </a:moveTo>
                  <a:cubicBezTo>
                    <a:pt x="23" y="114"/>
                    <a:pt x="49" y="122"/>
                    <a:pt x="83" y="122"/>
                  </a:cubicBezTo>
                  <a:cubicBezTo>
                    <a:pt x="117" y="122"/>
                    <a:pt x="143" y="114"/>
                    <a:pt x="156" y="104"/>
                  </a:cubicBezTo>
                  <a:cubicBezTo>
                    <a:pt x="156" y="147"/>
                    <a:pt x="156" y="147"/>
                    <a:pt x="156" y="147"/>
                  </a:cubicBezTo>
                  <a:cubicBezTo>
                    <a:pt x="156" y="147"/>
                    <a:pt x="156" y="148"/>
                    <a:pt x="155" y="149"/>
                  </a:cubicBezTo>
                  <a:cubicBezTo>
                    <a:pt x="155" y="149"/>
                    <a:pt x="155" y="149"/>
                    <a:pt x="155" y="149"/>
                  </a:cubicBezTo>
                  <a:cubicBezTo>
                    <a:pt x="154" y="154"/>
                    <a:pt x="129" y="170"/>
                    <a:pt x="83" y="170"/>
                  </a:cubicBezTo>
                  <a:cubicBezTo>
                    <a:pt x="36" y="170"/>
                    <a:pt x="11" y="154"/>
                    <a:pt x="10" y="149"/>
                  </a:cubicBezTo>
                  <a:cubicBezTo>
                    <a:pt x="10" y="149"/>
                    <a:pt x="10" y="149"/>
                    <a:pt x="10" y="149"/>
                  </a:cubicBezTo>
                  <a:lnTo>
                    <a:pt x="10" y="105"/>
                  </a:lnTo>
                  <a:close/>
                  <a:moveTo>
                    <a:pt x="83" y="10"/>
                  </a:moveTo>
                  <a:cubicBezTo>
                    <a:pt x="116" y="10"/>
                    <a:pt x="151" y="18"/>
                    <a:pt x="156" y="32"/>
                  </a:cubicBezTo>
                  <a:cubicBezTo>
                    <a:pt x="156" y="33"/>
                    <a:pt x="156" y="33"/>
                    <a:pt x="155" y="33"/>
                  </a:cubicBezTo>
                  <a:cubicBezTo>
                    <a:pt x="155" y="33"/>
                    <a:pt x="155" y="33"/>
                    <a:pt x="155" y="33"/>
                  </a:cubicBezTo>
                  <a:cubicBezTo>
                    <a:pt x="154" y="39"/>
                    <a:pt x="129" y="55"/>
                    <a:pt x="83" y="55"/>
                  </a:cubicBezTo>
                  <a:cubicBezTo>
                    <a:pt x="37" y="55"/>
                    <a:pt x="12" y="39"/>
                    <a:pt x="10" y="34"/>
                  </a:cubicBezTo>
                  <a:cubicBezTo>
                    <a:pt x="12" y="18"/>
                    <a:pt x="49" y="10"/>
                    <a:pt x="83" y="10"/>
                  </a:cubicBezTo>
                  <a:close/>
                  <a:moveTo>
                    <a:pt x="156" y="208"/>
                  </a:moveTo>
                  <a:cubicBezTo>
                    <a:pt x="156" y="208"/>
                    <a:pt x="156" y="208"/>
                    <a:pt x="156" y="208"/>
                  </a:cubicBezTo>
                  <a:cubicBezTo>
                    <a:pt x="153" y="222"/>
                    <a:pt x="122" y="231"/>
                    <a:pt x="83" y="231"/>
                  </a:cubicBezTo>
                  <a:cubicBezTo>
                    <a:pt x="44" y="231"/>
                    <a:pt x="13" y="222"/>
                    <a:pt x="10" y="208"/>
                  </a:cubicBezTo>
                  <a:cubicBezTo>
                    <a:pt x="10" y="208"/>
                    <a:pt x="10" y="208"/>
                    <a:pt x="10" y="208"/>
                  </a:cubicBezTo>
                  <a:cubicBezTo>
                    <a:pt x="10" y="207"/>
                    <a:pt x="10" y="207"/>
                    <a:pt x="10" y="207"/>
                  </a:cubicBezTo>
                  <a:cubicBezTo>
                    <a:pt x="10" y="163"/>
                    <a:pt x="10" y="163"/>
                    <a:pt x="10" y="163"/>
                  </a:cubicBezTo>
                  <a:cubicBezTo>
                    <a:pt x="23" y="172"/>
                    <a:pt x="49" y="180"/>
                    <a:pt x="83" y="180"/>
                  </a:cubicBezTo>
                  <a:cubicBezTo>
                    <a:pt x="117" y="180"/>
                    <a:pt x="143" y="171"/>
                    <a:pt x="156" y="162"/>
                  </a:cubicBezTo>
                  <a:cubicBezTo>
                    <a:pt x="156" y="207"/>
                    <a:pt x="156" y="207"/>
                    <a:pt x="156" y="207"/>
                  </a:cubicBezTo>
                  <a:cubicBezTo>
                    <a:pt x="156" y="207"/>
                    <a:pt x="156" y="207"/>
                    <a:pt x="156" y="208"/>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ea typeface="+mn-ea"/>
                <a:cs typeface="+mn-cs"/>
              </a:endParaRPr>
            </a:p>
          </p:txBody>
        </p:sp>
        <p:cxnSp>
          <p:nvCxnSpPr>
            <p:cNvPr id="100" name="Straight Connector 99">
              <a:extLst>
                <a:ext uri="{FF2B5EF4-FFF2-40B4-BE49-F238E27FC236}">
                  <a16:creationId xmlns:a16="http://schemas.microsoft.com/office/drawing/2014/main" id="{A2EC9390-C953-77E0-A5B3-8E24296EB6DA}"/>
                </a:ext>
              </a:extLst>
            </p:cNvPr>
            <p:cNvCxnSpPr>
              <a:cxnSpLocks/>
            </p:cNvCxnSpPr>
            <p:nvPr/>
          </p:nvCxnSpPr>
          <p:spPr>
            <a:xfrm flipH="1">
              <a:off x="5295253" y="5578550"/>
              <a:ext cx="6352259"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1822D26E-7874-42BB-7987-11DE9F548404}"/>
                </a:ext>
              </a:extLst>
            </p:cNvPr>
            <p:cNvSpPr txBox="1"/>
            <p:nvPr/>
          </p:nvSpPr>
          <p:spPr>
            <a:xfrm>
              <a:off x="7933944" y="5664852"/>
              <a:ext cx="2326895" cy="489410"/>
            </a:xfrm>
            <a:prstGeom prst="rect">
              <a:avLst/>
            </a:prstGeom>
            <a:noFill/>
            <a:ln w="6350">
              <a:noFill/>
            </a:ln>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US" sz="1100" b="1" i="0" u="none" strike="noStrike" kern="1200" cap="none" spc="0" normalizeH="0" baseline="0" noProof="0">
                  <a:ln>
                    <a:noFill/>
                  </a:ln>
                  <a:solidFill>
                    <a:prstClr val="black"/>
                  </a:solidFill>
                  <a:effectLst/>
                  <a:uLnTx/>
                  <a:uFillTx/>
                  <a:ea typeface="+mn-ea"/>
                  <a:cs typeface="+mn-cs"/>
                </a:rPr>
                <a:t>Calculation Engine  </a:t>
              </a:r>
              <a:r>
                <a:rPr kumimoji="0" lang="en-US" b="1" i="0" u="none" strike="noStrike" kern="1200" cap="none" spc="0" normalizeH="0" baseline="0" noProof="0">
                  <a:ln>
                    <a:noFill/>
                  </a:ln>
                  <a:solidFill>
                    <a:prstClr val="black"/>
                  </a:solidFill>
                  <a:effectLst/>
                  <a:uLnTx/>
                  <a:uFillTx/>
                  <a:ea typeface="+mn-ea"/>
                  <a:cs typeface="+mn-cs"/>
                </a:rPr>
                <a:t>+ </a:t>
              </a:r>
              <a:r>
                <a:rPr kumimoji="0" lang="en-US" sz="1100" b="1" i="0" u="none" strike="noStrike" kern="1200" cap="none" spc="0" normalizeH="0" baseline="0" noProof="0">
                  <a:ln>
                    <a:noFill/>
                  </a:ln>
                  <a:solidFill>
                    <a:prstClr val="black"/>
                  </a:solidFill>
                  <a:effectLst/>
                  <a:uLnTx/>
                  <a:uFillTx/>
                  <a:ea typeface="+mn-ea"/>
                  <a:cs typeface="+mn-cs"/>
                </a:rPr>
                <a:t>Automation of  manual workings </a:t>
              </a:r>
            </a:p>
          </p:txBody>
        </p:sp>
        <p:sp>
          <p:nvSpPr>
            <p:cNvPr id="102" name="TextBox 101">
              <a:extLst>
                <a:ext uri="{FF2B5EF4-FFF2-40B4-BE49-F238E27FC236}">
                  <a16:creationId xmlns:a16="http://schemas.microsoft.com/office/drawing/2014/main" id="{57CCC6AF-C39C-E150-7597-10B8FC8163E0}"/>
                </a:ext>
              </a:extLst>
            </p:cNvPr>
            <p:cNvSpPr txBox="1"/>
            <p:nvPr/>
          </p:nvSpPr>
          <p:spPr>
            <a:xfrm>
              <a:off x="10852940" y="5817583"/>
              <a:ext cx="643113"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kumimoji="0" lang="en-US" sz="1100" b="1" i="0" u="none" strike="noStrike" kern="1200" cap="none" spc="0" normalizeH="0" baseline="0" noProof="0">
                  <a:ln>
                    <a:noFill/>
                  </a:ln>
                  <a:solidFill>
                    <a:prstClr val="black"/>
                  </a:solidFill>
                  <a:effectLst/>
                  <a:uLnTx/>
                  <a:uFillTx/>
                  <a:ea typeface="+mn-ea"/>
                  <a:cs typeface="+mn-cs"/>
                </a:rPr>
                <a:t>Reports for filing</a:t>
              </a:r>
            </a:p>
          </p:txBody>
        </p:sp>
        <p:sp>
          <p:nvSpPr>
            <p:cNvPr id="103" name="Right Brace 102">
              <a:extLst>
                <a:ext uri="{FF2B5EF4-FFF2-40B4-BE49-F238E27FC236}">
                  <a16:creationId xmlns:a16="http://schemas.microsoft.com/office/drawing/2014/main" id="{54362159-9490-3A54-54CE-4A026D2907DF}"/>
                </a:ext>
              </a:extLst>
            </p:cNvPr>
            <p:cNvSpPr/>
            <p:nvPr/>
          </p:nvSpPr>
          <p:spPr>
            <a:xfrm rot="5400000">
              <a:off x="8663625" y="3695985"/>
              <a:ext cx="278454" cy="5227515"/>
            </a:xfrm>
            <a:prstGeom prst="rightBrace">
              <a:avLst>
                <a:gd name="adj1" fmla="val 8333"/>
                <a:gd name="adj2" fmla="val 51609"/>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ea typeface="+mn-ea"/>
                <a:cs typeface="+mn-cs"/>
              </a:endParaRPr>
            </a:p>
          </p:txBody>
        </p:sp>
        <p:sp>
          <p:nvSpPr>
            <p:cNvPr id="104" name="TextBox 103">
              <a:extLst>
                <a:ext uri="{FF2B5EF4-FFF2-40B4-BE49-F238E27FC236}">
                  <a16:creationId xmlns:a16="http://schemas.microsoft.com/office/drawing/2014/main" id="{6B7234B5-F6FE-DFED-80E2-45CB995BDD67}"/>
                </a:ext>
              </a:extLst>
            </p:cNvPr>
            <p:cNvSpPr txBox="1"/>
            <p:nvPr/>
          </p:nvSpPr>
          <p:spPr>
            <a:xfrm>
              <a:off x="6274793" y="6435507"/>
              <a:ext cx="5152052" cy="17945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US" sz="1100" b="1" i="0" u="none" strike="noStrike" kern="1200" cap="none" spc="0" normalizeH="0" baseline="0" noProof="0">
                  <a:ln>
                    <a:noFill/>
                  </a:ln>
                  <a:solidFill>
                    <a:prstClr val="black"/>
                  </a:solidFill>
                  <a:effectLst/>
                  <a:uLnTx/>
                  <a:uFillTx/>
                  <a:ea typeface="+mn-ea"/>
                  <a:cs typeface="+mn-cs"/>
                </a:rPr>
                <a:t>Single Consolidation, Calculation and Reporting Engine</a:t>
              </a:r>
            </a:p>
          </p:txBody>
        </p:sp>
        <p:sp>
          <p:nvSpPr>
            <p:cNvPr id="105" name="Rectangle 104">
              <a:extLst>
                <a:ext uri="{FF2B5EF4-FFF2-40B4-BE49-F238E27FC236}">
                  <a16:creationId xmlns:a16="http://schemas.microsoft.com/office/drawing/2014/main" id="{E046CE5F-959E-9676-35F1-CE4A63E8B523}"/>
                </a:ext>
              </a:extLst>
            </p:cNvPr>
            <p:cNvSpPr/>
            <p:nvPr/>
          </p:nvSpPr>
          <p:spPr bwMode="gray">
            <a:xfrm>
              <a:off x="5307929" y="1483616"/>
              <a:ext cx="2591418" cy="3986536"/>
            </a:xfrm>
            <a:prstGeom prst="rect">
              <a:avLst/>
            </a:prstGeom>
            <a:noFill/>
            <a:ln w="12700" algn="ctr">
              <a:solidFill>
                <a:schemeClr val="bg2">
                  <a:lumMod val="9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900" b="1">
                <a:solidFill>
                  <a:schemeClr val="bg1"/>
                </a:solidFill>
              </a:endParaRPr>
            </a:p>
          </p:txBody>
        </p:sp>
        <p:sp>
          <p:nvSpPr>
            <p:cNvPr id="107" name="Rectangle 106">
              <a:extLst>
                <a:ext uri="{FF2B5EF4-FFF2-40B4-BE49-F238E27FC236}">
                  <a16:creationId xmlns:a16="http://schemas.microsoft.com/office/drawing/2014/main" id="{52E6E2FF-57DA-A205-99F8-4312BDE7DD73}"/>
                </a:ext>
              </a:extLst>
            </p:cNvPr>
            <p:cNvSpPr/>
            <p:nvPr/>
          </p:nvSpPr>
          <p:spPr bwMode="gray">
            <a:xfrm>
              <a:off x="7975944" y="1481660"/>
              <a:ext cx="2280747" cy="3210677"/>
            </a:xfrm>
            <a:prstGeom prst="rect">
              <a:avLst/>
            </a:prstGeom>
            <a:noFill/>
            <a:ln w="12700" algn="ctr">
              <a:solidFill>
                <a:schemeClr val="bg2">
                  <a:lumMod val="9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900" b="1">
                <a:solidFill>
                  <a:schemeClr val="bg1"/>
                </a:solidFill>
              </a:endParaRPr>
            </a:p>
          </p:txBody>
        </p:sp>
        <p:sp>
          <p:nvSpPr>
            <p:cNvPr id="108" name="Rectangle 107">
              <a:extLst>
                <a:ext uri="{FF2B5EF4-FFF2-40B4-BE49-F238E27FC236}">
                  <a16:creationId xmlns:a16="http://schemas.microsoft.com/office/drawing/2014/main" id="{117F663F-5FC9-805B-C96A-4117B9229FA1}"/>
                </a:ext>
              </a:extLst>
            </p:cNvPr>
            <p:cNvSpPr/>
            <p:nvPr/>
          </p:nvSpPr>
          <p:spPr bwMode="gray">
            <a:xfrm>
              <a:off x="7975943" y="4718140"/>
              <a:ext cx="2280747" cy="743477"/>
            </a:xfrm>
            <a:prstGeom prst="rect">
              <a:avLst/>
            </a:prstGeom>
            <a:noFill/>
            <a:ln w="12700" algn="ctr">
              <a:solidFill>
                <a:schemeClr val="bg2">
                  <a:lumMod val="9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900" b="1">
                <a:solidFill>
                  <a:schemeClr val="bg1"/>
                </a:solidFill>
              </a:endParaRPr>
            </a:p>
          </p:txBody>
        </p:sp>
        <p:sp>
          <p:nvSpPr>
            <p:cNvPr id="109" name="Arrow: Down 108">
              <a:extLst>
                <a:ext uri="{FF2B5EF4-FFF2-40B4-BE49-F238E27FC236}">
                  <a16:creationId xmlns:a16="http://schemas.microsoft.com/office/drawing/2014/main" id="{714DFF4F-48BE-FC0C-9E3A-C4FC44B5C28D}"/>
                </a:ext>
              </a:extLst>
            </p:cNvPr>
            <p:cNvSpPr/>
            <p:nvPr/>
          </p:nvSpPr>
          <p:spPr bwMode="gray">
            <a:xfrm rot="16200000">
              <a:off x="7408464" y="5678234"/>
              <a:ext cx="187947" cy="540426"/>
            </a:xfrm>
            <a:prstGeom prst="downArrow">
              <a:avLst/>
            </a:prstGeom>
            <a:solidFill>
              <a:srgbClr val="86BC25"/>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1200" cap="none" spc="0" normalizeH="0" baseline="0" noProof="0">
                <a:ln>
                  <a:noFill/>
                </a:ln>
                <a:solidFill>
                  <a:prstClr val="white"/>
                </a:solidFill>
                <a:effectLst/>
                <a:uLnTx/>
                <a:uFillTx/>
                <a:ea typeface="+mn-ea"/>
                <a:cs typeface="+mn-cs"/>
              </a:endParaRPr>
            </a:p>
          </p:txBody>
        </p:sp>
        <p:sp>
          <p:nvSpPr>
            <p:cNvPr id="110" name="Arrow: Down 109">
              <a:extLst>
                <a:ext uri="{FF2B5EF4-FFF2-40B4-BE49-F238E27FC236}">
                  <a16:creationId xmlns:a16="http://schemas.microsoft.com/office/drawing/2014/main" id="{BDA471C0-3E3D-DFC9-2D78-282AA5A2D117}"/>
                </a:ext>
              </a:extLst>
            </p:cNvPr>
            <p:cNvSpPr/>
            <p:nvPr/>
          </p:nvSpPr>
          <p:spPr bwMode="gray">
            <a:xfrm rot="16200000">
              <a:off x="10455192" y="5674673"/>
              <a:ext cx="187947" cy="540426"/>
            </a:xfrm>
            <a:prstGeom prst="downArrow">
              <a:avLst/>
            </a:prstGeom>
            <a:solidFill>
              <a:srgbClr val="86BC25"/>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1200" cap="none" spc="0" normalizeH="0" baseline="0" noProof="0">
                <a:ln>
                  <a:noFill/>
                </a:ln>
                <a:solidFill>
                  <a:prstClr val="white"/>
                </a:solidFill>
                <a:effectLst/>
                <a:uLnTx/>
                <a:uFillTx/>
                <a:ea typeface="+mn-ea"/>
                <a:cs typeface="+mn-cs"/>
              </a:endParaRPr>
            </a:p>
          </p:txBody>
        </p:sp>
      </p:grpSp>
    </p:spTree>
    <p:extLst>
      <p:ext uri="{BB962C8B-B14F-4D97-AF65-F5344CB8AC3E}">
        <p14:creationId xmlns:p14="http://schemas.microsoft.com/office/powerpoint/2010/main" val="8459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FB6BE1-D076-41F3-DE48-B68ADF6A8C81}"/>
              </a:ext>
            </a:extLst>
          </p:cNvPr>
          <p:cNvSpPr txBox="1"/>
          <p:nvPr/>
        </p:nvSpPr>
        <p:spPr>
          <a:xfrm>
            <a:off x="5836307" y="1020613"/>
            <a:ext cx="2661647" cy="1015663"/>
          </a:xfrm>
          <a:prstGeom prst="rect">
            <a:avLst/>
          </a:prstGeom>
          <a:noFill/>
        </p:spPr>
        <p:txBody>
          <a:bodyPr wrap="square" rtlCol="0">
            <a:spAutoFit/>
          </a:bodyPr>
          <a:lstStyle/>
          <a:p>
            <a:pPr algn="l"/>
            <a:r>
              <a:rPr lang="en-US" b="1" spc="-9" dirty="0">
                <a:solidFill>
                  <a:srgbClr val="0076A8"/>
                </a:solidFill>
                <a:latin typeface="+mj-lt"/>
                <a:cs typeface="Open Sans"/>
              </a:rPr>
              <a:t>Carlo Navarro</a:t>
            </a:r>
            <a:endParaRPr lang="en-US" dirty="0">
              <a:solidFill>
                <a:srgbClr val="0076A8"/>
              </a:solidFill>
              <a:latin typeface="+mj-lt"/>
              <a:cs typeface="Open Sans Light"/>
            </a:endParaRPr>
          </a:p>
          <a:p>
            <a:pPr algn="l"/>
            <a:r>
              <a:rPr lang="en-US" sz="1400" dirty="0">
                <a:solidFill>
                  <a:srgbClr val="231F20"/>
                </a:solidFill>
                <a:latin typeface="+mj-lt"/>
                <a:cs typeface="Open Sans Light"/>
              </a:rPr>
              <a:t>Country Tax &amp; Legal Leader</a:t>
            </a:r>
          </a:p>
          <a:p>
            <a:pPr algn="l"/>
            <a:r>
              <a:rPr lang="en-US" sz="1400" dirty="0">
                <a:solidFill>
                  <a:srgbClr val="231F20"/>
                </a:solidFill>
                <a:latin typeface="+mj-lt"/>
                <a:cs typeface="Open Sans Light"/>
              </a:rPr>
              <a:t>SEA Transfer Pricing Leader</a:t>
            </a:r>
          </a:p>
          <a:p>
            <a:pPr algn="l"/>
            <a:r>
              <a:rPr lang="fr-FR" sz="1400" dirty="0">
                <a:latin typeface="+mj-lt"/>
              </a:rPr>
              <a:t>canavarro@deloitte.com</a:t>
            </a:r>
          </a:p>
        </p:txBody>
      </p:sp>
      <p:pic>
        <p:nvPicPr>
          <p:cNvPr id="3" name="Picture 2" descr="A person in a suit and tie&#10;&#10;Description automatically generated">
            <a:extLst>
              <a:ext uri="{FF2B5EF4-FFF2-40B4-BE49-F238E27FC236}">
                <a16:creationId xmlns:a16="http://schemas.microsoft.com/office/drawing/2014/main" id="{958BB09F-2F52-3494-0E89-ACA1332B7D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9209" y="909311"/>
            <a:ext cx="1117770" cy="1117770"/>
          </a:xfrm>
          <a:prstGeom prst="rect">
            <a:avLst/>
          </a:prstGeom>
          <a:effectLst>
            <a:outerShdw blurRad="50800" dist="38100" dir="2700000" algn="tl" rotWithShape="0">
              <a:prstClr val="black">
                <a:alpha val="40000"/>
              </a:prstClr>
            </a:outerShdw>
          </a:effectLst>
        </p:spPr>
      </p:pic>
      <p:sp>
        <p:nvSpPr>
          <p:cNvPr id="5" name="object 18">
            <a:extLst>
              <a:ext uri="{FF2B5EF4-FFF2-40B4-BE49-F238E27FC236}">
                <a16:creationId xmlns:a16="http://schemas.microsoft.com/office/drawing/2014/main" id="{2C9A91D2-1134-BE91-BA82-8AE64F88D8F0}"/>
              </a:ext>
            </a:extLst>
          </p:cNvPr>
          <p:cNvSpPr txBox="1">
            <a:spLocks noGrp="1"/>
          </p:cNvSpPr>
          <p:nvPr>
            <p:ph type="title"/>
          </p:nvPr>
        </p:nvSpPr>
        <p:spPr>
          <a:xfrm>
            <a:off x="490407" y="260500"/>
            <a:ext cx="8746276" cy="459969"/>
          </a:xfrm>
          <a:prstGeom prst="rect">
            <a:avLst/>
          </a:prstGeom>
        </p:spPr>
        <p:txBody>
          <a:bodyPr vert="horz" wrap="square" lIns="0" tIns="13243" rIns="0" bIns="0" rtlCol="0" anchor="t" anchorCtr="0">
            <a:spAutoFit/>
          </a:bodyPr>
          <a:lstStyle/>
          <a:p>
            <a:pPr marL="23033">
              <a:spcBef>
                <a:spcPts val="103"/>
              </a:spcBef>
            </a:pPr>
            <a:r>
              <a:rPr lang="en-US" sz="2902" spc="-23" dirty="0">
                <a:latin typeface="Calibri Light" panose="020F0302020204030204" pitchFamily="34" charset="0"/>
              </a:rPr>
              <a:t>Our team in the Philippines</a:t>
            </a:r>
            <a:endParaRPr sz="2924" baseline="6459" dirty="0">
              <a:latin typeface="Calibri Light" panose="020F0302020204030204" pitchFamily="34" charset="0"/>
            </a:endParaRPr>
          </a:p>
        </p:txBody>
      </p:sp>
      <p:sp>
        <p:nvSpPr>
          <p:cNvPr id="7" name="Rectangle 6">
            <a:extLst>
              <a:ext uri="{FF2B5EF4-FFF2-40B4-BE49-F238E27FC236}">
                <a16:creationId xmlns:a16="http://schemas.microsoft.com/office/drawing/2014/main" id="{D32DA66C-5186-5495-ACE2-012123EE2362}"/>
              </a:ext>
            </a:extLst>
          </p:cNvPr>
          <p:cNvSpPr/>
          <p:nvPr/>
        </p:nvSpPr>
        <p:spPr bwMode="gray">
          <a:xfrm>
            <a:off x="278296" y="2173797"/>
            <a:ext cx="11608903" cy="4077913"/>
          </a:xfrm>
          <a:prstGeom prst="rect">
            <a:avLst/>
          </a:prstGeom>
          <a:solidFill>
            <a:schemeClr val="bg1">
              <a:lumMod val="95000"/>
            </a:schemeClr>
          </a:solidFill>
          <a:ln w="19050" algn="ctr">
            <a:noFill/>
            <a:miter lim="800000"/>
            <a:headEnd/>
            <a:tailEnd/>
          </a:ln>
          <a:effectLst>
            <a:outerShdw blurRad="50800" dist="38100" dir="2700000" algn="tl" rotWithShape="0">
              <a:prstClr val="black">
                <a:alpha val="40000"/>
              </a:prstClr>
            </a:outerShdw>
          </a:effectLst>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1">
            <a:extLst>
              <a:ext uri="{FF2B5EF4-FFF2-40B4-BE49-F238E27FC236}">
                <a16:creationId xmlns:a16="http://schemas.microsoft.com/office/drawing/2014/main" id="{ACD734FC-E0E4-4278-2BF0-25F424DBD0B0}"/>
              </a:ext>
            </a:extLst>
          </p:cNvPr>
          <p:cNvSpPr txBox="1">
            <a:spLocks/>
          </p:cNvSpPr>
          <p:nvPr/>
        </p:nvSpPr>
        <p:spPr>
          <a:xfrm>
            <a:off x="583034" y="2391104"/>
            <a:ext cx="2419083" cy="247474"/>
          </a:xfrm>
          <a:prstGeom prst="rect">
            <a:avLst/>
          </a:prstGeom>
        </p:spPr>
        <p:txBody>
          <a:bodyPr vert="horz" lIns="0" tIns="45720" rIns="91440" bIns="45720" rtlCol="0" anchor="t">
            <a:noAutofit/>
          </a:bodyPr>
          <a:lstStyle>
            <a:lvl1pPr algn="ctr" defTabSz="1011966" rtl="0" eaLnBrk="1" latinLnBrk="0" hangingPunct="1">
              <a:lnSpc>
                <a:spcPct val="90000"/>
              </a:lnSpc>
              <a:spcBef>
                <a:spcPct val="0"/>
              </a:spcBef>
              <a:buNone/>
              <a:defRPr sz="6640" kern="1200">
                <a:solidFill>
                  <a:schemeClr val="tx1"/>
                </a:solidFill>
                <a:latin typeface="+mj-lt"/>
                <a:ea typeface="+mj-ea"/>
                <a:cs typeface="+mj-cs"/>
              </a:defRPr>
            </a:lvl1pPr>
          </a:lstStyle>
          <a:p>
            <a:pPr algn="l"/>
            <a:r>
              <a:rPr lang="en-US" sz="1400" b="1" dirty="0">
                <a:solidFill>
                  <a:srgbClr val="43B02A"/>
                </a:solidFill>
                <a:ea typeface="Open Sans Light" panose="020B0306030504020204" pitchFamily="34" charset="0"/>
                <a:cs typeface="Open Sans Light" panose="020B0306030504020204" pitchFamily="34" charset="0"/>
              </a:rPr>
              <a:t>Tax Advisory &amp; Transactions</a:t>
            </a:r>
            <a:endParaRPr lang="en-US" sz="1200" b="1" dirty="0">
              <a:solidFill>
                <a:srgbClr val="43B02A"/>
              </a:solidFill>
              <a:ea typeface="Open Sans Light" panose="020B0306030504020204" pitchFamily="34" charset="0"/>
              <a:cs typeface="Open Sans Light" panose="020B0306030504020204" pitchFamily="34" charset="0"/>
            </a:endParaRPr>
          </a:p>
        </p:txBody>
      </p:sp>
      <p:sp>
        <p:nvSpPr>
          <p:cNvPr id="9" name="Title 1">
            <a:extLst>
              <a:ext uri="{FF2B5EF4-FFF2-40B4-BE49-F238E27FC236}">
                <a16:creationId xmlns:a16="http://schemas.microsoft.com/office/drawing/2014/main" id="{BB8D59F3-FAD7-2FA2-A9AF-4BD7F28A1E39}"/>
              </a:ext>
            </a:extLst>
          </p:cNvPr>
          <p:cNvSpPr txBox="1">
            <a:spLocks/>
          </p:cNvSpPr>
          <p:nvPr/>
        </p:nvSpPr>
        <p:spPr>
          <a:xfrm>
            <a:off x="6210300" y="2307426"/>
            <a:ext cx="2492942" cy="359219"/>
          </a:xfrm>
          <a:prstGeom prst="rect">
            <a:avLst/>
          </a:prstGeom>
        </p:spPr>
        <p:txBody>
          <a:bodyPr vert="horz" lIns="0" tIns="45720" rIns="91440" bIns="45720" rtlCol="0" anchor="t">
            <a:noAutofit/>
          </a:bodyPr>
          <a:lstStyle>
            <a:lvl1pPr algn="ctr" defTabSz="1011966" rtl="0" eaLnBrk="1" latinLnBrk="0" hangingPunct="1">
              <a:lnSpc>
                <a:spcPct val="90000"/>
              </a:lnSpc>
              <a:spcBef>
                <a:spcPct val="0"/>
              </a:spcBef>
              <a:buNone/>
              <a:defRPr sz="6640" kern="1200">
                <a:solidFill>
                  <a:schemeClr val="tx1"/>
                </a:solidFill>
                <a:latin typeface="+mj-lt"/>
                <a:ea typeface="+mj-ea"/>
                <a:cs typeface="+mj-cs"/>
              </a:defRPr>
            </a:lvl1pPr>
          </a:lstStyle>
          <a:p>
            <a:pPr algn="l"/>
            <a:r>
              <a:rPr lang="en-US" sz="1400" b="1" dirty="0">
                <a:solidFill>
                  <a:srgbClr val="43B02A"/>
                </a:solidFill>
                <a:ea typeface="Open Sans Light" panose="020B0306030504020204" pitchFamily="34" charset="0"/>
                <a:cs typeface="Open Sans Light" panose="020B0306030504020204" pitchFamily="34" charset="0"/>
              </a:rPr>
              <a:t>Outsourced compliance, accounting and documentation </a:t>
            </a:r>
            <a:endParaRPr lang="en-US" sz="1200" b="1" dirty="0">
              <a:solidFill>
                <a:srgbClr val="43B02A"/>
              </a:solidFill>
              <a:ea typeface="Open Sans Light" panose="020B0306030504020204" pitchFamily="34" charset="0"/>
              <a:cs typeface="Open Sans Light" panose="020B0306030504020204" pitchFamily="34" charset="0"/>
            </a:endParaRPr>
          </a:p>
        </p:txBody>
      </p:sp>
      <p:sp>
        <p:nvSpPr>
          <p:cNvPr id="10" name="Title 1">
            <a:extLst>
              <a:ext uri="{FF2B5EF4-FFF2-40B4-BE49-F238E27FC236}">
                <a16:creationId xmlns:a16="http://schemas.microsoft.com/office/drawing/2014/main" id="{0333B5A4-E123-78AF-A8E3-A90CC4D9A874}"/>
              </a:ext>
            </a:extLst>
          </p:cNvPr>
          <p:cNvSpPr txBox="1">
            <a:spLocks/>
          </p:cNvSpPr>
          <p:nvPr/>
        </p:nvSpPr>
        <p:spPr>
          <a:xfrm>
            <a:off x="8883362" y="2307492"/>
            <a:ext cx="3043593" cy="307920"/>
          </a:xfrm>
          <a:prstGeom prst="rect">
            <a:avLst/>
          </a:prstGeom>
        </p:spPr>
        <p:txBody>
          <a:bodyPr vert="horz" lIns="0" tIns="45720" rIns="91440" bIns="45720" rtlCol="0" anchor="t">
            <a:noAutofit/>
          </a:bodyPr>
          <a:lstStyle>
            <a:lvl1pPr algn="ctr" defTabSz="1011966" rtl="0" eaLnBrk="1" latinLnBrk="0" hangingPunct="1">
              <a:lnSpc>
                <a:spcPct val="90000"/>
              </a:lnSpc>
              <a:spcBef>
                <a:spcPct val="0"/>
              </a:spcBef>
              <a:buNone/>
              <a:defRPr sz="6640" kern="1200">
                <a:solidFill>
                  <a:schemeClr val="tx1"/>
                </a:solidFill>
                <a:latin typeface="+mj-lt"/>
                <a:ea typeface="+mj-ea"/>
                <a:cs typeface="+mj-cs"/>
              </a:defRPr>
            </a:lvl1pPr>
          </a:lstStyle>
          <a:p>
            <a:pPr algn="l"/>
            <a:r>
              <a:rPr lang="en-US" sz="1400" b="1" dirty="0">
                <a:solidFill>
                  <a:srgbClr val="43B02A"/>
                </a:solidFill>
                <a:ea typeface="Open Sans Light" panose="020B0306030504020204" pitchFamily="34" charset="0"/>
                <a:cs typeface="Open Sans Light" panose="020B0306030504020204" pitchFamily="34" charset="0"/>
              </a:rPr>
              <a:t>Tax Technology Consulting, International Tax and Transfer Pricing</a:t>
            </a:r>
          </a:p>
          <a:p>
            <a:pPr algn="l"/>
            <a:endParaRPr lang="en-US" sz="1400" b="1" dirty="0">
              <a:solidFill>
                <a:srgbClr val="43B02A"/>
              </a:solidFill>
              <a:ea typeface="Open Sans Light" panose="020B0306030504020204" pitchFamily="34" charset="0"/>
              <a:cs typeface="Open Sans Light" panose="020B0306030504020204" pitchFamily="34" charset="0"/>
            </a:endParaRPr>
          </a:p>
        </p:txBody>
      </p:sp>
      <p:sp>
        <p:nvSpPr>
          <p:cNvPr id="11" name="Title 1">
            <a:extLst>
              <a:ext uri="{FF2B5EF4-FFF2-40B4-BE49-F238E27FC236}">
                <a16:creationId xmlns:a16="http://schemas.microsoft.com/office/drawing/2014/main" id="{392074F2-82E9-701E-A1EC-C7383AC1D832}"/>
              </a:ext>
            </a:extLst>
          </p:cNvPr>
          <p:cNvSpPr txBox="1">
            <a:spLocks/>
          </p:cNvSpPr>
          <p:nvPr/>
        </p:nvSpPr>
        <p:spPr>
          <a:xfrm>
            <a:off x="9012569" y="4073607"/>
            <a:ext cx="2616211" cy="307920"/>
          </a:xfrm>
          <a:prstGeom prst="rect">
            <a:avLst/>
          </a:prstGeom>
        </p:spPr>
        <p:txBody>
          <a:bodyPr vert="horz" lIns="0" tIns="45720" rIns="91440" bIns="45720" rtlCol="0" anchor="t">
            <a:noAutofit/>
          </a:bodyPr>
          <a:lstStyle>
            <a:lvl1pPr algn="ctr" defTabSz="1011966" rtl="0" eaLnBrk="1" latinLnBrk="0" hangingPunct="1">
              <a:lnSpc>
                <a:spcPct val="90000"/>
              </a:lnSpc>
              <a:spcBef>
                <a:spcPct val="0"/>
              </a:spcBef>
              <a:buNone/>
              <a:defRPr sz="6640" kern="1200">
                <a:solidFill>
                  <a:schemeClr val="tx1"/>
                </a:solidFill>
                <a:latin typeface="+mj-lt"/>
                <a:ea typeface="+mj-ea"/>
                <a:cs typeface="+mj-cs"/>
              </a:defRPr>
            </a:lvl1pPr>
          </a:lstStyle>
          <a:p>
            <a:pPr algn="l"/>
            <a:r>
              <a:rPr lang="en-US" sz="1400" b="1" dirty="0">
                <a:solidFill>
                  <a:srgbClr val="43B02A"/>
                </a:solidFill>
                <a:ea typeface="Open Sans Light" panose="020B0306030504020204" pitchFamily="34" charset="0"/>
                <a:cs typeface="Open Sans Light" panose="020B0306030504020204" pitchFamily="34" charset="0"/>
              </a:rPr>
              <a:t>Mobility, Payroll, and Immigration</a:t>
            </a:r>
          </a:p>
          <a:p>
            <a:pPr algn="l"/>
            <a:endParaRPr lang="en-US" sz="1400" b="1" dirty="0">
              <a:solidFill>
                <a:srgbClr val="43B02A"/>
              </a:solidFill>
              <a:ea typeface="Open Sans Light" panose="020B0306030504020204" pitchFamily="34" charset="0"/>
              <a:cs typeface="Open Sans Light" panose="020B0306030504020204" pitchFamily="34" charset="0"/>
            </a:endParaRPr>
          </a:p>
          <a:p>
            <a:pPr algn="l"/>
            <a:endParaRPr lang="en-US" sz="1400" b="1" dirty="0">
              <a:solidFill>
                <a:srgbClr val="43B02A"/>
              </a:solidFill>
              <a:ea typeface="Open Sans Light" panose="020B0306030504020204" pitchFamily="34" charset="0"/>
              <a:cs typeface="Open Sans Light" panose="020B0306030504020204" pitchFamily="34" charset="0"/>
            </a:endParaRPr>
          </a:p>
        </p:txBody>
      </p:sp>
      <p:sp>
        <p:nvSpPr>
          <p:cNvPr id="12" name="Title 1">
            <a:extLst>
              <a:ext uri="{FF2B5EF4-FFF2-40B4-BE49-F238E27FC236}">
                <a16:creationId xmlns:a16="http://schemas.microsoft.com/office/drawing/2014/main" id="{19040912-3754-B072-4036-A46FFA1E6BBF}"/>
              </a:ext>
            </a:extLst>
          </p:cNvPr>
          <p:cNvSpPr txBox="1">
            <a:spLocks/>
          </p:cNvSpPr>
          <p:nvPr/>
        </p:nvSpPr>
        <p:spPr>
          <a:xfrm>
            <a:off x="3385899" y="2389405"/>
            <a:ext cx="2100423" cy="245885"/>
          </a:xfrm>
          <a:prstGeom prst="rect">
            <a:avLst/>
          </a:prstGeom>
        </p:spPr>
        <p:txBody>
          <a:bodyPr vert="horz" lIns="0" tIns="45720" rIns="91440" bIns="45720" rtlCol="0" anchor="t">
            <a:noAutofit/>
          </a:bodyPr>
          <a:lstStyle>
            <a:lvl1pPr algn="ctr" defTabSz="1011966" rtl="0" eaLnBrk="1" latinLnBrk="0" hangingPunct="1">
              <a:lnSpc>
                <a:spcPct val="90000"/>
              </a:lnSpc>
              <a:spcBef>
                <a:spcPct val="0"/>
              </a:spcBef>
              <a:buNone/>
              <a:defRPr sz="6640" kern="1200">
                <a:solidFill>
                  <a:schemeClr val="tx1"/>
                </a:solidFill>
                <a:latin typeface="+mj-lt"/>
                <a:ea typeface="+mj-ea"/>
                <a:cs typeface="+mj-cs"/>
              </a:defRPr>
            </a:lvl1pPr>
          </a:lstStyle>
          <a:p>
            <a:pPr algn="l"/>
            <a:r>
              <a:rPr lang="en-US" sz="1400" b="1" dirty="0">
                <a:solidFill>
                  <a:srgbClr val="43B02A"/>
                </a:solidFill>
                <a:ea typeface="Open Sans Light" panose="020B0306030504020204" pitchFamily="34" charset="0"/>
                <a:cs typeface="Open Sans Light" panose="020B0306030504020204" pitchFamily="34" charset="0"/>
              </a:rPr>
              <a:t>Legal</a:t>
            </a:r>
          </a:p>
        </p:txBody>
      </p:sp>
      <p:pic>
        <p:nvPicPr>
          <p:cNvPr id="27" name="Picture 26" descr="A person in a suit and tie&#10;&#10;Description automatically generated">
            <a:extLst>
              <a:ext uri="{FF2B5EF4-FFF2-40B4-BE49-F238E27FC236}">
                <a16:creationId xmlns:a16="http://schemas.microsoft.com/office/drawing/2014/main" id="{A3AF38C8-0E7B-4946-3E0B-E005B2B1B26A}"/>
              </a:ext>
            </a:extLst>
          </p:cNvPr>
          <p:cNvPicPr>
            <a:picLocks noChangeAspect="1"/>
          </p:cNvPicPr>
          <p:nvPr/>
        </p:nvPicPr>
        <p:blipFill>
          <a:blip r:embed="rId4"/>
          <a:srcRect l="19538" t="1344" r="15052" b="33246"/>
          <a:stretch>
            <a:fillRect/>
          </a:stretch>
        </p:blipFill>
        <p:spPr>
          <a:xfrm>
            <a:off x="553217" y="3980086"/>
            <a:ext cx="918541" cy="918541"/>
          </a:xfrm>
          <a:custGeom>
            <a:avLst/>
            <a:gdLst>
              <a:gd name="connsiteX0" fmla="*/ 624923 w 1249846"/>
              <a:gd name="connsiteY0" fmla="*/ 0 h 1249846"/>
              <a:gd name="connsiteX1" fmla="*/ 1249846 w 1249846"/>
              <a:gd name="connsiteY1" fmla="*/ 624923 h 1249846"/>
              <a:gd name="connsiteX2" fmla="*/ 624923 w 1249846"/>
              <a:gd name="connsiteY2" fmla="*/ 1249846 h 1249846"/>
              <a:gd name="connsiteX3" fmla="*/ 0 w 1249846"/>
              <a:gd name="connsiteY3" fmla="*/ 624923 h 1249846"/>
              <a:gd name="connsiteX4" fmla="*/ 624923 w 1249846"/>
              <a:gd name="connsiteY4" fmla="*/ 0 h 1249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46" h="1249846">
                <a:moveTo>
                  <a:pt x="624923" y="0"/>
                </a:moveTo>
                <a:cubicBezTo>
                  <a:pt x="970058" y="0"/>
                  <a:pt x="1249846" y="279788"/>
                  <a:pt x="1249846" y="624923"/>
                </a:cubicBezTo>
                <a:cubicBezTo>
                  <a:pt x="1249846" y="970058"/>
                  <a:pt x="970058" y="1249846"/>
                  <a:pt x="624923" y="1249846"/>
                </a:cubicBezTo>
                <a:cubicBezTo>
                  <a:pt x="279788" y="1249846"/>
                  <a:pt x="0" y="970058"/>
                  <a:pt x="0" y="624923"/>
                </a:cubicBezTo>
                <a:cubicBezTo>
                  <a:pt x="0" y="279788"/>
                  <a:pt x="279788" y="0"/>
                  <a:pt x="624923" y="0"/>
                </a:cubicBezTo>
                <a:close/>
              </a:path>
            </a:pathLst>
          </a:custGeom>
        </p:spPr>
      </p:pic>
      <p:pic>
        <p:nvPicPr>
          <p:cNvPr id="28" name="Picture 27" descr="A person in a suit&#10;&#10;Description automatically generated">
            <a:extLst>
              <a:ext uri="{FF2B5EF4-FFF2-40B4-BE49-F238E27FC236}">
                <a16:creationId xmlns:a16="http://schemas.microsoft.com/office/drawing/2014/main" id="{E07A0ABC-C393-69CA-4131-255F4E16A9D8}"/>
              </a:ext>
            </a:extLst>
          </p:cNvPr>
          <p:cNvPicPr>
            <a:picLocks noChangeAspect="1"/>
          </p:cNvPicPr>
          <p:nvPr/>
        </p:nvPicPr>
        <p:blipFill>
          <a:blip r:embed="rId5"/>
          <a:srcRect l="21480" t="2122" r="18663" b="38021"/>
          <a:stretch>
            <a:fillRect/>
          </a:stretch>
        </p:blipFill>
        <p:spPr>
          <a:xfrm>
            <a:off x="496227" y="5156126"/>
            <a:ext cx="918541" cy="918541"/>
          </a:xfrm>
          <a:custGeom>
            <a:avLst/>
            <a:gdLst>
              <a:gd name="connsiteX0" fmla="*/ 624923 w 1249846"/>
              <a:gd name="connsiteY0" fmla="*/ 0 h 1249846"/>
              <a:gd name="connsiteX1" fmla="*/ 1249846 w 1249846"/>
              <a:gd name="connsiteY1" fmla="*/ 624923 h 1249846"/>
              <a:gd name="connsiteX2" fmla="*/ 624923 w 1249846"/>
              <a:gd name="connsiteY2" fmla="*/ 1249846 h 1249846"/>
              <a:gd name="connsiteX3" fmla="*/ 0 w 1249846"/>
              <a:gd name="connsiteY3" fmla="*/ 624923 h 1249846"/>
              <a:gd name="connsiteX4" fmla="*/ 624923 w 1249846"/>
              <a:gd name="connsiteY4" fmla="*/ 0 h 1249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46" h="1249846">
                <a:moveTo>
                  <a:pt x="624923" y="0"/>
                </a:moveTo>
                <a:cubicBezTo>
                  <a:pt x="970058" y="0"/>
                  <a:pt x="1249846" y="279788"/>
                  <a:pt x="1249846" y="624923"/>
                </a:cubicBezTo>
                <a:cubicBezTo>
                  <a:pt x="1249846" y="970058"/>
                  <a:pt x="970058" y="1249846"/>
                  <a:pt x="624923" y="1249846"/>
                </a:cubicBezTo>
                <a:cubicBezTo>
                  <a:pt x="279788" y="1249846"/>
                  <a:pt x="0" y="970058"/>
                  <a:pt x="0" y="624923"/>
                </a:cubicBezTo>
                <a:cubicBezTo>
                  <a:pt x="0" y="279788"/>
                  <a:pt x="279788" y="0"/>
                  <a:pt x="624923" y="0"/>
                </a:cubicBezTo>
                <a:close/>
              </a:path>
            </a:pathLst>
          </a:custGeom>
        </p:spPr>
      </p:pic>
      <p:pic>
        <p:nvPicPr>
          <p:cNvPr id="29" name="Picture 28" descr="A person in a suit and tie&#10;&#10;Description automatically generated">
            <a:extLst>
              <a:ext uri="{FF2B5EF4-FFF2-40B4-BE49-F238E27FC236}">
                <a16:creationId xmlns:a16="http://schemas.microsoft.com/office/drawing/2014/main" id="{A4C91D1F-6A59-1024-6D05-46A3521CD4CD}"/>
              </a:ext>
            </a:extLst>
          </p:cNvPr>
          <p:cNvPicPr>
            <a:picLocks noChangeAspect="1"/>
          </p:cNvPicPr>
          <p:nvPr/>
        </p:nvPicPr>
        <p:blipFill>
          <a:blip r:embed="rId6"/>
          <a:srcRect l="18763" t="3590" r="19317" b="34489"/>
          <a:stretch>
            <a:fillRect/>
          </a:stretch>
        </p:blipFill>
        <p:spPr>
          <a:xfrm>
            <a:off x="557755" y="2828507"/>
            <a:ext cx="918541" cy="918541"/>
          </a:xfrm>
          <a:custGeom>
            <a:avLst/>
            <a:gdLst>
              <a:gd name="connsiteX0" fmla="*/ 624923 w 1249846"/>
              <a:gd name="connsiteY0" fmla="*/ 0 h 1249846"/>
              <a:gd name="connsiteX1" fmla="*/ 1249846 w 1249846"/>
              <a:gd name="connsiteY1" fmla="*/ 624923 h 1249846"/>
              <a:gd name="connsiteX2" fmla="*/ 624923 w 1249846"/>
              <a:gd name="connsiteY2" fmla="*/ 1249846 h 1249846"/>
              <a:gd name="connsiteX3" fmla="*/ 0 w 1249846"/>
              <a:gd name="connsiteY3" fmla="*/ 624923 h 1249846"/>
              <a:gd name="connsiteX4" fmla="*/ 624923 w 1249846"/>
              <a:gd name="connsiteY4" fmla="*/ 0 h 1249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46" h="1249846">
                <a:moveTo>
                  <a:pt x="624923" y="0"/>
                </a:moveTo>
                <a:cubicBezTo>
                  <a:pt x="970058" y="0"/>
                  <a:pt x="1249846" y="279788"/>
                  <a:pt x="1249846" y="624923"/>
                </a:cubicBezTo>
                <a:cubicBezTo>
                  <a:pt x="1249846" y="970058"/>
                  <a:pt x="970058" y="1249846"/>
                  <a:pt x="624923" y="1249846"/>
                </a:cubicBezTo>
                <a:cubicBezTo>
                  <a:pt x="279788" y="1249846"/>
                  <a:pt x="0" y="970058"/>
                  <a:pt x="0" y="624923"/>
                </a:cubicBezTo>
                <a:cubicBezTo>
                  <a:pt x="0" y="279788"/>
                  <a:pt x="279788" y="0"/>
                  <a:pt x="624923" y="0"/>
                </a:cubicBezTo>
                <a:close/>
              </a:path>
            </a:pathLst>
          </a:custGeom>
        </p:spPr>
      </p:pic>
      <p:pic>
        <p:nvPicPr>
          <p:cNvPr id="30" name="Picture 29" descr="A person in a suit and tie&#10;&#10;Description automatically generated">
            <a:extLst>
              <a:ext uri="{FF2B5EF4-FFF2-40B4-BE49-F238E27FC236}">
                <a16:creationId xmlns:a16="http://schemas.microsoft.com/office/drawing/2014/main" id="{AF51A68E-37C2-582D-6DE5-061E17FD00AF}"/>
              </a:ext>
            </a:extLst>
          </p:cNvPr>
          <p:cNvPicPr>
            <a:picLocks noChangeAspect="1"/>
          </p:cNvPicPr>
          <p:nvPr/>
        </p:nvPicPr>
        <p:blipFill>
          <a:blip r:embed="rId7"/>
          <a:srcRect l="21566" t="2889" r="22181" b="40857"/>
          <a:stretch>
            <a:fillRect/>
          </a:stretch>
        </p:blipFill>
        <p:spPr>
          <a:xfrm>
            <a:off x="3367914" y="2839277"/>
            <a:ext cx="918541" cy="918541"/>
          </a:xfrm>
          <a:custGeom>
            <a:avLst/>
            <a:gdLst>
              <a:gd name="connsiteX0" fmla="*/ 624923 w 1249846"/>
              <a:gd name="connsiteY0" fmla="*/ 0 h 1249846"/>
              <a:gd name="connsiteX1" fmla="*/ 1249846 w 1249846"/>
              <a:gd name="connsiteY1" fmla="*/ 624923 h 1249846"/>
              <a:gd name="connsiteX2" fmla="*/ 624923 w 1249846"/>
              <a:gd name="connsiteY2" fmla="*/ 1249846 h 1249846"/>
              <a:gd name="connsiteX3" fmla="*/ 0 w 1249846"/>
              <a:gd name="connsiteY3" fmla="*/ 624923 h 1249846"/>
              <a:gd name="connsiteX4" fmla="*/ 624923 w 1249846"/>
              <a:gd name="connsiteY4" fmla="*/ 0 h 1249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46" h="1249846">
                <a:moveTo>
                  <a:pt x="624923" y="0"/>
                </a:moveTo>
                <a:cubicBezTo>
                  <a:pt x="970058" y="0"/>
                  <a:pt x="1249846" y="279788"/>
                  <a:pt x="1249846" y="624923"/>
                </a:cubicBezTo>
                <a:cubicBezTo>
                  <a:pt x="1249846" y="970058"/>
                  <a:pt x="970058" y="1249846"/>
                  <a:pt x="624923" y="1249846"/>
                </a:cubicBezTo>
                <a:cubicBezTo>
                  <a:pt x="279788" y="1249846"/>
                  <a:pt x="0" y="970058"/>
                  <a:pt x="0" y="624923"/>
                </a:cubicBezTo>
                <a:cubicBezTo>
                  <a:pt x="0" y="279788"/>
                  <a:pt x="279788" y="0"/>
                  <a:pt x="624923" y="0"/>
                </a:cubicBezTo>
                <a:close/>
              </a:path>
            </a:pathLst>
          </a:custGeom>
        </p:spPr>
      </p:pic>
      <p:pic>
        <p:nvPicPr>
          <p:cNvPr id="31" name="Picture 30" descr="A person in a suit and tie&#10;&#10;Description automatically generated">
            <a:extLst>
              <a:ext uri="{FF2B5EF4-FFF2-40B4-BE49-F238E27FC236}">
                <a16:creationId xmlns:a16="http://schemas.microsoft.com/office/drawing/2014/main" id="{40B4AA7F-A110-4F7C-AE7D-BD32E362AF42}"/>
              </a:ext>
            </a:extLst>
          </p:cNvPr>
          <p:cNvPicPr>
            <a:picLocks noChangeAspect="1"/>
          </p:cNvPicPr>
          <p:nvPr/>
        </p:nvPicPr>
        <p:blipFill>
          <a:blip r:embed="rId8"/>
          <a:srcRect l="22908" t="4309" r="22908" b="41508"/>
          <a:stretch>
            <a:fillRect/>
          </a:stretch>
        </p:blipFill>
        <p:spPr>
          <a:xfrm>
            <a:off x="3367913" y="3974980"/>
            <a:ext cx="918541" cy="918541"/>
          </a:xfrm>
          <a:custGeom>
            <a:avLst/>
            <a:gdLst>
              <a:gd name="connsiteX0" fmla="*/ 624923 w 1249846"/>
              <a:gd name="connsiteY0" fmla="*/ 0 h 1249846"/>
              <a:gd name="connsiteX1" fmla="*/ 1249846 w 1249846"/>
              <a:gd name="connsiteY1" fmla="*/ 624923 h 1249846"/>
              <a:gd name="connsiteX2" fmla="*/ 624923 w 1249846"/>
              <a:gd name="connsiteY2" fmla="*/ 1249846 h 1249846"/>
              <a:gd name="connsiteX3" fmla="*/ 0 w 1249846"/>
              <a:gd name="connsiteY3" fmla="*/ 624923 h 1249846"/>
              <a:gd name="connsiteX4" fmla="*/ 624923 w 1249846"/>
              <a:gd name="connsiteY4" fmla="*/ 0 h 1249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46" h="1249846">
                <a:moveTo>
                  <a:pt x="624923" y="0"/>
                </a:moveTo>
                <a:cubicBezTo>
                  <a:pt x="970058" y="0"/>
                  <a:pt x="1249846" y="279788"/>
                  <a:pt x="1249846" y="624923"/>
                </a:cubicBezTo>
                <a:cubicBezTo>
                  <a:pt x="1249846" y="970058"/>
                  <a:pt x="970058" y="1249846"/>
                  <a:pt x="624923" y="1249846"/>
                </a:cubicBezTo>
                <a:cubicBezTo>
                  <a:pt x="279788" y="1249846"/>
                  <a:pt x="0" y="970058"/>
                  <a:pt x="0" y="624923"/>
                </a:cubicBezTo>
                <a:cubicBezTo>
                  <a:pt x="0" y="279788"/>
                  <a:pt x="279788" y="0"/>
                  <a:pt x="624923" y="0"/>
                </a:cubicBezTo>
                <a:close/>
              </a:path>
            </a:pathLst>
          </a:custGeom>
        </p:spPr>
      </p:pic>
      <p:pic>
        <p:nvPicPr>
          <p:cNvPr id="32" name="Picture 31" descr="A person in a blue suit&#10;&#10;Description automatically generated">
            <a:extLst>
              <a:ext uri="{FF2B5EF4-FFF2-40B4-BE49-F238E27FC236}">
                <a16:creationId xmlns:a16="http://schemas.microsoft.com/office/drawing/2014/main" id="{8CC18155-F2FC-DC9D-2D8F-771CD7DFEB63}"/>
              </a:ext>
            </a:extLst>
          </p:cNvPr>
          <p:cNvPicPr>
            <a:picLocks noChangeAspect="1"/>
          </p:cNvPicPr>
          <p:nvPr/>
        </p:nvPicPr>
        <p:blipFill>
          <a:blip r:embed="rId9"/>
          <a:srcRect l="17963" t="2831" r="20117" b="35248"/>
          <a:stretch>
            <a:fillRect/>
          </a:stretch>
        </p:blipFill>
        <p:spPr>
          <a:xfrm>
            <a:off x="3371224" y="5156127"/>
            <a:ext cx="918541" cy="918541"/>
          </a:xfrm>
          <a:custGeom>
            <a:avLst/>
            <a:gdLst>
              <a:gd name="connsiteX0" fmla="*/ 624923 w 1249846"/>
              <a:gd name="connsiteY0" fmla="*/ 0 h 1249846"/>
              <a:gd name="connsiteX1" fmla="*/ 1249846 w 1249846"/>
              <a:gd name="connsiteY1" fmla="*/ 624923 h 1249846"/>
              <a:gd name="connsiteX2" fmla="*/ 624923 w 1249846"/>
              <a:gd name="connsiteY2" fmla="*/ 1249846 h 1249846"/>
              <a:gd name="connsiteX3" fmla="*/ 0 w 1249846"/>
              <a:gd name="connsiteY3" fmla="*/ 624923 h 1249846"/>
              <a:gd name="connsiteX4" fmla="*/ 624923 w 1249846"/>
              <a:gd name="connsiteY4" fmla="*/ 0 h 1249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46" h="1249846">
                <a:moveTo>
                  <a:pt x="624923" y="0"/>
                </a:moveTo>
                <a:cubicBezTo>
                  <a:pt x="970058" y="0"/>
                  <a:pt x="1249846" y="279788"/>
                  <a:pt x="1249846" y="624923"/>
                </a:cubicBezTo>
                <a:cubicBezTo>
                  <a:pt x="1249846" y="970058"/>
                  <a:pt x="970058" y="1249846"/>
                  <a:pt x="624923" y="1249846"/>
                </a:cubicBezTo>
                <a:cubicBezTo>
                  <a:pt x="279788" y="1249846"/>
                  <a:pt x="0" y="970058"/>
                  <a:pt x="0" y="624923"/>
                </a:cubicBezTo>
                <a:cubicBezTo>
                  <a:pt x="0" y="279788"/>
                  <a:pt x="279788" y="0"/>
                  <a:pt x="624923" y="0"/>
                </a:cubicBezTo>
                <a:close/>
              </a:path>
            </a:pathLst>
          </a:custGeom>
        </p:spPr>
      </p:pic>
      <p:pic>
        <p:nvPicPr>
          <p:cNvPr id="33" name="Picture 32" descr="A person in a suit and tie&#10;&#10;Description automatically generated">
            <a:extLst>
              <a:ext uri="{FF2B5EF4-FFF2-40B4-BE49-F238E27FC236}">
                <a16:creationId xmlns:a16="http://schemas.microsoft.com/office/drawing/2014/main" id="{00A7B3D1-8CDD-7EEA-7D53-0E10D59758A8}"/>
              </a:ext>
            </a:extLst>
          </p:cNvPr>
          <p:cNvPicPr>
            <a:picLocks noChangeAspect="1"/>
          </p:cNvPicPr>
          <p:nvPr/>
        </p:nvPicPr>
        <p:blipFill>
          <a:blip r:embed="rId10"/>
          <a:srcRect l="23256" r="14824" b="38121"/>
          <a:stretch>
            <a:fillRect/>
          </a:stretch>
        </p:blipFill>
        <p:spPr>
          <a:xfrm>
            <a:off x="9002554" y="4400413"/>
            <a:ext cx="918541" cy="917932"/>
          </a:xfrm>
          <a:custGeom>
            <a:avLst/>
            <a:gdLst>
              <a:gd name="connsiteX0" fmla="*/ 616699 w 1249846"/>
              <a:gd name="connsiteY0" fmla="*/ 0 h 1249017"/>
              <a:gd name="connsiteX1" fmla="*/ 633147 w 1249846"/>
              <a:gd name="connsiteY1" fmla="*/ 0 h 1249017"/>
              <a:gd name="connsiteX2" fmla="*/ 750867 w 1249846"/>
              <a:gd name="connsiteY2" fmla="*/ 11867 h 1249017"/>
              <a:gd name="connsiteX3" fmla="*/ 1249846 w 1249846"/>
              <a:gd name="connsiteY3" fmla="*/ 624094 h 1249017"/>
              <a:gd name="connsiteX4" fmla="*/ 624923 w 1249846"/>
              <a:gd name="connsiteY4" fmla="*/ 1249017 h 1249017"/>
              <a:gd name="connsiteX5" fmla="*/ 0 w 1249846"/>
              <a:gd name="connsiteY5" fmla="*/ 624094 h 1249017"/>
              <a:gd name="connsiteX6" fmla="*/ 498979 w 1249846"/>
              <a:gd name="connsiteY6" fmla="*/ 11867 h 124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846" h="1249017">
                <a:moveTo>
                  <a:pt x="616699" y="0"/>
                </a:moveTo>
                <a:lnTo>
                  <a:pt x="633147" y="0"/>
                </a:lnTo>
                <a:lnTo>
                  <a:pt x="750867" y="11867"/>
                </a:lnTo>
                <a:cubicBezTo>
                  <a:pt x="1035633" y="70139"/>
                  <a:pt x="1249846" y="322101"/>
                  <a:pt x="1249846" y="624094"/>
                </a:cubicBezTo>
                <a:cubicBezTo>
                  <a:pt x="1249846" y="969229"/>
                  <a:pt x="970058" y="1249017"/>
                  <a:pt x="624923" y="1249017"/>
                </a:cubicBezTo>
                <a:cubicBezTo>
                  <a:pt x="279788" y="1249017"/>
                  <a:pt x="0" y="969229"/>
                  <a:pt x="0" y="624094"/>
                </a:cubicBezTo>
                <a:cubicBezTo>
                  <a:pt x="0" y="322101"/>
                  <a:pt x="214213" y="70139"/>
                  <a:pt x="498979" y="11867"/>
                </a:cubicBezTo>
                <a:close/>
              </a:path>
            </a:pathLst>
          </a:custGeom>
        </p:spPr>
      </p:pic>
      <p:pic>
        <p:nvPicPr>
          <p:cNvPr id="34" name="Picture 33" descr="A person in a suit&#10;&#10;Description automatically generated">
            <a:extLst>
              <a:ext uri="{FF2B5EF4-FFF2-40B4-BE49-F238E27FC236}">
                <a16:creationId xmlns:a16="http://schemas.microsoft.com/office/drawing/2014/main" id="{EE6A228F-D82D-A25F-92FB-BA8BE77426BE}"/>
              </a:ext>
            </a:extLst>
          </p:cNvPr>
          <p:cNvPicPr>
            <a:picLocks noChangeAspect="1"/>
          </p:cNvPicPr>
          <p:nvPr/>
        </p:nvPicPr>
        <p:blipFill>
          <a:blip r:embed="rId11"/>
          <a:srcRect l="19040" t="2626" r="19040" b="35453"/>
          <a:stretch>
            <a:fillRect/>
          </a:stretch>
        </p:blipFill>
        <p:spPr>
          <a:xfrm>
            <a:off x="6169078" y="3974980"/>
            <a:ext cx="918541" cy="918541"/>
          </a:xfrm>
          <a:custGeom>
            <a:avLst/>
            <a:gdLst>
              <a:gd name="connsiteX0" fmla="*/ 624923 w 1249846"/>
              <a:gd name="connsiteY0" fmla="*/ 0 h 1249846"/>
              <a:gd name="connsiteX1" fmla="*/ 1249846 w 1249846"/>
              <a:gd name="connsiteY1" fmla="*/ 624923 h 1249846"/>
              <a:gd name="connsiteX2" fmla="*/ 624923 w 1249846"/>
              <a:gd name="connsiteY2" fmla="*/ 1249846 h 1249846"/>
              <a:gd name="connsiteX3" fmla="*/ 0 w 1249846"/>
              <a:gd name="connsiteY3" fmla="*/ 624923 h 1249846"/>
              <a:gd name="connsiteX4" fmla="*/ 624923 w 1249846"/>
              <a:gd name="connsiteY4" fmla="*/ 0 h 1249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46" h="1249846">
                <a:moveTo>
                  <a:pt x="624923" y="0"/>
                </a:moveTo>
                <a:cubicBezTo>
                  <a:pt x="970058" y="0"/>
                  <a:pt x="1249846" y="279788"/>
                  <a:pt x="1249846" y="624923"/>
                </a:cubicBezTo>
                <a:cubicBezTo>
                  <a:pt x="1249846" y="970058"/>
                  <a:pt x="970058" y="1249846"/>
                  <a:pt x="624923" y="1249846"/>
                </a:cubicBezTo>
                <a:cubicBezTo>
                  <a:pt x="279788" y="1249846"/>
                  <a:pt x="0" y="970058"/>
                  <a:pt x="0" y="624923"/>
                </a:cubicBezTo>
                <a:cubicBezTo>
                  <a:pt x="0" y="279788"/>
                  <a:pt x="279788" y="0"/>
                  <a:pt x="624923" y="0"/>
                </a:cubicBezTo>
                <a:close/>
              </a:path>
            </a:pathLst>
          </a:custGeom>
        </p:spPr>
      </p:pic>
      <p:pic>
        <p:nvPicPr>
          <p:cNvPr id="35" name="Picture 34" descr="A person in a suit with her arms crossed&#10;&#10;Description automatically generated">
            <a:extLst>
              <a:ext uri="{FF2B5EF4-FFF2-40B4-BE49-F238E27FC236}">
                <a16:creationId xmlns:a16="http://schemas.microsoft.com/office/drawing/2014/main" id="{C84998BF-C8E4-DA07-70D2-F9E37B252483}"/>
              </a:ext>
            </a:extLst>
          </p:cNvPr>
          <p:cNvPicPr>
            <a:picLocks noChangeAspect="1"/>
          </p:cNvPicPr>
          <p:nvPr/>
        </p:nvPicPr>
        <p:blipFill>
          <a:blip r:embed="rId12"/>
          <a:srcRect l="17650" t="3529" r="20430" b="34551"/>
          <a:stretch>
            <a:fillRect/>
          </a:stretch>
        </p:blipFill>
        <p:spPr>
          <a:xfrm>
            <a:off x="6169079" y="2848350"/>
            <a:ext cx="918541" cy="918541"/>
          </a:xfrm>
          <a:custGeom>
            <a:avLst/>
            <a:gdLst>
              <a:gd name="connsiteX0" fmla="*/ 624923 w 1249846"/>
              <a:gd name="connsiteY0" fmla="*/ 0 h 1249846"/>
              <a:gd name="connsiteX1" fmla="*/ 1249846 w 1249846"/>
              <a:gd name="connsiteY1" fmla="*/ 624923 h 1249846"/>
              <a:gd name="connsiteX2" fmla="*/ 624923 w 1249846"/>
              <a:gd name="connsiteY2" fmla="*/ 1249846 h 1249846"/>
              <a:gd name="connsiteX3" fmla="*/ 0 w 1249846"/>
              <a:gd name="connsiteY3" fmla="*/ 624923 h 1249846"/>
              <a:gd name="connsiteX4" fmla="*/ 624923 w 1249846"/>
              <a:gd name="connsiteY4" fmla="*/ 0 h 1249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46" h="1249846">
                <a:moveTo>
                  <a:pt x="624923" y="0"/>
                </a:moveTo>
                <a:cubicBezTo>
                  <a:pt x="970058" y="0"/>
                  <a:pt x="1249846" y="279788"/>
                  <a:pt x="1249846" y="624923"/>
                </a:cubicBezTo>
                <a:cubicBezTo>
                  <a:pt x="1249846" y="970058"/>
                  <a:pt x="970058" y="1249846"/>
                  <a:pt x="624923" y="1249846"/>
                </a:cubicBezTo>
                <a:cubicBezTo>
                  <a:pt x="279788" y="1249846"/>
                  <a:pt x="0" y="970058"/>
                  <a:pt x="0" y="624923"/>
                </a:cubicBezTo>
                <a:cubicBezTo>
                  <a:pt x="0" y="279788"/>
                  <a:pt x="279788" y="0"/>
                  <a:pt x="624923" y="0"/>
                </a:cubicBezTo>
                <a:close/>
              </a:path>
            </a:pathLst>
          </a:custGeom>
        </p:spPr>
      </p:pic>
      <p:pic>
        <p:nvPicPr>
          <p:cNvPr id="36" name="Picture 35" descr="A person in a suit with his arms crossed&#10;&#10;Description automatically generated">
            <a:extLst>
              <a:ext uri="{FF2B5EF4-FFF2-40B4-BE49-F238E27FC236}">
                <a16:creationId xmlns:a16="http://schemas.microsoft.com/office/drawing/2014/main" id="{DC8C43C3-2E5A-B83A-77F1-824980CD2BFF}"/>
              </a:ext>
            </a:extLst>
          </p:cNvPr>
          <p:cNvPicPr>
            <a:picLocks noChangeAspect="1"/>
          </p:cNvPicPr>
          <p:nvPr/>
        </p:nvPicPr>
        <p:blipFill>
          <a:blip r:embed="rId13"/>
          <a:srcRect l="19336" t="2101" r="26481" b="43716"/>
          <a:stretch>
            <a:fillRect/>
          </a:stretch>
        </p:blipFill>
        <p:spPr>
          <a:xfrm>
            <a:off x="8886741" y="2879408"/>
            <a:ext cx="918541" cy="918541"/>
          </a:xfrm>
          <a:custGeom>
            <a:avLst/>
            <a:gdLst>
              <a:gd name="connsiteX0" fmla="*/ 624923 w 1249846"/>
              <a:gd name="connsiteY0" fmla="*/ 0 h 1249846"/>
              <a:gd name="connsiteX1" fmla="*/ 1249846 w 1249846"/>
              <a:gd name="connsiteY1" fmla="*/ 624923 h 1249846"/>
              <a:gd name="connsiteX2" fmla="*/ 624923 w 1249846"/>
              <a:gd name="connsiteY2" fmla="*/ 1249846 h 1249846"/>
              <a:gd name="connsiteX3" fmla="*/ 0 w 1249846"/>
              <a:gd name="connsiteY3" fmla="*/ 624923 h 1249846"/>
              <a:gd name="connsiteX4" fmla="*/ 624923 w 1249846"/>
              <a:gd name="connsiteY4" fmla="*/ 0 h 1249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46" h="1249846">
                <a:moveTo>
                  <a:pt x="624923" y="0"/>
                </a:moveTo>
                <a:cubicBezTo>
                  <a:pt x="970058" y="0"/>
                  <a:pt x="1249846" y="279788"/>
                  <a:pt x="1249846" y="624923"/>
                </a:cubicBezTo>
                <a:cubicBezTo>
                  <a:pt x="1249846" y="970058"/>
                  <a:pt x="970058" y="1249846"/>
                  <a:pt x="624923" y="1249846"/>
                </a:cubicBezTo>
                <a:cubicBezTo>
                  <a:pt x="279788" y="1249846"/>
                  <a:pt x="0" y="970058"/>
                  <a:pt x="0" y="624923"/>
                </a:cubicBezTo>
                <a:cubicBezTo>
                  <a:pt x="0" y="279788"/>
                  <a:pt x="279788" y="0"/>
                  <a:pt x="624923" y="0"/>
                </a:cubicBezTo>
                <a:close/>
              </a:path>
            </a:pathLst>
          </a:custGeom>
        </p:spPr>
      </p:pic>
      <p:sp>
        <p:nvSpPr>
          <p:cNvPr id="37" name="Title 1">
            <a:extLst>
              <a:ext uri="{FF2B5EF4-FFF2-40B4-BE49-F238E27FC236}">
                <a16:creationId xmlns:a16="http://schemas.microsoft.com/office/drawing/2014/main" id="{5F290D6E-AFCC-C25B-9CE8-5F136EEF4D52}"/>
              </a:ext>
            </a:extLst>
          </p:cNvPr>
          <p:cNvSpPr txBox="1">
            <a:spLocks/>
          </p:cNvSpPr>
          <p:nvPr/>
        </p:nvSpPr>
        <p:spPr>
          <a:xfrm>
            <a:off x="1574983" y="3061291"/>
            <a:ext cx="1691648" cy="427139"/>
          </a:xfrm>
          <a:prstGeom prst="rect">
            <a:avLst/>
          </a:prstGeom>
        </p:spPr>
        <p:txBody>
          <a:bodyPr vert="horz" lIns="0" tIns="45720" rIns="91440" bIns="45720" rtlCol="0" anchor="t">
            <a:noAutofit/>
          </a:bodyPr>
          <a:lstStyle>
            <a:lvl1pPr algn="ctr" defTabSz="1011966" rtl="0" eaLnBrk="1" latinLnBrk="0" hangingPunct="1">
              <a:lnSpc>
                <a:spcPct val="90000"/>
              </a:lnSpc>
              <a:spcBef>
                <a:spcPct val="0"/>
              </a:spcBef>
              <a:buNone/>
              <a:defRPr sz="6640" kern="1200">
                <a:solidFill>
                  <a:schemeClr val="tx1"/>
                </a:solidFill>
                <a:latin typeface="+mj-lt"/>
                <a:ea typeface="+mj-ea"/>
                <a:cs typeface="+mj-cs"/>
              </a:defRPr>
            </a:lvl1pPr>
          </a:lstStyle>
          <a:p>
            <a:pPr algn="l"/>
            <a:r>
              <a:rPr lang="en-US" sz="1050" b="1" dirty="0">
                <a:ea typeface="Open Sans" panose="020B0606030504020204" pitchFamily="34" charset="0"/>
                <a:cs typeface="Open Sans" panose="020B0606030504020204" pitchFamily="34" charset="0"/>
              </a:rPr>
              <a:t>Senen Quizon</a:t>
            </a:r>
            <a:br>
              <a:rPr lang="en-US" sz="1200" b="1" dirty="0">
                <a:ea typeface="Open Sans" panose="020B0606030504020204" pitchFamily="34" charset="0"/>
                <a:cs typeface="Open Sans" panose="020B0606030504020204" pitchFamily="34" charset="0"/>
              </a:rPr>
            </a:br>
            <a:r>
              <a:rPr lang="en-US" sz="1000" dirty="0">
                <a:ea typeface="Open Sans" panose="020B0606030504020204" pitchFamily="34" charset="0"/>
                <a:cs typeface="Open Sans" panose="020B0606030504020204" pitchFamily="34" charset="0"/>
              </a:rPr>
              <a:t>Principal, Deloitte Philippines</a:t>
            </a:r>
            <a:br>
              <a:rPr lang="en-US" sz="1000" dirty="0">
                <a:ea typeface="Open Sans" panose="020B0606030504020204" pitchFamily="34" charset="0"/>
                <a:cs typeface="Open Sans" panose="020B0606030504020204" pitchFamily="34" charset="0"/>
              </a:rPr>
            </a:br>
            <a:r>
              <a:rPr lang="en-US" sz="1000" dirty="0">
                <a:ea typeface="Open Sans" panose="020B0606030504020204" pitchFamily="34" charset="0"/>
                <a:cs typeface="Open Sans" panose="020B0606030504020204" pitchFamily="34" charset="0"/>
              </a:rPr>
              <a:t>smquizon@deloitte.com</a:t>
            </a:r>
          </a:p>
        </p:txBody>
      </p:sp>
      <p:sp>
        <p:nvSpPr>
          <p:cNvPr id="38" name="Title 1">
            <a:extLst>
              <a:ext uri="{FF2B5EF4-FFF2-40B4-BE49-F238E27FC236}">
                <a16:creationId xmlns:a16="http://schemas.microsoft.com/office/drawing/2014/main" id="{D8749EFF-49A1-D280-3F65-864B31C9B27E}"/>
              </a:ext>
            </a:extLst>
          </p:cNvPr>
          <p:cNvSpPr txBox="1">
            <a:spLocks/>
          </p:cNvSpPr>
          <p:nvPr/>
        </p:nvSpPr>
        <p:spPr>
          <a:xfrm>
            <a:off x="1571592" y="4279056"/>
            <a:ext cx="1691648" cy="427139"/>
          </a:xfrm>
          <a:prstGeom prst="rect">
            <a:avLst/>
          </a:prstGeom>
        </p:spPr>
        <p:txBody>
          <a:bodyPr vert="horz" lIns="0" tIns="45720" rIns="91440" bIns="45720" rtlCol="0" anchor="t">
            <a:noAutofit/>
          </a:bodyPr>
          <a:lstStyle>
            <a:lvl1pPr algn="ctr" defTabSz="1011966" rtl="0" eaLnBrk="1" latinLnBrk="0" hangingPunct="1">
              <a:lnSpc>
                <a:spcPct val="90000"/>
              </a:lnSpc>
              <a:spcBef>
                <a:spcPct val="0"/>
              </a:spcBef>
              <a:buNone/>
              <a:defRPr sz="6640" kern="1200">
                <a:solidFill>
                  <a:schemeClr val="tx1"/>
                </a:solidFill>
                <a:latin typeface="+mj-lt"/>
                <a:ea typeface="+mj-ea"/>
                <a:cs typeface="+mj-cs"/>
              </a:defRPr>
            </a:lvl1pPr>
          </a:lstStyle>
          <a:p>
            <a:pPr algn="l"/>
            <a:r>
              <a:rPr lang="en-US" sz="1050" b="1" dirty="0">
                <a:ea typeface="Open Sans" panose="020B0606030504020204" pitchFamily="34" charset="0"/>
                <a:cs typeface="Open Sans" panose="020B0606030504020204" pitchFamily="34" charset="0"/>
              </a:rPr>
              <a:t>Walter Abela Jr.</a:t>
            </a:r>
            <a:br>
              <a:rPr lang="en-US" sz="1200" b="1" dirty="0">
                <a:ea typeface="Open Sans" panose="020B0606030504020204" pitchFamily="34" charset="0"/>
                <a:cs typeface="Open Sans" panose="020B0606030504020204" pitchFamily="34" charset="0"/>
              </a:rPr>
            </a:br>
            <a:r>
              <a:rPr lang="en-US" sz="1000" dirty="0">
                <a:ea typeface="Open Sans" panose="020B0606030504020204" pitchFamily="34" charset="0"/>
                <a:cs typeface="Open Sans" panose="020B0606030504020204" pitchFamily="34" charset="0"/>
              </a:rPr>
              <a:t>Partner, Deloitte Philippines</a:t>
            </a:r>
            <a:br>
              <a:rPr lang="en-US" sz="1000" dirty="0">
                <a:ea typeface="Open Sans" panose="020B0606030504020204" pitchFamily="34" charset="0"/>
                <a:cs typeface="Open Sans" panose="020B0606030504020204" pitchFamily="34" charset="0"/>
              </a:rPr>
            </a:br>
            <a:r>
              <a:rPr lang="en-US" sz="1000" dirty="0">
                <a:ea typeface="Open Sans" panose="020B0606030504020204" pitchFamily="34" charset="0"/>
                <a:cs typeface="Open Sans" panose="020B0606030504020204" pitchFamily="34" charset="0"/>
              </a:rPr>
              <a:t>wabela@deloitte.com</a:t>
            </a:r>
          </a:p>
        </p:txBody>
      </p:sp>
      <p:sp>
        <p:nvSpPr>
          <p:cNvPr id="39" name="Title 1">
            <a:extLst>
              <a:ext uri="{FF2B5EF4-FFF2-40B4-BE49-F238E27FC236}">
                <a16:creationId xmlns:a16="http://schemas.microsoft.com/office/drawing/2014/main" id="{78C5C151-5B5E-C471-AB27-D5DF91134977}"/>
              </a:ext>
            </a:extLst>
          </p:cNvPr>
          <p:cNvSpPr txBox="1">
            <a:spLocks/>
          </p:cNvSpPr>
          <p:nvPr/>
        </p:nvSpPr>
        <p:spPr>
          <a:xfrm>
            <a:off x="7198796" y="3072258"/>
            <a:ext cx="2130336" cy="427139"/>
          </a:xfrm>
          <a:prstGeom prst="rect">
            <a:avLst/>
          </a:prstGeom>
        </p:spPr>
        <p:txBody>
          <a:bodyPr vert="horz" lIns="0" tIns="45720" rIns="91440" bIns="45720" rtlCol="0" anchor="t">
            <a:noAutofit/>
          </a:bodyPr>
          <a:lstStyle>
            <a:lvl1pPr algn="ctr" defTabSz="1011966" rtl="0" eaLnBrk="1" latinLnBrk="0" hangingPunct="1">
              <a:lnSpc>
                <a:spcPct val="90000"/>
              </a:lnSpc>
              <a:spcBef>
                <a:spcPct val="0"/>
              </a:spcBef>
              <a:buNone/>
              <a:defRPr sz="6640" kern="1200">
                <a:solidFill>
                  <a:schemeClr val="tx1"/>
                </a:solidFill>
                <a:latin typeface="+mj-lt"/>
                <a:ea typeface="+mj-ea"/>
                <a:cs typeface="+mj-cs"/>
              </a:defRPr>
            </a:lvl1pPr>
          </a:lstStyle>
          <a:p>
            <a:pPr algn="l"/>
            <a:r>
              <a:rPr lang="en-US" sz="1050" b="1" dirty="0">
                <a:ea typeface="Open Sans" panose="020B0606030504020204" pitchFamily="34" charset="0"/>
                <a:cs typeface="Open Sans" panose="020B0606030504020204" pitchFamily="34" charset="0"/>
              </a:rPr>
              <a:t>Imelda Tapay-Lapres</a:t>
            </a:r>
            <a:br>
              <a:rPr lang="en-US" sz="1200" b="1" dirty="0">
                <a:ea typeface="Open Sans" panose="020B0606030504020204" pitchFamily="34" charset="0"/>
                <a:cs typeface="Open Sans" panose="020B0606030504020204" pitchFamily="34" charset="0"/>
              </a:rPr>
            </a:br>
            <a:r>
              <a:rPr lang="en-US" sz="1000" dirty="0">
                <a:ea typeface="Open Sans" panose="020B0606030504020204" pitchFamily="34" charset="0"/>
                <a:cs typeface="Open Sans" panose="020B0606030504020204" pitchFamily="34" charset="0"/>
              </a:rPr>
              <a:t>Partner, Deloitte Philippines</a:t>
            </a:r>
            <a:br>
              <a:rPr lang="en-US" sz="1000" dirty="0">
                <a:ea typeface="Open Sans" panose="020B0606030504020204" pitchFamily="34" charset="0"/>
                <a:cs typeface="Open Sans" panose="020B0606030504020204" pitchFamily="34" charset="0"/>
              </a:rPr>
            </a:br>
            <a:r>
              <a:rPr lang="en-US" sz="1000" dirty="0">
                <a:ea typeface="Open Sans" panose="020B0606030504020204" pitchFamily="34" charset="0"/>
                <a:cs typeface="Open Sans" panose="020B0606030504020204" pitchFamily="34" charset="0"/>
              </a:rPr>
              <a:t>itapay@deloitte.com</a:t>
            </a:r>
          </a:p>
        </p:txBody>
      </p:sp>
      <p:sp>
        <p:nvSpPr>
          <p:cNvPr id="41" name="Title 1">
            <a:extLst>
              <a:ext uri="{FF2B5EF4-FFF2-40B4-BE49-F238E27FC236}">
                <a16:creationId xmlns:a16="http://schemas.microsoft.com/office/drawing/2014/main" id="{48F85473-C840-23CE-F433-5B2DC5FF820A}"/>
              </a:ext>
            </a:extLst>
          </p:cNvPr>
          <p:cNvSpPr txBox="1">
            <a:spLocks/>
          </p:cNvSpPr>
          <p:nvPr/>
        </p:nvSpPr>
        <p:spPr>
          <a:xfrm>
            <a:off x="10036373" y="4696808"/>
            <a:ext cx="1622224" cy="427139"/>
          </a:xfrm>
          <a:prstGeom prst="rect">
            <a:avLst/>
          </a:prstGeom>
        </p:spPr>
        <p:txBody>
          <a:bodyPr vert="horz" lIns="0" tIns="45720" rIns="91440" bIns="45720" rtlCol="0" anchor="t">
            <a:noAutofit/>
          </a:bodyPr>
          <a:lstStyle>
            <a:lvl1pPr algn="ctr" defTabSz="1011966" rtl="0" eaLnBrk="1" latinLnBrk="0" hangingPunct="1">
              <a:lnSpc>
                <a:spcPct val="90000"/>
              </a:lnSpc>
              <a:spcBef>
                <a:spcPct val="0"/>
              </a:spcBef>
              <a:buNone/>
              <a:defRPr sz="6640" kern="1200">
                <a:solidFill>
                  <a:schemeClr val="tx1"/>
                </a:solidFill>
                <a:latin typeface="+mj-lt"/>
                <a:ea typeface="+mj-ea"/>
                <a:cs typeface="+mj-cs"/>
              </a:defRPr>
            </a:lvl1pPr>
          </a:lstStyle>
          <a:p>
            <a:pPr algn="l"/>
            <a:r>
              <a:rPr lang="en-US" sz="1050" b="1" dirty="0">
                <a:ea typeface="Open Sans" panose="020B0606030504020204" pitchFamily="34" charset="0"/>
                <a:cs typeface="Open Sans" panose="020B0606030504020204" pitchFamily="34" charset="0"/>
              </a:rPr>
              <a:t>Alvin </a:t>
            </a:r>
            <a:r>
              <a:rPr lang="en-US" sz="1050" b="1" dirty="0" err="1">
                <a:ea typeface="Open Sans" panose="020B0606030504020204" pitchFamily="34" charset="0"/>
                <a:cs typeface="Open Sans" panose="020B0606030504020204" pitchFamily="34" charset="0"/>
              </a:rPr>
              <a:t>Saldaña</a:t>
            </a:r>
            <a:br>
              <a:rPr lang="en-US" sz="1200" b="1" dirty="0">
                <a:ea typeface="Open Sans" panose="020B0606030504020204" pitchFamily="34" charset="0"/>
                <a:cs typeface="Open Sans" panose="020B0606030504020204" pitchFamily="34" charset="0"/>
              </a:rPr>
            </a:br>
            <a:r>
              <a:rPr lang="en-US" sz="1000" dirty="0">
                <a:ea typeface="Open Sans" panose="020B0606030504020204" pitchFamily="34" charset="0"/>
                <a:cs typeface="Open Sans" panose="020B0606030504020204" pitchFamily="34" charset="0"/>
              </a:rPr>
              <a:t>Principal, Deloitte Philippines</a:t>
            </a:r>
            <a:br>
              <a:rPr lang="en-US" sz="1000" dirty="0">
                <a:ea typeface="Open Sans" panose="020B0606030504020204" pitchFamily="34" charset="0"/>
                <a:cs typeface="Open Sans" panose="020B0606030504020204" pitchFamily="34" charset="0"/>
              </a:rPr>
            </a:br>
            <a:r>
              <a:rPr lang="en-US" sz="1000" dirty="0">
                <a:ea typeface="Open Sans" panose="020B0606030504020204" pitchFamily="34" charset="0"/>
                <a:cs typeface="Open Sans" panose="020B0606030504020204" pitchFamily="34" charset="0"/>
              </a:rPr>
              <a:t>asaldana@deloitte.com</a:t>
            </a:r>
          </a:p>
        </p:txBody>
      </p:sp>
      <p:sp>
        <p:nvSpPr>
          <p:cNvPr id="42" name="Title 1">
            <a:extLst>
              <a:ext uri="{FF2B5EF4-FFF2-40B4-BE49-F238E27FC236}">
                <a16:creationId xmlns:a16="http://schemas.microsoft.com/office/drawing/2014/main" id="{6453C0C6-EC80-3E52-EC1B-5E886B6B239F}"/>
              </a:ext>
            </a:extLst>
          </p:cNvPr>
          <p:cNvSpPr txBox="1">
            <a:spLocks/>
          </p:cNvSpPr>
          <p:nvPr/>
        </p:nvSpPr>
        <p:spPr>
          <a:xfrm>
            <a:off x="4410670" y="3074207"/>
            <a:ext cx="2130336" cy="427139"/>
          </a:xfrm>
          <a:prstGeom prst="rect">
            <a:avLst/>
          </a:prstGeom>
        </p:spPr>
        <p:txBody>
          <a:bodyPr vert="horz" lIns="0" tIns="45720" rIns="91440" bIns="45720" rtlCol="0" anchor="t">
            <a:noAutofit/>
          </a:bodyPr>
          <a:lstStyle>
            <a:lvl1pPr algn="ctr" defTabSz="1011966" rtl="0" eaLnBrk="1" latinLnBrk="0" hangingPunct="1">
              <a:lnSpc>
                <a:spcPct val="90000"/>
              </a:lnSpc>
              <a:spcBef>
                <a:spcPct val="0"/>
              </a:spcBef>
              <a:buNone/>
              <a:defRPr sz="6640" kern="1200">
                <a:solidFill>
                  <a:schemeClr val="tx1"/>
                </a:solidFill>
                <a:latin typeface="+mj-lt"/>
                <a:ea typeface="+mj-ea"/>
                <a:cs typeface="+mj-cs"/>
              </a:defRPr>
            </a:lvl1pPr>
          </a:lstStyle>
          <a:p>
            <a:pPr algn="l"/>
            <a:r>
              <a:rPr lang="en-US" sz="1050" b="1" dirty="0">
                <a:ea typeface="Open Sans" panose="020B0606030504020204" pitchFamily="34" charset="0"/>
                <a:cs typeface="Open Sans" panose="020B0606030504020204" pitchFamily="34" charset="0"/>
              </a:rPr>
              <a:t>Ronald </a:t>
            </a:r>
            <a:r>
              <a:rPr lang="en-US" sz="1050" b="1" dirty="0" err="1">
                <a:ea typeface="Open Sans" panose="020B0606030504020204" pitchFamily="34" charset="0"/>
                <a:cs typeface="Open Sans" panose="020B0606030504020204" pitchFamily="34" charset="0"/>
              </a:rPr>
              <a:t>Bernas</a:t>
            </a:r>
            <a:br>
              <a:rPr lang="en-US" sz="1200" b="1" dirty="0">
                <a:ea typeface="Open Sans" panose="020B0606030504020204" pitchFamily="34" charset="0"/>
                <a:cs typeface="Open Sans" panose="020B0606030504020204" pitchFamily="34" charset="0"/>
              </a:rPr>
            </a:br>
            <a:r>
              <a:rPr lang="en-US" sz="1000" dirty="0">
                <a:ea typeface="Open Sans" panose="020B0606030504020204" pitchFamily="34" charset="0"/>
                <a:cs typeface="Open Sans" panose="020B0606030504020204" pitchFamily="34" charset="0"/>
              </a:rPr>
              <a:t>Partner, Deloitte Philippines</a:t>
            </a:r>
            <a:br>
              <a:rPr lang="en-US" sz="1000" dirty="0">
                <a:ea typeface="Open Sans" panose="020B0606030504020204" pitchFamily="34" charset="0"/>
                <a:cs typeface="Open Sans" panose="020B0606030504020204" pitchFamily="34" charset="0"/>
              </a:rPr>
            </a:br>
            <a:r>
              <a:rPr lang="en-US" sz="1000" dirty="0">
                <a:ea typeface="Open Sans" panose="020B0606030504020204" pitchFamily="34" charset="0"/>
                <a:cs typeface="Open Sans" panose="020B0606030504020204" pitchFamily="34" charset="0"/>
              </a:rPr>
              <a:t>rbernas@deloitte.com</a:t>
            </a:r>
          </a:p>
        </p:txBody>
      </p:sp>
      <p:sp>
        <p:nvSpPr>
          <p:cNvPr id="43" name="Title 1">
            <a:extLst>
              <a:ext uri="{FF2B5EF4-FFF2-40B4-BE49-F238E27FC236}">
                <a16:creationId xmlns:a16="http://schemas.microsoft.com/office/drawing/2014/main" id="{A1F715F4-77A8-8F24-5F13-A60980174545}"/>
              </a:ext>
            </a:extLst>
          </p:cNvPr>
          <p:cNvSpPr txBox="1">
            <a:spLocks/>
          </p:cNvSpPr>
          <p:nvPr/>
        </p:nvSpPr>
        <p:spPr>
          <a:xfrm>
            <a:off x="4372031" y="4212853"/>
            <a:ext cx="1620639" cy="427139"/>
          </a:xfrm>
          <a:prstGeom prst="rect">
            <a:avLst/>
          </a:prstGeom>
        </p:spPr>
        <p:txBody>
          <a:bodyPr vert="horz" lIns="0" tIns="45720" rIns="91440" bIns="45720" rtlCol="0" anchor="t">
            <a:noAutofit/>
          </a:bodyPr>
          <a:lstStyle>
            <a:lvl1pPr algn="ctr" defTabSz="1011966" rtl="0" eaLnBrk="1" latinLnBrk="0" hangingPunct="1">
              <a:lnSpc>
                <a:spcPct val="90000"/>
              </a:lnSpc>
              <a:spcBef>
                <a:spcPct val="0"/>
              </a:spcBef>
              <a:buNone/>
              <a:defRPr sz="6640" kern="1200">
                <a:solidFill>
                  <a:schemeClr val="tx1"/>
                </a:solidFill>
                <a:latin typeface="+mj-lt"/>
                <a:ea typeface="+mj-ea"/>
                <a:cs typeface="+mj-cs"/>
              </a:defRPr>
            </a:lvl1pPr>
          </a:lstStyle>
          <a:p>
            <a:pPr algn="l"/>
            <a:r>
              <a:rPr lang="en-US" sz="1050" b="1" dirty="0">
                <a:ea typeface="Open Sans" panose="020B0606030504020204" pitchFamily="34" charset="0"/>
                <a:cs typeface="Open Sans" panose="020B0606030504020204" pitchFamily="34" charset="0"/>
              </a:rPr>
              <a:t>Romel Curiba</a:t>
            </a:r>
            <a:br>
              <a:rPr lang="en-US" sz="1200" b="1" dirty="0">
                <a:ea typeface="Open Sans" panose="020B0606030504020204" pitchFamily="34" charset="0"/>
                <a:cs typeface="Open Sans" panose="020B0606030504020204" pitchFamily="34" charset="0"/>
              </a:rPr>
            </a:br>
            <a:r>
              <a:rPr lang="en-US" sz="1000" dirty="0">
                <a:ea typeface="Open Sans" panose="020B0606030504020204" pitchFamily="34" charset="0"/>
                <a:cs typeface="Open Sans" panose="020B0606030504020204" pitchFamily="34" charset="0"/>
              </a:rPr>
              <a:t>Principal, Deloitte Philippines</a:t>
            </a:r>
            <a:br>
              <a:rPr lang="en-US" sz="1000" dirty="0">
                <a:ea typeface="Open Sans" panose="020B0606030504020204" pitchFamily="34" charset="0"/>
                <a:cs typeface="Open Sans" panose="020B0606030504020204" pitchFamily="34" charset="0"/>
              </a:rPr>
            </a:br>
            <a:r>
              <a:rPr lang="en-US" sz="1000" dirty="0">
                <a:ea typeface="Open Sans" panose="020B0606030504020204" pitchFamily="34" charset="0"/>
                <a:cs typeface="Open Sans" panose="020B0606030504020204" pitchFamily="34" charset="0"/>
              </a:rPr>
              <a:t>rcuriba@deloitte.com</a:t>
            </a:r>
          </a:p>
        </p:txBody>
      </p:sp>
      <p:sp>
        <p:nvSpPr>
          <p:cNvPr id="44" name="Title 1">
            <a:extLst>
              <a:ext uri="{FF2B5EF4-FFF2-40B4-BE49-F238E27FC236}">
                <a16:creationId xmlns:a16="http://schemas.microsoft.com/office/drawing/2014/main" id="{478F36D5-9C1B-4655-173B-5D4C0B078B09}"/>
              </a:ext>
            </a:extLst>
          </p:cNvPr>
          <p:cNvSpPr txBox="1">
            <a:spLocks/>
          </p:cNvSpPr>
          <p:nvPr/>
        </p:nvSpPr>
        <p:spPr>
          <a:xfrm>
            <a:off x="4376293" y="5447523"/>
            <a:ext cx="2130336" cy="427139"/>
          </a:xfrm>
          <a:prstGeom prst="rect">
            <a:avLst/>
          </a:prstGeom>
        </p:spPr>
        <p:txBody>
          <a:bodyPr vert="horz" lIns="0" tIns="45720" rIns="91440" bIns="45720" rtlCol="0" anchor="t">
            <a:noAutofit/>
          </a:bodyPr>
          <a:lstStyle>
            <a:lvl1pPr algn="ctr" defTabSz="1011966" rtl="0" eaLnBrk="1" latinLnBrk="0" hangingPunct="1">
              <a:lnSpc>
                <a:spcPct val="90000"/>
              </a:lnSpc>
              <a:spcBef>
                <a:spcPct val="0"/>
              </a:spcBef>
              <a:buNone/>
              <a:defRPr sz="6640" kern="1200">
                <a:solidFill>
                  <a:schemeClr val="tx1"/>
                </a:solidFill>
                <a:latin typeface="+mj-lt"/>
                <a:ea typeface="+mj-ea"/>
                <a:cs typeface="+mj-cs"/>
              </a:defRPr>
            </a:lvl1pPr>
          </a:lstStyle>
          <a:p>
            <a:pPr algn="l"/>
            <a:r>
              <a:rPr lang="en-US" sz="1050" b="1" dirty="0">
                <a:ea typeface="Open Sans" panose="020B0606030504020204" pitchFamily="34" charset="0"/>
                <a:cs typeface="Open Sans" panose="020B0606030504020204" pitchFamily="34" charset="0"/>
              </a:rPr>
              <a:t>Mary Rose Pascual</a:t>
            </a:r>
            <a:br>
              <a:rPr lang="en-US" sz="1200" b="1" dirty="0">
                <a:ea typeface="Open Sans" panose="020B0606030504020204" pitchFamily="34" charset="0"/>
                <a:cs typeface="Open Sans" panose="020B0606030504020204" pitchFamily="34" charset="0"/>
              </a:rPr>
            </a:br>
            <a:r>
              <a:rPr lang="en-US" sz="1000" dirty="0">
                <a:ea typeface="Open Sans" panose="020B0606030504020204" pitchFamily="34" charset="0"/>
                <a:cs typeface="Open Sans" panose="020B0606030504020204" pitchFamily="34" charset="0"/>
              </a:rPr>
              <a:t>Partner, Deloitte Philippines</a:t>
            </a:r>
            <a:br>
              <a:rPr lang="en-US" sz="1000" dirty="0">
                <a:ea typeface="Open Sans" panose="020B0606030504020204" pitchFamily="34" charset="0"/>
                <a:cs typeface="Open Sans" panose="020B0606030504020204" pitchFamily="34" charset="0"/>
              </a:rPr>
            </a:br>
            <a:r>
              <a:rPr lang="en-US" sz="1000" dirty="0">
                <a:ea typeface="Open Sans" panose="020B0606030504020204" pitchFamily="34" charset="0"/>
                <a:cs typeface="Open Sans" panose="020B0606030504020204" pitchFamily="34" charset="0"/>
              </a:rPr>
              <a:t>marpascual@deloitte.com</a:t>
            </a:r>
          </a:p>
        </p:txBody>
      </p:sp>
      <p:sp>
        <p:nvSpPr>
          <p:cNvPr id="46" name="Title 1">
            <a:extLst>
              <a:ext uri="{FF2B5EF4-FFF2-40B4-BE49-F238E27FC236}">
                <a16:creationId xmlns:a16="http://schemas.microsoft.com/office/drawing/2014/main" id="{BA3E0C24-1C9F-6BF7-4478-FEB4EFF35CF8}"/>
              </a:ext>
            </a:extLst>
          </p:cNvPr>
          <p:cNvSpPr txBox="1">
            <a:spLocks/>
          </p:cNvSpPr>
          <p:nvPr/>
        </p:nvSpPr>
        <p:spPr>
          <a:xfrm>
            <a:off x="9951720" y="3101148"/>
            <a:ext cx="1785426" cy="427139"/>
          </a:xfrm>
          <a:prstGeom prst="rect">
            <a:avLst/>
          </a:prstGeom>
        </p:spPr>
        <p:txBody>
          <a:bodyPr vert="horz" lIns="0" tIns="45720" rIns="91440" bIns="45720" rtlCol="0" anchor="t">
            <a:noAutofit/>
          </a:bodyPr>
          <a:lstStyle>
            <a:lvl1pPr algn="ctr" defTabSz="1011966" rtl="0" eaLnBrk="1" latinLnBrk="0" hangingPunct="1">
              <a:lnSpc>
                <a:spcPct val="90000"/>
              </a:lnSpc>
              <a:spcBef>
                <a:spcPct val="0"/>
              </a:spcBef>
              <a:buNone/>
              <a:defRPr sz="6640" kern="1200">
                <a:solidFill>
                  <a:schemeClr val="tx1"/>
                </a:solidFill>
                <a:latin typeface="+mj-lt"/>
                <a:ea typeface="+mj-ea"/>
                <a:cs typeface="+mj-cs"/>
              </a:defRPr>
            </a:lvl1pPr>
          </a:lstStyle>
          <a:p>
            <a:pPr algn="l"/>
            <a:r>
              <a:rPr lang="en-US" sz="1050" b="1" dirty="0">
                <a:ea typeface="Open Sans" panose="020B0606030504020204" pitchFamily="34" charset="0"/>
                <a:cs typeface="Open Sans" panose="020B0606030504020204" pitchFamily="34" charset="0"/>
              </a:rPr>
              <a:t>Daniel Laoh</a:t>
            </a:r>
            <a:br>
              <a:rPr lang="en-US" sz="1200" b="1" dirty="0">
                <a:ea typeface="Open Sans" panose="020B0606030504020204" pitchFamily="34" charset="0"/>
                <a:cs typeface="Open Sans" panose="020B0606030504020204" pitchFamily="34" charset="0"/>
              </a:rPr>
            </a:br>
            <a:r>
              <a:rPr lang="en-US" sz="1000" dirty="0">
                <a:ea typeface="Open Sans" panose="020B0606030504020204" pitchFamily="34" charset="0"/>
                <a:cs typeface="Open Sans" panose="020B0606030504020204" pitchFamily="34" charset="0"/>
              </a:rPr>
              <a:t>Partner, Deloitte Philippines</a:t>
            </a:r>
            <a:br>
              <a:rPr lang="en-US" sz="1000" dirty="0">
                <a:ea typeface="Open Sans" panose="020B0606030504020204" pitchFamily="34" charset="0"/>
                <a:cs typeface="Open Sans" panose="020B0606030504020204" pitchFamily="34" charset="0"/>
              </a:rPr>
            </a:br>
            <a:r>
              <a:rPr lang="en-US" sz="1000" dirty="0">
                <a:ea typeface="Open Sans" panose="020B0606030504020204" pitchFamily="34" charset="0"/>
                <a:cs typeface="Open Sans" panose="020B0606030504020204" pitchFamily="34" charset="0"/>
              </a:rPr>
              <a:t>dlaoh@deloitte.com</a:t>
            </a:r>
          </a:p>
        </p:txBody>
      </p:sp>
      <p:sp>
        <p:nvSpPr>
          <p:cNvPr id="47" name="Title 1">
            <a:extLst>
              <a:ext uri="{FF2B5EF4-FFF2-40B4-BE49-F238E27FC236}">
                <a16:creationId xmlns:a16="http://schemas.microsoft.com/office/drawing/2014/main" id="{813C9850-1D4B-BED2-48AB-5824EFD84DBC}"/>
              </a:ext>
            </a:extLst>
          </p:cNvPr>
          <p:cNvSpPr txBox="1">
            <a:spLocks/>
          </p:cNvSpPr>
          <p:nvPr/>
        </p:nvSpPr>
        <p:spPr>
          <a:xfrm>
            <a:off x="1544804" y="5513726"/>
            <a:ext cx="1691648" cy="427139"/>
          </a:xfrm>
          <a:prstGeom prst="rect">
            <a:avLst/>
          </a:prstGeom>
        </p:spPr>
        <p:txBody>
          <a:bodyPr vert="horz" lIns="0" tIns="45720" rIns="91440" bIns="45720" rtlCol="0" anchor="t">
            <a:noAutofit/>
          </a:bodyPr>
          <a:lstStyle>
            <a:lvl1pPr algn="ctr" defTabSz="1011966" rtl="0" eaLnBrk="1" latinLnBrk="0" hangingPunct="1">
              <a:lnSpc>
                <a:spcPct val="90000"/>
              </a:lnSpc>
              <a:spcBef>
                <a:spcPct val="0"/>
              </a:spcBef>
              <a:buNone/>
              <a:defRPr sz="6640" kern="1200">
                <a:solidFill>
                  <a:schemeClr val="tx1"/>
                </a:solidFill>
                <a:latin typeface="+mj-lt"/>
                <a:ea typeface="+mj-ea"/>
                <a:cs typeface="+mj-cs"/>
              </a:defRPr>
            </a:lvl1pPr>
          </a:lstStyle>
          <a:p>
            <a:pPr algn="l"/>
            <a:r>
              <a:rPr lang="en-US" sz="1050" b="1" dirty="0">
                <a:ea typeface="Open Sans" panose="020B0606030504020204" pitchFamily="34" charset="0"/>
                <a:cs typeface="Open Sans" panose="020B0606030504020204" pitchFamily="34" charset="0"/>
              </a:rPr>
              <a:t>Elaine De Guzman</a:t>
            </a:r>
            <a:br>
              <a:rPr lang="en-US" sz="1200" b="1" dirty="0">
                <a:ea typeface="Open Sans" panose="020B0606030504020204" pitchFamily="34" charset="0"/>
                <a:cs typeface="Open Sans" panose="020B0606030504020204" pitchFamily="34" charset="0"/>
              </a:rPr>
            </a:br>
            <a:r>
              <a:rPr lang="en-US" sz="1000" dirty="0">
                <a:ea typeface="Open Sans" panose="020B0606030504020204" pitchFamily="34" charset="0"/>
                <a:cs typeface="Open Sans" panose="020B0606030504020204" pitchFamily="34" charset="0"/>
              </a:rPr>
              <a:t>Principal, Deloitte Philippines</a:t>
            </a:r>
            <a:br>
              <a:rPr lang="en-US" sz="1000" dirty="0">
                <a:ea typeface="Open Sans" panose="020B0606030504020204" pitchFamily="34" charset="0"/>
                <a:cs typeface="Open Sans" panose="020B0606030504020204" pitchFamily="34" charset="0"/>
              </a:rPr>
            </a:br>
            <a:r>
              <a:rPr lang="en-US" sz="1000" dirty="0">
                <a:ea typeface="Open Sans" panose="020B0606030504020204" pitchFamily="34" charset="0"/>
                <a:cs typeface="Open Sans" panose="020B0606030504020204" pitchFamily="34" charset="0"/>
              </a:rPr>
              <a:t>eedeguzman@deloitte.com</a:t>
            </a:r>
          </a:p>
        </p:txBody>
      </p:sp>
      <p:sp>
        <p:nvSpPr>
          <p:cNvPr id="48" name="Title 1">
            <a:extLst>
              <a:ext uri="{FF2B5EF4-FFF2-40B4-BE49-F238E27FC236}">
                <a16:creationId xmlns:a16="http://schemas.microsoft.com/office/drawing/2014/main" id="{DCF5DCDA-16E0-517C-7503-AFB9E9F94421}"/>
              </a:ext>
            </a:extLst>
          </p:cNvPr>
          <p:cNvSpPr txBox="1">
            <a:spLocks/>
          </p:cNvSpPr>
          <p:nvPr/>
        </p:nvSpPr>
        <p:spPr>
          <a:xfrm>
            <a:off x="7208997" y="4188088"/>
            <a:ext cx="1691648" cy="427139"/>
          </a:xfrm>
          <a:prstGeom prst="rect">
            <a:avLst/>
          </a:prstGeom>
        </p:spPr>
        <p:txBody>
          <a:bodyPr vert="horz" lIns="0" tIns="45720" rIns="91440" bIns="45720" rtlCol="0" anchor="t">
            <a:noAutofit/>
          </a:bodyPr>
          <a:lstStyle>
            <a:lvl1pPr algn="ctr" defTabSz="1011966" rtl="0" eaLnBrk="1" latinLnBrk="0" hangingPunct="1">
              <a:lnSpc>
                <a:spcPct val="90000"/>
              </a:lnSpc>
              <a:spcBef>
                <a:spcPct val="0"/>
              </a:spcBef>
              <a:buNone/>
              <a:defRPr sz="6640" kern="1200">
                <a:solidFill>
                  <a:schemeClr val="tx1"/>
                </a:solidFill>
                <a:latin typeface="+mj-lt"/>
                <a:ea typeface="+mj-ea"/>
                <a:cs typeface="+mj-cs"/>
              </a:defRPr>
            </a:lvl1pPr>
          </a:lstStyle>
          <a:p>
            <a:pPr algn="l"/>
            <a:r>
              <a:rPr lang="en-US" sz="1050" b="1" dirty="0">
                <a:ea typeface="Open Sans" panose="020B0606030504020204" pitchFamily="34" charset="0"/>
                <a:cs typeface="Open Sans" panose="020B0606030504020204" pitchFamily="34" charset="0"/>
              </a:rPr>
              <a:t>Charisse Siao</a:t>
            </a:r>
            <a:br>
              <a:rPr lang="en-US" sz="1200" b="1" dirty="0">
                <a:ea typeface="Open Sans" panose="020B0606030504020204" pitchFamily="34" charset="0"/>
                <a:cs typeface="Open Sans" panose="020B0606030504020204" pitchFamily="34" charset="0"/>
              </a:rPr>
            </a:br>
            <a:r>
              <a:rPr lang="en-US" sz="1000" dirty="0">
                <a:ea typeface="Open Sans" panose="020B0606030504020204" pitchFamily="34" charset="0"/>
                <a:cs typeface="Open Sans" panose="020B0606030504020204" pitchFamily="34" charset="0"/>
              </a:rPr>
              <a:t>Partner, Deloitte Philippines</a:t>
            </a:r>
            <a:br>
              <a:rPr lang="en-US" sz="1000" dirty="0">
                <a:ea typeface="Open Sans" panose="020B0606030504020204" pitchFamily="34" charset="0"/>
                <a:cs typeface="Open Sans" panose="020B0606030504020204" pitchFamily="34" charset="0"/>
              </a:rPr>
            </a:br>
            <a:r>
              <a:rPr lang="en-US" sz="1000" dirty="0">
                <a:ea typeface="Open Sans" panose="020B0606030504020204" pitchFamily="34" charset="0"/>
                <a:cs typeface="Open Sans" panose="020B0606030504020204" pitchFamily="34" charset="0"/>
              </a:rPr>
              <a:t>csiao@deloitte.com</a:t>
            </a:r>
          </a:p>
        </p:txBody>
      </p:sp>
    </p:spTree>
    <p:extLst>
      <p:ext uri="{BB962C8B-B14F-4D97-AF65-F5344CB8AC3E}">
        <p14:creationId xmlns:p14="http://schemas.microsoft.com/office/powerpoint/2010/main" val="14769339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T PH">
  <a:themeElements>
    <a:clrScheme name="Custom 3">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H" id="{2DC9F7DD-1933-4123-A4A0-E4A1CDDDCAE9}" vid="{EB07E754-EC06-4451-B72D-9B546A6254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b48fa31-d83c-45f4-a3ed-f9ced1b0efe0">
      <UserInfo>
        <DisplayName>BEPS 2.0 Members</DisplayName>
        <AccountId>7</AccountId>
        <AccountType/>
      </UserInfo>
    </SharedWithUsers>
    <lcf76f155ced4ddcb4097134ff3c332f xmlns="4a6966a3-f3b3-4d4b-9628-beeb71d0d9fc">
      <Terms xmlns="http://schemas.microsoft.com/office/infopath/2007/PartnerControls"/>
    </lcf76f155ced4ddcb4097134ff3c332f>
    <Date xmlns="4a6966a3-f3b3-4d4b-9628-beeb71d0d9fc" xsi:nil="true"/>
    <TaxCatchAll xmlns="5b48fa31-d83c-45f4-a3ed-f9ced1b0efe0" xsi:nil="true"/>
    <a0c1e21dfa2b49988e7e3c166e509c9b xmlns="4a6966a3-f3b3-4d4b-9628-beeb71d0d9fc">
      <Terms xmlns="http://schemas.microsoft.com/office/infopath/2007/PartnerControls"/>
    </a0c1e21dfa2b49988e7e3c166e509c9b>
    <Dateandtime xmlns="4a6966a3-f3b3-4d4b-9628-beeb71d0d9f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8A2F1D548CB345A3F68E28D3269E91" ma:contentTypeVersion="23" ma:contentTypeDescription="Create a new document." ma:contentTypeScope="" ma:versionID="81a5959422aa51aebf192c3dd0570b12">
  <xsd:schema xmlns:xsd="http://www.w3.org/2001/XMLSchema" xmlns:xs="http://www.w3.org/2001/XMLSchema" xmlns:p="http://schemas.microsoft.com/office/2006/metadata/properties" xmlns:ns2="5b48fa31-d83c-45f4-a3ed-f9ced1b0efe0" xmlns:ns3="4a6966a3-f3b3-4d4b-9628-beeb71d0d9fc" targetNamespace="http://schemas.microsoft.com/office/2006/metadata/properties" ma:root="true" ma:fieldsID="1d3a4ceef1f9b9178c9f76ea41fdd66c" ns2:_="" ns3:_="">
    <xsd:import namespace="5b48fa31-d83c-45f4-a3ed-f9ced1b0efe0"/>
    <xsd:import namespace="4a6966a3-f3b3-4d4b-9628-beeb71d0d9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Date" minOccurs="0"/>
                <xsd:element ref="ns3:MediaLengthInSeconds" minOccurs="0"/>
                <xsd:element ref="ns3:Dateandtime" minOccurs="0"/>
                <xsd:element ref="ns3:lcf76f155ced4ddcb4097134ff3c332f" minOccurs="0"/>
                <xsd:element ref="ns2:TaxCatchAll" minOccurs="0"/>
                <xsd:element ref="ns3:a0c1e21dfa2b49988e7e3c166e509c9b"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8fa31-d83c-45f4-a3ed-f9ced1b0efe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899dd234-e3d7-4521-b9e4-413e193cbbaf}" ma:internalName="TaxCatchAll" ma:showField="CatchAllData" ma:web="5b48fa31-d83c-45f4-a3ed-f9ced1b0efe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a6966a3-f3b3-4d4b-9628-beeb71d0d9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Date" ma:index="20" nillable="true" ma:displayName="Date" ma:format="DateOnly" ma:internalName="Dat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Dateandtime" ma:index="22" nillable="true" ma:displayName="Date and time" ma:format="DateTime" ma:internalName="Dateandtime">
      <xsd:simpleType>
        <xsd:restriction base="dms:DateTim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element name="a0c1e21dfa2b49988e7e3c166e509c9b" ma:index="27" nillable="true" ma:taxonomy="true" ma:internalName="a0c1e21dfa2b49988e7e3c166e509c9b" ma:taxonomyFieldName="Size" ma:displayName="Size" ma:default="" ma:fieldId="{a0c1e21d-fa2b-4998-8e7e-3c166e509c9b}" ma:sspId="798d900d-0589-4081-96eb-513de833a507" ma:termSetId="3c17ba25-6682-43f9-8dbc-b7d592c2b67e" ma:anchorId="00000000-0000-0000-0000-000000000000" ma:open="fals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DDA738-7098-4CBD-81F6-DD28980C425F}">
  <ds:schemaRefs>
    <ds:schemaRef ds:uri="http://schemas.microsoft.com/sharepoint/v3/contenttype/forms"/>
  </ds:schemaRefs>
</ds:datastoreItem>
</file>

<file path=customXml/itemProps2.xml><?xml version="1.0" encoding="utf-8"?>
<ds:datastoreItem xmlns:ds="http://schemas.openxmlformats.org/officeDocument/2006/customXml" ds:itemID="{3E695CB1-9CA4-40C6-88A1-250BE6236C14}">
  <ds:schemaRefs>
    <ds:schemaRef ds:uri="http://www.w3.org/XML/1998/namespace"/>
    <ds:schemaRef ds:uri="http://schemas.microsoft.com/office/2006/metadata/properties"/>
    <ds:schemaRef ds:uri="4a6966a3-f3b3-4d4b-9628-beeb71d0d9fc"/>
    <ds:schemaRef ds:uri="http://purl.org/dc/elements/1.1/"/>
    <ds:schemaRef ds:uri="http://schemas.openxmlformats.org/package/2006/metadata/core-properties"/>
    <ds:schemaRef ds:uri="http://purl.org/dc/dcmitype/"/>
    <ds:schemaRef ds:uri="5b48fa31-d83c-45f4-a3ed-f9ced1b0efe0"/>
    <ds:schemaRef ds:uri="http://schemas.microsoft.com/office/2006/documentManagement/typ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E4F45EB1-B244-4642-8ECB-EF297F6DB593}">
  <ds:schemaRefs>
    <ds:schemaRef ds:uri="4a6966a3-f3b3-4d4b-9628-beeb71d0d9fc"/>
    <ds:schemaRef ds:uri="5b48fa31-d83c-45f4-a3ed-f9ced1b0ef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2412</Words>
  <Application>Microsoft Office PowerPoint</Application>
  <PresentationFormat>Widescreen</PresentationFormat>
  <Paragraphs>230</Paragraphs>
  <Slides>10</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8" baseType="lpstr">
      <vt:lpstr>Arial</vt:lpstr>
      <vt:lpstr>Calibri</vt:lpstr>
      <vt:lpstr>Calibri Light</vt:lpstr>
      <vt:lpstr>Verdana</vt:lpstr>
      <vt:lpstr>Wingdings</vt:lpstr>
      <vt:lpstr>Wingdings 2</vt:lpstr>
      <vt:lpstr>DT PH</vt:lpstr>
      <vt:lpstr>think-cell Slide</vt:lpstr>
      <vt:lpstr>Pillar Two: Navigating Issues  and Challenges in Implementation TMAP – International Tax Summit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team in the Philippines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BEPS 2.0: Pillar One Amount B Updates/developments based on the Public Consultation Document (17 July 2023)</dc:title>
  <dc:creator/>
  <cp:lastModifiedBy/>
  <cp:revision>2</cp:revision>
  <dcterms:created xsi:type="dcterms:W3CDTF">2020-04-09T19:41:06Z</dcterms:created>
  <dcterms:modified xsi:type="dcterms:W3CDTF">2024-08-29T01:52:14Z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2021-08-13T01:56:37Z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4164b1c3-f953-4250-a595-984299f0080d</vt:lpwstr>
  </property>
  <property fmtid="{D5CDD505-2E9C-101B-9397-08002B2CF9AE}" pid="8" name="MSIP_Label_ea60d57e-af5b-4752-ac57-3e4f28ca11dc_ContentBits">
    <vt:lpwstr>0</vt:lpwstr>
  </property>
  <property fmtid="{D5CDD505-2E9C-101B-9397-08002B2CF9AE}" pid="9" name="ContentTypeId">
    <vt:lpwstr>0x010100028A2F1D548CB345A3F68E28D3269E91</vt:lpwstr>
  </property>
</Properties>
</file>