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398" r:id="rId5"/>
    <p:sldId id="391" r:id="rId6"/>
    <p:sldId id="390" r:id="rId7"/>
    <p:sldId id="388" r:id="rId8"/>
    <p:sldId id="399" r:id="rId9"/>
    <p:sldId id="387" r:id="rId10"/>
    <p:sldId id="385" r:id="rId11"/>
    <p:sldId id="402" r:id="rId12"/>
    <p:sldId id="401" r:id="rId13"/>
    <p:sldId id="403" r:id="rId14"/>
    <p:sldId id="422" r:id="rId15"/>
    <p:sldId id="383"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ic covers" id="{EAECBB2D-164E-4835-8DE3-987EEEFB60BA}">
          <p14:sldIdLst>
            <p14:sldId id="398"/>
          </p14:sldIdLst>
        </p14:section>
        <p14:section name="Agenda slides" id="{62F3E59E-8DE7-4045-97F3-F655445B61FE}">
          <p14:sldIdLst>
            <p14:sldId id="391"/>
          </p14:sldIdLst>
        </p14:section>
        <p14:section name="DIvider slides" id="{EC85634F-B0B8-4F7E-B7E1-A27D0BA38198}">
          <p14:sldIdLst>
            <p14:sldId id="390"/>
          </p14:sldIdLst>
        </p14:section>
        <p14:section name="Content slides" id="{00D2F78C-3BF4-42F5-BF2A-284F951CDE18}">
          <p14:sldIdLst>
            <p14:sldId id="388"/>
            <p14:sldId id="399"/>
            <p14:sldId id="387"/>
            <p14:sldId id="385"/>
            <p14:sldId id="402"/>
            <p14:sldId id="401"/>
            <p14:sldId id="403"/>
            <p14:sldId id="422"/>
            <p14:sldId id="383"/>
            <p14:sldId id="298"/>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282A"/>
    <a:srgbClr val="B1B3B3"/>
    <a:srgbClr val="E1E7E9"/>
    <a:srgbClr val="F4F4F4"/>
    <a:srgbClr val="994878"/>
    <a:srgbClr val="E66C73"/>
    <a:srgbClr val="4AA7B7"/>
    <a:srgbClr val="27B093"/>
    <a:srgbClr val="711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2B56F-CDCC-4C6D-BA83-171647926DE3}" v="702" dt="2024-08-29T00:03:22.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45" autoAdjust="0"/>
  </p:normalViewPr>
  <p:slideViewPr>
    <p:cSldViewPr snapToGrid="0" showGuides="1">
      <p:cViewPr>
        <p:scale>
          <a:sx n="72" d="100"/>
          <a:sy n="72" d="100"/>
        </p:scale>
        <p:origin x="1104" y="106"/>
      </p:cViewPr>
      <p:guideLst>
        <p:guide pos="3840"/>
        <p:guide orient="horz" pos="2160"/>
      </p:guideLst>
    </p:cSldViewPr>
  </p:slideViewPr>
  <p:outlineViewPr>
    <p:cViewPr>
      <p:scale>
        <a:sx n="33" d="100"/>
        <a:sy n="33" d="100"/>
      </p:scale>
      <p:origin x="0" y="-132500"/>
    </p:cViewPr>
  </p:outlineViewPr>
  <p:notesTextViewPr>
    <p:cViewPr>
      <p:scale>
        <a:sx n="1" d="1"/>
        <a:sy n="1" d="1"/>
      </p:scale>
      <p:origin x="0" y="0"/>
    </p:cViewPr>
  </p:notesTextViewPr>
  <p:sorterViewPr>
    <p:cViewPr varScale="1">
      <p:scale>
        <a:sx n="1" d="1"/>
        <a:sy n="1" d="1"/>
      </p:scale>
      <p:origin x="0" y="-19376"/>
    </p:cViewPr>
  </p:sorterViewPr>
  <p:notesViewPr>
    <p:cSldViewPr snapToGrid="0" showGuides="1">
      <p:cViewPr varScale="1">
        <p:scale>
          <a:sx n="117" d="100"/>
          <a:sy n="117" d="100"/>
        </p:scale>
        <p:origin x="4184"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t>26/08/2024</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t>26/08/2024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taxfoundation.org/location/colombia/" TargetMode="External"/><Relationship Id="rId13" Type="http://schemas.openxmlformats.org/officeDocument/2006/relationships/hyperlink" Target="https://taxfoundation.org/location/chile/" TargetMode="External"/><Relationship Id="rId3" Type="http://schemas.openxmlformats.org/officeDocument/2006/relationships/hyperlink" Target="https://taxfoundation.org/taxedu/glossary/tax/" TargetMode="External"/><Relationship Id="rId7" Type="http://schemas.openxmlformats.org/officeDocument/2006/relationships/hyperlink" Target="https://taxfoundation.org/taxedu/glossary/corporate-income-tax-cit/" TargetMode="External"/><Relationship Id="rId12" Type="http://schemas.openxmlformats.org/officeDocument/2006/relationships/hyperlink" Target="https://taxfoundation.org/location/united-kingd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axfoundation.org/location/france/" TargetMode="External"/><Relationship Id="rId11" Type="http://schemas.openxmlformats.org/officeDocument/2006/relationships/hyperlink" Target="https://taxfoundation.org/location/belgium/" TargetMode="External"/><Relationship Id="rId5" Type="http://schemas.openxmlformats.org/officeDocument/2006/relationships/hyperlink" Target="https://taxfoundation.org/location/united-states/" TargetMode="External"/><Relationship Id="rId10" Type="http://schemas.openxmlformats.org/officeDocument/2006/relationships/hyperlink" Target="https://taxfoundation.org/location/portugal/" TargetMode="External"/><Relationship Id="rId4" Type="http://schemas.openxmlformats.org/officeDocument/2006/relationships/hyperlink" Target="https://taxfoundation.org/research/all/global/2023-international-tax-competitiveness-index/#_ftn1" TargetMode="External"/><Relationship Id="rId9" Type="http://schemas.openxmlformats.org/officeDocument/2006/relationships/hyperlink" Target="https://taxfoundation.org/taxedu/glossary/tax-base/" TargetMode="External"/><Relationship Id="rId14" Type="http://schemas.openxmlformats.org/officeDocument/2006/relationships/hyperlink" Target="https://taxfoundation.org/research/all/global/2023-international-tax-competitiveness-index/#_ftn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a:t>
            </a:fld>
            <a:endParaRPr lang="en-GB"/>
          </a:p>
        </p:txBody>
      </p:sp>
    </p:spTree>
    <p:extLst>
      <p:ext uri="{BB962C8B-B14F-4D97-AF65-F5344CB8AC3E}">
        <p14:creationId xmlns:p14="http://schemas.microsoft.com/office/powerpoint/2010/main" val="162197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11</a:t>
            </a:fld>
            <a:endParaRPr lang="en-GB"/>
          </a:p>
        </p:txBody>
      </p:sp>
    </p:spTree>
    <p:extLst>
      <p:ext uri="{BB962C8B-B14F-4D97-AF65-F5344CB8AC3E}">
        <p14:creationId xmlns:p14="http://schemas.microsoft.com/office/powerpoint/2010/main" val="185501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a:t>
            </a:fld>
            <a:endParaRPr lang="en-GB"/>
          </a:p>
        </p:txBody>
      </p:sp>
    </p:spTree>
    <p:extLst>
      <p:ext uri="{BB962C8B-B14F-4D97-AF65-F5344CB8AC3E}">
        <p14:creationId xmlns:p14="http://schemas.microsoft.com/office/powerpoint/2010/main" val="34849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2023, the population of the Association of Southeast Asian Nations (ASEAN) is estimated to be over 680 million people. This figure includes the populations of the ten member countries: Brunei, Cambodia, Indonesia, Laos, Malaysia, Myanmar, the Philippines, Singapore, Thailand, and Vietnam.</a:t>
            </a:r>
          </a:p>
          <a:p>
            <a:endParaRPr lang="en-US" dirty="0"/>
          </a:p>
          <a:p>
            <a:r>
              <a:rPr lang="en-US" b="0" i="0" dirty="0">
                <a:solidFill>
                  <a:srgbClr val="212529"/>
                </a:solidFill>
                <a:effectLst/>
                <a:highlight>
                  <a:srgbClr val="FFFFFF"/>
                </a:highlight>
                <a:latin typeface="Kalice"/>
              </a:rPr>
              <a:t>ASEAN is the third-largest economy in Asia and the fifth-largest in the world. Being among the most sizable emerging markets globally, the bloc possesses considerable consumption potential. This makes the ASEAN region critical for China to tackle problems caused by its weak domestic demand and overcapacity in production.</a:t>
            </a:r>
          </a:p>
          <a:p>
            <a:endParaRPr lang="en-US" b="0" i="0" dirty="0">
              <a:solidFill>
                <a:srgbClr val="212529"/>
              </a:solidFill>
              <a:effectLst/>
              <a:highlight>
                <a:srgbClr val="FFFFFF"/>
              </a:highlight>
              <a:latin typeface="Kalice"/>
            </a:endParaRPr>
          </a:p>
          <a:p>
            <a:r>
              <a:rPr lang="en-US" b="0" i="0" dirty="0">
                <a:solidFill>
                  <a:srgbClr val="212529"/>
                </a:solidFill>
                <a:effectLst/>
                <a:highlight>
                  <a:srgbClr val="FFFFFF"/>
                </a:highlight>
                <a:latin typeface="Kalice"/>
              </a:rPr>
              <a:t>The trade data from 2022 shows 69% of export are going to these 5 </a:t>
            </a:r>
            <a:r>
              <a:rPr lang="en-US" b="0" i="0" dirty="0" err="1">
                <a:solidFill>
                  <a:srgbClr val="212529"/>
                </a:solidFill>
                <a:effectLst/>
                <a:highlight>
                  <a:srgbClr val="FFFFFF"/>
                </a:highlight>
                <a:latin typeface="Kalice"/>
              </a:rPr>
              <a:t>territitories</a:t>
            </a:r>
            <a:r>
              <a:rPr lang="en-US" b="0" i="0" dirty="0">
                <a:solidFill>
                  <a:srgbClr val="212529"/>
                </a:solidFill>
                <a:effectLst/>
                <a:highlight>
                  <a:srgbClr val="FFFFFF"/>
                </a:highlight>
                <a:latin typeface="Kalice"/>
              </a:rPr>
              <a:t> and65% of imports are coming from the same top 5 territories</a:t>
            </a:r>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a:t>
            </a:fld>
            <a:endParaRPr lang="en-GB"/>
          </a:p>
        </p:txBody>
      </p:sp>
    </p:spTree>
    <p:extLst>
      <p:ext uri="{BB962C8B-B14F-4D97-AF65-F5344CB8AC3E}">
        <p14:creationId xmlns:p14="http://schemas.microsoft.com/office/powerpoint/2010/main" val="109271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5</a:t>
            </a:fld>
            <a:endParaRPr lang="en-GB"/>
          </a:p>
        </p:txBody>
      </p:sp>
    </p:spTree>
    <p:extLst>
      <p:ext uri="{BB962C8B-B14F-4D97-AF65-F5344CB8AC3E}">
        <p14:creationId xmlns:p14="http://schemas.microsoft.com/office/powerpoint/2010/main" val="404387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Open Sans" panose="020B0606030504020204" pitchFamily="34" charset="0"/>
              </a:rPr>
              <a:t>Last publication was in 2020: </a:t>
            </a:r>
          </a:p>
          <a:p>
            <a:r>
              <a:rPr lang="en-US" b="0" i="0" dirty="0">
                <a:solidFill>
                  <a:srgbClr val="333333"/>
                </a:solidFill>
                <a:effectLst/>
                <a:highlight>
                  <a:srgbClr val="FFFFFF"/>
                </a:highlight>
                <a:latin typeface="Open Sans" panose="020B0606030504020204" pitchFamily="34" charset="0"/>
              </a:rPr>
              <a:t>The ease of doing business</a:t>
            </a:r>
            <a:r>
              <a:rPr lang="en-US" b="0" i="1" dirty="0">
                <a:solidFill>
                  <a:srgbClr val="333333"/>
                </a:solidFill>
                <a:effectLst/>
                <a:highlight>
                  <a:srgbClr val="FFFFFF"/>
                </a:highlight>
                <a:latin typeface="Open Sans" panose="020B0606030504020204" pitchFamily="34" charset="0"/>
              </a:rPr>
              <a:t> </a:t>
            </a:r>
            <a:r>
              <a:rPr lang="en-US" b="0" i="0" dirty="0">
                <a:solidFill>
                  <a:srgbClr val="333333"/>
                </a:solidFill>
                <a:effectLst/>
                <a:highlight>
                  <a:srgbClr val="FFFFFF"/>
                </a:highlight>
                <a:latin typeface="Open Sans" panose="020B0606030504020204" pitchFamily="34" charset="0"/>
              </a:rPr>
              <a:t>score helps assess the absolute level of regulatory performance over time. It captures the gap of each economy from the best regulatory performance observed on each of the indicators across all economies in the </a:t>
            </a:r>
            <a:r>
              <a:rPr lang="en-US" b="0" i="1" dirty="0">
                <a:solidFill>
                  <a:srgbClr val="333333"/>
                </a:solidFill>
                <a:effectLst/>
                <a:highlight>
                  <a:srgbClr val="FFFFFF"/>
                </a:highlight>
                <a:latin typeface="Open Sans" panose="020B0606030504020204" pitchFamily="34" charset="0"/>
              </a:rPr>
              <a:t>Doing Business</a:t>
            </a:r>
            <a:r>
              <a:rPr lang="en-US" b="0" i="0" dirty="0">
                <a:solidFill>
                  <a:srgbClr val="333333"/>
                </a:solidFill>
                <a:effectLst/>
                <a:highlight>
                  <a:srgbClr val="FFFFFF"/>
                </a:highlight>
                <a:latin typeface="Open Sans" panose="020B0606030504020204" pitchFamily="34" charset="0"/>
              </a:rPr>
              <a:t> sample since 2005. One can both see the gap between a particular economy’s performance and the best performance at any point in time and assess the absolute change in the economy’s regulatory environment over time as measured by </a:t>
            </a:r>
            <a:r>
              <a:rPr lang="en-US" b="0" i="1" dirty="0">
                <a:solidFill>
                  <a:srgbClr val="333333"/>
                </a:solidFill>
                <a:effectLst/>
                <a:highlight>
                  <a:srgbClr val="FFFFFF"/>
                </a:highlight>
                <a:latin typeface="Open Sans" panose="020B0606030504020204" pitchFamily="34" charset="0"/>
              </a:rPr>
              <a:t>Doing Business</a:t>
            </a:r>
            <a:r>
              <a:rPr lang="en-US" b="0" i="0" dirty="0">
                <a:solidFill>
                  <a:srgbClr val="333333"/>
                </a:solidFill>
                <a:effectLst/>
                <a:highlight>
                  <a:srgbClr val="FFFFFF"/>
                </a:highlight>
                <a:latin typeface="Open Sans" panose="020B0606030504020204" pitchFamily="34" charset="0"/>
              </a:rPr>
              <a:t>. An economy’s ease of doing business score is reflected on a scale from 0 to 100, where 0 represents the lowest and 100 represents the best performance. For example, an ease of doing business score of 75 in </a:t>
            </a:r>
            <a:r>
              <a:rPr lang="en-US" b="0" i="1" dirty="0">
                <a:solidFill>
                  <a:srgbClr val="333333"/>
                </a:solidFill>
                <a:effectLst/>
                <a:highlight>
                  <a:srgbClr val="FFFFFF"/>
                </a:highlight>
                <a:latin typeface="Open Sans" panose="020B0606030504020204" pitchFamily="34" charset="0"/>
              </a:rPr>
              <a:t>Doing Business 2019 </a:t>
            </a:r>
            <a:r>
              <a:rPr lang="en-US" b="0" i="0" dirty="0">
                <a:solidFill>
                  <a:srgbClr val="333333"/>
                </a:solidFill>
                <a:effectLst/>
                <a:highlight>
                  <a:srgbClr val="FFFFFF"/>
                </a:highlight>
                <a:latin typeface="Open Sans" panose="020B0606030504020204" pitchFamily="34" charset="0"/>
              </a:rPr>
              <a:t>means an economy was 25 percentage points away from the best regulatory performance constructed across all economies and across time.</a:t>
            </a:r>
          </a:p>
          <a:p>
            <a:endParaRPr lang="en-US" b="0" i="0" dirty="0">
              <a:solidFill>
                <a:srgbClr val="333333"/>
              </a:solidFill>
              <a:effectLst/>
              <a:highlight>
                <a:srgbClr val="FFFFFF"/>
              </a:highlight>
              <a:latin typeface="Open Sans" panose="020B0606030504020204" pitchFamily="34" charset="0"/>
            </a:endParaRPr>
          </a:p>
          <a:p>
            <a:r>
              <a:rPr lang="en-US" sz="1800" b="0" i="0" u="none" strike="noStrike" dirty="0">
                <a:solidFill>
                  <a:srgbClr val="FFFFFF"/>
                </a:solidFill>
                <a:effectLst/>
                <a:highlight>
                  <a:srgbClr val="7A7A7A"/>
                </a:highlight>
                <a:latin typeface="Calibri" panose="020F0502020204030204" pitchFamily="34" charset="0"/>
              </a:rPr>
              <a:t>Starting a business</a:t>
            </a:r>
            <a:r>
              <a:rPr lang="en-US" dirty="0"/>
              <a:t> </a:t>
            </a:r>
            <a:r>
              <a:rPr lang="en-US" sz="1800" b="0" i="0" u="none" strike="noStrike" dirty="0">
                <a:solidFill>
                  <a:srgbClr val="FFFFFF"/>
                </a:solidFill>
                <a:effectLst/>
                <a:highlight>
                  <a:srgbClr val="7A7A7A"/>
                </a:highlight>
                <a:latin typeface="Calibri" panose="020F0502020204030204" pitchFamily="34" charset="0"/>
              </a:rPr>
              <a:t>Dealing with construction permits</a:t>
            </a:r>
            <a:r>
              <a:rPr lang="en-US" dirty="0"/>
              <a:t> </a:t>
            </a:r>
            <a:r>
              <a:rPr lang="en-US" sz="1800" b="0" i="0" u="none" strike="noStrike" dirty="0">
                <a:solidFill>
                  <a:srgbClr val="FFFFFF"/>
                </a:solidFill>
                <a:effectLst/>
                <a:highlight>
                  <a:srgbClr val="7A7A7A"/>
                </a:highlight>
                <a:latin typeface="Calibri" panose="020F0502020204030204" pitchFamily="34" charset="0"/>
              </a:rPr>
              <a:t>Getting electricity</a:t>
            </a:r>
            <a:r>
              <a:rPr lang="en-US" dirty="0"/>
              <a:t> </a:t>
            </a:r>
            <a:r>
              <a:rPr lang="en-US" sz="1800" b="0" i="0" u="none" strike="noStrike" dirty="0">
                <a:solidFill>
                  <a:srgbClr val="FFFFFF"/>
                </a:solidFill>
                <a:effectLst/>
                <a:highlight>
                  <a:srgbClr val="7A7A7A"/>
                </a:highlight>
                <a:latin typeface="Calibri" panose="020F0502020204030204" pitchFamily="34" charset="0"/>
              </a:rPr>
              <a:t>Registering property</a:t>
            </a:r>
            <a:r>
              <a:rPr lang="en-US" dirty="0"/>
              <a:t> </a:t>
            </a:r>
            <a:r>
              <a:rPr lang="en-US" sz="1800" b="0" i="0" u="none" strike="noStrike" dirty="0">
                <a:solidFill>
                  <a:srgbClr val="FFFFFF"/>
                </a:solidFill>
                <a:effectLst/>
                <a:highlight>
                  <a:srgbClr val="7A7A7A"/>
                </a:highlight>
                <a:latin typeface="Calibri" panose="020F0502020204030204" pitchFamily="34" charset="0"/>
              </a:rPr>
              <a:t>Getting credit</a:t>
            </a:r>
            <a:r>
              <a:rPr lang="en-US" dirty="0"/>
              <a:t> </a:t>
            </a:r>
            <a:r>
              <a:rPr lang="en-US" sz="1800" b="0" i="0" u="none" strike="noStrike" dirty="0">
                <a:solidFill>
                  <a:srgbClr val="FFFFFF"/>
                </a:solidFill>
                <a:effectLst/>
                <a:highlight>
                  <a:srgbClr val="7A7A7A"/>
                </a:highlight>
                <a:latin typeface="Calibri" panose="020F0502020204030204" pitchFamily="34" charset="0"/>
              </a:rPr>
              <a:t>Protecting minority investors</a:t>
            </a:r>
            <a:r>
              <a:rPr lang="en-US" dirty="0"/>
              <a:t> </a:t>
            </a:r>
            <a:r>
              <a:rPr lang="en-US" sz="1800" b="0" i="0" u="none" strike="noStrike" dirty="0">
                <a:solidFill>
                  <a:srgbClr val="FFFFFF"/>
                </a:solidFill>
                <a:effectLst/>
                <a:highlight>
                  <a:srgbClr val="7A7A7A"/>
                </a:highlight>
                <a:latin typeface="Calibri" panose="020F0502020204030204" pitchFamily="34" charset="0"/>
              </a:rPr>
              <a:t>Paying taxes</a:t>
            </a:r>
            <a:r>
              <a:rPr lang="en-US" dirty="0"/>
              <a:t> </a:t>
            </a:r>
            <a:r>
              <a:rPr lang="en-US" sz="1800" b="0" i="0" u="none" strike="noStrike" dirty="0">
                <a:solidFill>
                  <a:srgbClr val="FFFFFF"/>
                </a:solidFill>
                <a:effectLst/>
                <a:highlight>
                  <a:srgbClr val="7A7A7A"/>
                </a:highlight>
                <a:latin typeface="Calibri" panose="020F0502020204030204" pitchFamily="34" charset="0"/>
              </a:rPr>
              <a:t>Trading across borders</a:t>
            </a:r>
            <a:r>
              <a:rPr lang="en-US" dirty="0"/>
              <a:t> </a:t>
            </a:r>
            <a:r>
              <a:rPr lang="en-US" sz="1800" b="0" i="0" u="none" strike="noStrike" dirty="0">
                <a:solidFill>
                  <a:srgbClr val="FFFFFF"/>
                </a:solidFill>
                <a:effectLst/>
                <a:highlight>
                  <a:srgbClr val="7A7A7A"/>
                </a:highlight>
                <a:latin typeface="Calibri" panose="020F0502020204030204" pitchFamily="34" charset="0"/>
              </a:rPr>
              <a:t>Enforcing contracts</a:t>
            </a:r>
            <a:r>
              <a:rPr lang="en-US" dirty="0"/>
              <a:t> </a:t>
            </a:r>
            <a:r>
              <a:rPr lang="en-US" sz="1800" b="0" i="0" u="none" strike="noStrike" dirty="0">
                <a:solidFill>
                  <a:srgbClr val="FFFFFF"/>
                </a:solidFill>
                <a:effectLst/>
                <a:highlight>
                  <a:srgbClr val="7A7A7A"/>
                </a:highlight>
                <a:latin typeface="Calibri" panose="020F0502020204030204" pitchFamily="34" charset="0"/>
              </a:rPr>
              <a:t>Resolving insolvency</a:t>
            </a:r>
            <a:r>
              <a:rPr lang="en-US" dirty="0"/>
              <a:t> </a:t>
            </a:r>
          </a:p>
        </p:txBody>
      </p:sp>
      <p:sp>
        <p:nvSpPr>
          <p:cNvPr id="4" name="Slide Number Placeholder 3"/>
          <p:cNvSpPr>
            <a:spLocks noGrp="1"/>
          </p:cNvSpPr>
          <p:nvPr>
            <p:ph type="sldNum" sz="quarter" idx="5"/>
          </p:nvPr>
        </p:nvSpPr>
        <p:spPr/>
        <p:txBody>
          <a:bodyPr/>
          <a:lstStyle/>
          <a:p>
            <a:fld id="{395652C4-8DDB-4486-9682-2F893AB472AD}" type="slidenum">
              <a:rPr lang="en-GB" smtClean="0"/>
              <a:t>6</a:t>
            </a:fld>
            <a:endParaRPr lang="en-GB"/>
          </a:p>
        </p:txBody>
      </p:sp>
    </p:spTree>
    <p:extLst>
      <p:ext uri="{BB962C8B-B14F-4D97-AF65-F5344CB8AC3E}">
        <p14:creationId xmlns:p14="http://schemas.microsoft.com/office/powerpoint/2010/main" val="354061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highlight>
                  <a:srgbClr val="FFFFFF"/>
                </a:highlight>
                <a:latin typeface="Open Sans" panose="020B0606030504020204" pitchFamily="34" charset="0"/>
              </a:rPr>
              <a:t>World Bank Doing Busines</a:t>
            </a:r>
            <a:r>
              <a:rPr lang="en-US" b="0" i="0" dirty="0">
                <a:solidFill>
                  <a:srgbClr val="333333"/>
                </a:solidFill>
                <a:effectLst/>
                <a:highlight>
                  <a:srgbClr val="FFFFFF"/>
                </a:highlight>
                <a:latin typeface="Open Sans" panose="020B0606030504020204" pitchFamily="34" charset="0"/>
              </a:rPr>
              <a:t>s records the taxes and mandatory contributions that a </a:t>
            </a:r>
            <a:r>
              <a:rPr lang="en-US" dirty="0"/>
              <a:t>medium- size</a:t>
            </a:r>
            <a:r>
              <a:rPr lang="en-US" b="0" i="0" dirty="0">
                <a:solidFill>
                  <a:srgbClr val="333333"/>
                </a:solidFill>
                <a:effectLst/>
                <a:highlight>
                  <a:srgbClr val="FFFFFF"/>
                </a:highlight>
                <a:latin typeface="Open Sans" panose="020B0606030504020204" pitchFamily="34" charset="0"/>
              </a:rPr>
              <a:t> company must pay in a given year as well as measures of the administrative burden of paying taxes and contributions and complying with </a:t>
            </a:r>
            <a:r>
              <a:rPr lang="en-US" dirty="0" err="1"/>
              <a:t>postfiling</a:t>
            </a:r>
            <a:r>
              <a:rPr lang="en-US" b="0" i="0" dirty="0">
                <a:solidFill>
                  <a:srgbClr val="333333"/>
                </a:solidFill>
                <a:effectLst/>
                <a:highlight>
                  <a:srgbClr val="FFFFFF"/>
                </a:highlight>
                <a:latin typeface="Open Sans" panose="020B0606030504020204" pitchFamily="34" charset="0"/>
              </a:rPr>
              <a:t> procedures. The project was developed and implemented in cooperation with PwC. Taxes and contributions measured include the proﬁt or corporate income tax, social contributions and labor taxes paid by the employer, property taxes, property transfer taxes, dividend tax, capital gains tax, ﬁnancial transactions tax, waste collection taxes, vehicle and road taxes, and any other small taxes or fees.</a:t>
            </a:r>
          </a:p>
          <a:p>
            <a:endParaRPr lang="en-US" b="0" i="0" dirty="0">
              <a:solidFill>
                <a:srgbClr val="333333"/>
              </a:solidFill>
              <a:effectLst/>
              <a:highlight>
                <a:srgbClr val="FFFFFF"/>
              </a:highlight>
              <a:latin typeface="Open Sans" panose="020B0606030504020204" pitchFamily="34" charset="0"/>
            </a:endParaRPr>
          </a:p>
          <a:p>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measures all taxes and contributions that are government mandated (at any level—federal, state or local) and that apply to the standardized business and have an impact in its ﬁnancial statements. In doing so,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goes beyond the traditional deﬁnition of a tax. As deﬁned for the purposes of government national accounts, taxes include only compulsory, unrequited payments to general government.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departs from this deﬁnition because it measures imposed charges that affect business accounts, not government accounts. One main difference relates to labor contributions. The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measure includes government-mandated contributions paid by the employer to a requited private pension fund or workers’ insurance fund. It includes, for example, Australia’s compulsory superannuation guarantee and workers’ compensation insurance. For the purpose of calculating the total tax and contribution rate (deﬁned below), only taxes borne are included. For example, </a:t>
            </a:r>
            <a:r>
              <a:rPr lang="en-US" dirty="0"/>
              <a:t>value added</a:t>
            </a:r>
            <a:r>
              <a:rPr lang="en-US" b="0" i="0" dirty="0">
                <a:solidFill>
                  <a:srgbClr val="333333"/>
                </a:solidFill>
                <a:effectLst/>
                <a:highlight>
                  <a:srgbClr val="FFFFFF"/>
                </a:highlight>
                <a:latin typeface="Open Sans" panose="020B0606030504020204" pitchFamily="34" charset="0"/>
              </a:rPr>
              <a:t> taxes (VAT) are generally excluded (provided that they are not irrecoverable) because they do not affect the accounting proﬁts of the business—that is, they are not reflected in the income statement. They are, however, included for </a:t>
            </a:r>
            <a:r>
              <a:rPr lang="en-US" dirty="0"/>
              <a:t>the purpose</a:t>
            </a:r>
            <a:r>
              <a:rPr lang="en-US" b="0" i="0" dirty="0">
                <a:solidFill>
                  <a:srgbClr val="333333"/>
                </a:solidFill>
                <a:effectLst/>
                <a:highlight>
                  <a:srgbClr val="FFFFFF"/>
                </a:highlight>
                <a:latin typeface="Open Sans" panose="020B0606030504020204" pitchFamily="34" charset="0"/>
              </a:rPr>
              <a:t> of the compliance measures (time and payments), as they add to the burden of complying with the tax system.</a:t>
            </a:r>
          </a:p>
          <a:p>
            <a:endParaRPr lang="en-US" b="0" i="0" dirty="0">
              <a:solidFill>
                <a:srgbClr val="333333"/>
              </a:solidFill>
              <a:effectLst/>
              <a:highlight>
                <a:srgbClr val="FFFFFF"/>
              </a:highlight>
              <a:latin typeface="Open Sans" panose="020B0606030504020204" pitchFamily="34" charset="0"/>
            </a:endParaRPr>
          </a:p>
          <a:p>
            <a:pPr algn="l" fontAlgn="base"/>
            <a:r>
              <a:rPr lang="en-US" b="0" i="1" dirty="0">
                <a:solidFill>
                  <a:srgbClr val="2D2D2D"/>
                </a:solidFill>
                <a:effectLst/>
                <a:highlight>
                  <a:srgbClr val="F2F2F2"/>
                </a:highlight>
                <a:latin typeface="PwC Helvetica Neue"/>
              </a:rPr>
              <a:t>Paying Taxes,</a:t>
            </a:r>
            <a:r>
              <a:rPr lang="en-US" b="0" i="0" dirty="0">
                <a:solidFill>
                  <a:srgbClr val="2D2D2D"/>
                </a:solidFill>
                <a:effectLst/>
                <a:highlight>
                  <a:srgbClr val="F2F2F2"/>
                </a:highlight>
                <a:latin typeface="PwC Helvetica Neue"/>
              </a:rPr>
              <a:t> a study from PwC and the World Bank Group, was published annually from 2006 to 2019 using data from the World Bank Group's</a:t>
            </a:r>
            <a:r>
              <a:rPr lang="en-US" b="0" i="1" dirty="0">
                <a:solidFill>
                  <a:srgbClr val="2D2D2D"/>
                </a:solidFill>
                <a:effectLst/>
                <a:highlight>
                  <a:srgbClr val="F2F2F2"/>
                </a:highlight>
                <a:latin typeface="PwC Helvetica Neue"/>
              </a:rPr>
              <a:t> Doing Business Study</a:t>
            </a:r>
            <a:r>
              <a:rPr lang="en-US" b="0" i="0" dirty="0">
                <a:solidFill>
                  <a:srgbClr val="2D2D2D"/>
                </a:solidFill>
                <a:effectLst/>
                <a:highlight>
                  <a:srgbClr val="F2F2F2"/>
                </a:highlight>
                <a:latin typeface="PwC Helvetica Neue"/>
              </a:rPr>
              <a:t>. In September 2021, the World Bank announced that it has discontinued </a:t>
            </a:r>
            <a:r>
              <a:rPr lang="en-US" b="0" i="1" dirty="0">
                <a:solidFill>
                  <a:srgbClr val="2D2D2D"/>
                </a:solidFill>
                <a:effectLst/>
                <a:highlight>
                  <a:srgbClr val="F2F2F2"/>
                </a:highlight>
                <a:latin typeface="PwC Helvetica Neue"/>
              </a:rPr>
              <a:t>Doing Business</a:t>
            </a:r>
            <a:r>
              <a:rPr lang="en-US" b="0" i="0" dirty="0">
                <a:solidFill>
                  <a:srgbClr val="2D2D2D"/>
                </a:solidFill>
                <a:effectLst/>
                <a:highlight>
                  <a:srgbClr val="F2F2F2"/>
                </a:highlight>
                <a:latin typeface="PwC Helvetica Neue"/>
              </a:rPr>
              <a:t> and therefore the </a:t>
            </a:r>
            <a:r>
              <a:rPr lang="en-US" b="0" i="1" dirty="0">
                <a:solidFill>
                  <a:srgbClr val="2D2D2D"/>
                </a:solidFill>
                <a:effectLst/>
                <a:highlight>
                  <a:srgbClr val="F2F2F2"/>
                </a:highlight>
                <a:latin typeface="PwC Helvetica Neue"/>
              </a:rPr>
              <a:t>Paying Taxes</a:t>
            </a:r>
            <a:r>
              <a:rPr lang="en-US" b="0" i="0" dirty="0">
                <a:solidFill>
                  <a:srgbClr val="2D2D2D"/>
                </a:solidFill>
                <a:effectLst/>
                <a:highlight>
                  <a:srgbClr val="F2F2F2"/>
                </a:highlight>
                <a:latin typeface="PwC Helvetica Neue"/>
              </a:rPr>
              <a:t> data on this page is not current and will only be retained for reference, but will not be updated going forward.</a:t>
            </a:r>
          </a:p>
          <a:p>
            <a:pPr algn="l" fontAlgn="base"/>
            <a:r>
              <a:rPr lang="en-US" b="0" i="1" dirty="0">
                <a:solidFill>
                  <a:srgbClr val="2D2D2D"/>
                </a:solidFill>
                <a:effectLst/>
                <a:highlight>
                  <a:srgbClr val="F2F2F2"/>
                </a:highlight>
                <a:latin typeface="PwC Helvetica Neue"/>
              </a:rPr>
              <a:t>Paying Taxes</a:t>
            </a:r>
            <a:r>
              <a:rPr lang="en-US" b="0" i="0" dirty="0">
                <a:solidFill>
                  <a:srgbClr val="2D2D2D"/>
                </a:solidFill>
                <a:effectLst/>
                <a:highlight>
                  <a:srgbClr val="F2F2F2"/>
                </a:highlight>
                <a:latin typeface="PwC Helvetica Neue"/>
              </a:rPr>
              <a:t> provided 15 years of data and comparative analysis on the tax systems in 191 economies to help governments and businesses understand how their tax systems compared on the global stage and to help tax administrations learn from others.</a:t>
            </a:r>
          </a:p>
          <a:p>
            <a:pPr algn="l" fontAlgn="base"/>
            <a:endParaRPr lang="en-US" b="0" i="0" dirty="0">
              <a:solidFill>
                <a:srgbClr val="2D2D2D"/>
              </a:solidFill>
              <a:effectLst/>
              <a:highlight>
                <a:srgbClr val="F2F2F2"/>
              </a:highlight>
              <a:latin typeface="PwC Helvetica Neue"/>
            </a:endParaRPr>
          </a:p>
          <a:p>
            <a:pPr algn="l"/>
            <a:r>
              <a:rPr lang="en-US" b="0" i="0" dirty="0">
                <a:solidFill>
                  <a:srgbClr val="162127"/>
                </a:solidFill>
                <a:effectLst/>
                <a:highlight>
                  <a:srgbClr val="FFFFFF"/>
                </a:highlight>
                <a:latin typeface="Roboto Flex"/>
              </a:rPr>
              <a:t>The structure of a country’s </a:t>
            </a:r>
            <a:r>
              <a:rPr lang="en-US" b="0" i="0" dirty="0">
                <a:solidFill>
                  <a:srgbClr val="162127"/>
                </a:solidFill>
                <a:effectLst/>
                <a:highlight>
                  <a:srgbClr val="FFFFFF"/>
                </a:highlight>
                <a:latin typeface="Roboto Flex"/>
                <a:hlinkClick r:id="rId3"/>
              </a:rPr>
              <a:t>tax</a:t>
            </a:r>
            <a:r>
              <a:rPr lang="en-US" b="0" i="0" dirty="0">
                <a:solidFill>
                  <a:srgbClr val="162127"/>
                </a:solidFill>
                <a:effectLst/>
                <a:highlight>
                  <a:srgbClr val="FFFFFF"/>
                </a:highlight>
                <a:latin typeface="Roboto Flex"/>
              </a:rPr>
              <a:t> code is a determining factor of its economic performance. A well-structured tax code is easy for taxpayers to comply with and can promote economic development while raising sufficient revenue for a government’s priorities. In contrast, poorly structured tax systems can be costly, distort economic decision-making, and harm domestic economies.</a:t>
            </a:r>
          </a:p>
          <a:p>
            <a:pPr algn="l"/>
            <a:r>
              <a:rPr lang="en-US" b="0" i="0" dirty="0">
                <a:solidFill>
                  <a:srgbClr val="162127"/>
                </a:solidFill>
                <a:effectLst/>
                <a:highlight>
                  <a:srgbClr val="FFFFFF"/>
                </a:highlight>
                <a:latin typeface="Roboto Flex"/>
              </a:rPr>
              <a:t>Many countries have recognized this and have reformed their tax codes. Over the past few decades, marginal tax rates on corporate and individual income have declined significantly across the </a:t>
            </a:r>
            <a:r>
              <a:rPr lang="en-US" b="0" i="0" dirty="0" err="1">
                <a:solidFill>
                  <a:srgbClr val="162127"/>
                </a:solidFill>
                <a:effectLst/>
                <a:highlight>
                  <a:srgbClr val="FFFFFF"/>
                </a:highlight>
                <a:latin typeface="Roboto Flex"/>
              </a:rPr>
              <a:t>Organisation</a:t>
            </a:r>
            <a:r>
              <a:rPr lang="en-US" b="0" i="0" dirty="0">
                <a:solidFill>
                  <a:srgbClr val="162127"/>
                </a:solidFill>
                <a:effectLst/>
                <a:highlight>
                  <a:srgbClr val="FFFFFF"/>
                </a:highlight>
                <a:latin typeface="Roboto Flex"/>
              </a:rPr>
              <a:t> for Economic Co-operation and Development (OECD). Now, most OECD nations raise a significant amount of revenue from broad-based taxes such as payroll taxes and value-added taxes (VAT).</a:t>
            </a:r>
            <a:r>
              <a:rPr lang="en-US" b="0" i="0" u="sng" dirty="0">
                <a:solidFill>
                  <a:srgbClr val="162127"/>
                </a:solidFill>
                <a:effectLst/>
                <a:highlight>
                  <a:srgbClr val="FFFFFF"/>
                </a:highlight>
                <a:latin typeface="Roboto Flex"/>
                <a:hlinkClick r:id="rId4"/>
              </a:rPr>
              <a:t>[1]</a:t>
            </a:r>
            <a:endParaRPr lang="en-US" b="0" i="0" dirty="0">
              <a:solidFill>
                <a:srgbClr val="162127"/>
              </a:solidFill>
              <a:effectLst/>
              <a:highlight>
                <a:srgbClr val="FFFFFF"/>
              </a:highlight>
              <a:latin typeface="Roboto Flex"/>
            </a:endParaRPr>
          </a:p>
          <a:p>
            <a:pPr algn="l"/>
            <a:r>
              <a:rPr lang="en-US" b="0" i="0" dirty="0">
                <a:solidFill>
                  <a:srgbClr val="162127"/>
                </a:solidFill>
                <a:effectLst/>
                <a:highlight>
                  <a:srgbClr val="FFFFFF"/>
                </a:highlight>
                <a:latin typeface="Roboto Flex"/>
              </a:rPr>
              <a:t>Not all recent changes in tax policy among OECD countries have improved the structure of tax systems; some have made a negative impact. Though some countries like the </a:t>
            </a:r>
            <a:r>
              <a:rPr lang="en-US" b="0" i="0" dirty="0">
                <a:solidFill>
                  <a:srgbClr val="162127"/>
                </a:solidFill>
                <a:effectLst/>
                <a:highlight>
                  <a:srgbClr val="FFFFFF"/>
                </a:highlight>
                <a:latin typeface="Roboto Flex"/>
                <a:hlinkClick r:id="rId5"/>
              </a:rPr>
              <a:t>United States</a:t>
            </a:r>
            <a:r>
              <a:rPr lang="en-US" b="0" i="0" dirty="0">
                <a:solidFill>
                  <a:srgbClr val="162127"/>
                </a:solidFill>
                <a:effectLst/>
                <a:highlight>
                  <a:srgbClr val="FFFFFF"/>
                </a:highlight>
                <a:latin typeface="Roboto Flex"/>
              </a:rPr>
              <a:t> and </a:t>
            </a:r>
            <a:r>
              <a:rPr lang="en-US" b="0" i="0" dirty="0">
                <a:solidFill>
                  <a:srgbClr val="162127"/>
                </a:solidFill>
                <a:effectLst/>
                <a:highlight>
                  <a:srgbClr val="FFFFFF"/>
                </a:highlight>
                <a:latin typeface="Roboto Flex"/>
                <a:hlinkClick r:id="rId6"/>
              </a:rPr>
              <a:t>France</a:t>
            </a:r>
            <a:r>
              <a:rPr lang="en-US" b="0" i="0" dirty="0">
                <a:solidFill>
                  <a:srgbClr val="162127"/>
                </a:solidFill>
                <a:effectLst/>
                <a:highlight>
                  <a:srgbClr val="FFFFFF"/>
                </a:highlight>
                <a:latin typeface="Roboto Flex"/>
              </a:rPr>
              <a:t> have reduced their </a:t>
            </a:r>
            <a:r>
              <a:rPr lang="en-US" b="0" i="0" dirty="0">
                <a:solidFill>
                  <a:srgbClr val="162127"/>
                </a:solidFill>
                <a:effectLst/>
                <a:highlight>
                  <a:srgbClr val="FFFFFF"/>
                </a:highlight>
                <a:latin typeface="Roboto Flex"/>
                <a:hlinkClick r:id="rId7"/>
              </a:rPr>
              <a:t>corporate income tax</a:t>
            </a:r>
            <a:r>
              <a:rPr lang="en-US" b="0" i="0" dirty="0">
                <a:solidFill>
                  <a:srgbClr val="162127"/>
                </a:solidFill>
                <a:effectLst/>
                <a:highlight>
                  <a:srgbClr val="FFFFFF"/>
                </a:highlight>
                <a:latin typeface="Roboto Flex"/>
              </a:rPr>
              <a:t> rates by several percentage points, others, like </a:t>
            </a:r>
            <a:r>
              <a:rPr lang="en-US" b="0" i="0" dirty="0">
                <a:solidFill>
                  <a:srgbClr val="162127"/>
                </a:solidFill>
                <a:effectLst/>
                <a:highlight>
                  <a:srgbClr val="FFFFFF"/>
                </a:highlight>
                <a:latin typeface="Roboto Flex"/>
                <a:hlinkClick r:id="rId8"/>
              </a:rPr>
              <a:t>Colombia</a:t>
            </a:r>
            <a:r>
              <a:rPr lang="en-US" b="0" i="0" dirty="0">
                <a:solidFill>
                  <a:srgbClr val="162127"/>
                </a:solidFill>
                <a:effectLst/>
                <a:highlight>
                  <a:srgbClr val="FFFFFF"/>
                </a:highlight>
                <a:latin typeface="Roboto Flex"/>
              </a:rPr>
              <a:t>, have increased them. Corporate </a:t>
            </a:r>
            <a:r>
              <a:rPr lang="en-US" b="0" i="0" dirty="0">
                <a:solidFill>
                  <a:srgbClr val="162127"/>
                </a:solidFill>
                <a:effectLst/>
                <a:highlight>
                  <a:srgbClr val="FFFFFF"/>
                </a:highlight>
                <a:latin typeface="Roboto Flex"/>
                <a:hlinkClick r:id="rId9"/>
              </a:rPr>
              <a:t>tax base</a:t>
            </a:r>
            <a:r>
              <a:rPr lang="en-US" b="0" i="0" dirty="0">
                <a:solidFill>
                  <a:srgbClr val="162127"/>
                </a:solidFill>
                <a:effectLst/>
                <a:highlight>
                  <a:srgbClr val="FFFFFF"/>
                </a:highlight>
                <a:latin typeface="Roboto Flex"/>
              </a:rPr>
              <a:t> improvements have occurred in </a:t>
            </a:r>
            <a:r>
              <a:rPr lang="en-US" b="0" i="0" dirty="0">
                <a:solidFill>
                  <a:srgbClr val="162127"/>
                </a:solidFill>
                <a:effectLst/>
                <a:highlight>
                  <a:srgbClr val="FFFFFF"/>
                </a:highlight>
                <a:latin typeface="Roboto Flex"/>
                <a:hlinkClick r:id="rId10"/>
              </a:rPr>
              <a:t>Portugal</a:t>
            </a:r>
            <a:r>
              <a:rPr lang="en-US" b="0" i="0" dirty="0">
                <a:solidFill>
                  <a:srgbClr val="162127"/>
                </a:solidFill>
                <a:effectLst/>
                <a:highlight>
                  <a:srgbClr val="FFFFFF"/>
                </a:highlight>
                <a:latin typeface="Roboto Flex"/>
              </a:rPr>
              <a:t>, while the corporate tax base has been made less competitive in </a:t>
            </a:r>
            <a:r>
              <a:rPr lang="en-US" b="0" i="0" dirty="0">
                <a:solidFill>
                  <a:srgbClr val="162127"/>
                </a:solidFill>
                <a:effectLst/>
                <a:highlight>
                  <a:srgbClr val="FFFFFF"/>
                </a:highlight>
                <a:latin typeface="Roboto Flex"/>
                <a:hlinkClick r:id="rId11"/>
              </a:rPr>
              <a:t>Belgium</a:t>
            </a:r>
            <a:r>
              <a:rPr lang="en-US" b="0" i="0" dirty="0">
                <a:solidFill>
                  <a:srgbClr val="162127"/>
                </a:solidFill>
                <a:effectLst/>
                <a:highlight>
                  <a:srgbClr val="FFFFFF"/>
                </a:highlight>
                <a:latin typeface="Roboto Flex"/>
              </a:rPr>
              <a:t>. The United States, the </a:t>
            </a:r>
            <a:r>
              <a:rPr lang="en-US" b="0" i="0" dirty="0">
                <a:solidFill>
                  <a:srgbClr val="162127"/>
                </a:solidFill>
                <a:effectLst/>
                <a:highlight>
                  <a:srgbClr val="FFFFFF"/>
                </a:highlight>
                <a:latin typeface="Roboto Flex"/>
                <a:hlinkClick r:id="rId12"/>
              </a:rPr>
              <a:t>United Kingdom</a:t>
            </a:r>
            <a:r>
              <a:rPr lang="en-US" b="0" i="0" dirty="0">
                <a:solidFill>
                  <a:srgbClr val="162127"/>
                </a:solidFill>
                <a:effectLst/>
                <a:highlight>
                  <a:srgbClr val="FFFFFF"/>
                </a:highlight>
                <a:latin typeface="Roboto Flex"/>
              </a:rPr>
              <a:t>, and </a:t>
            </a:r>
            <a:r>
              <a:rPr lang="en-US" b="0" i="0" dirty="0">
                <a:solidFill>
                  <a:srgbClr val="162127"/>
                </a:solidFill>
                <a:effectLst/>
                <a:highlight>
                  <a:srgbClr val="FFFFFF"/>
                </a:highlight>
                <a:latin typeface="Roboto Flex"/>
                <a:hlinkClick r:id="rId13"/>
              </a:rPr>
              <a:t>Chile</a:t>
            </a:r>
            <a:r>
              <a:rPr lang="en-US" b="0" i="0" dirty="0">
                <a:solidFill>
                  <a:srgbClr val="162127"/>
                </a:solidFill>
                <a:effectLst/>
                <a:highlight>
                  <a:srgbClr val="FFFFFF"/>
                </a:highlight>
                <a:latin typeface="Roboto Flex"/>
              </a:rPr>
              <a:t> are phasing out temporary improvements to their corporate tax bases.</a:t>
            </a:r>
          </a:p>
          <a:p>
            <a:pPr algn="l"/>
            <a:r>
              <a:rPr lang="en-US" b="0" i="0" dirty="0">
                <a:solidFill>
                  <a:srgbClr val="162127"/>
                </a:solidFill>
                <a:effectLst/>
                <a:highlight>
                  <a:srgbClr val="FFFFFF"/>
                </a:highlight>
                <a:latin typeface="Roboto Flex"/>
              </a:rPr>
              <a:t>The COVID-19 pandemic has led many countries to adopt temporary changes to their tax systems. Faced with revenue shortfalls from the downturn, countries will need to consider how to best structure their tax systems to foster both an economic recovery and raise revenue.</a:t>
            </a:r>
          </a:p>
          <a:p>
            <a:pPr algn="l"/>
            <a:r>
              <a:rPr lang="en-US" b="0" i="0" dirty="0">
                <a:solidFill>
                  <a:srgbClr val="162127"/>
                </a:solidFill>
                <a:effectLst/>
                <a:highlight>
                  <a:srgbClr val="FFFFFF"/>
                </a:highlight>
                <a:latin typeface="Roboto Flex"/>
              </a:rPr>
              <a:t>The variety of approaches to taxation among OECD countries creates a need to evaluate these systems relative to each other. For that purpose, we have developed the </a:t>
            </a:r>
            <a:r>
              <a:rPr lang="en-US" b="0" i="1" dirty="0">
                <a:solidFill>
                  <a:srgbClr val="162127"/>
                </a:solidFill>
                <a:effectLst/>
                <a:highlight>
                  <a:srgbClr val="FFFFFF"/>
                </a:highlight>
                <a:latin typeface="Roboto Flex"/>
              </a:rPr>
              <a:t>International Tax Competitiveness Index</a:t>
            </a:r>
            <a:r>
              <a:rPr lang="en-US" b="0" i="0" dirty="0">
                <a:solidFill>
                  <a:srgbClr val="162127"/>
                </a:solidFill>
                <a:effectLst/>
                <a:highlight>
                  <a:srgbClr val="FFFFFF"/>
                </a:highlight>
                <a:latin typeface="Roboto Flex"/>
              </a:rPr>
              <a:t>—a relative comparison of OECD countries’ tax systems with respect to competitiveness and neutrality.</a:t>
            </a:r>
          </a:p>
          <a:p>
            <a:pPr algn="l"/>
            <a:endParaRPr lang="en-US" b="1" i="0" dirty="0">
              <a:effectLst/>
              <a:highlight>
                <a:srgbClr val="FFFFFF"/>
              </a:highlight>
              <a:latin typeface="Roboto Flex"/>
            </a:endParaRPr>
          </a:p>
          <a:p>
            <a:pPr algn="l"/>
            <a:r>
              <a:rPr lang="en-US" b="0" i="0" dirty="0">
                <a:solidFill>
                  <a:srgbClr val="333333"/>
                </a:solidFill>
                <a:effectLst/>
                <a:highlight>
                  <a:srgbClr val="FFFFFF"/>
                </a:highlight>
                <a:latin typeface="Open Sans" panose="020B0606030504020204" pitchFamily="34" charset="0"/>
              </a:rPr>
              <a:t>The ranking of economies on the ease of paying taxes is determined by sorting their scores for paying taxes. These scores are the simple average of the scores for each of the component indicators, with a threshold and a nonlinear transformation applied to one of the component indicators, the total tax and contribution rate. The threshold is deﬁned as the total tax and contribution rate at the 15th percentile of the overall distribution for all years included in the analysis up to and including </a:t>
            </a:r>
            <a:r>
              <a:rPr lang="en-US" b="0" i="1" dirty="0">
                <a:solidFill>
                  <a:srgbClr val="333333"/>
                </a:solidFill>
                <a:effectLst/>
                <a:highlight>
                  <a:srgbClr val="FFFFFF"/>
                </a:highlight>
                <a:latin typeface="Open Sans" panose="020B0606030504020204" pitchFamily="34" charset="0"/>
              </a:rPr>
              <a:t>Doing Business 2015</a:t>
            </a:r>
            <a:r>
              <a:rPr lang="en-US" b="0" i="0" dirty="0">
                <a:solidFill>
                  <a:srgbClr val="333333"/>
                </a:solidFill>
                <a:effectLst/>
                <a:highlight>
                  <a:srgbClr val="FFFFFF"/>
                </a:highlight>
                <a:latin typeface="Open Sans" panose="020B0606030504020204" pitchFamily="34" charset="0"/>
              </a:rPr>
              <a:t>, which is 26.1%. All economies with a total tax and contribution rate below this threshold receive the same score as the economy at the threshold.</a:t>
            </a:r>
          </a:p>
          <a:p>
            <a:pPr algn="l"/>
            <a:r>
              <a:rPr lang="en-US" b="0" i="0" dirty="0">
                <a:solidFill>
                  <a:srgbClr val="333333"/>
                </a:solidFill>
                <a:effectLst/>
                <a:highlight>
                  <a:srgbClr val="FFFFFF"/>
                </a:highlight>
                <a:latin typeface="Open Sans" panose="020B0606030504020204" pitchFamily="34" charset="0"/>
              </a:rPr>
              <a:t>The threshold is not based on any economic theory of an “optimal tax rate” that minimizes distortions or maximizes efficiency in an economy’s overall tax system. Instead, it is mainly empirical in nature, set at the lower end of the distribution of tax rates levied on medium-size enterprises in the manufacturing sector as observed through the paying taxes indicators. This reduces the bias in the total tax and contribution rate indicator toward economies that do not need to levy signiﬁcant taxes on companies like the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standardized case study company because they raise public revenue in other ways—for example, through taxes on foreign companies, through taxes on sectors other than manufacturing or from natural resources (all of which are outside the scope of the methodology).</a:t>
            </a:r>
          </a:p>
          <a:p>
            <a:pPr algn="l"/>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measures all taxes and contributions that are government mandated (at any level—federal, state or local) and that apply to the standardized business and have an impact in its ﬁnancial statements. In doing so,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goes beyond the traditional deﬁnition of a tax. As deﬁned for the purposes of government national accounts, taxes include only compulsory, unrequited payments to general government.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departs from this deﬁnition because it measures imposed charges that affect business accounts, not government accounts. One main difference relates to labor contributions. The </a:t>
            </a:r>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measure includes government-mandated contributions paid by the employer to a requited private pension fund or workers’ insurance fund. It includes, for example, Australia’s compulsory superannuation guarantee and workers’ compensation insurance. For the purpose of calculating the total tax and contribution rate (deﬁned below), only taxes borne are included. For example, value added taxes (VAT) are generally excluded (provided that they are not irrecoverable) because they do not affect the accounting proﬁts of the business—that is, they are not reflected in the income statement. They are, however, included for the purpose of the compliance measures (time and payments), as they add to the burden of complying with the tax system.</a:t>
            </a:r>
          </a:p>
          <a:p>
            <a:pPr algn="l"/>
            <a:r>
              <a:rPr lang="en-US" b="0" i="1" dirty="0">
                <a:solidFill>
                  <a:srgbClr val="333333"/>
                </a:solidFill>
                <a:effectLst/>
                <a:highlight>
                  <a:srgbClr val="FFFFFF"/>
                </a:highlight>
                <a:latin typeface="Open Sans" panose="020B0606030504020204" pitchFamily="34" charset="0"/>
              </a:rPr>
              <a:t>Doing Business </a:t>
            </a:r>
            <a:r>
              <a:rPr lang="en-US" b="0" i="0" dirty="0">
                <a:solidFill>
                  <a:srgbClr val="333333"/>
                </a:solidFill>
                <a:effectLst/>
                <a:highlight>
                  <a:srgbClr val="FFFFFF"/>
                </a:highlight>
                <a:latin typeface="Open Sans" panose="020B0606030504020204" pitchFamily="34" charset="0"/>
              </a:rPr>
              <a:t>uses a case scenario to measure the taxes and contributions paid by a standardized business and the complexity of an economy’s tax compliance system. This case scenario uses a set of ﬁnancial statements and assumptions about the transactions made over the course of the year. In each economy tax experts from a number of different ﬁrms (in many economies these include PwC) compute the taxes and mandatory contributions due in their jurisdiction based on the standardized case study facts. Information is also compiled on the frequency of ﬁling and payments, the time taken to comply with tax laws in an economy, the time taken to request and process a VAT refund claim and the time taken to comply with and complete a corporate income tax correction. </a:t>
            </a:r>
          </a:p>
          <a:p>
            <a:pPr algn="l"/>
            <a:endParaRPr lang="en-US" b="1" i="0" dirty="0">
              <a:effectLst/>
              <a:highlight>
                <a:srgbClr val="FFFFFF"/>
              </a:highlight>
              <a:latin typeface="Roboto Flex"/>
            </a:endParaRPr>
          </a:p>
          <a:p>
            <a:pPr algn="l"/>
            <a:endParaRPr lang="en-US" b="1" i="0" dirty="0">
              <a:effectLst/>
              <a:highlight>
                <a:srgbClr val="FFFFFF"/>
              </a:highlight>
              <a:latin typeface="Roboto Flex"/>
            </a:endParaRPr>
          </a:p>
          <a:p>
            <a:pPr algn="l"/>
            <a:r>
              <a:rPr lang="en-US" b="1" i="0" dirty="0">
                <a:effectLst/>
                <a:highlight>
                  <a:srgbClr val="FFFFFF"/>
                </a:highlight>
                <a:latin typeface="Roboto Flex"/>
              </a:rPr>
              <a:t>The </a:t>
            </a:r>
            <a:r>
              <a:rPr lang="en-US" b="1" i="1" dirty="0">
                <a:effectLst/>
                <a:highlight>
                  <a:srgbClr val="FFFFFF"/>
                </a:highlight>
                <a:latin typeface="Roboto Flex"/>
              </a:rPr>
              <a:t>International Tax Competitiveness Index</a:t>
            </a:r>
            <a:endParaRPr lang="en-US" b="1" i="0" dirty="0">
              <a:effectLst/>
              <a:highlight>
                <a:srgbClr val="FFFFFF"/>
              </a:highlight>
              <a:latin typeface="Roboto Flex"/>
            </a:endParaRPr>
          </a:p>
          <a:p>
            <a:pPr algn="l"/>
            <a:r>
              <a:rPr lang="en-US" b="0" i="0" dirty="0">
                <a:solidFill>
                  <a:srgbClr val="162127"/>
                </a:solidFill>
                <a:effectLst/>
                <a:highlight>
                  <a:srgbClr val="FFFFFF"/>
                </a:highlight>
                <a:latin typeface="Roboto Flex"/>
              </a:rPr>
              <a:t>The </a:t>
            </a:r>
            <a:r>
              <a:rPr lang="en-US" b="0" i="1" dirty="0">
                <a:solidFill>
                  <a:srgbClr val="162127"/>
                </a:solidFill>
                <a:effectLst/>
                <a:highlight>
                  <a:srgbClr val="FFFFFF"/>
                </a:highlight>
                <a:latin typeface="Roboto Flex"/>
              </a:rPr>
              <a:t>International Tax Competitiveness Index</a:t>
            </a:r>
            <a:r>
              <a:rPr lang="en-US" b="0" i="0" dirty="0">
                <a:solidFill>
                  <a:srgbClr val="162127"/>
                </a:solidFill>
                <a:effectLst/>
                <a:highlight>
                  <a:srgbClr val="FFFFFF"/>
                </a:highlight>
                <a:latin typeface="Roboto Flex"/>
              </a:rPr>
              <a:t> (</a:t>
            </a:r>
            <a:r>
              <a:rPr lang="en-US" b="0" i="1" dirty="0">
                <a:solidFill>
                  <a:srgbClr val="162127"/>
                </a:solidFill>
                <a:effectLst/>
                <a:highlight>
                  <a:srgbClr val="FFFFFF"/>
                </a:highlight>
                <a:latin typeface="Roboto Flex"/>
              </a:rPr>
              <a:t>ITCI</a:t>
            </a:r>
            <a:r>
              <a:rPr lang="en-US" b="0" i="0" dirty="0">
                <a:solidFill>
                  <a:srgbClr val="162127"/>
                </a:solidFill>
                <a:effectLst/>
                <a:highlight>
                  <a:srgbClr val="FFFFFF"/>
                </a:highlight>
                <a:latin typeface="Roboto Flex"/>
              </a:rPr>
              <a:t>) seeks to measure the extent to which a country’s tax system adheres to two important aspects of tax policy: competitiveness and neutrality.</a:t>
            </a:r>
          </a:p>
          <a:p>
            <a:pPr algn="l"/>
            <a:r>
              <a:rPr lang="en-US" b="0" i="0" dirty="0">
                <a:solidFill>
                  <a:srgbClr val="162127"/>
                </a:solidFill>
                <a:effectLst/>
                <a:highlight>
                  <a:srgbClr val="FFFFFF"/>
                </a:highlight>
                <a:latin typeface="Roboto Flex"/>
              </a:rPr>
              <a:t>A competitive tax code is one that keeps marginal tax rates low. In today’s globalized world, capital is highly mobile. Businesses can choose to invest in any number of countries throughout the world to find the highest rate of return. This means that businesses will look for countries with lower tax rates on investment to maximize their after-tax rate of return. If a country’s tax rate is too high, it will drive investment elsewhere, leading to slower economic growth. In addition, high marginal tax rates can impede domestic investment and lead to tax avoidance.</a:t>
            </a:r>
          </a:p>
          <a:p>
            <a:pPr algn="l"/>
            <a:r>
              <a:rPr lang="en-US" b="0" i="0" dirty="0">
                <a:solidFill>
                  <a:srgbClr val="162127"/>
                </a:solidFill>
                <a:effectLst/>
                <a:highlight>
                  <a:srgbClr val="FFFFFF"/>
                </a:highlight>
                <a:latin typeface="Roboto Flex"/>
              </a:rPr>
              <a:t>According to research from the OECD, corporate taxes are most harmful for economic growth, with personal income taxes and consumption taxes being less harmful. Taxes on immovable property have the smallest impact on growth.</a:t>
            </a:r>
            <a:r>
              <a:rPr lang="en-US" b="0" i="0" u="sng" dirty="0">
                <a:solidFill>
                  <a:srgbClr val="162127"/>
                </a:solidFill>
                <a:effectLst/>
                <a:highlight>
                  <a:srgbClr val="FFFFFF"/>
                </a:highlight>
                <a:latin typeface="Roboto Flex"/>
                <a:hlinkClick r:id="rId14"/>
              </a:rPr>
              <a:t>[2]</a:t>
            </a:r>
            <a:endParaRPr lang="en-US" b="0" i="0" dirty="0">
              <a:solidFill>
                <a:srgbClr val="162127"/>
              </a:solidFill>
              <a:effectLst/>
              <a:highlight>
                <a:srgbClr val="FFFFFF"/>
              </a:highlight>
              <a:latin typeface="Roboto Flex"/>
            </a:endParaRPr>
          </a:p>
          <a:p>
            <a:pPr algn="l"/>
            <a:r>
              <a:rPr lang="en-US" b="0" i="0" dirty="0">
                <a:solidFill>
                  <a:srgbClr val="162127"/>
                </a:solidFill>
                <a:effectLst/>
                <a:highlight>
                  <a:srgbClr val="FFFFFF"/>
                </a:highlight>
                <a:latin typeface="Roboto Flex"/>
              </a:rPr>
              <a:t>Separately, a neutral tax code is simply one that seeks to raise the most revenue with the fewest economic distortions. This means that it doesn’t favor consumption over saving, as happens with investment taxes and wealth taxes. It also means few or no targeted tax breaks for specific activities carried out by businesses or individuals.</a:t>
            </a:r>
          </a:p>
          <a:p>
            <a:pPr algn="l"/>
            <a:r>
              <a:rPr lang="en-US" b="0" i="0" dirty="0">
                <a:solidFill>
                  <a:srgbClr val="162127"/>
                </a:solidFill>
                <a:effectLst/>
                <a:highlight>
                  <a:srgbClr val="FFFFFF"/>
                </a:highlight>
                <a:latin typeface="Roboto Flex"/>
              </a:rPr>
              <a:t>As tax laws become more complex, they also become less neutral. If, in theory, the same taxes apply to all businesses and individuals, but the rules are such that large businesses or wealthy individuals can change their behavior to gain a tax advantage, this undermines the neutrality of a tax system.</a:t>
            </a:r>
          </a:p>
          <a:p>
            <a:pPr algn="l"/>
            <a:r>
              <a:rPr lang="en-US" b="0" i="0" dirty="0">
                <a:solidFill>
                  <a:srgbClr val="162127"/>
                </a:solidFill>
                <a:effectLst/>
                <a:highlight>
                  <a:srgbClr val="FFFFFF"/>
                </a:highlight>
                <a:latin typeface="Roboto Flex"/>
              </a:rPr>
              <a:t>A tax code that is competitive and neutral promotes sustainable economic growth and investment while raising sufficient revenue for government priorities.</a:t>
            </a:r>
          </a:p>
          <a:p>
            <a:pPr algn="l"/>
            <a:r>
              <a:rPr lang="en-US" b="0" i="0" dirty="0">
                <a:solidFill>
                  <a:srgbClr val="162127"/>
                </a:solidFill>
                <a:effectLst/>
                <a:highlight>
                  <a:srgbClr val="FFFFFF"/>
                </a:highlight>
                <a:latin typeface="Roboto Flex"/>
              </a:rPr>
              <a:t>There are many factors unrelated to taxes which affect a country’s economic performance. Nevertheless, taxes play an important role in the health of a country’s economy.</a:t>
            </a:r>
          </a:p>
          <a:p>
            <a:pPr algn="l"/>
            <a:r>
              <a:rPr lang="en-US" b="0" i="0" dirty="0">
                <a:solidFill>
                  <a:srgbClr val="162127"/>
                </a:solidFill>
                <a:effectLst/>
                <a:highlight>
                  <a:srgbClr val="FFFFFF"/>
                </a:highlight>
                <a:latin typeface="Roboto Flex"/>
              </a:rPr>
              <a:t>To measure whether a country’s tax system is neutral and competitive, the </a:t>
            </a:r>
            <a:r>
              <a:rPr lang="en-US" b="0" i="1" dirty="0">
                <a:solidFill>
                  <a:srgbClr val="162127"/>
                </a:solidFill>
                <a:effectLst/>
                <a:highlight>
                  <a:srgbClr val="FFFFFF"/>
                </a:highlight>
                <a:latin typeface="Roboto Flex"/>
              </a:rPr>
              <a:t>ITCI</a:t>
            </a:r>
            <a:r>
              <a:rPr lang="en-US" b="0" i="0" dirty="0">
                <a:solidFill>
                  <a:srgbClr val="162127"/>
                </a:solidFill>
                <a:effectLst/>
                <a:highlight>
                  <a:srgbClr val="FFFFFF"/>
                </a:highlight>
                <a:latin typeface="Roboto Flex"/>
              </a:rPr>
              <a:t> looks at more than 40 tax policy variables. These variables measure not only the level of tax rates, but also how taxes are structured. The </a:t>
            </a:r>
            <a:r>
              <a:rPr lang="en-US" b="0" i="1" dirty="0">
                <a:solidFill>
                  <a:srgbClr val="162127"/>
                </a:solidFill>
                <a:effectLst/>
                <a:highlight>
                  <a:srgbClr val="FFFFFF"/>
                </a:highlight>
                <a:latin typeface="Roboto Flex"/>
              </a:rPr>
              <a:t>Index</a:t>
            </a:r>
            <a:r>
              <a:rPr lang="en-US" b="0" i="0" dirty="0">
                <a:solidFill>
                  <a:srgbClr val="162127"/>
                </a:solidFill>
                <a:effectLst/>
                <a:highlight>
                  <a:srgbClr val="FFFFFF"/>
                </a:highlight>
                <a:latin typeface="Roboto Flex"/>
              </a:rPr>
              <a:t> looks at a country’s corporate taxes, individual income taxes, consumption taxes, property taxes, and the treatment of profits earned overseas. The </a:t>
            </a:r>
            <a:r>
              <a:rPr lang="en-US" b="0" i="1" dirty="0">
                <a:solidFill>
                  <a:srgbClr val="162127"/>
                </a:solidFill>
                <a:effectLst/>
                <a:highlight>
                  <a:srgbClr val="FFFFFF"/>
                </a:highlight>
                <a:latin typeface="Roboto Flex"/>
              </a:rPr>
              <a:t>ITCI</a:t>
            </a:r>
            <a:r>
              <a:rPr lang="en-US" b="0" i="0" dirty="0">
                <a:solidFill>
                  <a:srgbClr val="162127"/>
                </a:solidFill>
                <a:effectLst/>
                <a:highlight>
                  <a:srgbClr val="FFFFFF"/>
                </a:highlight>
                <a:latin typeface="Roboto Flex"/>
              </a:rPr>
              <a:t> gives a comprehensive overview of how developed countries’ tax codes compare, explains why certain tax codes stand out as good or bad models for reform, and provides important insight into how to think about tax policy.</a:t>
            </a:r>
          </a:p>
          <a:p>
            <a:pPr algn="l"/>
            <a:r>
              <a:rPr lang="en-US" b="0" i="0" dirty="0">
                <a:solidFill>
                  <a:srgbClr val="162127"/>
                </a:solidFill>
                <a:effectLst/>
                <a:highlight>
                  <a:srgbClr val="FFFFFF"/>
                </a:highlight>
                <a:latin typeface="Roboto Flex"/>
              </a:rPr>
              <a:t>Due to some data limitations, recent tax changes in some countries may not be reflected in this year’s version of the </a:t>
            </a:r>
            <a:r>
              <a:rPr lang="en-US" b="0" i="1" dirty="0">
                <a:solidFill>
                  <a:srgbClr val="162127"/>
                </a:solidFill>
                <a:effectLst/>
                <a:highlight>
                  <a:srgbClr val="FFFFFF"/>
                </a:highlight>
                <a:latin typeface="Roboto Flex"/>
              </a:rPr>
              <a:t>International Tax Competitiveness Index</a:t>
            </a:r>
            <a:r>
              <a:rPr lang="en-US" b="0" i="0" dirty="0">
                <a:solidFill>
                  <a:srgbClr val="162127"/>
                </a:solidFill>
                <a:effectLst/>
                <a:highlight>
                  <a:srgbClr val="FFFFFF"/>
                </a:highlight>
                <a:latin typeface="Roboto Flex"/>
              </a:rPr>
              <a:t>.</a:t>
            </a:r>
          </a:p>
          <a:p>
            <a:pPr algn="l"/>
            <a:r>
              <a:rPr lang="en-US" b="1" i="0" dirty="0">
                <a:effectLst/>
                <a:highlight>
                  <a:srgbClr val="FFFFFF"/>
                </a:highlight>
                <a:latin typeface="Roboto Flex"/>
              </a:rPr>
              <a:t>2023 Rankings</a:t>
            </a:r>
          </a:p>
          <a:p>
            <a:pPr algn="l" fontAlgn="base"/>
            <a:endParaRPr lang="en-US" b="0" i="0" dirty="0">
              <a:solidFill>
                <a:srgbClr val="2D2D2D"/>
              </a:solidFill>
              <a:effectLst/>
              <a:highlight>
                <a:srgbClr val="F2F2F2"/>
              </a:highlight>
              <a:latin typeface="PwC Helvetica Neue"/>
            </a:endParaRP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7</a:t>
            </a:fld>
            <a:endParaRPr lang="en-GB"/>
          </a:p>
        </p:txBody>
      </p:sp>
    </p:spTree>
    <p:extLst>
      <p:ext uri="{BB962C8B-B14F-4D97-AF65-F5344CB8AC3E}">
        <p14:creationId xmlns:p14="http://schemas.microsoft.com/office/powerpoint/2010/main" val="166947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8</a:t>
            </a:fld>
            <a:endParaRPr lang="en-GB"/>
          </a:p>
        </p:txBody>
      </p:sp>
    </p:spTree>
    <p:extLst>
      <p:ext uri="{BB962C8B-B14F-4D97-AF65-F5344CB8AC3E}">
        <p14:creationId xmlns:p14="http://schemas.microsoft.com/office/powerpoint/2010/main" val="407091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9</a:t>
            </a:fld>
            <a:endParaRPr lang="en-GB"/>
          </a:p>
        </p:txBody>
      </p:sp>
    </p:spTree>
    <p:extLst>
      <p:ext uri="{BB962C8B-B14F-4D97-AF65-F5344CB8AC3E}">
        <p14:creationId xmlns:p14="http://schemas.microsoft.com/office/powerpoint/2010/main" val="109271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10</a:t>
            </a:fld>
            <a:endParaRPr lang="en-GB"/>
          </a:p>
        </p:txBody>
      </p:sp>
    </p:spTree>
    <p:extLst>
      <p:ext uri="{BB962C8B-B14F-4D97-AF65-F5344CB8AC3E}">
        <p14:creationId xmlns:p14="http://schemas.microsoft.com/office/powerpoint/2010/main" val="2916208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facebook.com/ForvisMazarsSingapore" TargetMode="External"/><Relationship Id="rId2" Type="http://schemas.openxmlformats.org/officeDocument/2006/relationships/hyperlink" Target="https://www.linkedin.com/company/forvis-mazars-singapore" TargetMode="External"/><Relationship Id="rId1" Type="http://schemas.openxmlformats.org/officeDocument/2006/relationships/slideMaster" Target="../slideMasters/slideMaster1.xml"/><Relationship Id="rId6" Type="http://schemas.openxmlformats.org/officeDocument/2006/relationships/image" Target="../media/image1.wmf"/><Relationship Id="rId5" Type="http://schemas.openxmlformats.org/officeDocument/2006/relationships/hyperlink" Target="http://www.forvismazars.com/sg" TargetMode="External"/><Relationship Id="rId4" Type="http://schemas.openxmlformats.org/officeDocument/2006/relationships/hyperlink" Target="https://www.instagram.com/forvismazarssingapore/"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facebook.com/ForvisMazarsSingapore" TargetMode="External"/><Relationship Id="rId2" Type="http://schemas.openxmlformats.org/officeDocument/2006/relationships/hyperlink" Target="https://www.linkedin.com/company/forvis-mazars-singapore" TargetMode="External"/><Relationship Id="rId1" Type="http://schemas.openxmlformats.org/officeDocument/2006/relationships/slideMaster" Target="../slideMasters/slideMaster1.xml"/><Relationship Id="rId5" Type="http://schemas.openxmlformats.org/officeDocument/2006/relationships/hyperlink" Target="http://www.forvismazars.com/sg" TargetMode="External"/><Relationship Id="rId4" Type="http://schemas.openxmlformats.org/officeDocument/2006/relationships/hyperlink" Target="https://www.instagram.com/forvismazarssingapore/"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facebook.com/ForvisMazarsSingapore" TargetMode="External"/><Relationship Id="rId2" Type="http://schemas.openxmlformats.org/officeDocument/2006/relationships/hyperlink" Target="https://www.linkedin.com/company/forvis-mazars-singapore" TargetMode="External"/><Relationship Id="rId1" Type="http://schemas.openxmlformats.org/officeDocument/2006/relationships/slideMaster" Target="../slideMasters/slideMaster1.xml"/><Relationship Id="rId5" Type="http://schemas.openxmlformats.org/officeDocument/2006/relationships/hyperlink" Target="http://www.forvismazars.com/sg" TargetMode="External"/><Relationship Id="rId4" Type="http://schemas.openxmlformats.org/officeDocument/2006/relationships/hyperlink" Target="https://www.instagram.com/forvismazarssingapore/" TargetMode="Externa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DB710B25-B2C0-3F46-B52E-75BA79935C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6579244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dirty="0"/>
              <a:t>Agenda</a:t>
            </a:r>
            <a:endParaRPr lang="en-GB" dirty="0"/>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1926403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dirty="0"/>
              <a:t>Agenda</a:t>
            </a:r>
            <a:endParaRPr lang="en-GB" dirty="0"/>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7057330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dirty="0"/>
              <a:t>Agenda</a:t>
            </a:r>
            <a:endParaRPr lang="en-GB" dirty="0"/>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dirty="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5329906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Tree>
    <p:extLst>
      <p:ext uri="{BB962C8B-B14F-4D97-AF65-F5344CB8AC3E}">
        <p14:creationId xmlns:p14="http://schemas.microsoft.com/office/powerpoint/2010/main" val="24089437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D12C0936-0D48-6AC3-954A-06F76B514D14}"/>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4871424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0B7C2752-C626-CF47-43E6-25FCEBB46B59}"/>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6637129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Tree>
    <p:extLst>
      <p:ext uri="{BB962C8B-B14F-4D97-AF65-F5344CB8AC3E}">
        <p14:creationId xmlns:p14="http://schemas.microsoft.com/office/powerpoint/2010/main" val="2146738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5D9433A1-C798-63C5-0F11-736B090717E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1056533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7EEB3325-FA9F-F961-C408-CA2D663ECC82}"/>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3029622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dirty="0"/>
              <a:t>Section XX</a:t>
            </a:r>
            <a:endParaRPr lang="en-GB" dirty="0"/>
          </a:p>
        </p:txBody>
      </p:sp>
    </p:spTree>
    <p:extLst>
      <p:ext uri="{BB962C8B-B14F-4D97-AF65-F5344CB8AC3E}">
        <p14:creationId xmlns:p14="http://schemas.microsoft.com/office/powerpoint/2010/main" val="7463727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dirty="0"/>
              <a:t>Name, Date, Year</a:t>
            </a:r>
            <a:endParaRPr lang="en-GB" dirty="0"/>
          </a:p>
        </p:txBody>
      </p:sp>
      <p:sp>
        <p:nvSpPr>
          <p:cNvPr id="6" name="TextBox 5">
            <a:extLst>
              <a:ext uri="{FF2B5EF4-FFF2-40B4-BE49-F238E27FC236}">
                <a16:creationId xmlns:a16="http://schemas.microsoft.com/office/drawing/2014/main" id="{26222313-E3E8-84C6-CDEF-E7A032ED39D8}"/>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4" name="Gruppieren 4">
            <a:extLst>
              <a:ext uri="{FF2B5EF4-FFF2-40B4-BE49-F238E27FC236}">
                <a16:creationId xmlns:a16="http://schemas.microsoft.com/office/drawing/2014/main" id="{60F69E8D-6EAC-C523-6D4F-3094B23E4F76}"/>
              </a:ext>
            </a:extLst>
          </p:cNvPr>
          <p:cNvGrpSpPr>
            <a:grpSpLocks noChangeAspect="1"/>
          </p:cNvGrpSpPr>
          <p:nvPr userDrawn="1"/>
        </p:nvGrpSpPr>
        <p:grpSpPr>
          <a:xfrm>
            <a:off x="10811963" y="6165234"/>
            <a:ext cx="1080000" cy="453765"/>
            <a:chOff x="1721984" y="2257682"/>
            <a:chExt cx="7247953" cy="3045250"/>
          </a:xfrm>
        </p:grpSpPr>
        <p:sp>
          <p:nvSpPr>
            <p:cNvPr id="5" name="Freihandform: Form 5">
              <a:extLst>
                <a:ext uri="{FF2B5EF4-FFF2-40B4-BE49-F238E27FC236}">
                  <a16:creationId xmlns:a16="http://schemas.microsoft.com/office/drawing/2014/main" id="{D8CCB833-4D26-6E84-CE0F-C6BDD9B360C0}"/>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7" name="Freihandform: Form 7">
              <a:extLst>
                <a:ext uri="{FF2B5EF4-FFF2-40B4-BE49-F238E27FC236}">
                  <a16:creationId xmlns:a16="http://schemas.microsoft.com/office/drawing/2014/main" id="{9D8EF2C9-8044-BF09-7BD5-FC217FC1C36E}"/>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75FFCF2B-36B1-E9E1-6454-DB5E5126A9E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0229647-D500-1E99-3780-98C950CF9967}"/>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DDE1FB26-5287-29DD-E7CC-ABE2C5D8018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42DD437E-E732-01DD-B08A-1341F623BBD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59FA363-CC0C-311C-EA78-2108E0955EE7}"/>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3B195A27-C87C-7EC1-7C14-C3570A80454C}"/>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6BE52C14-7F20-D492-16F6-2D84936494E8}"/>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626B4A82-B6AC-8F7D-83D9-176D53BF040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8292199-BEAB-8239-63A7-61A652179638}"/>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D53D3ECF-A5D3-63EF-497C-800A752A791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236097610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dirty="0"/>
              <a:t>Section XX</a:t>
            </a:r>
            <a:endParaRPr lang="en-GB" dirty="0"/>
          </a:p>
        </p:txBody>
      </p:sp>
      <p:sp>
        <p:nvSpPr>
          <p:cNvPr id="3" name="TextBox 2">
            <a:extLst>
              <a:ext uri="{FF2B5EF4-FFF2-40B4-BE49-F238E27FC236}">
                <a16:creationId xmlns:a16="http://schemas.microsoft.com/office/drawing/2014/main" id="{155FDC82-2799-FF42-DE43-87A47E4814D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4282966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dirty="0"/>
              <a:t>Section XX</a:t>
            </a:r>
            <a:endParaRPr lang="en-GB" dirty="0"/>
          </a:p>
        </p:txBody>
      </p:sp>
      <p:sp>
        <p:nvSpPr>
          <p:cNvPr id="3" name="TextBox 2">
            <a:extLst>
              <a:ext uri="{FF2B5EF4-FFF2-40B4-BE49-F238E27FC236}">
                <a16:creationId xmlns:a16="http://schemas.microsoft.com/office/drawing/2014/main" id="{30F88A7D-E20D-9C04-1C87-655FE2CB09F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6323036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34421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6" name="Freeform 15">
            <a:extLst>
              <a:ext uri="{FF2B5EF4-FFF2-40B4-BE49-F238E27FC236}">
                <a16:creationId xmlns:a16="http://schemas.microsoft.com/office/drawing/2014/main" id="{29C4CBDD-B2F4-6DA2-44F3-F538A967B265}"/>
              </a:ext>
            </a:extLst>
          </p:cNvPr>
          <p:cNvSpPr/>
          <p:nvPr userDrawn="1"/>
        </p:nvSpPr>
        <p:spPr>
          <a:xfrm>
            <a:off x="7999036" y="3930364"/>
            <a:ext cx="3019540" cy="2019586"/>
          </a:xfrm>
          <a:custGeom>
            <a:avLst/>
            <a:gdLst>
              <a:gd name="connsiteX0" fmla="*/ 742160 w 3019540"/>
              <a:gd name="connsiteY0" fmla="*/ 0 h 2019586"/>
              <a:gd name="connsiteX1" fmla="*/ 3019540 w 3019540"/>
              <a:gd name="connsiteY1" fmla="*/ 0 h 2019586"/>
              <a:gd name="connsiteX2" fmla="*/ 2277379 w 3019540"/>
              <a:gd name="connsiteY2" fmla="*/ 2019586 h 2019586"/>
              <a:gd name="connsiteX3" fmla="*/ 0 w 3019540"/>
              <a:gd name="connsiteY3" fmla="*/ 2019586 h 2019586"/>
            </a:gdLst>
            <a:ahLst/>
            <a:cxnLst>
              <a:cxn ang="0">
                <a:pos x="connsiteX0" y="connsiteY0"/>
              </a:cxn>
              <a:cxn ang="0">
                <a:pos x="connsiteX1" y="connsiteY1"/>
              </a:cxn>
              <a:cxn ang="0">
                <a:pos x="connsiteX2" y="connsiteY2"/>
              </a:cxn>
              <a:cxn ang="0">
                <a:pos x="connsiteX3" y="connsiteY3"/>
              </a:cxn>
            </a:cxnLst>
            <a:rect l="l" t="t" r="r" b="b"/>
            <a:pathLst>
              <a:path w="3019540" h="2019586">
                <a:moveTo>
                  <a:pt x="742160" y="0"/>
                </a:moveTo>
                <a:lnTo>
                  <a:pt x="3019540" y="0"/>
                </a:lnTo>
                <a:lnTo>
                  <a:pt x="2277379" y="2019586"/>
                </a:lnTo>
                <a:lnTo>
                  <a:pt x="0" y="2019586"/>
                </a:lnTo>
                <a:close/>
              </a:path>
            </a:pathLst>
          </a:custGeom>
          <a:solidFill>
            <a:schemeClr val="bg1">
              <a:alpha val="245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241602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5396138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807925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250900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371680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Tree>
    <p:extLst>
      <p:ext uri="{BB962C8B-B14F-4D97-AF65-F5344CB8AC3E}">
        <p14:creationId xmlns:p14="http://schemas.microsoft.com/office/powerpoint/2010/main" val="8230963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2445904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dirty="0"/>
              <a:t>Name, Date, Year</a:t>
            </a:r>
            <a:endParaRPr lang="en-GB" dirty="0"/>
          </a:p>
        </p:txBody>
      </p:sp>
      <p:pic>
        <p:nvPicPr>
          <p:cNvPr id="3" name="Grafik 11">
            <a:extLst>
              <a:ext uri="{FF2B5EF4-FFF2-40B4-BE49-F238E27FC236}">
                <a16:creationId xmlns:a16="http://schemas.microsoft.com/office/drawing/2014/main" id="{DA62EBDD-3F1D-BDF5-7D5C-3E151E11F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76670873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306451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Tree>
    <p:extLst>
      <p:ext uri="{BB962C8B-B14F-4D97-AF65-F5344CB8AC3E}">
        <p14:creationId xmlns:p14="http://schemas.microsoft.com/office/powerpoint/2010/main" val="5771817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4400066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9130197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Tree>
    <p:extLst>
      <p:ext uri="{BB962C8B-B14F-4D97-AF65-F5344CB8AC3E}">
        <p14:creationId xmlns:p14="http://schemas.microsoft.com/office/powerpoint/2010/main" val="29199842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61127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5290383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Tree>
    <p:extLst>
      <p:ext uri="{BB962C8B-B14F-4D97-AF65-F5344CB8AC3E}">
        <p14:creationId xmlns:p14="http://schemas.microsoft.com/office/powerpoint/2010/main" val="34245864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a:t>Click icon to add picture</a:t>
            </a:r>
            <a:endParaRPr lang="fr-CA" dirty="0"/>
          </a:p>
        </p:txBody>
      </p:sp>
    </p:spTree>
    <p:extLst>
      <p:ext uri="{BB962C8B-B14F-4D97-AF65-F5344CB8AC3E}">
        <p14:creationId xmlns:p14="http://schemas.microsoft.com/office/powerpoint/2010/main" val="23362146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dirty="0"/>
              <a:t>Name, Date, Year</a:t>
            </a:r>
            <a:endParaRPr lang="en-GB" dirty="0"/>
          </a:p>
        </p:txBody>
      </p:sp>
      <p:sp>
        <p:nvSpPr>
          <p:cNvPr id="3" name="TextBox 2">
            <a:extLst>
              <a:ext uri="{FF2B5EF4-FFF2-40B4-BE49-F238E27FC236}">
                <a16:creationId xmlns:a16="http://schemas.microsoft.com/office/drawing/2014/main" id="{4924260D-B98A-A7AC-8629-E5E4D4C12FBE}"/>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4" name="Gruppieren 4">
            <a:extLst>
              <a:ext uri="{FF2B5EF4-FFF2-40B4-BE49-F238E27FC236}">
                <a16:creationId xmlns:a16="http://schemas.microsoft.com/office/drawing/2014/main" id="{1AF32F02-02F7-7E2F-5EB2-8AB49F02BAA2}"/>
              </a:ext>
            </a:extLst>
          </p:cNvPr>
          <p:cNvGrpSpPr>
            <a:grpSpLocks noChangeAspect="1"/>
          </p:cNvGrpSpPr>
          <p:nvPr userDrawn="1"/>
        </p:nvGrpSpPr>
        <p:grpSpPr>
          <a:xfrm>
            <a:off x="10811963" y="6165234"/>
            <a:ext cx="1080000" cy="453765"/>
            <a:chOff x="1721984" y="2257682"/>
            <a:chExt cx="7247953" cy="3045250"/>
          </a:xfrm>
        </p:grpSpPr>
        <p:sp>
          <p:nvSpPr>
            <p:cNvPr id="6" name="Freihandform: Form 5">
              <a:extLst>
                <a:ext uri="{FF2B5EF4-FFF2-40B4-BE49-F238E27FC236}">
                  <a16:creationId xmlns:a16="http://schemas.microsoft.com/office/drawing/2014/main" id="{A82DF783-91BE-0B1F-594A-9BDE3AF2DF72}"/>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1AE181C6-DF38-3B6A-29DC-0514335710F2}"/>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1" name="Freihandform: Form 9">
              <a:extLst>
                <a:ext uri="{FF2B5EF4-FFF2-40B4-BE49-F238E27FC236}">
                  <a16:creationId xmlns:a16="http://schemas.microsoft.com/office/drawing/2014/main" id="{E556F98D-CF46-F45C-E725-39D4E969D18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DCF7744F-4013-AE3D-AB78-30AC2E721431}"/>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A8A9A34-FDAA-EC87-ACBD-70DC545FFE68}"/>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F21FE68C-6E55-1882-29D0-5AD972D282CF}"/>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AF80BBB-B267-E2A9-3663-7BD9FF7A9BAE}"/>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F1986D68-2438-502E-D769-1DE90DD71CE3}"/>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2F092E1-B34B-E0A7-83B2-6614DDCDA1D6}"/>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FE398BD6-EEC5-437E-E55B-C14762FB717A}"/>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1917980-0094-58C0-0C63-F1A3B14E61A7}"/>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03E446E7-776A-D674-727D-F1DC674B357D}"/>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30310002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113753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033097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a:t>Click icon to add picture</a:t>
            </a:r>
            <a:endParaRPr lang="en-GB" dirty="0"/>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419179238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a:t>Click icon to add picture</a:t>
            </a:r>
            <a:endParaRPr lang="en-GB"/>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a:t>Click icon to add picture</a:t>
            </a:r>
            <a:endParaRPr lang="en-GB"/>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240221564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a:t>Click icon to add picture</a:t>
            </a:r>
            <a:endParaRPr lang="en-GB"/>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262918938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a:t>Click icon to add picture</a:t>
            </a:r>
            <a:endParaRPr lang="en-GB"/>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a:t>Click icon to add picture</a:t>
            </a:r>
            <a:endParaRPr lang="en-GB" dirty="0"/>
          </a:p>
        </p:txBody>
      </p:sp>
    </p:spTree>
    <p:extLst>
      <p:ext uri="{BB962C8B-B14F-4D97-AF65-F5344CB8AC3E}">
        <p14:creationId xmlns:p14="http://schemas.microsoft.com/office/powerpoint/2010/main" val="226575379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a:t>Click icon to add picture</a:t>
            </a:r>
            <a:endParaRPr lang="en-GB" dirty="0"/>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a:t>Click icon to add picture</a:t>
            </a:r>
            <a:endParaRPr lang="en-GB"/>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a:t>Click icon to add picture</a:t>
            </a:r>
            <a:endParaRPr lang="en-GB"/>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a:t>Click icon to add picture</a:t>
            </a:r>
            <a:endParaRPr lang="en-GB"/>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a:t>Click icon to add picture</a:t>
            </a:r>
            <a:endParaRPr lang="en-GB"/>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374388073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a:t>Click icon to add picture</a:t>
            </a:r>
            <a:endParaRPr lang="en-GB" dirty="0"/>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a:t>Click icon to add picture</a:t>
            </a:r>
            <a:endParaRPr lang="en-GB"/>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a:t>Click icon to add picture</a:t>
            </a:r>
            <a:endParaRPr lang="en-GB"/>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a:t>Click icon to add picture</a:t>
            </a:r>
            <a:endParaRPr lang="en-GB" dirty="0"/>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a:t>Click icon to add picture</a:t>
            </a:r>
            <a:endParaRPr lang="en-GB"/>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29325756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a:t>Click to edit Master text styles</a:t>
            </a:r>
          </a:p>
        </p:txBody>
      </p:sp>
    </p:spTree>
    <p:extLst>
      <p:ext uri="{BB962C8B-B14F-4D97-AF65-F5344CB8AC3E}">
        <p14:creationId xmlns:p14="http://schemas.microsoft.com/office/powerpoint/2010/main" val="212432708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24021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8" name="Text Placeholder 12">
            <a:extLst>
              <a:ext uri="{FF2B5EF4-FFF2-40B4-BE49-F238E27FC236}">
                <a16:creationId xmlns:a16="http://schemas.microsoft.com/office/drawing/2014/main" id="{DD79567B-BA61-21E3-EB1B-6B95C8E88DE1}"/>
              </a:ext>
            </a:extLst>
          </p:cNvPr>
          <p:cNvSpPr>
            <a:spLocks noGrp="1"/>
          </p:cNvSpPr>
          <p:nvPr>
            <p:ph type="body" sz="quarter" idx="19" hasCustomPrompt="1"/>
          </p:nvPr>
        </p:nvSpPr>
        <p:spPr>
          <a:xfrm>
            <a:off x="6237602" y="5499100"/>
            <a:ext cx="5648398"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dirty="0"/>
              <a:t>Name, Job Title</a:t>
            </a:r>
          </a:p>
        </p:txBody>
      </p:sp>
    </p:spTree>
    <p:extLst>
      <p:ext uri="{BB962C8B-B14F-4D97-AF65-F5344CB8AC3E}">
        <p14:creationId xmlns:p14="http://schemas.microsoft.com/office/powerpoint/2010/main" val="26409164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9" name="Picture 8" descr="A city skyline at night&#10;&#10;Description automatically generated">
            <a:extLst>
              <a:ext uri="{FF2B5EF4-FFF2-40B4-BE49-F238E27FC236}">
                <a16:creationId xmlns:a16="http://schemas.microsoft.com/office/drawing/2014/main" id="{8023B119-BF14-0762-F3EF-63C9E5A9C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3FAD8840-041F-A3D8-1509-F5EADE485C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38772211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23910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dirty="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Text Placeholder 12">
            <a:extLst>
              <a:ext uri="{FF2B5EF4-FFF2-40B4-BE49-F238E27FC236}">
                <a16:creationId xmlns:a16="http://schemas.microsoft.com/office/drawing/2014/main" id="{29C61118-65C4-E1C5-E036-604CF0B059E8}"/>
              </a:ext>
            </a:extLst>
          </p:cNvPr>
          <p:cNvSpPr>
            <a:spLocks noGrp="1"/>
          </p:cNvSpPr>
          <p:nvPr>
            <p:ph type="body" sz="quarter" idx="19" hasCustomPrompt="1"/>
          </p:nvPr>
        </p:nvSpPr>
        <p:spPr>
          <a:xfrm>
            <a:off x="7997735" y="5499100"/>
            <a:ext cx="3748720"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dirty="0"/>
              <a:t>Name, Job Title</a:t>
            </a:r>
          </a:p>
        </p:txBody>
      </p:sp>
    </p:spTree>
    <p:extLst>
      <p:ext uri="{BB962C8B-B14F-4D97-AF65-F5344CB8AC3E}">
        <p14:creationId xmlns:p14="http://schemas.microsoft.com/office/powerpoint/2010/main" val="265150986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BB65ECB-6708-A610-4029-A91BD50C7BF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E33E1FAB-C451-E465-8500-00AEE22D82FB}"/>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EB4D2BA-FFC1-18C8-F9F3-DBECD87DE183}"/>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01085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ECD2A33-8FED-378E-7CD7-17B365A7EE5E}"/>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C4581165-1F65-1CE8-67D1-821449075D5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BEC5859-8CFE-67C8-1FC8-66D5E71B983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Tree>
    <p:extLst>
      <p:ext uri="{BB962C8B-B14F-4D97-AF65-F5344CB8AC3E}">
        <p14:creationId xmlns:p14="http://schemas.microsoft.com/office/powerpoint/2010/main" val="133083844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dirty="0"/>
              <a:t>Our team</a:t>
            </a:r>
            <a:endParaRPr lang="en-GB" dirty="0"/>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dirty="0"/>
              <a:t>Name surname</a:t>
            </a:r>
            <a:endParaRPr lang="en-GB" dirty="0"/>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dirty="0"/>
              <a:t>Job title</a:t>
            </a:r>
            <a:endParaRPr lang="en-GB" dirty="0"/>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dirty="0"/>
              <a:t>Name surname</a:t>
            </a:r>
            <a:endParaRPr lang="en-GB" dirty="0"/>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dirty="0"/>
              <a:t>Job title</a:t>
            </a:r>
            <a:endParaRPr lang="en-GB" dirty="0"/>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dirty="0"/>
              <a:t>Name surname</a:t>
            </a:r>
            <a:endParaRPr lang="en-GB" dirty="0"/>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dirty="0"/>
              <a:t>Job title</a:t>
            </a:r>
            <a:endParaRPr lang="en-GB" dirty="0"/>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dirty="0"/>
              <a:t>Name surname</a:t>
            </a:r>
            <a:endParaRPr lang="en-GB" dirty="0"/>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dirty="0"/>
              <a:t>Job title</a:t>
            </a:r>
            <a:endParaRPr lang="en-GB" dirty="0"/>
          </a:p>
        </p:txBody>
      </p:sp>
    </p:spTree>
    <p:extLst>
      <p:ext uri="{BB962C8B-B14F-4D97-AF65-F5344CB8AC3E}">
        <p14:creationId xmlns:p14="http://schemas.microsoft.com/office/powerpoint/2010/main" val="257740249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610393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610393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610393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Tree>
    <p:extLst>
      <p:ext uri="{BB962C8B-B14F-4D97-AF65-F5344CB8AC3E}">
        <p14:creationId xmlns:p14="http://schemas.microsoft.com/office/powerpoint/2010/main" val="705978506"/>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4153694"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4153694"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4153694"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p:cNvSpPr>
          <p:nvPr>
            <p:ph type="pic" sz="quarter" idx="42"/>
          </p:nvPr>
        </p:nvSpPr>
        <p:spPr>
          <a:xfrm>
            <a:off x="8001001"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p:cNvSpPr>
          <p:nvPr>
            <p:ph type="pic" sz="quarter" idx="45"/>
          </p:nvPr>
        </p:nvSpPr>
        <p:spPr>
          <a:xfrm>
            <a:off x="8001001"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p:cNvSpPr>
          <p:nvPr>
            <p:ph type="pic" sz="quarter" idx="48"/>
          </p:nvPr>
        </p:nvSpPr>
        <p:spPr>
          <a:xfrm>
            <a:off x="8001001"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Tree>
    <p:extLst>
      <p:ext uri="{BB962C8B-B14F-4D97-AF65-F5344CB8AC3E}">
        <p14:creationId xmlns:p14="http://schemas.microsoft.com/office/powerpoint/2010/main" val="3531968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69252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Email</a:t>
            </a:r>
          </a:p>
        </p:txBody>
      </p:sp>
      <p:sp>
        <p:nvSpPr>
          <p:cNvPr id="17" name="Picture Placeholder 10">
            <a:extLst>
              <a:ext uri="{FF2B5EF4-FFF2-40B4-BE49-F238E27FC236}">
                <a16:creationId xmlns:a16="http://schemas.microsoft.com/office/drawing/2014/main" id="{60516244-1DBC-D2C0-E79A-2036911E6A1C}"/>
              </a:ext>
            </a:extLst>
          </p:cNvPr>
          <p:cNvSpPr>
            <a:spLocks noGrp="1"/>
          </p:cNvSpPr>
          <p:nvPr>
            <p:ph type="pic" sz="quarter" idx="30"/>
          </p:nvPr>
        </p:nvSpPr>
        <p:spPr>
          <a:xfrm>
            <a:off x="306388" y="3429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552592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313676367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GB"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17832711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9" name="Picture 8" descr="A road with a yellow car on it&#10;&#10;Description automatically generated">
            <a:extLst>
              <a:ext uri="{FF2B5EF4-FFF2-40B4-BE49-F238E27FC236}">
                <a16:creationId xmlns:a16="http://schemas.microsoft.com/office/drawing/2014/main" id="{6DD5C5F7-2A1C-8F92-7E7A-AD378379D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00047"/>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D6BDED7B-DD3A-263E-B8E2-C2EEEA63C3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463449434"/>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GB"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GB" dirty="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380163078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GB"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GB" dirty="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GB" dirty="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6870647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39895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834806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4814838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299455111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28350825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0011703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740445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266245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12" name="Picture 11" descr="A close up of a building&#10;&#10;Description automatically generated">
            <a:extLst>
              <a:ext uri="{FF2B5EF4-FFF2-40B4-BE49-F238E27FC236}">
                <a16:creationId xmlns:a16="http://schemas.microsoft.com/office/drawing/2014/main" id="{4B64D943-7426-9A0C-37E7-D0300DE75A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2004A3E1-9766-D2A9-53F4-1AEC39F080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305284621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dirty="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1E5C39CC-12F0-243C-E79C-57F054AE9789}"/>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spc="-10" baseline="0" dirty="0">
                <a:solidFill>
                  <a:srgbClr val="25282A"/>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a:t>
            </a:r>
            <a:r>
              <a:rPr lang="en-US" sz="1000" kern="100" spc="-10" baseline="0" dirty="0" err="1">
                <a:solidFill>
                  <a:srgbClr val="25282A"/>
                </a:solidFill>
                <a:effectLst/>
                <a:latin typeface="+mj-lt"/>
                <a:ea typeface="Aptos" panose="020B0004020202020204" pitchFamily="34" charset="0"/>
                <a:cs typeface="Times New Roman" panose="02020603050405020304" pitchFamily="18" charset="0"/>
              </a:rPr>
              <a:t>Forvis</a:t>
            </a:r>
            <a:r>
              <a:rPr lang="en-US" sz="1000" kern="100" spc="-10" baseline="0" dirty="0">
                <a:solidFill>
                  <a:srgbClr val="25282A"/>
                </a:solidFill>
                <a:effectLst/>
                <a:latin typeface="+mj-lt"/>
                <a:ea typeface="Aptos" panose="020B0004020202020204" pitchFamily="34" charset="0"/>
                <a:cs typeface="Times New Roman" panose="02020603050405020304" pitchFamily="18" charset="0"/>
              </a:rPr>
              <a:t> Mazars in Singapore*.</a:t>
            </a:r>
          </a:p>
          <a:p>
            <a:pPr>
              <a:lnSpc>
                <a:spcPct val="107000"/>
              </a:lnSpc>
              <a:spcAft>
                <a:spcPts val="800"/>
              </a:spcAft>
            </a:pPr>
            <a:r>
              <a:rPr lang="en-US" sz="1000" i="0" kern="100" spc="-10" baseline="0" dirty="0">
                <a:solidFill>
                  <a:srgbClr val="25282A"/>
                </a:solidFill>
                <a:effectLst/>
                <a:latin typeface="+mj-lt"/>
                <a:ea typeface="Aptos" panose="020B0004020202020204" pitchFamily="34" charset="0"/>
                <a:cs typeface="Times New Roman" panose="02020603050405020304" pitchFamily="18" charset="0"/>
              </a:rPr>
              <a:t>*</a:t>
            </a:r>
            <a:r>
              <a:rPr lang="en-US" sz="1000" i="0" kern="100" spc="-10" baseline="0" dirty="0" err="1">
                <a:solidFill>
                  <a:srgbClr val="25282A"/>
                </a:solidFill>
                <a:effectLst/>
                <a:latin typeface="+mj-lt"/>
                <a:ea typeface="Aptos" panose="020B0004020202020204" pitchFamily="34" charset="0"/>
                <a:cs typeface="Times New Roman" panose="02020603050405020304" pitchFamily="18" charset="0"/>
              </a:rPr>
              <a:t>Forvis</a:t>
            </a:r>
            <a:r>
              <a:rPr lang="en-US" sz="1000" i="0" kern="100" spc="-10" baseline="0" dirty="0">
                <a:solidFill>
                  <a:srgbClr val="25282A"/>
                </a:solidFill>
                <a:effectLst/>
                <a:latin typeface="+mj-lt"/>
                <a:ea typeface="Aptos" panose="020B0004020202020204" pitchFamily="34" charset="0"/>
                <a:cs typeface="Times New Roman" panose="02020603050405020304" pitchFamily="18" charset="0"/>
              </a:rPr>
              <a:t> Mazars LLP / </a:t>
            </a:r>
            <a:r>
              <a:rPr lang="en-US" sz="1000" i="0" kern="100" spc="-10" baseline="0" dirty="0" err="1">
                <a:solidFill>
                  <a:srgbClr val="25282A"/>
                </a:solidFill>
                <a:effectLst/>
                <a:latin typeface="+mj-lt"/>
                <a:ea typeface="Aptos" panose="020B0004020202020204" pitchFamily="34" charset="0"/>
                <a:cs typeface="Times New Roman" panose="02020603050405020304" pitchFamily="18" charset="0"/>
              </a:rPr>
              <a:t>Forvis</a:t>
            </a:r>
            <a:r>
              <a:rPr lang="en-US" sz="1000" i="0" kern="100" spc="-10" baseline="0" dirty="0">
                <a:solidFill>
                  <a:srgbClr val="25282A"/>
                </a:solidFill>
                <a:effectLst/>
                <a:latin typeface="+mj-lt"/>
                <a:ea typeface="Aptos" panose="020B0004020202020204" pitchFamily="34" charset="0"/>
                <a:cs typeface="Times New Roman" panose="02020603050405020304" pitchFamily="18" charset="0"/>
              </a:rPr>
              <a:t> Mazars Consulting Pte Ltd</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dirty="0" err="1"/>
              <a:t>Forvis</a:t>
            </a:r>
            <a:r>
              <a:rPr lang="en-GB" b="1" dirty="0"/>
              <a:t> Mazars in Singapore</a:t>
            </a:r>
          </a:p>
        </p:txBody>
      </p:sp>
      <p:sp>
        <p:nvSpPr>
          <p:cNvPr id="5" name="TextBox 4">
            <a:extLst>
              <a:ext uri="{FF2B5EF4-FFF2-40B4-BE49-F238E27FC236}">
                <a16:creationId xmlns:a16="http://schemas.microsoft.com/office/drawing/2014/main" id="{7D67CEAA-8DDD-841F-D884-3A662B0ADE62}"/>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tx1"/>
                </a:solidFill>
              </a:rPr>
              <a:t>Follow us</a:t>
            </a:r>
          </a:p>
        </p:txBody>
      </p:sp>
      <p:sp>
        <p:nvSpPr>
          <p:cNvPr id="3" name="Footer Placeholder 4">
            <a:extLst>
              <a:ext uri="{FF2B5EF4-FFF2-40B4-BE49-F238E27FC236}">
                <a16:creationId xmlns:a16="http://schemas.microsoft.com/office/drawing/2014/main" id="{66085AAD-F041-418D-E93F-40C28A0BF92D}"/>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tx1"/>
                </a:solidFill>
              </a:rPr>
              <a:t>© Forvis Mazars 2024. All rights reserved.</a:t>
            </a:r>
          </a:p>
        </p:txBody>
      </p:sp>
      <p:sp>
        <p:nvSpPr>
          <p:cNvPr id="6" name="TextBox 5">
            <a:extLst>
              <a:ext uri="{FF2B5EF4-FFF2-40B4-BE49-F238E27FC236}">
                <a16:creationId xmlns:a16="http://schemas.microsoft.com/office/drawing/2014/main" id="{E01D5AA6-5D4D-16BA-3C98-BE0A3B18F8B9}"/>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dirty="0">
                <a:solidFill>
                  <a:schemeClr val="tx1"/>
                </a:solidFill>
              </a:rPr>
              <a:t>LinkedIn: </a:t>
            </a:r>
            <a:r>
              <a:rPr lang="en-US" sz="1400" dirty="0">
                <a:hlinkClick r:id="rId2" tooltip="https://www.linkedin.com/company/forvis-mazars-singapore"/>
              </a:rPr>
              <a:t>https://www.linkedin.com/company/forvis-mazars-singapore</a:t>
            </a:r>
            <a:endParaRPr lang="en-GB" sz="1400" b="1" dirty="0">
              <a:solidFill>
                <a:schemeClr val="tx1"/>
              </a:solidFill>
            </a:endParaRPr>
          </a:p>
          <a:p>
            <a:endParaRPr lang="en-GB" sz="1400" b="1" dirty="0">
              <a:solidFill>
                <a:schemeClr val="tx1"/>
              </a:solidFill>
            </a:endParaRPr>
          </a:p>
          <a:p>
            <a:r>
              <a:rPr lang="en-GB" sz="1400" b="1" dirty="0">
                <a:solidFill>
                  <a:schemeClr val="tx1"/>
                </a:solidFill>
              </a:rPr>
              <a:t>Facebook: </a:t>
            </a:r>
            <a:r>
              <a:rPr lang="en-US" sz="1400" dirty="0">
                <a:hlinkClick r:id="rId3" tooltip="https://www.facebook.com/forvismazarssingapore"/>
              </a:rPr>
              <a:t>https://www.facebook.com/ForvisMazarsSingapore</a:t>
            </a:r>
            <a:endParaRPr lang="en-GB" sz="1400" b="1" dirty="0">
              <a:solidFill>
                <a:schemeClr val="tx1"/>
              </a:solidFill>
            </a:endParaRPr>
          </a:p>
          <a:p>
            <a:endParaRPr lang="en-GB" sz="1400" b="1" dirty="0">
              <a:solidFill>
                <a:schemeClr val="tx1"/>
              </a:solidFill>
            </a:endParaRPr>
          </a:p>
          <a:p>
            <a:r>
              <a:rPr lang="en-GB" sz="1400" b="1" dirty="0">
                <a:solidFill>
                  <a:schemeClr val="tx1"/>
                </a:solidFill>
              </a:rPr>
              <a:t>Instagram: </a:t>
            </a:r>
            <a:r>
              <a:rPr lang="en-US" sz="1400" dirty="0">
                <a:hlinkClick r:id="rId4" tooltip="https://www.instagram.com/forvismazarssingapore/"/>
              </a:rPr>
              <a:t>https://www.instagram.com/forvismazarssingapore/</a:t>
            </a:r>
            <a:endParaRPr lang="en-GB" sz="1400" b="1" dirty="0">
              <a:solidFill>
                <a:schemeClr val="tx1"/>
              </a:solidFill>
            </a:endParaRPr>
          </a:p>
          <a:p>
            <a:endParaRPr lang="en-GB" sz="1400" b="1" dirty="0">
              <a:solidFill>
                <a:schemeClr val="tx1"/>
              </a:solidFill>
            </a:endParaRPr>
          </a:p>
          <a:p>
            <a:pPr>
              <a:spcAft>
                <a:spcPts val="1200"/>
              </a:spcAft>
            </a:pPr>
            <a:r>
              <a:rPr lang="en-GB" sz="1400" b="1" dirty="0">
                <a:solidFill>
                  <a:schemeClr val="tx1"/>
                </a:solidFill>
              </a:rPr>
              <a:t>Find out more at </a:t>
            </a:r>
            <a:r>
              <a:rPr lang="en-GB" sz="1400" b="1" dirty="0">
                <a:solidFill>
                  <a:schemeClr val="tx1"/>
                </a:solidFill>
                <a:hlinkClick r:id="rId5"/>
              </a:rPr>
              <a:t>www.forvismazars.com/sg</a:t>
            </a:r>
            <a:r>
              <a:rPr lang="en-GB" sz="1400" b="1" dirty="0">
                <a:solidFill>
                  <a:schemeClr val="tx1"/>
                </a:solidFill>
              </a:rPr>
              <a:t> </a:t>
            </a:r>
          </a:p>
        </p:txBody>
      </p:sp>
      <p:pic>
        <p:nvPicPr>
          <p:cNvPr id="7" name="Grafik 11">
            <a:extLst>
              <a:ext uri="{FF2B5EF4-FFF2-40B4-BE49-F238E27FC236}">
                <a16:creationId xmlns:a16="http://schemas.microsoft.com/office/drawing/2014/main" id="{62F6E443-5C86-C36B-0E1C-979A22C8B6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2019462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dirty="0" err="1">
                <a:solidFill>
                  <a:schemeClr val="bg1"/>
                </a:solidFill>
              </a:rPr>
              <a:t>Forvis</a:t>
            </a:r>
            <a:r>
              <a:rPr lang="en-GB" b="1" dirty="0">
                <a:solidFill>
                  <a:schemeClr val="bg1"/>
                </a:solidFill>
              </a:rPr>
              <a:t> Mazars in Singapore</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33A6B847-F006-2430-42BA-AE0EB44FAF6F}"/>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3" name="TextBox 2">
            <a:extLst>
              <a:ext uri="{FF2B5EF4-FFF2-40B4-BE49-F238E27FC236}">
                <a16:creationId xmlns:a16="http://schemas.microsoft.com/office/drawing/2014/main" id="{275B74B9-4873-9050-8CCB-54EB5DFBF042}"/>
              </a:ext>
            </a:extLst>
          </p:cNvPr>
          <p:cNvSpPr txBox="1"/>
          <p:nvPr userDrawn="1"/>
        </p:nvSpPr>
        <p:spPr>
          <a:xfrm>
            <a:off x="304799" y="4536000"/>
            <a:ext cx="7663544"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spc="-10" baseline="0" dirty="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Mazars in Singapore*.</a:t>
            </a:r>
          </a:p>
          <a:p>
            <a:pPr>
              <a:lnSpc>
                <a:spcPct val="107000"/>
              </a:lnSpc>
              <a:spcAft>
                <a:spcPts val="800"/>
              </a:spcAft>
            </a:pPr>
            <a:r>
              <a:rPr lang="en-US" sz="1000" i="0" kern="100" spc="-10" baseline="0" dirty="0">
                <a:solidFill>
                  <a:schemeClr val="bg1"/>
                </a:solidFill>
                <a:effectLst/>
                <a:latin typeface="+mj-lt"/>
                <a:ea typeface="Aptos" panose="020B0004020202020204" pitchFamily="34" charset="0"/>
                <a:cs typeface="Times New Roman" panose="02020603050405020304" pitchFamily="18" charset="0"/>
              </a:rPr>
              <a:t>*Forvis Mazars LLP / Forvis Mazars Consulting Pte Ltd</a:t>
            </a:r>
          </a:p>
        </p:txBody>
      </p:sp>
      <p:sp>
        <p:nvSpPr>
          <p:cNvPr id="8" name="Footer Placeholder 4">
            <a:extLst>
              <a:ext uri="{FF2B5EF4-FFF2-40B4-BE49-F238E27FC236}">
                <a16:creationId xmlns:a16="http://schemas.microsoft.com/office/drawing/2014/main" id="{88B71A06-C5AC-A61B-B714-5E5146BBED9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10" name="TextBox 9">
            <a:extLst>
              <a:ext uri="{FF2B5EF4-FFF2-40B4-BE49-F238E27FC236}">
                <a16:creationId xmlns:a16="http://schemas.microsoft.com/office/drawing/2014/main" id="{78D1770E-09D8-5EDC-812A-CDF8B11F6A14}"/>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dirty="0">
                <a:solidFill>
                  <a:schemeClr val="bg1"/>
                </a:solidFill>
              </a:rPr>
              <a:t>LinkedIn: </a:t>
            </a:r>
            <a:r>
              <a:rPr lang="en-US" sz="1400" dirty="0">
                <a:solidFill>
                  <a:schemeClr val="bg1"/>
                </a:solidFill>
                <a:hlinkClick r:id="rId2" tooltip="https://www.linkedin.com/company/forvis-mazars-singapore">
                  <a:extLst>
                    <a:ext uri="{A12FA001-AC4F-418D-AE19-62706E023703}">
                      <ahyp:hlinkClr xmlns:ahyp="http://schemas.microsoft.com/office/drawing/2018/hyperlinkcolor" val="tx"/>
                    </a:ext>
                  </a:extLst>
                </a:hlinkClick>
              </a:rPr>
              <a:t>https://www.linkedin.com/company/forvis-mazars-singapore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Facebook: </a:t>
            </a:r>
            <a:r>
              <a:rPr lang="en-US" sz="1400" dirty="0">
                <a:solidFill>
                  <a:schemeClr val="bg1"/>
                </a:solidFill>
                <a:hlinkClick r:id="rId3" tooltip="https://www.facebook.com/forvismazarssingapore">
                  <a:extLst>
                    <a:ext uri="{A12FA001-AC4F-418D-AE19-62706E023703}">
                      <ahyp:hlinkClr xmlns:ahyp="http://schemas.microsoft.com/office/drawing/2018/hyperlinkcolor" val="tx"/>
                    </a:ext>
                  </a:extLst>
                </a:hlinkClick>
              </a:rPr>
              <a:t>https://www.facebook.com/ForvisMazarsSingapore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Instagram: </a:t>
            </a:r>
            <a:r>
              <a:rPr lang="en-US" sz="1400" dirty="0">
                <a:solidFill>
                  <a:schemeClr val="bg1"/>
                </a:solidFill>
                <a:hlinkClick r:id="rId4" tooltip="https://www.instagram.com/forvismazarssingapore/">
                  <a:extLst>
                    <a:ext uri="{A12FA001-AC4F-418D-AE19-62706E023703}">
                      <ahyp:hlinkClr xmlns:ahyp="http://schemas.microsoft.com/office/drawing/2018/hyperlinkcolor" val="tx"/>
                    </a:ext>
                  </a:extLst>
                </a:hlinkClick>
              </a:rPr>
              <a:t>https://www.instagram.com/forvismazarssingapore/</a:t>
            </a:r>
            <a:endParaRPr lang="en-GB" sz="1400" b="1" dirty="0">
              <a:solidFill>
                <a:schemeClr val="bg1"/>
              </a:solidFill>
            </a:endParaRPr>
          </a:p>
          <a:p>
            <a:endParaRPr lang="en-GB" sz="1400" b="1" dirty="0">
              <a:solidFill>
                <a:schemeClr val="bg1"/>
              </a:solidFill>
            </a:endParaRPr>
          </a:p>
          <a:p>
            <a:pPr>
              <a:spcAft>
                <a:spcPts val="1200"/>
              </a:spcAft>
            </a:pPr>
            <a:r>
              <a:rPr lang="en-GB" sz="1400" b="1" dirty="0">
                <a:solidFill>
                  <a:schemeClr val="bg1"/>
                </a:solidFill>
              </a:rPr>
              <a:t>Find out more at </a:t>
            </a:r>
            <a:r>
              <a:rPr lang="en-GB" sz="1400" b="1" dirty="0">
                <a:solidFill>
                  <a:schemeClr val="bg1"/>
                </a:solidFill>
                <a:hlinkClick r:id="rId5">
                  <a:extLst>
                    <a:ext uri="{A12FA001-AC4F-418D-AE19-62706E023703}">
                      <ahyp:hlinkClr xmlns:ahyp="http://schemas.microsoft.com/office/drawing/2018/hyperlinkcolor" val="tx"/>
                    </a:ext>
                  </a:extLst>
                </a:hlinkClick>
              </a:rPr>
              <a:t>www.forvismazars.com/sg</a:t>
            </a:r>
            <a:r>
              <a:rPr lang="en-GB" sz="1400" b="1" dirty="0">
                <a:solidFill>
                  <a:schemeClr val="bg1"/>
                </a:solidFill>
              </a:rPr>
              <a:t> </a:t>
            </a:r>
          </a:p>
        </p:txBody>
      </p:sp>
      <p:sp>
        <p:nvSpPr>
          <p:cNvPr id="5" name="TextBox 4">
            <a:extLst>
              <a:ext uri="{FF2B5EF4-FFF2-40B4-BE49-F238E27FC236}">
                <a16:creationId xmlns:a16="http://schemas.microsoft.com/office/drawing/2014/main" id="{1A6681F3-DF5C-9A79-C796-030CD88ED76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9" name="Gruppieren 4">
            <a:extLst>
              <a:ext uri="{FF2B5EF4-FFF2-40B4-BE49-F238E27FC236}">
                <a16:creationId xmlns:a16="http://schemas.microsoft.com/office/drawing/2014/main" id="{16D7B7D0-CAA1-33E1-AC7F-493B661B6699}"/>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0539D95-EAC1-D112-501B-3C51BC30F6F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F9706EFB-E78A-458A-0FEE-96565A86EA35}"/>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34010E6E-22C6-BEF9-6EA3-87B4AE7D989F}"/>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C70C816D-E76D-EE5F-241F-10705C3D5FA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6933F0A-6333-CAB5-C05B-694D2354C4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D8A7E05E-2624-3141-586F-6F47645A53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2AB227D-AD87-0D4E-7CEC-D0941E4CDF1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0A1391-2DA3-17F9-FE0D-78C16DFB2E1D}"/>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BCC3DA37-6B18-A1DB-B978-EE6DAAEC5E34}"/>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673CABE2-3A8F-C76B-E245-E39DAE08378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9CDF7043-E228-8C40-B2E2-14438E610B8F}"/>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B778131F-3CF5-7B6C-BEF5-CD6A7EB4FA7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25392749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dirty="0">
                <a:solidFill>
                  <a:schemeClr val="bg1"/>
                </a:solidFill>
              </a:rPr>
              <a:t>Forvis Mazars</a:t>
            </a:r>
          </a:p>
        </p:txBody>
      </p:sp>
      <p:sp>
        <p:nvSpPr>
          <p:cNvPr id="3" name="TextBox 2">
            <a:extLst>
              <a:ext uri="{FF2B5EF4-FFF2-40B4-BE49-F238E27FC236}">
                <a16:creationId xmlns:a16="http://schemas.microsoft.com/office/drawing/2014/main" id="{F6A8A48E-3DB5-8F57-1922-EFA1E893A99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8" name="TextBox 7">
            <a:extLst>
              <a:ext uri="{FF2B5EF4-FFF2-40B4-BE49-F238E27FC236}">
                <a16:creationId xmlns:a16="http://schemas.microsoft.com/office/drawing/2014/main" id="{A555D323-AE36-3785-6FE9-60DAF69452E6}"/>
              </a:ext>
            </a:extLst>
          </p:cNvPr>
          <p:cNvSpPr txBox="1"/>
          <p:nvPr userDrawn="1"/>
        </p:nvSpPr>
        <p:spPr>
          <a:xfrm>
            <a:off x="304799" y="4536000"/>
            <a:ext cx="7663544"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spc="-10" baseline="0" dirty="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Mazars in Singapore*.</a:t>
            </a:r>
          </a:p>
          <a:p>
            <a:pPr>
              <a:lnSpc>
                <a:spcPct val="107000"/>
              </a:lnSpc>
              <a:spcAft>
                <a:spcPts val="800"/>
              </a:spcAft>
            </a:pPr>
            <a:r>
              <a:rPr lang="en-US" sz="1000" kern="100" spc="-10" baseline="0" dirty="0">
                <a:solidFill>
                  <a:schemeClr val="bg1"/>
                </a:solidFill>
                <a:effectLst/>
                <a:latin typeface="+mj-lt"/>
                <a:ea typeface="Aptos" panose="020B0004020202020204" pitchFamily="34" charset="0"/>
                <a:cs typeface="Times New Roman" panose="02020603050405020304" pitchFamily="18" charset="0"/>
              </a:rPr>
              <a:t>*Forvis Mazars LLP / Forvis Mazars Consulting Pte Ltd</a:t>
            </a:r>
          </a:p>
        </p:txBody>
      </p:sp>
      <p:sp>
        <p:nvSpPr>
          <p:cNvPr id="9" name="Footer Placeholder 4">
            <a:extLst>
              <a:ext uri="{FF2B5EF4-FFF2-40B4-BE49-F238E27FC236}">
                <a16:creationId xmlns:a16="http://schemas.microsoft.com/office/drawing/2014/main" id="{30646158-6A81-A2DD-C44D-921AE4DD9EC2}"/>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10" name="TextBox 9">
            <a:extLst>
              <a:ext uri="{FF2B5EF4-FFF2-40B4-BE49-F238E27FC236}">
                <a16:creationId xmlns:a16="http://schemas.microsoft.com/office/drawing/2014/main" id="{2DEFC525-CDA5-5EA4-2017-1560EEAEF477}"/>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dirty="0">
                <a:solidFill>
                  <a:schemeClr val="bg1"/>
                </a:solidFill>
              </a:rPr>
              <a:t>LinkedIn: </a:t>
            </a:r>
            <a:r>
              <a:rPr lang="en-US" sz="1400" dirty="0">
                <a:solidFill>
                  <a:schemeClr val="bg1"/>
                </a:solidFill>
                <a:hlinkClick r:id="rId2" tooltip="https://www.linkedin.com/company/forvis-mazars-singapore">
                  <a:extLst>
                    <a:ext uri="{A12FA001-AC4F-418D-AE19-62706E023703}">
                      <ahyp:hlinkClr xmlns:ahyp="http://schemas.microsoft.com/office/drawing/2018/hyperlinkcolor" val="tx"/>
                    </a:ext>
                  </a:extLst>
                </a:hlinkClick>
              </a:rPr>
              <a:t>https://www.linkedin.com/company/forvis-mazars-singapore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Facebook: </a:t>
            </a:r>
            <a:r>
              <a:rPr lang="en-US" sz="1400" dirty="0">
                <a:solidFill>
                  <a:schemeClr val="bg1"/>
                </a:solidFill>
                <a:hlinkClick r:id="rId3" tooltip="https://www.facebook.com/forvismazarssingapore">
                  <a:extLst>
                    <a:ext uri="{A12FA001-AC4F-418D-AE19-62706E023703}">
                      <ahyp:hlinkClr xmlns:ahyp="http://schemas.microsoft.com/office/drawing/2018/hyperlinkcolor" val="tx"/>
                    </a:ext>
                  </a:extLst>
                </a:hlinkClick>
              </a:rPr>
              <a:t>https://www.facebook.com/ForvisMazarsSingapore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Instagram: </a:t>
            </a:r>
            <a:r>
              <a:rPr lang="en-US" sz="1400" dirty="0">
                <a:solidFill>
                  <a:schemeClr val="bg1"/>
                </a:solidFill>
                <a:hlinkClick r:id="rId4" tooltip="https://www.instagram.com/forvismazarssingapore/">
                  <a:extLst>
                    <a:ext uri="{A12FA001-AC4F-418D-AE19-62706E023703}">
                      <ahyp:hlinkClr xmlns:ahyp="http://schemas.microsoft.com/office/drawing/2018/hyperlinkcolor" val="tx"/>
                    </a:ext>
                  </a:extLst>
                </a:hlinkClick>
              </a:rPr>
              <a:t>https://www.instagram.com/forvismazarssingapore/</a:t>
            </a:r>
            <a:endParaRPr lang="en-GB" sz="1400" b="1" dirty="0">
              <a:solidFill>
                <a:schemeClr val="bg1"/>
              </a:solidFill>
            </a:endParaRPr>
          </a:p>
          <a:p>
            <a:endParaRPr lang="en-GB" sz="1400" b="1" dirty="0">
              <a:solidFill>
                <a:schemeClr val="bg1"/>
              </a:solidFill>
            </a:endParaRPr>
          </a:p>
          <a:p>
            <a:pPr>
              <a:spcAft>
                <a:spcPts val="1200"/>
              </a:spcAft>
            </a:pPr>
            <a:r>
              <a:rPr lang="en-GB" sz="1400" b="1" dirty="0">
                <a:solidFill>
                  <a:schemeClr val="bg1"/>
                </a:solidFill>
              </a:rPr>
              <a:t>Find out more at </a:t>
            </a:r>
            <a:r>
              <a:rPr lang="en-GB" sz="1400" b="1" dirty="0">
                <a:solidFill>
                  <a:schemeClr val="bg1"/>
                </a:solidFill>
                <a:hlinkClick r:id="rId5">
                  <a:extLst>
                    <a:ext uri="{A12FA001-AC4F-418D-AE19-62706E023703}">
                      <ahyp:hlinkClr xmlns:ahyp="http://schemas.microsoft.com/office/drawing/2018/hyperlinkcolor" val="tx"/>
                    </a:ext>
                  </a:extLst>
                </a:hlinkClick>
              </a:rPr>
              <a:t>www.forvismazars.com/sg</a:t>
            </a:r>
            <a:r>
              <a:rPr lang="en-GB" sz="1400" b="1" dirty="0">
                <a:solidFill>
                  <a:schemeClr val="bg1"/>
                </a:solidFill>
              </a:rPr>
              <a:t> </a:t>
            </a:r>
          </a:p>
        </p:txBody>
      </p:sp>
      <p:sp>
        <p:nvSpPr>
          <p:cNvPr id="4" name="TextBox 3">
            <a:extLst>
              <a:ext uri="{FF2B5EF4-FFF2-40B4-BE49-F238E27FC236}">
                <a16:creationId xmlns:a16="http://schemas.microsoft.com/office/drawing/2014/main" id="{C07C486E-864B-EC69-F73D-2BCE06D2B883}"/>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7" name="Gruppieren 4">
            <a:extLst>
              <a:ext uri="{FF2B5EF4-FFF2-40B4-BE49-F238E27FC236}">
                <a16:creationId xmlns:a16="http://schemas.microsoft.com/office/drawing/2014/main" id="{091816A5-BD37-489B-D2B6-2E931BB6109A}"/>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8F632344-56D7-0FE9-7CC7-A953410D503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67DB1019-32A2-B27F-B69E-A59F6EC4E8C1}"/>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EC75B3C7-C0BF-C06A-7259-073AADCB63F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F539D7D3-F9E3-3C64-A2B8-68BC730C5E9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A4BC7DA0-2356-A666-C7B1-04A021761BD4}"/>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BCAC0528-D774-2869-78E8-D5992464700B}"/>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14E3DF9-4D81-0920-12B3-F98AE476EFE6}"/>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35F50D-0BA8-7023-F046-3376CE69D7B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311D18AC-7BA1-0080-8301-3BA2AA0B5E05}"/>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7FBF8150-2700-0D05-A05E-98BF121A5E10}"/>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13CA858-01DD-D948-1929-16FDA2F8CF2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878BB63-0766-B99F-A211-9CBDD1748824}"/>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90571028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Outro - editable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t>Forvis</a:t>
            </a:r>
            <a:r>
              <a:rPr lang="en-US" b="1" noProof="0" dirty="0"/>
              <a:t> Mazars in Singapore</a:t>
            </a: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tx1"/>
                </a:solidFill>
              </a:rPr>
              <a:t>© Forvis Mazars 2024. All rights reserved.</a:t>
            </a:r>
          </a:p>
        </p:txBody>
      </p:sp>
      <p:sp>
        <p:nvSpPr>
          <p:cNvPr id="5" name="Text Placeholder 35">
            <a:extLst>
              <a:ext uri="{FF2B5EF4-FFF2-40B4-BE49-F238E27FC236}">
                <a16:creationId xmlns:a16="http://schemas.microsoft.com/office/drawing/2014/main" id="{9C6042AF-CA98-5D4F-3D53-833BF69333E5}"/>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tx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7" name="Text Placeholder 8">
            <a:extLst>
              <a:ext uri="{FF2B5EF4-FFF2-40B4-BE49-F238E27FC236}">
                <a16:creationId xmlns:a16="http://schemas.microsoft.com/office/drawing/2014/main" id="{77FEB549-0F87-A538-F4B9-811388A1BED0}"/>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dirty="0"/>
              <a:t>The contents of this document are confidential and not for distribution to anyone other than the recipients. Disclosure to third parties cannot be made without the prior written consent of Forvis Mazars in Singapore*.</a:t>
            </a:r>
          </a:p>
          <a:p>
            <a:pPr lvl="0"/>
            <a:r>
              <a:rPr lang="en-US" dirty="0"/>
              <a:t>*Forvis Mazars LLP / Forvis Mazars Consulting Pte Ltd</a:t>
            </a:r>
          </a:p>
        </p:txBody>
      </p:sp>
      <p:sp>
        <p:nvSpPr>
          <p:cNvPr id="3" name="TextBox 2">
            <a:extLst>
              <a:ext uri="{FF2B5EF4-FFF2-40B4-BE49-F238E27FC236}">
                <a16:creationId xmlns:a16="http://schemas.microsoft.com/office/drawing/2014/main" id="{6171E355-0B80-FC55-839B-E1D00403BB83}"/>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tx1"/>
                </a:solidFill>
              </a:rPr>
              <a:t>Follow us</a:t>
            </a:r>
          </a:p>
        </p:txBody>
      </p:sp>
      <p:pic>
        <p:nvPicPr>
          <p:cNvPr id="8" name="Grafik 11">
            <a:extLst>
              <a:ext uri="{FF2B5EF4-FFF2-40B4-BE49-F238E27FC236}">
                <a16:creationId xmlns:a16="http://schemas.microsoft.com/office/drawing/2014/main" id="{40D8D18D-A576-7317-B790-8565F1D3C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4459739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Outro - editable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 in Singapore</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4" name="Text Placeholder 35">
            <a:extLst>
              <a:ext uri="{FF2B5EF4-FFF2-40B4-BE49-F238E27FC236}">
                <a16:creationId xmlns:a16="http://schemas.microsoft.com/office/drawing/2014/main" id="{77766A40-38EE-605E-12B8-98AD84EC9B30}"/>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5" name="Text Placeholder 8">
            <a:extLst>
              <a:ext uri="{FF2B5EF4-FFF2-40B4-BE49-F238E27FC236}">
                <a16:creationId xmlns:a16="http://schemas.microsoft.com/office/drawing/2014/main" id="{F7842F13-7A60-C31D-02FB-801B693F4123}"/>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bg1"/>
                </a:solidFill>
              </a:defRPr>
            </a:lvl1pPr>
            <a:lvl2pPr>
              <a:defRPr sz="1000"/>
            </a:lvl2pPr>
            <a:lvl3pPr>
              <a:defRPr sz="1000"/>
            </a:lvl3pPr>
            <a:lvl4pPr>
              <a:defRPr sz="1000"/>
            </a:lvl4pPr>
            <a:lvl5pPr>
              <a:defRPr sz="1000"/>
            </a:lvl5pPr>
          </a:lstStyle>
          <a:p>
            <a:pPr lvl="0"/>
            <a:r>
              <a:rPr lang="en-US" dirty="0"/>
              <a:t>The contents of this document are confidential and not for distribution to anyone other than the recipients. Disclosure to third parties cannot be made without the prior written consent of Forvis Mazars in Singapore*.</a:t>
            </a:r>
          </a:p>
          <a:p>
            <a:pPr lvl="0"/>
            <a:r>
              <a:rPr lang="en-US" dirty="0"/>
              <a:t>*Forvis Mazars LLP / Forvis Mazars Consulting Pte Ltd</a:t>
            </a:r>
          </a:p>
        </p:txBody>
      </p:sp>
      <p:sp>
        <p:nvSpPr>
          <p:cNvPr id="7" name="TextBox 6">
            <a:extLst>
              <a:ext uri="{FF2B5EF4-FFF2-40B4-BE49-F238E27FC236}">
                <a16:creationId xmlns:a16="http://schemas.microsoft.com/office/drawing/2014/main" id="{3C528E0C-2539-CDDA-14D5-AA97D085503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3" name="TextBox 2">
            <a:extLst>
              <a:ext uri="{FF2B5EF4-FFF2-40B4-BE49-F238E27FC236}">
                <a16:creationId xmlns:a16="http://schemas.microsoft.com/office/drawing/2014/main" id="{F4045705-66B2-0DDE-4848-EEA835B279B1}"/>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10" name="Gruppieren 4">
            <a:extLst>
              <a:ext uri="{FF2B5EF4-FFF2-40B4-BE49-F238E27FC236}">
                <a16:creationId xmlns:a16="http://schemas.microsoft.com/office/drawing/2014/main" id="{6444DCA7-76AE-14E4-AF09-3364A3F6CFA2}"/>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9D8ED99-1B8A-6735-55C2-A2E01099915D}"/>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86CF0E44-319A-A96A-8F98-F9330823D206}"/>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1D128114-D3B9-CED8-2772-5305726980D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2C085591-FBE0-3310-9EA1-8CC0F8BDC0B6}"/>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FD9891E-D3E1-39A4-3C13-6AF8943A0C9A}"/>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07FD17DD-F205-786D-9BDD-2D2B5EEF8F1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BFC3790-5B7F-850F-4D0E-38003DA8849A}"/>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9F8B4662-4C4C-5441-631A-2B748DD246E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FA9E71A6-99D3-2CFF-B1B1-2DE2FE197219}"/>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FF276700-0687-3895-59A6-B37CED253D2D}"/>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2FF2C670-6F23-F064-6229-E6522A83EE6B}"/>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63A41A46-F49E-4D5E-0193-A951BA1C431A}"/>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14003872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Outro - editable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 in Singapore</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5" name="Text Placeholder 35">
            <a:extLst>
              <a:ext uri="{FF2B5EF4-FFF2-40B4-BE49-F238E27FC236}">
                <a16:creationId xmlns:a16="http://schemas.microsoft.com/office/drawing/2014/main" id="{A8A47AE8-EFAE-D657-385A-BF9D41DD4186}"/>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9" name="Text Placeholder 8">
            <a:extLst>
              <a:ext uri="{FF2B5EF4-FFF2-40B4-BE49-F238E27FC236}">
                <a16:creationId xmlns:a16="http://schemas.microsoft.com/office/drawing/2014/main" id="{B3C2BE14-477C-CB4E-A14A-DB75AA774A42}"/>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bg1"/>
                </a:solidFill>
              </a:defRPr>
            </a:lvl1pPr>
            <a:lvl2pPr>
              <a:defRPr sz="1000"/>
            </a:lvl2pPr>
            <a:lvl3pPr>
              <a:defRPr sz="1000"/>
            </a:lvl3pPr>
            <a:lvl4pPr>
              <a:defRPr sz="1000"/>
            </a:lvl4pPr>
            <a:lvl5pPr>
              <a:defRPr sz="1000"/>
            </a:lvl5pPr>
          </a:lstStyle>
          <a:p>
            <a:pPr lvl="0"/>
            <a:r>
              <a:rPr lang="en-US" dirty="0"/>
              <a:t>The contents of this document are confidential and not for distribution to anyone other than the recipients. Disclosure to third parties cannot be made without the prior written consent of Forvis Mazars in Singapore*.</a:t>
            </a:r>
          </a:p>
          <a:p>
            <a:pPr lvl="0"/>
            <a:r>
              <a:rPr lang="en-US" dirty="0"/>
              <a:t>*Forvis Mazars LLP / Forvis Mazars Consulting Pte Ltd</a:t>
            </a:r>
          </a:p>
        </p:txBody>
      </p:sp>
      <p:sp>
        <p:nvSpPr>
          <p:cNvPr id="4" name="TextBox 3">
            <a:extLst>
              <a:ext uri="{FF2B5EF4-FFF2-40B4-BE49-F238E27FC236}">
                <a16:creationId xmlns:a16="http://schemas.microsoft.com/office/drawing/2014/main" id="{D850E025-404D-9536-6D0C-2042221ADC94}"/>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3" name="TextBox 2">
            <a:extLst>
              <a:ext uri="{FF2B5EF4-FFF2-40B4-BE49-F238E27FC236}">
                <a16:creationId xmlns:a16="http://schemas.microsoft.com/office/drawing/2014/main" id="{DB5F9192-CCBE-5DB9-4308-24B0D5F5F9EA}"/>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10" name="Gruppieren 4">
            <a:extLst>
              <a:ext uri="{FF2B5EF4-FFF2-40B4-BE49-F238E27FC236}">
                <a16:creationId xmlns:a16="http://schemas.microsoft.com/office/drawing/2014/main" id="{6600858C-044E-D467-95FF-4D8702D7C8FD}"/>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237FBE9F-E7E5-89E1-10BE-42983AEE81BF}"/>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70A2A876-9809-F9A0-5ADE-28D9E0D28834}"/>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7F50DE31-FF8B-006A-E904-FA745BF901F5}"/>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B9DA3AA6-8787-DF83-A9CD-2F9339325CDF}"/>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9D5B26A0-988D-ADD7-264F-4F69CAA40C47}"/>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9087F793-6FDA-9216-562F-CAFC24DC20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CA1A4E37-00E5-A4AB-295B-0F1B1CABAA38}"/>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671143A7-E075-AF6C-DC5D-F6F0B9323E48}"/>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1701761A-D466-6836-3FE0-86BEBC1A08D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3D5720FA-7265-0A9E-2775-EAA29B79B711}"/>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BDE3CED-D985-A5AF-3BB8-5EA739C8381A}"/>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949835D-3EFE-A7B4-098A-0AC2790E7CD3}"/>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4675473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E557783F-3B5D-FBBC-3B86-107F7D8E6E2B}"/>
              </a:ext>
            </a:extLst>
          </p:cNvPr>
          <p:cNvSpPr>
            <a:spLocks noGrp="1"/>
          </p:cNvSpPr>
          <p:nvPr>
            <p:ph type="dt" sz="half" idx="10"/>
          </p:nvPr>
        </p:nvSpPr>
        <p:spPr>
          <a:xfrm>
            <a:off x="6387315" y="6465600"/>
            <a:ext cx="2743200" cy="270000"/>
          </a:xfrm>
        </p:spPr>
        <p:txBody>
          <a:bodyPr lIns="0" tIns="0" rIns="0" bIns="0"/>
          <a:lstStyle/>
          <a:p>
            <a:r>
              <a:rPr lang="en-US"/>
              <a:t>Date</a:t>
            </a:r>
            <a:endParaRPr lang="en-GB" dirty="0"/>
          </a:p>
        </p:txBody>
      </p:sp>
      <p:sp>
        <p:nvSpPr>
          <p:cNvPr id="4" name="Footer Placeholder 3">
            <a:extLst>
              <a:ext uri="{FF2B5EF4-FFF2-40B4-BE49-F238E27FC236}">
                <a16:creationId xmlns:a16="http://schemas.microsoft.com/office/drawing/2014/main" id="{6DFEF2F1-42E8-46F7-31D5-40F93D392414}"/>
              </a:ext>
            </a:extLst>
          </p:cNvPr>
          <p:cNvSpPr>
            <a:spLocks noGrp="1"/>
          </p:cNvSpPr>
          <p:nvPr>
            <p:ph type="ftr" sz="quarter" idx="11"/>
          </p:nvPr>
        </p:nvSpPr>
        <p:spPr>
          <a:xfrm>
            <a:off x="2261472" y="6465600"/>
            <a:ext cx="4114800" cy="270000"/>
          </a:xfrm>
        </p:spPr>
        <p:txBody>
          <a:bodyPr lIns="0" tIns="0" rIns="0" bIns="0"/>
          <a:lstStyle/>
          <a:p>
            <a:r>
              <a:rPr lang="en-GB"/>
              <a:t>Title</a:t>
            </a:r>
            <a:endParaRPr lang="en-GB" dirty="0"/>
          </a:p>
        </p:txBody>
      </p:sp>
      <p:sp>
        <p:nvSpPr>
          <p:cNvPr id="5" name="Slide Number Placeholder 4">
            <a:extLst>
              <a:ext uri="{FF2B5EF4-FFF2-40B4-BE49-F238E27FC236}">
                <a16:creationId xmlns:a16="http://schemas.microsoft.com/office/drawing/2014/main" id="{8FE9ECC4-62F2-CD50-B09C-2AA803749042}"/>
              </a:ext>
            </a:extLst>
          </p:cNvPr>
          <p:cNvSpPr>
            <a:spLocks noGrp="1"/>
          </p:cNvSpPr>
          <p:nvPr>
            <p:ph type="sldNum" sz="quarter" idx="12"/>
          </p:nvPr>
        </p:nvSpPr>
        <p:spPr>
          <a:xfrm>
            <a:off x="304800" y="6465600"/>
            <a:ext cx="1945629" cy="270000"/>
          </a:xfrm>
        </p:spPr>
        <p:txBody>
          <a:bodyPr lIns="0" tIns="0" rIns="0" bIns="0"/>
          <a:lstStyle>
            <a:lvl1pPr algn="l">
              <a:defRPr/>
            </a:lvl1p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Tree>
    <p:extLst>
      <p:ext uri="{BB962C8B-B14F-4D97-AF65-F5344CB8AC3E}">
        <p14:creationId xmlns:p14="http://schemas.microsoft.com/office/powerpoint/2010/main" val="25977451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9" name="Picture 8" descr="A person looking up to the sky&#10;&#10;Description automatically generated">
            <a:extLst>
              <a:ext uri="{FF2B5EF4-FFF2-40B4-BE49-F238E27FC236}">
                <a16:creationId xmlns:a16="http://schemas.microsoft.com/office/drawing/2014/main" id="{41C57A33-9F00-B0BB-DC5D-FF8CB1EBE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5954B60F-7996-FE11-B73E-1414D95F6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14527290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tx2"/>
        </a:solidFill>
        <a:effectLst/>
      </p:bgPr>
    </p:bg>
    <p:spTree>
      <p:nvGrpSpPr>
        <p:cNvPr id="1" name=""/>
        <p:cNvGrpSpPr/>
        <p:nvPr/>
      </p:nvGrpSpPr>
      <p:grpSpPr>
        <a:xfrm>
          <a:off x="0" y="0"/>
          <a:ext cx="0" cy="0"/>
          <a:chOff x="0" y="0"/>
          <a:chExt cx="0" cy="0"/>
        </a:xfrm>
      </p:grpSpPr>
      <p:pic>
        <p:nvPicPr>
          <p:cNvPr id="10" name="Picture 9" descr="A bridge with arches and a body of water&#10;&#10;Description automatically generated">
            <a:extLst>
              <a:ext uri="{FF2B5EF4-FFF2-40B4-BE49-F238E27FC236}">
                <a16:creationId xmlns:a16="http://schemas.microsoft.com/office/drawing/2014/main" id="{9A13D504-A754-8469-21D4-BBB2BAB76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dirty="0"/>
              <a:t>Name, Date, Year</a:t>
            </a:r>
            <a:endParaRPr lang="en-GB" dirty="0"/>
          </a:p>
        </p:txBody>
      </p:sp>
      <p:sp>
        <p:nvSpPr>
          <p:cNvPr id="6" name="TextBox 5">
            <a:extLst>
              <a:ext uri="{FF2B5EF4-FFF2-40B4-BE49-F238E27FC236}">
                <a16:creationId xmlns:a16="http://schemas.microsoft.com/office/drawing/2014/main" id="{44039BFE-39BD-9727-5CEE-2436185882A7}"/>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7" name="Gruppieren 4">
            <a:extLst>
              <a:ext uri="{FF2B5EF4-FFF2-40B4-BE49-F238E27FC236}">
                <a16:creationId xmlns:a16="http://schemas.microsoft.com/office/drawing/2014/main" id="{896058C6-59EF-7FF4-FC6F-F9FED024BB3C}"/>
              </a:ext>
            </a:extLst>
          </p:cNvPr>
          <p:cNvGrpSpPr>
            <a:grpSpLocks noChangeAspect="1"/>
          </p:cNvGrpSpPr>
          <p:nvPr userDrawn="1"/>
        </p:nvGrpSpPr>
        <p:grpSpPr>
          <a:xfrm>
            <a:off x="10811963" y="6165234"/>
            <a:ext cx="1080000" cy="453765"/>
            <a:chOff x="1721984" y="2257682"/>
            <a:chExt cx="7247953" cy="3045250"/>
          </a:xfrm>
        </p:grpSpPr>
        <p:sp>
          <p:nvSpPr>
            <p:cNvPr id="8" name="Freihandform: Form 5">
              <a:extLst>
                <a:ext uri="{FF2B5EF4-FFF2-40B4-BE49-F238E27FC236}">
                  <a16:creationId xmlns:a16="http://schemas.microsoft.com/office/drawing/2014/main" id="{F35D3F7C-1E2A-5E1C-BA59-85AFEE7607AB}"/>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9" name="Freihandform: Form 7">
              <a:extLst>
                <a:ext uri="{FF2B5EF4-FFF2-40B4-BE49-F238E27FC236}">
                  <a16:creationId xmlns:a16="http://schemas.microsoft.com/office/drawing/2014/main" id="{602E3AA9-808E-E0E7-18A3-6A189D961178}"/>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2" name="Freihandform: Form 9">
              <a:extLst>
                <a:ext uri="{FF2B5EF4-FFF2-40B4-BE49-F238E27FC236}">
                  <a16:creationId xmlns:a16="http://schemas.microsoft.com/office/drawing/2014/main" id="{C9123806-AB4B-2C2A-0F3E-0E4F98D85578}"/>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3" name="Freihandform: Form 11">
              <a:extLst>
                <a:ext uri="{FF2B5EF4-FFF2-40B4-BE49-F238E27FC236}">
                  <a16:creationId xmlns:a16="http://schemas.microsoft.com/office/drawing/2014/main" id="{41EB2DAB-ACE6-3BBC-F02D-B4945BF49558}"/>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4" name="Freihandform: Form 12">
              <a:extLst>
                <a:ext uri="{FF2B5EF4-FFF2-40B4-BE49-F238E27FC236}">
                  <a16:creationId xmlns:a16="http://schemas.microsoft.com/office/drawing/2014/main" id="{3167F366-62F3-9735-481A-A36AAB4B15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5" name="Freihandform: Form 13">
              <a:extLst>
                <a:ext uri="{FF2B5EF4-FFF2-40B4-BE49-F238E27FC236}">
                  <a16:creationId xmlns:a16="http://schemas.microsoft.com/office/drawing/2014/main" id="{69C920B0-3C6C-3B11-32FC-23FDC2AF68E7}"/>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6" name="Freihandform: Form 14">
              <a:extLst>
                <a:ext uri="{FF2B5EF4-FFF2-40B4-BE49-F238E27FC236}">
                  <a16:creationId xmlns:a16="http://schemas.microsoft.com/office/drawing/2014/main" id="{5B10CF88-A1EA-15AA-8393-69A61075AD9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7" name="Freihandform: Form 15">
              <a:extLst>
                <a:ext uri="{FF2B5EF4-FFF2-40B4-BE49-F238E27FC236}">
                  <a16:creationId xmlns:a16="http://schemas.microsoft.com/office/drawing/2014/main" id="{37DBDD91-7C71-5295-6FBE-4C5334A4C49F}"/>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8" name="Freihandform: Form 16">
              <a:extLst>
                <a:ext uri="{FF2B5EF4-FFF2-40B4-BE49-F238E27FC236}">
                  <a16:creationId xmlns:a16="http://schemas.microsoft.com/office/drawing/2014/main" id="{0C951265-3EB5-5C9C-2173-84E38E5047C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9" name="Freihandform: Form 17">
              <a:extLst>
                <a:ext uri="{FF2B5EF4-FFF2-40B4-BE49-F238E27FC236}">
                  <a16:creationId xmlns:a16="http://schemas.microsoft.com/office/drawing/2014/main" id="{9D70ADE5-F2C3-1B51-8E1C-3F1218919A63}"/>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0" name="Freihandform: Form 18">
              <a:extLst>
                <a:ext uri="{FF2B5EF4-FFF2-40B4-BE49-F238E27FC236}">
                  <a16:creationId xmlns:a16="http://schemas.microsoft.com/office/drawing/2014/main" id="{7C7AB827-C0F9-7C59-1EBB-9EF0B644976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1" name="Freihandform: Form 19">
              <a:extLst>
                <a:ext uri="{FF2B5EF4-FFF2-40B4-BE49-F238E27FC236}">
                  <a16:creationId xmlns:a16="http://schemas.microsoft.com/office/drawing/2014/main" id="{9C59B2AB-0A92-431C-3EBD-0C2A4A6C091E}"/>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7153451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8560582" y="6417000"/>
            <a:ext cx="1260000" cy="270000"/>
          </a:xfrm>
          <a:prstGeom prst="rect">
            <a:avLst/>
          </a:prstGeom>
        </p:spPr>
        <p:txBody>
          <a:bodyPr vert="horz" lIns="0" tIns="45720" rIns="0" bIns="45720" rtlCol="0" anchor="ctr"/>
          <a:lstStyle>
            <a:lvl1pPr algn="r">
              <a:defRPr sz="1000">
                <a:solidFill>
                  <a:schemeClr val="tx1"/>
                </a:solidFill>
              </a:defRPr>
            </a:lvl1pPr>
          </a:lstStyle>
          <a:p>
            <a:r>
              <a:rPr lang="en-US"/>
              <a:t>Date</a:t>
            </a:r>
            <a:endParaRPr lang="en-GB" dirty="0"/>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1200036" y="6417000"/>
            <a:ext cx="6069127" cy="270000"/>
          </a:xfrm>
          <a:prstGeom prst="rect">
            <a:avLst/>
          </a:prstGeom>
        </p:spPr>
        <p:txBody>
          <a:bodyPr vert="horz" lIns="0" tIns="45720" rIns="0" bIns="45720" rtlCol="0" anchor="ctr"/>
          <a:lstStyle>
            <a:lvl1pPr algn="ctr">
              <a:defRPr sz="1000">
                <a:solidFill>
                  <a:schemeClr val="tx1"/>
                </a:solidFill>
              </a:defRPr>
            </a:lvl1pPr>
          </a:lstStyle>
          <a:p>
            <a:r>
              <a:rPr lang="en-GB"/>
              <a:t>Title</a:t>
            </a:r>
            <a:endParaRPr lang="en-GB" dirty="0"/>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GB" smtClean="0"/>
              <a:pPr/>
              <a:t>‹#›</a:t>
            </a:fld>
            <a:endParaRPr lang="en-GB" dirty="0"/>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GB" sz="80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GB" sz="80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GB" sz="80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GB" sz="800" dirty="0">
                <a:solidFill>
                  <a:schemeClr val="tx1"/>
                </a:solidFill>
              </a:rPr>
              <a:t>Subtitle position</a:t>
            </a:r>
          </a:p>
        </p:txBody>
      </p:sp>
      <p:pic>
        <p:nvPicPr>
          <p:cNvPr id="8" name="Grafik 11">
            <a:extLst>
              <a:ext uri="{FF2B5EF4-FFF2-40B4-BE49-F238E27FC236}">
                <a16:creationId xmlns:a16="http://schemas.microsoft.com/office/drawing/2014/main" id="{5469F5F3-C99F-2E93-A1EB-1758A92F8191}"/>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9" r:id="rId3"/>
    <p:sldLayoutId id="2147483710" r:id="rId4"/>
    <p:sldLayoutId id="2147483724" r:id="rId5"/>
    <p:sldLayoutId id="2147483725" r:id="rId6"/>
    <p:sldLayoutId id="2147483726" r:id="rId7"/>
    <p:sldLayoutId id="2147483729" r:id="rId8"/>
    <p:sldLayoutId id="214748373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 id="2147483662" r:id="rId21"/>
    <p:sldLayoutId id="2147483663" r:id="rId22"/>
    <p:sldLayoutId id="2147483664" r:id="rId23"/>
    <p:sldLayoutId id="2147483665" r:id="rId24"/>
    <p:sldLayoutId id="2147483666" r:id="rId25"/>
    <p:sldLayoutId id="2147483731" r:id="rId26"/>
    <p:sldLayoutId id="2147483667" r:id="rId27"/>
    <p:sldLayoutId id="2147483669" r:id="rId28"/>
    <p:sldLayoutId id="2147483668" r:id="rId29"/>
    <p:sldLayoutId id="2147483670" r:id="rId30"/>
    <p:sldLayoutId id="2147483672" r:id="rId31"/>
    <p:sldLayoutId id="2147483673" r:id="rId32"/>
    <p:sldLayoutId id="2147483674" r:id="rId33"/>
    <p:sldLayoutId id="2147483676" r:id="rId34"/>
    <p:sldLayoutId id="2147483677" r:id="rId35"/>
    <p:sldLayoutId id="2147483678" r:id="rId36"/>
    <p:sldLayoutId id="2147483679" r:id="rId37"/>
    <p:sldLayoutId id="2147483680" r:id="rId38"/>
    <p:sldLayoutId id="2147483681" r:id="rId39"/>
    <p:sldLayoutId id="2147483682" r:id="rId40"/>
    <p:sldLayoutId id="2147483683" r:id="rId41"/>
    <p:sldLayoutId id="2147483720" r:id="rId42"/>
    <p:sldLayoutId id="2147483721" r:id="rId43"/>
    <p:sldLayoutId id="2147483722" r:id="rId44"/>
    <p:sldLayoutId id="2147483723" r:id="rId45"/>
    <p:sldLayoutId id="2147483718" r:id="rId46"/>
    <p:sldLayoutId id="2147483719" r:id="rId47"/>
    <p:sldLayoutId id="2147483688" r:id="rId48"/>
    <p:sldLayoutId id="2147483689" r:id="rId49"/>
    <p:sldLayoutId id="2147483690" r:id="rId50"/>
    <p:sldLayoutId id="2147483713" r:id="rId51"/>
    <p:sldLayoutId id="2147483712" r:id="rId52"/>
    <p:sldLayoutId id="2147483691" r:id="rId53"/>
    <p:sldLayoutId id="2147483707" r:id="rId54"/>
    <p:sldLayoutId id="2147483708" r:id="rId55"/>
    <p:sldLayoutId id="2147483714" r:id="rId56"/>
    <p:sldLayoutId id="2147483715" r:id="rId57"/>
    <p:sldLayoutId id="2147483695" r:id="rId58"/>
    <p:sldLayoutId id="2147483696" r:id="rId59"/>
    <p:sldLayoutId id="2147483697" r:id="rId60"/>
    <p:sldLayoutId id="2147483698" r:id="rId61"/>
    <p:sldLayoutId id="2147483699" r:id="rId62"/>
    <p:sldLayoutId id="2147483700" r:id="rId63"/>
    <p:sldLayoutId id="2147483701" r:id="rId64"/>
    <p:sldLayoutId id="2147483702" r:id="rId65"/>
    <p:sldLayoutId id="2147483703" r:id="rId66"/>
    <p:sldLayoutId id="2147483704" r:id="rId67"/>
    <p:sldLayoutId id="2147483705" r:id="rId68"/>
    <p:sldLayoutId id="2147483706" r:id="rId69"/>
    <p:sldLayoutId id="2147483692" r:id="rId70"/>
    <p:sldLayoutId id="2147483716" r:id="rId71"/>
    <p:sldLayoutId id="2147483717" r:id="rId72"/>
    <p:sldLayoutId id="2147483732" r:id="rId73"/>
    <p:sldLayoutId id="2147483733" r:id="rId74"/>
    <p:sldLayoutId id="2147483734" r:id="rId75"/>
    <p:sldLayoutId id="2147483711" r:id="rId76"/>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748"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05076D-0A7A-E76D-4938-360C35234AFF}"/>
              </a:ext>
            </a:extLst>
          </p:cNvPr>
          <p:cNvSpPr>
            <a:spLocks noGrp="1"/>
          </p:cNvSpPr>
          <p:nvPr>
            <p:ph type="ctrTitle"/>
          </p:nvPr>
        </p:nvSpPr>
        <p:spPr>
          <a:xfrm>
            <a:off x="304800" y="4550400"/>
            <a:ext cx="11581200" cy="360000"/>
          </a:xfrm>
        </p:spPr>
        <p:txBody>
          <a:bodyPr/>
          <a:lstStyle/>
          <a:p>
            <a:r>
              <a:rPr lang="en-US" dirty="0"/>
              <a:t>TMAP – International Tax Summit</a:t>
            </a:r>
          </a:p>
        </p:txBody>
      </p:sp>
      <p:sp>
        <p:nvSpPr>
          <p:cNvPr id="7" name="Subtitle 6">
            <a:extLst>
              <a:ext uri="{FF2B5EF4-FFF2-40B4-BE49-F238E27FC236}">
                <a16:creationId xmlns:a16="http://schemas.microsoft.com/office/drawing/2014/main" id="{BE6672EA-6560-9CF3-9AE6-4A0EBBC1ABBB}"/>
              </a:ext>
            </a:extLst>
          </p:cNvPr>
          <p:cNvSpPr>
            <a:spLocks noGrp="1"/>
          </p:cNvSpPr>
          <p:nvPr>
            <p:ph type="subTitle" idx="1"/>
          </p:nvPr>
        </p:nvSpPr>
        <p:spPr/>
        <p:txBody>
          <a:bodyPr/>
          <a:lstStyle/>
          <a:p>
            <a:r>
              <a:rPr lang="en-US" dirty="0"/>
              <a:t>Ease of Doing Business in ASEAN</a:t>
            </a:r>
          </a:p>
        </p:txBody>
      </p:sp>
      <p:sp>
        <p:nvSpPr>
          <p:cNvPr id="8" name="Text Placeholder 7">
            <a:extLst>
              <a:ext uri="{FF2B5EF4-FFF2-40B4-BE49-F238E27FC236}">
                <a16:creationId xmlns:a16="http://schemas.microsoft.com/office/drawing/2014/main" id="{DF244EBB-BEAD-6236-1818-FFA0481676BD}"/>
              </a:ext>
            </a:extLst>
          </p:cNvPr>
          <p:cNvSpPr>
            <a:spLocks noGrp="1"/>
          </p:cNvSpPr>
          <p:nvPr>
            <p:ph type="body" sz="quarter" idx="11"/>
          </p:nvPr>
        </p:nvSpPr>
        <p:spPr/>
        <p:txBody>
          <a:bodyPr/>
          <a:lstStyle/>
          <a:p>
            <a:r>
              <a:rPr lang="en-GB" dirty="0"/>
              <a:t>29 August 2024</a:t>
            </a:r>
          </a:p>
        </p:txBody>
      </p:sp>
    </p:spTree>
    <p:extLst>
      <p:ext uri="{BB962C8B-B14F-4D97-AF65-F5344CB8AC3E}">
        <p14:creationId xmlns:p14="http://schemas.microsoft.com/office/powerpoint/2010/main" val="4909773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400" cy="360000"/>
          </a:xfrm>
        </p:spPr>
        <p:txBody>
          <a:bodyPr anchor="ctr">
            <a:normAutofit/>
          </a:bodyPr>
          <a:lstStyle/>
          <a:p>
            <a:r>
              <a:rPr lang="en-GB" dirty="0"/>
              <a:t>Attracting FDI</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10</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FDIs in markets</a:t>
            </a:r>
          </a:p>
        </p:txBody>
      </p:sp>
      <p:sp>
        <p:nvSpPr>
          <p:cNvPr id="25" name="Text Placeholder 6">
            <a:extLst>
              <a:ext uri="{FF2B5EF4-FFF2-40B4-BE49-F238E27FC236}">
                <a16:creationId xmlns:a16="http://schemas.microsoft.com/office/drawing/2014/main" id="{1AAB2E7D-85B5-9D08-8901-70CEE4EF01FD}"/>
              </a:ext>
            </a:extLst>
          </p:cNvPr>
          <p:cNvSpPr>
            <a:spLocks noGrp="1"/>
          </p:cNvSpPr>
          <p:nvPr>
            <p:ph type="body" sz="quarter" idx="14"/>
          </p:nvPr>
        </p:nvSpPr>
        <p:spPr>
          <a:xfrm>
            <a:off x="305999" y="1260000"/>
            <a:ext cx="5648400" cy="334800"/>
          </a:xfrm>
        </p:spPr>
        <p:txBody>
          <a:bodyPr/>
          <a:lstStyle/>
          <a:p>
            <a:endParaRPr lang="en-US"/>
          </a:p>
        </p:txBody>
      </p:sp>
      <p:sp>
        <p:nvSpPr>
          <p:cNvPr id="26" name="Text Placeholder 8">
            <a:extLst>
              <a:ext uri="{FF2B5EF4-FFF2-40B4-BE49-F238E27FC236}">
                <a16:creationId xmlns:a16="http://schemas.microsoft.com/office/drawing/2014/main" id="{4F7BE90C-D970-137F-E361-D8BD9D9C7E4C}"/>
              </a:ext>
            </a:extLst>
          </p:cNvPr>
          <p:cNvSpPr>
            <a:spLocks noGrp="1"/>
          </p:cNvSpPr>
          <p:nvPr>
            <p:ph type="body" sz="quarter" idx="16"/>
          </p:nvPr>
        </p:nvSpPr>
        <p:spPr>
          <a:xfrm>
            <a:off x="6243563" y="1260000"/>
            <a:ext cx="5648400" cy="334800"/>
          </a:xfrm>
        </p:spPr>
        <p:txBody>
          <a:bodyPr/>
          <a:lstStyle/>
          <a:p>
            <a:endParaRPr lang="en-US"/>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7"/>
          </p:nvPr>
        </p:nvSpPr>
        <p:spPr>
          <a:xfrm>
            <a:off x="6243563" y="1692000"/>
            <a:ext cx="5648400" cy="3969950"/>
          </a:xfrm>
        </p:spPr>
        <p:txBody>
          <a:bodyPr>
            <a:normAutofit/>
          </a:bodyPr>
          <a:lstStyle/>
          <a:p>
            <a:pPr fontAlgn="base"/>
            <a:r>
              <a:rPr lang="en-US">
                <a:highlight>
                  <a:srgbClr val="FFFFFF"/>
                </a:highlight>
              </a:rPr>
              <a:t>More FDI will help to contribute to growth of GDP</a:t>
            </a:r>
          </a:p>
          <a:p>
            <a:pPr fontAlgn="base"/>
            <a:r>
              <a:rPr lang="en-US">
                <a:highlight>
                  <a:srgbClr val="FFFFFF"/>
                </a:highlight>
              </a:rPr>
              <a:t>Countries will benefit to s</a:t>
            </a:r>
            <a:r>
              <a:rPr lang="en-GB"/>
              <a:t>core high on indicators in regard to the regulatory performance</a:t>
            </a:r>
          </a:p>
          <a:p>
            <a:pPr fontAlgn="base"/>
            <a:endParaRPr lang="en-US">
              <a:highlight>
                <a:srgbClr val="FFFFFF"/>
              </a:highlight>
            </a:endParaRPr>
          </a:p>
          <a:p>
            <a:pPr marL="176213" lvl="1" indent="0" fontAlgn="base">
              <a:buNone/>
            </a:pPr>
            <a:endParaRPr lang="en-US">
              <a:highlight>
                <a:srgbClr val="FFFFFF"/>
              </a:highlight>
            </a:endParaRPr>
          </a:p>
          <a:p>
            <a:pPr lvl="1" fontAlgn="base"/>
            <a:endParaRPr lang="en-US">
              <a:highlight>
                <a:srgbClr val="FFFFFF"/>
              </a:highlight>
            </a:endParaRPr>
          </a:p>
        </p:txBody>
      </p:sp>
      <p:graphicFrame>
        <p:nvGraphicFramePr>
          <p:cNvPr id="11" name="Table 10">
            <a:extLst>
              <a:ext uri="{FF2B5EF4-FFF2-40B4-BE49-F238E27FC236}">
                <a16:creationId xmlns:a16="http://schemas.microsoft.com/office/drawing/2014/main" id="{32978DD9-6C00-7BCA-F0F5-C80DC04AB4BD}"/>
              </a:ext>
            </a:extLst>
          </p:cNvPr>
          <p:cNvGraphicFramePr>
            <a:graphicFrameLocks noGrp="1"/>
          </p:cNvGraphicFramePr>
          <p:nvPr>
            <p:extLst>
              <p:ext uri="{D42A27DB-BD31-4B8C-83A1-F6EECF244321}">
                <p14:modId xmlns:p14="http://schemas.microsoft.com/office/powerpoint/2010/main" val="178977674"/>
              </p:ext>
            </p:extLst>
          </p:nvPr>
        </p:nvGraphicFramePr>
        <p:xfrm>
          <a:off x="306000" y="1741222"/>
          <a:ext cx="5648403" cy="3871513"/>
        </p:xfrm>
        <a:graphic>
          <a:graphicData uri="http://schemas.openxmlformats.org/drawingml/2006/table">
            <a:tbl>
              <a:tblPr firstRow="1" bandRow="1"/>
              <a:tblGrid>
                <a:gridCol w="1224604">
                  <a:extLst>
                    <a:ext uri="{9D8B030D-6E8A-4147-A177-3AD203B41FA5}">
                      <a16:colId xmlns:a16="http://schemas.microsoft.com/office/drawing/2014/main" val="2923048247"/>
                    </a:ext>
                  </a:extLst>
                </a:gridCol>
                <a:gridCol w="779842">
                  <a:extLst>
                    <a:ext uri="{9D8B030D-6E8A-4147-A177-3AD203B41FA5}">
                      <a16:colId xmlns:a16="http://schemas.microsoft.com/office/drawing/2014/main" val="3042226735"/>
                    </a:ext>
                  </a:extLst>
                </a:gridCol>
                <a:gridCol w="1007925">
                  <a:extLst>
                    <a:ext uri="{9D8B030D-6E8A-4147-A177-3AD203B41FA5}">
                      <a16:colId xmlns:a16="http://schemas.microsoft.com/office/drawing/2014/main" val="1469618663"/>
                    </a:ext>
                  </a:extLst>
                </a:gridCol>
                <a:gridCol w="1053541">
                  <a:extLst>
                    <a:ext uri="{9D8B030D-6E8A-4147-A177-3AD203B41FA5}">
                      <a16:colId xmlns:a16="http://schemas.microsoft.com/office/drawing/2014/main" val="134390976"/>
                    </a:ext>
                  </a:extLst>
                </a:gridCol>
                <a:gridCol w="757033">
                  <a:extLst>
                    <a:ext uri="{9D8B030D-6E8A-4147-A177-3AD203B41FA5}">
                      <a16:colId xmlns:a16="http://schemas.microsoft.com/office/drawing/2014/main" val="3082193456"/>
                    </a:ext>
                  </a:extLst>
                </a:gridCol>
                <a:gridCol w="825458">
                  <a:extLst>
                    <a:ext uri="{9D8B030D-6E8A-4147-A177-3AD203B41FA5}">
                      <a16:colId xmlns:a16="http://schemas.microsoft.com/office/drawing/2014/main" val="1173988177"/>
                    </a:ext>
                  </a:extLst>
                </a:gridCol>
              </a:tblGrid>
              <a:tr h="777434">
                <a:tc>
                  <a:txBody>
                    <a:bodyPr/>
                    <a:lstStyle/>
                    <a:p>
                      <a:pPr algn="l" fontAlgn="b">
                        <a:spcBef>
                          <a:spcPts val="0"/>
                        </a:spcBef>
                        <a:spcAft>
                          <a:spcPts val="0"/>
                        </a:spcAft>
                      </a:pPr>
                      <a:r>
                        <a:rPr lang="en-US" sz="1600" b="0" i="0" u="none" strike="noStrike">
                          <a:solidFill>
                            <a:srgbClr val="FFFFFF"/>
                          </a:solidFill>
                          <a:effectLst/>
                          <a:highlight>
                            <a:srgbClr val="7A7A7A"/>
                          </a:highlight>
                          <a:latin typeface="+mn-lt"/>
                        </a:rPr>
                        <a:t>Economy</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600" b="0" i="0" u="none" strike="noStrike">
                          <a:solidFill>
                            <a:srgbClr val="FFFFFF"/>
                          </a:solidFill>
                          <a:effectLst/>
                          <a:highlight>
                            <a:srgbClr val="7A7A7A"/>
                          </a:highlight>
                          <a:latin typeface="+mn-lt"/>
                        </a:rPr>
                        <a:t>Global </a:t>
                      </a:r>
                    </a:p>
                    <a:p>
                      <a:pPr algn="ctr" fontAlgn="b">
                        <a:spcBef>
                          <a:spcPts val="0"/>
                        </a:spcBef>
                        <a:spcAft>
                          <a:spcPts val="0"/>
                        </a:spcAft>
                      </a:pPr>
                      <a:r>
                        <a:rPr lang="en-US" sz="1600" b="0" i="0" u="none" strike="noStrike">
                          <a:solidFill>
                            <a:srgbClr val="FFFFFF"/>
                          </a:solidFill>
                          <a:effectLst/>
                          <a:highlight>
                            <a:srgbClr val="7A7A7A"/>
                          </a:highlight>
                          <a:latin typeface="+mn-lt"/>
                        </a:rPr>
                        <a:t>Rank</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600" b="0" i="0" u="none" strike="noStrike">
                          <a:solidFill>
                            <a:srgbClr val="FFFFFF"/>
                          </a:solidFill>
                          <a:effectLst/>
                          <a:highlight>
                            <a:srgbClr val="7A7A7A"/>
                          </a:highlight>
                          <a:latin typeface="+mn-lt"/>
                        </a:rPr>
                        <a:t>Starting a business</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600" b="0" i="0" u="none" strike="noStrike">
                          <a:solidFill>
                            <a:srgbClr val="FFFFFF"/>
                          </a:solidFill>
                          <a:effectLst/>
                          <a:highlight>
                            <a:srgbClr val="7A7A7A"/>
                          </a:highlight>
                          <a:latin typeface="+mn-lt"/>
                        </a:rPr>
                        <a:t>Protecting minority investors</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600" b="0" i="0" u="none" strike="noStrike">
                          <a:solidFill>
                            <a:srgbClr val="FFFFFF"/>
                          </a:solidFill>
                          <a:effectLst/>
                          <a:highlight>
                            <a:srgbClr val="7A7A7A"/>
                          </a:highlight>
                          <a:latin typeface="+mn-lt"/>
                        </a:rPr>
                        <a:t>Paying</a:t>
                      </a:r>
                    </a:p>
                    <a:p>
                      <a:pPr algn="ctr" fontAlgn="b">
                        <a:spcBef>
                          <a:spcPts val="0"/>
                        </a:spcBef>
                        <a:spcAft>
                          <a:spcPts val="0"/>
                        </a:spcAft>
                      </a:pPr>
                      <a:r>
                        <a:rPr lang="en-US" sz="1600" b="0" i="0" u="none" strike="noStrike">
                          <a:solidFill>
                            <a:srgbClr val="FFFFFF"/>
                          </a:solidFill>
                          <a:effectLst/>
                          <a:highlight>
                            <a:srgbClr val="7A7A7A"/>
                          </a:highlight>
                          <a:latin typeface="+mn-lt"/>
                        </a:rPr>
                        <a:t> taxes</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600" b="0" i="0" u="none" strike="noStrike">
                          <a:solidFill>
                            <a:srgbClr val="FFFFFF"/>
                          </a:solidFill>
                          <a:effectLst/>
                          <a:highlight>
                            <a:srgbClr val="7A7A7A"/>
                          </a:highlight>
                          <a:latin typeface="+mn-lt"/>
                        </a:rPr>
                        <a:t>Trading across borders</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4775">
                <a:tc>
                  <a:txBody>
                    <a:bodyPr/>
                    <a:lstStyle/>
                    <a:p>
                      <a:pPr algn="l" fontAlgn="b">
                        <a:spcBef>
                          <a:spcPts val="0"/>
                        </a:spcBef>
                        <a:spcAft>
                          <a:spcPts val="0"/>
                        </a:spcAft>
                      </a:pPr>
                      <a:r>
                        <a:rPr lang="en-US" sz="1600" b="0" i="0" u="none" strike="noStrike">
                          <a:solidFill>
                            <a:srgbClr val="000000"/>
                          </a:solidFill>
                          <a:effectLst/>
                          <a:latin typeface="+mn-lt"/>
                        </a:rPr>
                        <a:t>Singapore</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2</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4</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3</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47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84775">
                <a:tc>
                  <a:txBody>
                    <a:bodyPr/>
                    <a:lstStyle/>
                    <a:p>
                      <a:pPr algn="l" fontAlgn="b">
                        <a:spcBef>
                          <a:spcPts val="0"/>
                        </a:spcBef>
                        <a:spcAft>
                          <a:spcPts val="0"/>
                        </a:spcAft>
                      </a:pPr>
                      <a:r>
                        <a:rPr lang="en-US" sz="1600" b="0" i="0" u="none" strike="noStrike">
                          <a:solidFill>
                            <a:srgbClr val="000000"/>
                          </a:solidFill>
                          <a:effectLst/>
                          <a:latin typeface="+mn-lt"/>
                        </a:rPr>
                        <a:t>Malaysia</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12</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126</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2</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80</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49</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84775">
                <a:tc>
                  <a:txBody>
                    <a:bodyPr/>
                    <a:lstStyle/>
                    <a:p>
                      <a:pPr algn="l" fontAlgn="b">
                        <a:spcBef>
                          <a:spcPts val="0"/>
                        </a:spcBef>
                        <a:spcAft>
                          <a:spcPts val="0"/>
                        </a:spcAft>
                      </a:pPr>
                      <a:r>
                        <a:rPr lang="en-US" sz="1600" b="0" i="0" u="none" strike="noStrike">
                          <a:solidFill>
                            <a:srgbClr val="000000"/>
                          </a:solidFill>
                          <a:effectLst/>
                          <a:latin typeface="+mn-lt"/>
                        </a:rPr>
                        <a:t>Thailand</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21</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47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3</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68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62</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531104">
                <a:tc>
                  <a:txBody>
                    <a:bodyPr/>
                    <a:lstStyle/>
                    <a:p>
                      <a:pPr marL="0" algn="l" defTabSz="914400" rtl="0" eaLnBrk="1" fontAlgn="b" latinLnBrk="0" hangingPunct="1">
                        <a:spcBef>
                          <a:spcPts val="0"/>
                        </a:spcBef>
                        <a:spcAft>
                          <a:spcPts val="0"/>
                        </a:spcAft>
                      </a:pPr>
                      <a:r>
                        <a:rPr lang="en-US" sz="1600" b="0" i="0" u="none" strike="noStrike" kern="1200">
                          <a:solidFill>
                            <a:srgbClr val="000000"/>
                          </a:solidFill>
                          <a:effectLst/>
                          <a:latin typeface="+mn-lt"/>
                          <a:ea typeface="+mn-ea"/>
                          <a:cs typeface="+mn-cs"/>
                        </a:rPr>
                        <a:t>Brunei Darussalam</a:t>
                      </a: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66</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16</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128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90</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149</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84775">
                <a:tc>
                  <a:txBody>
                    <a:bodyPr/>
                    <a:lstStyle/>
                    <a:p>
                      <a:pPr algn="l" fontAlgn="b">
                        <a:spcBef>
                          <a:spcPts val="0"/>
                        </a:spcBef>
                        <a:spcAft>
                          <a:spcPts val="0"/>
                        </a:spcAft>
                      </a:pPr>
                      <a:r>
                        <a:rPr lang="en-US" sz="1600" b="0" i="0" u="none" strike="noStrike">
                          <a:solidFill>
                            <a:srgbClr val="000000"/>
                          </a:solidFill>
                          <a:effectLst/>
                          <a:latin typeface="+mn-lt"/>
                        </a:rPr>
                        <a:t>Vietnam</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70</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115</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97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109</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104</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84775">
                <a:tc>
                  <a:txBody>
                    <a:bodyPr/>
                    <a:lstStyle/>
                    <a:p>
                      <a:pPr algn="l" fontAlgn="b">
                        <a:spcBef>
                          <a:spcPts val="0"/>
                        </a:spcBef>
                        <a:spcAft>
                          <a:spcPts val="0"/>
                        </a:spcAft>
                      </a:pPr>
                      <a:r>
                        <a:rPr lang="en-US" sz="1600" b="0" i="0" u="none" strike="noStrike">
                          <a:solidFill>
                            <a:srgbClr val="000000"/>
                          </a:solidFill>
                          <a:effectLst/>
                          <a:latin typeface="+mn-lt"/>
                        </a:rPr>
                        <a:t>Indonesia</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73</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140</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37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81</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116</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r h="284775">
                <a:tc>
                  <a:txBody>
                    <a:bodyPr/>
                    <a:lstStyle/>
                    <a:p>
                      <a:pPr algn="l" fontAlgn="b">
                        <a:spcBef>
                          <a:spcPts val="0"/>
                        </a:spcBef>
                        <a:spcAft>
                          <a:spcPts val="0"/>
                        </a:spcAft>
                      </a:pPr>
                      <a:r>
                        <a:rPr lang="en-US" sz="1600" b="0" i="0" u="none" strike="noStrike">
                          <a:solidFill>
                            <a:srgbClr val="000000"/>
                          </a:solidFill>
                          <a:effectLst/>
                          <a:latin typeface="+mn-lt"/>
                        </a:rPr>
                        <a:t>Philippines</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95</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171</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72</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95</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113</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846979"/>
                  </a:ext>
                </a:extLst>
              </a:tr>
              <a:tr h="284775">
                <a:tc>
                  <a:txBody>
                    <a:bodyPr/>
                    <a:lstStyle/>
                    <a:p>
                      <a:pPr algn="l" fontAlgn="b">
                        <a:spcBef>
                          <a:spcPts val="0"/>
                        </a:spcBef>
                        <a:spcAft>
                          <a:spcPts val="0"/>
                        </a:spcAft>
                      </a:pPr>
                      <a:r>
                        <a:rPr lang="en-US" sz="1600" b="0" i="0" u="none" strike="noStrike">
                          <a:solidFill>
                            <a:srgbClr val="000000"/>
                          </a:solidFill>
                          <a:effectLst/>
                          <a:latin typeface="+mn-lt"/>
                        </a:rPr>
                        <a:t>Cambodia</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144</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187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128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138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118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699196"/>
                  </a:ext>
                </a:extLst>
              </a:tr>
              <a:tr h="284775">
                <a:tc>
                  <a:txBody>
                    <a:bodyPr/>
                    <a:lstStyle/>
                    <a:p>
                      <a:pPr algn="l" fontAlgn="b">
                        <a:spcBef>
                          <a:spcPts val="0"/>
                        </a:spcBef>
                        <a:spcAft>
                          <a:spcPts val="0"/>
                        </a:spcAft>
                      </a:pPr>
                      <a:r>
                        <a:rPr lang="en-US" sz="1600" b="0" i="0" u="none" strike="noStrike">
                          <a:solidFill>
                            <a:srgbClr val="000000"/>
                          </a:solidFill>
                          <a:effectLst/>
                          <a:latin typeface="+mn-lt"/>
                        </a:rPr>
                        <a:t>Lao PDR</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154</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181</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179</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157</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78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908457"/>
                  </a:ext>
                </a:extLst>
              </a:tr>
              <a:tr h="284775">
                <a:tc>
                  <a:txBody>
                    <a:bodyPr/>
                    <a:lstStyle/>
                    <a:p>
                      <a:pPr algn="l" fontAlgn="b">
                        <a:spcBef>
                          <a:spcPts val="0"/>
                        </a:spcBef>
                        <a:spcAft>
                          <a:spcPts val="0"/>
                        </a:spcAft>
                      </a:pPr>
                      <a:r>
                        <a:rPr lang="en-US" sz="1600" b="0" i="0" u="none" strike="noStrike">
                          <a:solidFill>
                            <a:srgbClr val="000000"/>
                          </a:solidFill>
                          <a:effectLst/>
                          <a:latin typeface="+mn-lt"/>
                        </a:rPr>
                        <a:t>Myanmar</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165</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70</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176</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129</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600" b="0" i="0" u="none" strike="noStrike">
                          <a:solidFill>
                            <a:srgbClr val="000000"/>
                          </a:solidFill>
                          <a:effectLst/>
                          <a:latin typeface="+mn-lt"/>
                        </a:rPr>
                        <a:t>168</a:t>
                      </a:r>
                      <a:endParaRPr lang="en-US" sz="1600" b="0" i="0" u="none" strike="noStrike">
                        <a:effectLst/>
                        <a:latin typeface="+mn-lt"/>
                      </a:endParaRPr>
                    </a:p>
                  </a:txBody>
                  <a:tcPr marL="5601" marR="5601" marT="56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0232027"/>
                  </a:ext>
                </a:extLst>
              </a:tr>
            </a:tbl>
          </a:graphicData>
        </a:graphic>
      </p:graphicFrame>
    </p:spTree>
    <p:extLst>
      <p:ext uri="{BB962C8B-B14F-4D97-AF65-F5344CB8AC3E}">
        <p14:creationId xmlns:p14="http://schemas.microsoft.com/office/powerpoint/2010/main" val="22440236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Q&amp;A</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04</a:t>
            </a:r>
          </a:p>
        </p:txBody>
      </p:sp>
    </p:spTree>
    <p:extLst>
      <p:ext uri="{BB962C8B-B14F-4D97-AF65-F5344CB8AC3E}">
        <p14:creationId xmlns:p14="http://schemas.microsoft.com/office/powerpoint/2010/main" val="13391465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E564-FE11-9AC9-C254-0A1FF3AA394F}"/>
              </a:ext>
            </a:extLst>
          </p:cNvPr>
          <p:cNvSpPr>
            <a:spLocks noGrp="1"/>
          </p:cNvSpPr>
          <p:nvPr>
            <p:ph type="title"/>
          </p:nvPr>
        </p:nvSpPr>
        <p:spPr/>
        <p:txBody>
          <a:bodyPr/>
          <a:lstStyle/>
          <a:p>
            <a:r>
              <a:rPr lang="en-GB" dirty="0"/>
              <a:t>Q&amp;A</a:t>
            </a:r>
          </a:p>
        </p:txBody>
      </p:sp>
      <p:sp>
        <p:nvSpPr>
          <p:cNvPr id="6" name="Text Placeholder 5">
            <a:extLst>
              <a:ext uri="{FF2B5EF4-FFF2-40B4-BE49-F238E27FC236}">
                <a16:creationId xmlns:a16="http://schemas.microsoft.com/office/drawing/2014/main" id="{37EDE4BC-09B0-41DB-BF67-70AE99D5B73E}"/>
              </a:ext>
            </a:extLst>
          </p:cNvPr>
          <p:cNvSpPr>
            <a:spLocks noGrp="1"/>
          </p:cNvSpPr>
          <p:nvPr>
            <p:ph type="body" sz="quarter" idx="13"/>
          </p:nvPr>
        </p:nvSpPr>
        <p:spPr/>
        <p:txBody>
          <a:bodyPr/>
          <a:lstStyle/>
          <a:p>
            <a:endParaRPr lang="en-GB" dirty="0"/>
          </a:p>
        </p:txBody>
      </p:sp>
      <p:sp>
        <p:nvSpPr>
          <p:cNvPr id="8" name="Text Placeholder 7">
            <a:extLst>
              <a:ext uri="{FF2B5EF4-FFF2-40B4-BE49-F238E27FC236}">
                <a16:creationId xmlns:a16="http://schemas.microsoft.com/office/drawing/2014/main" id="{02EFFABF-8F21-EB9F-66A1-CE0A11CE8BEF}"/>
              </a:ext>
            </a:extLst>
          </p:cNvPr>
          <p:cNvSpPr>
            <a:spLocks noGrp="1"/>
          </p:cNvSpPr>
          <p:nvPr>
            <p:ph type="body" sz="quarter" idx="14"/>
          </p:nvPr>
        </p:nvSpPr>
        <p:spPr/>
        <p:txBody>
          <a:bodyPr/>
          <a:lstStyle/>
          <a:p>
            <a:endParaRPr lang="en-GB" dirty="0"/>
          </a:p>
        </p:txBody>
      </p:sp>
      <p:sp>
        <p:nvSpPr>
          <p:cNvPr id="9" name="Content Placeholder 8">
            <a:extLst>
              <a:ext uri="{FF2B5EF4-FFF2-40B4-BE49-F238E27FC236}">
                <a16:creationId xmlns:a16="http://schemas.microsoft.com/office/drawing/2014/main" id="{536F337F-7F26-449C-647B-38AACC1D0E2B}"/>
              </a:ext>
            </a:extLst>
          </p:cNvPr>
          <p:cNvSpPr>
            <a:spLocks noGrp="1"/>
          </p:cNvSpPr>
          <p:nvPr>
            <p:ph sz="quarter" idx="18"/>
          </p:nvPr>
        </p:nvSpPr>
        <p:spPr>
          <a:xfrm>
            <a:off x="305998" y="1791850"/>
            <a:ext cx="6963165" cy="4257950"/>
          </a:xfrm>
        </p:spPr>
        <p:txBody>
          <a:bodyPr/>
          <a:lstStyle/>
          <a:p>
            <a:endParaRPr lang="en-GB" sz="1600" dirty="0"/>
          </a:p>
          <a:p>
            <a:endParaRPr lang="en-GB" sz="1600" dirty="0"/>
          </a:p>
          <a:p>
            <a:endParaRPr lang="en-GB" sz="1600" dirty="0"/>
          </a:p>
          <a:p>
            <a:endParaRPr lang="en-GB" sz="1600" dirty="0"/>
          </a:p>
          <a:p>
            <a:endParaRPr lang="en-GB" sz="1600" dirty="0"/>
          </a:p>
          <a:p>
            <a:pPr marL="0" indent="0" algn="ctr">
              <a:buNone/>
            </a:pPr>
            <a:r>
              <a:rPr lang="en-GB" sz="6000" dirty="0"/>
              <a:t>??</a:t>
            </a:r>
          </a:p>
        </p:txBody>
      </p:sp>
      <p:pic>
        <p:nvPicPr>
          <p:cNvPr id="14" name="Picture 13" descr="A group of girls hugging&#10;&#10;Description automatically generated">
            <a:extLst>
              <a:ext uri="{FF2B5EF4-FFF2-40B4-BE49-F238E27FC236}">
                <a16:creationId xmlns:a16="http://schemas.microsoft.com/office/drawing/2014/main" id="{B615DE3E-3C27-70AF-A5C0-7861B507A5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598664" y="0"/>
            <a:ext cx="4593336" cy="6858000"/>
          </a:xfrm>
          <a:prstGeom prst="rect">
            <a:avLst/>
          </a:prstGeom>
        </p:spPr>
      </p:pic>
      <p:sp>
        <p:nvSpPr>
          <p:cNvPr id="23" name="Slide Number Placeholder 4">
            <a:extLst>
              <a:ext uri="{FF2B5EF4-FFF2-40B4-BE49-F238E27FC236}">
                <a16:creationId xmlns:a16="http://schemas.microsoft.com/office/drawing/2014/main" id="{D0C120DC-CFBB-0C53-8276-6A887054D789}"/>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12</a:t>
            </a:fld>
            <a:endParaRPr lang="en-GB" dirty="0"/>
          </a:p>
        </p:txBody>
      </p:sp>
    </p:spTree>
    <p:extLst>
      <p:ext uri="{BB962C8B-B14F-4D97-AF65-F5344CB8AC3E}">
        <p14:creationId xmlns:p14="http://schemas.microsoft.com/office/powerpoint/2010/main" val="29720425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5C65BD69-C88B-18EA-5202-34F5FA15865C}"/>
              </a:ext>
            </a:extLst>
          </p:cNvPr>
          <p:cNvSpPr>
            <a:spLocks noGrp="1"/>
          </p:cNvSpPr>
          <p:nvPr>
            <p:ph sz="quarter" idx="10"/>
          </p:nvPr>
        </p:nvSpPr>
        <p:spPr>
          <a:xfrm>
            <a:off x="304799" y="1729024"/>
            <a:ext cx="7558158" cy="2520000"/>
          </a:xfrm>
        </p:spPr>
        <p:txBody>
          <a:bodyPr/>
          <a:lstStyle/>
          <a:p>
            <a:r>
              <a:rPr lang="en-GB" sz="1400" noProof="0" dirty="0"/>
              <a:t>Gene Kwee</a:t>
            </a:r>
          </a:p>
          <a:p>
            <a:pPr lvl="1"/>
            <a:r>
              <a:rPr lang="en-GB" sz="1400" noProof="0" dirty="0"/>
              <a:t>Partner, Head of Tax APAC</a:t>
            </a:r>
          </a:p>
          <a:p>
            <a:pPr marL="0" indent="0">
              <a:spcBef>
                <a:spcPts val="0"/>
              </a:spcBef>
              <a:buNone/>
            </a:pPr>
            <a:r>
              <a:rPr lang="en-US" sz="1400" b="0" dirty="0">
                <a:solidFill>
                  <a:srgbClr val="25282A"/>
                </a:solidFill>
                <a:cs typeface="Arial" panose="020B0604020202020204" pitchFamily="34" charset="0"/>
              </a:rPr>
              <a:t>135 Cecil Street </a:t>
            </a:r>
          </a:p>
          <a:p>
            <a:pPr marL="0" indent="0">
              <a:spcBef>
                <a:spcPts val="0"/>
              </a:spcBef>
              <a:buNone/>
            </a:pPr>
            <a:r>
              <a:rPr lang="en-US" sz="1400" b="0" dirty="0">
                <a:solidFill>
                  <a:srgbClr val="25282A"/>
                </a:solidFill>
                <a:cs typeface="Arial" panose="020B0604020202020204" pitchFamily="34" charset="0"/>
              </a:rPr>
              <a:t>#10-01</a:t>
            </a:r>
          </a:p>
          <a:p>
            <a:pPr marL="0" indent="0">
              <a:spcBef>
                <a:spcPts val="0"/>
              </a:spcBef>
              <a:buNone/>
            </a:pPr>
            <a:r>
              <a:rPr lang="en-US" sz="1400" b="0" dirty="0">
                <a:solidFill>
                  <a:srgbClr val="25282A"/>
                </a:solidFill>
                <a:cs typeface="Arial" panose="020B0604020202020204" pitchFamily="34" charset="0"/>
              </a:rPr>
              <a:t>Singapore 069536</a:t>
            </a:r>
          </a:p>
          <a:p>
            <a:pPr lvl="1"/>
            <a:endParaRPr lang="en-GB" sz="1400" noProof="0" dirty="0"/>
          </a:p>
          <a:p>
            <a:pPr lvl="1"/>
            <a:r>
              <a:rPr lang="en-GB" sz="1400" noProof="0" dirty="0"/>
              <a:t>Tel: +65 6224 4022 ext. 1324</a:t>
            </a:r>
          </a:p>
          <a:p>
            <a:pPr lvl="1"/>
            <a:r>
              <a:rPr lang="en-GB" sz="1400" dirty="0"/>
              <a:t>g</a:t>
            </a:r>
            <a:r>
              <a:rPr lang="en-GB" sz="1400" noProof="0" dirty="0"/>
              <a:t>ene.kwee@mazars.com.sg</a:t>
            </a:r>
          </a:p>
          <a:p>
            <a:pPr lvl="1"/>
            <a:endParaRPr lang="en-GB" sz="1400" noProof="0" dirty="0"/>
          </a:p>
          <a:p>
            <a:pPr lvl="1"/>
            <a:endParaRPr lang="en-GB" sz="1400" noProof="0" dirty="0"/>
          </a:p>
          <a:p>
            <a:pPr lvl="1"/>
            <a:endParaRPr lang="en-GB" sz="1400" noProof="0" dirty="0"/>
          </a:p>
          <a:p>
            <a:pPr lvl="1"/>
            <a:endParaRPr lang="en-GB" sz="1400" noProof="0" dirty="0"/>
          </a:p>
          <a:p>
            <a:pPr lvl="1"/>
            <a:endParaRPr lang="en-GB" sz="1400" noProof="0" dirty="0"/>
          </a:p>
          <a:p>
            <a:pPr lvl="1"/>
            <a:endParaRPr lang="en-GB" sz="1400" noProof="0" dirty="0"/>
          </a:p>
          <a:p>
            <a:pPr lvl="1"/>
            <a:endParaRPr lang="en-GB" sz="1400" noProof="0" dirty="0"/>
          </a:p>
        </p:txBody>
      </p:sp>
    </p:spTree>
    <p:extLst>
      <p:ext uri="{BB962C8B-B14F-4D97-AF65-F5344CB8AC3E}">
        <p14:creationId xmlns:p14="http://schemas.microsoft.com/office/powerpoint/2010/main" val="41624774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2F08-B6EA-5BD0-345C-4CC89D344678}"/>
              </a:ext>
            </a:extLst>
          </p:cNvPr>
          <p:cNvSpPr>
            <a:spLocks noGrp="1"/>
          </p:cNvSpPr>
          <p:nvPr>
            <p:ph type="title"/>
          </p:nvPr>
        </p:nvSpPr>
        <p:spPr/>
        <p:txBody>
          <a:bodyPr/>
          <a:lstStyle/>
          <a:p>
            <a:endParaRPr lang="en-GB"/>
          </a:p>
        </p:txBody>
      </p:sp>
      <p:sp>
        <p:nvSpPr>
          <p:cNvPr id="5" name="Slide Number Placeholder 4">
            <a:extLst>
              <a:ext uri="{FF2B5EF4-FFF2-40B4-BE49-F238E27FC236}">
                <a16:creationId xmlns:a16="http://schemas.microsoft.com/office/drawing/2014/main" id="{AE92EB58-CECD-6EC3-FEE1-11F29730DDCC}"/>
              </a:ext>
            </a:extLst>
          </p:cNvPr>
          <p:cNvSpPr>
            <a:spLocks noGrp="1"/>
          </p:cNvSpPr>
          <p:nvPr>
            <p:ph type="sldNum" sz="quarter" idx="12"/>
          </p:nvPr>
        </p:nvSpPr>
        <p:spPr/>
        <p:txBody>
          <a:bodyPr/>
          <a:lstStyle/>
          <a:p>
            <a:fld id="{721C06D9-4617-44B0-8711-1EF1C439A609}" type="slidenum">
              <a:rPr lang="en-GB" smtClean="0"/>
              <a:pPr/>
              <a:t>2</a:t>
            </a:fld>
            <a:endParaRPr lang="en-GB" dirty="0"/>
          </a:p>
        </p:txBody>
      </p:sp>
      <p:pic>
        <p:nvPicPr>
          <p:cNvPr id="9" name="Picture Placeholder 8" descr="A blue ocean waves and white sand&#10;&#10;Description automatically generated with medium confidence">
            <a:extLst>
              <a:ext uri="{FF2B5EF4-FFF2-40B4-BE49-F238E27FC236}">
                <a16:creationId xmlns:a16="http://schemas.microsoft.com/office/drawing/2014/main" id="{486BE995-B7C7-E9DE-046D-11C38F43F7B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102" r="23102"/>
          <a:stretch>
            <a:fillRect/>
          </a:stretch>
        </p:blipFill>
        <p:spPr/>
      </p:pic>
      <p:sp>
        <p:nvSpPr>
          <p:cNvPr id="7" name="Text Placeholder 6">
            <a:extLst>
              <a:ext uri="{FF2B5EF4-FFF2-40B4-BE49-F238E27FC236}">
                <a16:creationId xmlns:a16="http://schemas.microsoft.com/office/drawing/2014/main" id="{C990AB13-F437-BED2-B0A7-8ACAAA744C42}"/>
              </a:ext>
            </a:extLst>
          </p:cNvPr>
          <p:cNvSpPr>
            <a:spLocks noGrp="1"/>
          </p:cNvSpPr>
          <p:nvPr>
            <p:ph type="body" sz="quarter" idx="13"/>
          </p:nvPr>
        </p:nvSpPr>
        <p:spPr/>
        <p:txBody>
          <a:bodyPr/>
          <a:lstStyle/>
          <a:p>
            <a:endParaRPr lang="en-GB" dirty="0"/>
          </a:p>
          <a:p>
            <a:endParaRPr lang="en-GB" dirty="0"/>
          </a:p>
          <a:p>
            <a:endParaRPr lang="en-GB" dirty="0"/>
          </a:p>
          <a:p>
            <a:r>
              <a:rPr lang="en-GB" dirty="0"/>
              <a:t>ASEAN - Overview </a:t>
            </a:r>
          </a:p>
          <a:p>
            <a:r>
              <a:rPr lang="en-GB" dirty="0"/>
              <a:t>Ease of Doing Business</a:t>
            </a:r>
          </a:p>
          <a:p>
            <a:r>
              <a:rPr lang="en-GB" dirty="0"/>
              <a:t>Attracting FDI </a:t>
            </a:r>
          </a:p>
          <a:p>
            <a:r>
              <a:rPr lang="en-GB" dirty="0"/>
              <a:t>Q&amp;A</a:t>
            </a:r>
          </a:p>
          <a:p>
            <a:endParaRPr lang="en-GB" dirty="0"/>
          </a:p>
        </p:txBody>
      </p:sp>
    </p:spTree>
    <p:extLst>
      <p:ext uri="{BB962C8B-B14F-4D97-AF65-F5344CB8AC3E}">
        <p14:creationId xmlns:p14="http://schemas.microsoft.com/office/powerpoint/2010/main" val="13137984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ASEAN - Overview</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01</a:t>
            </a:r>
          </a:p>
        </p:txBody>
      </p:sp>
    </p:spTree>
    <p:extLst>
      <p:ext uri="{BB962C8B-B14F-4D97-AF65-F5344CB8AC3E}">
        <p14:creationId xmlns:p14="http://schemas.microsoft.com/office/powerpoint/2010/main" val="8426892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ASEAN - Overview</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4</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p:txBody>
          <a:bodyPr/>
          <a:lstStyle/>
          <a:p>
            <a:r>
              <a:rPr lang="en-GB" dirty="0"/>
              <a:t>Market</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endParaRPr lang="en-GB" dirty="0"/>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p:txBody>
          <a:bodyPr/>
          <a:lstStyle/>
          <a:p>
            <a:pPr marL="641350" lvl="1" indent="-285750">
              <a:buFont typeface="Arial" panose="020B0604020202020204" pitchFamily="34" charset="0"/>
              <a:buChar char="•"/>
            </a:pPr>
            <a:r>
              <a:rPr lang="en-GB" sz="1400" dirty="0"/>
              <a:t>Population</a:t>
            </a:r>
          </a:p>
          <a:p>
            <a:pPr marL="641350" lvl="1" indent="-285750">
              <a:buFont typeface="Arial" panose="020B0604020202020204" pitchFamily="34" charset="0"/>
              <a:buChar char="•"/>
            </a:pPr>
            <a:r>
              <a:rPr lang="en-GB" sz="1400" dirty="0"/>
              <a:t>GDP</a:t>
            </a:r>
          </a:p>
          <a:p>
            <a:pPr marL="641350" lvl="1" indent="-285750">
              <a:buFont typeface="Arial" panose="020B0604020202020204" pitchFamily="34" charset="0"/>
              <a:buChar char="•"/>
            </a:pPr>
            <a:r>
              <a:rPr lang="en-GB" sz="1400" dirty="0"/>
              <a:t>Trade data</a:t>
            </a:r>
          </a:p>
          <a:p>
            <a:endParaRPr lang="en-GB" dirty="0"/>
          </a:p>
        </p:txBody>
      </p:sp>
      <p:pic>
        <p:nvPicPr>
          <p:cNvPr id="9" name="Picture 8">
            <a:extLst>
              <a:ext uri="{FF2B5EF4-FFF2-40B4-BE49-F238E27FC236}">
                <a16:creationId xmlns:a16="http://schemas.microsoft.com/office/drawing/2014/main" id="{C8A66702-F7C6-77D6-638D-9FE721A7FDC0}"/>
              </a:ext>
            </a:extLst>
          </p:cNvPr>
          <p:cNvPicPr>
            <a:picLocks noChangeAspect="1"/>
          </p:cNvPicPr>
          <p:nvPr/>
        </p:nvPicPr>
        <p:blipFill>
          <a:blip r:embed="rId3"/>
          <a:stretch>
            <a:fillRect/>
          </a:stretch>
        </p:blipFill>
        <p:spPr>
          <a:xfrm>
            <a:off x="6204860" y="1692000"/>
            <a:ext cx="5702281" cy="3801520"/>
          </a:xfrm>
          <a:prstGeom prst="rect">
            <a:avLst/>
          </a:prstGeom>
        </p:spPr>
      </p:pic>
      <p:sp>
        <p:nvSpPr>
          <p:cNvPr id="10" name="TextBox 9">
            <a:extLst>
              <a:ext uri="{FF2B5EF4-FFF2-40B4-BE49-F238E27FC236}">
                <a16:creationId xmlns:a16="http://schemas.microsoft.com/office/drawing/2014/main" id="{2689FB36-7DC2-073B-4BC0-E7AAC9177AE0}"/>
              </a:ext>
            </a:extLst>
          </p:cNvPr>
          <p:cNvSpPr txBox="1"/>
          <p:nvPr/>
        </p:nvSpPr>
        <p:spPr>
          <a:xfrm>
            <a:off x="10726708" y="5307373"/>
            <a:ext cx="1159292" cy="230832"/>
          </a:xfrm>
          <a:prstGeom prst="rect">
            <a:avLst/>
          </a:prstGeom>
          <a:noFill/>
        </p:spPr>
        <p:txBody>
          <a:bodyPr wrap="none" rtlCol="0">
            <a:spAutoFit/>
          </a:bodyPr>
          <a:lstStyle/>
          <a:p>
            <a:r>
              <a:rPr lang="en-US" sz="900" b="0" i="0" dirty="0">
                <a:solidFill>
                  <a:srgbClr val="374957"/>
                </a:solidFill>
                <a:effectLst/>
                <a:highlight>
                  <a:srgbClr val="FFFFFF"/>
                </a:highlight>
                <a:latin typeface="Inter"/>
              </a:rPr>
              <a:t>Designed by </a:t>
            </a:r>
            <a:r>
              <a:rPr lang="en-US" sz="900" b="0" i="0" dirty="0" err="1">
                <a:solidFill>
                  <a:srgbClr val="374957"/>
                </a:solidFill>
                <a:effectLst/>
                <a:highlight>
                  <a:srgbClr val="FFFFFF"/>
                </a:highlight>
                <a:latin typeface="Inter"/>
              </a:rPr>
              <a:t>Freepik</a:t>
            </a:r>
            <a:r>
              <a:rPr lang="en-US" sz="900" b="0" i="0" dirty="0">
                <a:solidFill>
                  <a:srgbClr val="374957"/>
                </a:solidFill>
                <a:effectLst/>
                <a:highlight>
                  <a:srgbClr val="FFFFFF"/>
                </a:highlight>
                <a:latin typeface="Inter"/>
              </a:rPr>
              <a:t> </a:t>
            </a:r>
            <a:endParaRPr lang="en-US" sz="900" dirty="0"/>
          </a:p>
        </p:txBody>
      </p:sp>
      <p:sp>
        <p:nvSpPr>
          <p:cNvPr id="11" name="Content Placeholder 7">
            <a:extLst>
              <a:ext uri="{FF2B5EF4-FFF2-40B4-BE49-F238E27FC236}">
                <a16:creationId xmlns:a16="http://schemas.microsoft.com/office/drawing/2014/main" id="{41897A45-E754-5856-F3E0-4F4A9BB1401F}"/>
              </a:ext>
            </a:extLst>
          </p:cNvPr>
          <p:cNvSpPr txBox="1">
            <a:spLocks/>
          </p:cNvSpPr>
          <p:nvPr/>
        </p:nvSpPr>
        <p:spPr>
          <a:xfrm>
            <a:off x="2237504" y="1692000"/>
            <a:ext cx="11581200" cy="3969950"/>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1" indent="0">
              <a:buNone/>
            </a:pPr>
            <a:r>
              <a:rPr lang="en-GB" dirty="0"/>
              <a:t>680 million</a:t>
            </a:r>
          </a:p>
          <a:p>
            <a:pPr marL="355600" lvl="1" indent="0">
              <a:buNone/>
            </a:pPr>
            <a:r>
              <a:rPr lang="en-GB" dirty="0"/>
              <a:t>US$ 3.8 trillion</a:t>
            </a:r>
          </a:p>
          <a:p>
            <a:pPr marL="355600" lvl="1" indent="0">
              <a:buNone/>
            </a:pPr>
            <a:r>
              <a:rPr lang="en-GB" dirty="0"/>
              <a:t>Total export                 </a:t>
            </a:r>
          </a:p>
          <a:p>
            <a:pPr marL="355600" lvl="1" indent="0">
              <a:buNone/>
            </a:pPr>
            <a:r>
              <a:rPr lang="en-GB" dirty="0"/>
              <a:t>~ US$2.0 trillion</a:t>
            </a:r>
          </a:p>
          <a:p>
            <a:pPr marL="822325" lvl="2" indent="-285750"/>
            <a:r>
              <a:rPr lang="en-GB" dirty="0"/>
              <a:t>ASEAN 23%     </a:t>
            </a:r>
          </a:p>
          <a:p>
            <a:pPr marL="822325" lvl="2" indent="-285750"/>
            <a:r>
              <a:rPr lang="en-GB" dirty="0"/>
              <a:t>China 15%</a:t>
            </a:r>
          </a:p>
          <a:p>
            <a:pPr marL="822325" lvl="2" indent="-285750"/>
            <a:r>
              <a:rPr lang="en-GB" dirty="0"/>
              <a:t>USA 15%</a:t>
            </a:r>
          </a:p>
          <a:p>
            <a:pPr marL="822325" lvl="2" indent="-285750"/>
            <a:r>
              <a:rPr lang="en-GB" dirty="0"/>
              <a:t>EU 9%</a:t>
            </a:r>
          </a:p>
          <a:p>
            <a:pPr marL="822325" lvl="2" indent="-285750"/>
            <a:r>
              <a:rPr lang="en-GB" dirty="0"/>
              <a:t>Japan 7%</a:t>
            </a:r>
          </a:p>
        </p:txBody>
      </p:sp>
      <p:sp>
        <p:nvSpPr>
          <p:cNvPr id="18" name="Content Placeholder 7">
            <a:extLst>
              <a:ext uri="{FF2B5EF4-FFF2-40B4-BE49-F238E27FC236}">
                <a16:creationId xmlns:a16="http://schemas.microsoft.com/office/drawing/2014/main" id="{2244DBE9-94C4-46F5-ACDB-355D6C6478BD}"/>
              </a:ext>
            </a:extLst>
          </p:cNvPr>
          <p:cNvSpPr txBox="1">
            <a:spLocks/>
          </p:cNvSpPr>
          <p:nvPr/>
        </p:nvSpPr>
        <p:spPr>
          <a:xfrm>
            <a:off x="4163896" y="1714343"/>
            <a:ext cx="11581200" cy="3969950"/>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1" indent="0">
              <a:buNone/>
            </a:pPr>
            <a:r>
              <a:rPr lang="en-GB" dirty="0">
                <a:solidFill>
                  <a:srgbClr val="FFFFFF"/>
                </a:solidFill>
              </a:rPr>
              <a:t>680million</a:t>
            </a:r>
          </a:p>
          <a:p>
            <a:pPr marL="355600" lvl="1" indent="0">
              <a:buNone/>
            </a:pPr>
            <a:r>
              <a:rPr lang="en-GB" dirty="0">
                <a:solidFill>
                  <a:srgbClr val="FFFFFF"/>
                </a:solidFill>
              </a:rPr>
              <a:t>USD 3,810 billion</a:t>
            </a:r>
          </a:p>
          <a:p>
            <a:pPr marL="355600" lvl="1" indent="0">
              <a:buNone/>
            </a:pPr>
            <a:r>
              <a:rPr lang="en-GB" dirty="0"/>
              <a:t>Total import             </a:t>
            </a:r>
          </a:p>
          <a:p>
            <a:pPr marL="355600" lvl="1" indent="0">
              <a:buNone/>
            </a:pPr>
            <a:r>
              <a:rPr lang="en-GB" dirty="0"/>
              <a:t>~US$ 1.9 trillion</a:t>
            </a:r>
          </a:p>
          <a:p>
            <a:pPr marL="822325" lvl="2" indent="-285750"/>
            <a:r>
              <a:rPr lang="en-GB" dirty="0"/>
              <a:t>China 23%</a:t>
            </a:r>
          </a:p>
          <a:p>
            <a:pPr marL="822325" lvl="2" indent="-285750"/>
            <a:r>
              <a:rPr lang="en-GB" dirty="0"/>
              <a:t>ASEAN 22%</a:t>
            </a:r>
          </a:p>
          <a:p>
            <a:pPr marL="822325" lvl="2" indent="-285750"/>
            <a:r>
              <a:rPr lang="en-GB" dirty="0"/>
              <a:t>Japan 7%</a:t>
            </a:r>
          </a:p>
          <a:p>
            <a:pPr marL="822325" lvl="2" indent="-285750"/>
            <a:r>
              <a:rPr lang="en-GB" dirty="0"/>
              <a:t>USA 7%</a:t>
            </a:r>
          </a:p>
          <a:p>
            <a:pPr marL="822325" lvl="2" indent="-285750"/>
            <a:r>
              <a:rPr lang="en-GB" dirty="0"/>
              <a:t>EU 6%</a:t>
            </a:r>
          </a:p>
        </p:txBody>
      </p:sp>
    </p:spTree>
    <p:extLst>
      <p:ext uri="{BB962C8B-B14F-4D97-AF65-F5344CB8AC3E}">
        <p14:creationId xmlns:p14="http://schemas.microsoft.com/office/powerpoint/2010/main" val="3557118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Ease of Doing Business</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02</a:t>
            </a:r>
          </a:p>
        </p:txBody>
      </p:sp>
    </p:spTree>
    <p:extLst>
      <p:ext uri="{BB962C8B-B14F-4D97-AF65-F5344CB8AC3E}">
        <p14:creationId xmlns:p14="http://schemas.microsoft.com/office/powerpoint/2010/main" val="9548700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180E-5CCD-B9B2-2610-7A56AB5D2686}"/>
              </a:ext>
            </a:extLst>
          </p:cNvPr>
          <p:cNvSpPr>
            <a:spLocks noGrp="1"/>
          </p:cNvSpPr>
          <p:nvPr>
            <p:ph type="title"/>
          </p:nvPr>
        </p:nvSpPr>
        <p:spPr/>
        <p:txBody>
          <a:bodyPr/>
          <a:lstStyle/>
          <a:p>
            <a:r>
              <a:rPr lang="en-GB" dirty="0"/>
              <a:t>EASE OF DOING BUSINESS</a:t>
            </a:r>
          </a:p>
        </p:txBody>
      </p:sp>
      <p:sp>
        <p:nvSpPr>
          <p:cNvPr id="3" name="Text Placeholder 2">
            <a:extLst>
              <a:ext uri="{FF2B5EF4-FFF2-40B4-BE49-F238E27FC236}">
                <a16:creationId xmlns:a16="http://schemas.microsoft.com/office/drawing/2014/main" id="{CAF2730C-984A-89D1-5BA1-AA292EE75011}"/>
              </a:ext>
            </a:extLst>
          </p:cNvPr>
          <p:cNvSpPr>
            <a:spLocks noGrp="1"/>
          </p:cNvSpPr>
          <p:nvPr>
            <p:ph type="body" sz="quarter" idx="13"/>
          </p:nvPr>
        </p:nvSpPr>
        <p:spPr/>
        <p:txBody>
          <a:bodyPr/>
          <a:lstStyle/>
          <a:p>
            <a:r>
              <a:rPr lang="en-GB" dirty="0"/>
              <a:t>World Bank - Ranking</a:t>
            </a:r>
          </a:p>
        </p:txBody>
      </p:sp>
      <p:sp>
        <p:nvSpPr>
          <p:cNvPr id="4" name="Text Placeholder 3">
            <a:extLst>
              <a:ext uri="{FF2B5EF4-FFF2-40B4-BE49-F238E27FC236}">
                <a16:creationId xmlns:a16="http://schemas.microsoft.com/office/drawing/2014/main" id="{8FD30246-C520-03ED-584C-96F3EB16D6EF}"/>
              </a:ext>
            </a:extLst>
          </p:cNvPr>
          <p:cNvSpPr>
            <a:spLocks noGrp="1"/>
          </p:cNvSpPr>
          <p:nvPr>
            <p:ph type="body" sz="quarter" idx="14"/>
          </p:nvPr>
        </p:nvSpPr>
        <p:spPr/>
        <p:txBody>
          <a:bodyPr/>
          <a:lstStyle/>
          <a:p>
            <a:endParaRPr lang="en-GB" dirty="0"/>
          </a:p>
        </p:txBody>
      </p:sp>
      <p:sp>
        <p:nvSpPr>
          <p:cNvPr id="5" name="Content Placeholder 4">
            <a:extLst>
              <a:ext uri="{FF2B5EF4-FFF2-40B4-BE49-F238E27FC236}">
                <a16:creationId xmlns:a16="http://schemas.microsoft.com/office/drawing/2014/main" id="{3A4C689C-80BF-17DB-54B8-569497C2A6AC}"/>
              </a:ext>
            </a:extLst>
          </p:cNvPr>
          <p:cNvSpPr>
            <a:spLocks noGrp="1"/>
          </p:cNvSpPr>
          <p:nvPr>
            <p:ph sz="quarter" idx="15"/>
          </p:nvPr>
        </p:nvSpPr>
        <p:spPr/>
        <p:txBody>
          <a:bodyPr/>
          <a:lstStyle/>
          <a:p>
            <a:r>
              <a:rPr lang="en-GB" sz="1800" dirty="0"/>
              <a:t>Publication of World bank</a:t>
            </a:r>
          </a:p>
          <a:p>
            <a:r>
              <a:rPr lang="en-GB" sz="1800" dirty="0"/>
              <a:t>Assess the absolute level of regulatory performance</a:t>
            </a:r>
          </a:p>
          <a:p>
            <a:r>
              <a:rPr lang="en-GB" sz="1800" dirty="0"/>
              <a:t>Score on indicators reflects the economy’s regulatory performance</a:t>
            </a:r>
          </a:p>
          <a:p>
            <a:r>
              <a:rPr lang="en-GB" sz="1800" dirty="0"/>
              <a:t>Indicators: </a:t>
            </a:r>
          </a:p>
          <a:p>
            <a:pPr lvl="1"/>
            <a:r>
              <a:rPr lang="en-US" sz="1800" dirty="0"/>
              <a:t>Starting a business </a:t>
            </a:r>
          </a:p>
          <a:p>
            <a:pPr lvl="1"/>
            <a:r>
              <a:rPr lang="en-US" sz="1800" dirty="0"/>
              <a:t>Dealing with construction permits </a:t>
            </a:r>
          </a:p>
          <a:p>
            <a:pPr lvl="1"/>
            <a:r>
              <a:rPr lang="en-US" sz="1800" dirty="0"/>
              <a:t>Getting electricity </a:t>
            </a:r>
          </a:p>
          <a:p>
            <a:pPr lvl="1"/>
            <a:r>
              <a:rPr lang="en-US" sz="1800" dirty="0"/>
              <a:t>Registering property </a:t>
            </a:r>
          </a:p>
          <a:p>
            <a:pPr lvl="1"/>
            <a:r>
              <a:rPr lang="en-US" sz="1800" dirty="0"/>
              <a:t>Getting credit</a:t>
            </a:r>
            <a:endParaRPr lang="en-GB" sz="1800" dirty="0"/>
          </a:p>
        </p:txBody>
      </p:sp>
      <p:sp>
        <p:nvSpPr>
          <p:cNvPr id="6" name="Text Placeholder 5">
            <a:extLst>
              <a:ext uri="{FF2B5EF4-FFF2-40B4-BE49-F238E27FC236}">
                <a16:creationId xmlns:a16="http://schemas.microsoft.com/office/drawing/2014/main" id="{5D554CCA-5D75-7450-E67A-CA6B599489EF}"/>
              </a:ext>
            </a:extLst>
          </p:cNvPr>
          <p:cNvSpPr>
            <a:spLocks noGrp="1"/>
          </p:cNvSpPr>
          <p:nvPr>
            <p:ph type="body" sz="quarter" idx="16"/>
          </p:nvPr>
        </p:nvSpPr>
        <p:spPr/>
        <p:txBody>
          <a:bodyPr/>
          <a:lstStyle/>
          <a:p>
            <a:endParaRPr lang="en-GB"/>
          </a:p>
        </p:txBody>
      </p:sp>
      <p:graphicFrame>
        <p:nvGraphicFramePr>
          <p:cNvPr id="14" name="Content Placeholder 13">
            <a:extLst>
              <a:ext uri="{FF2B5EF4-FFF2-40B4-BE49-F238E27FC236}">
                <a16:creationId xmlns:a16="http://schemas.microsoft.com/office/drawing/2014/main" id="{79F1E640-83DC-655D-E6D8-FF4C5298FA22}"/>
              </a:ext>
            </a:extLst>
          </p:cNvPr>
          <p:cNvGraphicFramePr>
            <a:graphicFrameLocks noGrp="1"/>
          </p:cNvGraphicFramePr>
          <p:nvPr>
            <p:ph sz="quarter" idx="17"/>
            <p:extLst>
              <p:ext uri="{D42A27DB-BD31-4B8C-83A1-F6EECF244321}">
                <p14:modId xmlns:p14="http://schemas.microsoft.com/office/powerpoint/2010/main" val="3553184602"/>
              </p:ext>
            </p:extLst>
          </p:nvPr>
        </p:nvGraphicFramePr>
        <p:xfrm>
          <a:off x="7482801" y="2675912"/>
          <a:ext cx="4403199" cy="3552018"/>
        </p:xfrm>
        <a:graphic>
          <a:graphicData uri="http://schemas.openxmlformats.org/drawingml/2006/table">
            <a:tbl>
              <a:tblPr/>
              <a:tblGrid>
                <a:gridCol w="1677002">
                  <a:extLst>
                    <a:ext uri="{9D8B030D-6E8A-4147-A177-3AD203B41FA5}">
                      <a16:colId xmlns:a16="http://schemas.microsoft.com/office/drawing/2014/main" val="2117706504"/>
                    </a:ext>
                  </a:extLst>
                </a:gridCol>
                <a:gridCol w="2726197">
                  <a:extLst>
                    <a:ext uri="{9D8B030D-6E8A-4147-A177-3AD203B41FA5}">
                      <a16:colId xmlns:a16="http://schemas.microsoft.com/office/drawing/2014/main" val="1899193340"/>
                    </a:ext>
                  </a:extLst>
                </a:gridCol>
              </a:tblGrid>
              <a:tr h="306942">
                <a:tc>
                  <a:txBody>
                    <a:bodyPr/>
                    <a:lstStyle/>
                    <a:p>
                      <a:pPr algn="l" fontAlgn="b"/>
                      <a:r>
                        <a:rPr lang="en-US" sz="1800" b="0" i="0" u="none" strike="noStrike" dirty="0">
                          <a:solidFill>
                            <a:srgbClr val="FFFFFF"/>
                          </a:solidFill>
                          <a:effectLst/>
                          <a:highlight>
                            <a:srgbClr val="7A7A7A"/>
                          </a:highlight>
                          <a:latin typeface="Calibri" panose="020F0502020204030204" pitchFamily="34" charset="0"/>
                        </a:rPr>
                        <a:t>Economy</a:t>
                      </a:r>
                    </a:p>
                  </a:txBody>
                  <a:tcPr marL="7620" marR="7620" marT="7620" marB="0" anchor="b">
                    <a:lnL>
                      <a:noFill/>
                    </a:lnL>
                    <a:lnR>
                      <a:noFill/>
                    </a:lnR>
                    <a:lnT>
                      <a:noFill/>
                    </a:lnT>
                    <a:lnB>
                      <a:noFill/>
                    </a:lnB>
                    <a:solidFill>
                      <a:srgbClr val="7A7A7A"/>
                    </a:solidFill>
                  </a:tcPr>
                </a:tc>
                <a:tc>
                  <a:txBody>
                    <a:bodyPr/>
                    <a:lstStyle/>
                    <a:p>
                      <a:pPr algn="ctr" fontAlgn="b"/>
                      <a:r>
                        <a:rPr lang="en-US" sz="1800" b="0" i="0" u="none" strike="noStrike" dirty="0">
                          <a:solidFill>
                            <a:srgbClr val="FFFFFF"/>
                          </a:solidFill>
                          <a:effectLst/>
                          <a:highlight>
                            <a:srgbClr val="7A7A7A"/>
                          </a:highlight>
                          <a:latin typeface="Calibri" panose="020F0502020204030204" pitchFamily="34" charset="0"/>
                        </a:rPr>
                        <a:t>Global Rank</a:t>
                      </a:r>
                    </a:p>
                  </a:txBody>
                  <a:tcPr marL="7620" marR="7620" marT="7620" marB="0" anchor="b">
                    <a:lnL>
                      <a:noFill/>
                    </a:lnL>
                    <a:lnR>
                      <a:noFill/>
                    </a:lnR>
                    <a:lnT>
                      <a:noFill/>
                    </a:lnT>
                    <a:lnB>
                      <a:noFill/>
                    </a:lnB>
                    <a:solidFill>
                      <a:srgbClr val="7A7A7A"/>
                    </a:solidFill>
                  </a:tcPr>
                </a:tc>
                <a:extLst>
                  <a:ext uri="{0D108BD9-81ED-4DB2-BD59-A6C34878D82A}">
                    <a16:rowId xmlns:a16="http://schemas.microsoft.com/office/drawing/2014/main" val="1682032063"/>
                  </a:ext>
                </a:extLst>
              </a:tr>
              <a:tr h="306942">
                <a:tc>
                  <a:txBody>
                    <a:bodyPr/>
                    <a:lstStyle/>
                    <a:p>
                      <a:pPr algn="l" fontAlgn="b"/>
                      <a:r>
                        <a:rPr lang="en-US" sz="1800" b="0" i="0" u="none" strike="noStrike" dirty="0">
                          <a:solidFill>
                            <a:srgbClr val="000000"/>
                          </a:solidFill>
                          <a:effectLst/>
                          <a:latin typeface="Calibri" panose="020F0502020204030204" pitchFamily="34" charset="0"/>
                        </a:rPr>
                        <a:t>Singapore</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7620" marR="7620" marT="7620" marB="0" anchor="b">
                    <a:lnL>
                      <a:noFill/>
                    </a:lnL>
                    <a:lnR>
                      <a:noFill/>
                    </a:lnR>
                    <a:lnT>
                      <a:noFill/>
                    </a:lnT>
                    <a:lnB>
                      <a:noFill/>
                    </a:lnB>
                    <a:noFill/>
                  </a:tcPr>
                </a:tc>
                <a:extLst>
                  <a:ext uri="{0D108BD9-81ED-4DB2-BD59-A6C34878D82A}">
                    <a16:rowId xmlns:a16="http://schemas.microsoft.com/office/drawing/2014/main" val="2855616789"/>
                  </a:ext>
                </a:extLst>
              </a:tr>
              <a:tr h="306942">
                <a:tc>
                  <a:txBody>
                    <a:bodyPr/>
                    <a:lstStyle/>
                    <a:p>
                      <a:pPr algn="l" fontAlgn="b"/>
                      <a:r>
                        <a:rPr lang="en-US" sz="1800" b="0" i="0" u="none" strike="noStrike" dirty="0">
                          <a:solidFill>
                            <a:srgbClr val="000000"/>
                          </a:solidFill>
                          <a:effectLst/>
                          <a:latin typeface="Calibri" panose="020F0502020204030204" pitchFamily="34" charset="0"/>
                        </a:rPr>
                        <a:t>Malaysia</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12</a:t>
                      </a:r>
                    </a:p>
                  </a:txBody>
                  <a:tcPr marL="7620" marR="7620" marT="7620" marB="0" anchor="b">
                    <a:lnL>
                      <a:noFill/>
                    </a:lnL>
                    <a:lnR>
                      <a:noFill/>
                    </a:lnR>
                    <a:lnT>
                      <a:noFill/>
                    </a:lnT>
                    <a:lnB>
                      <a:noFill/>
                    </a:lnB>
                    <a:noFill/>
                  </a:tcPr>
                </a:tc>
                <a:extLst>
                  <a:ext uri="{0D108BD9-81ED-4DB2-BD59-A6C34878D82A}">
                    <a16:rowId xmlns:a16="http://schemas.microsoft.com/office/drawing/2014/main" val="3707312277"/>
                  </a:ext>
                </a:extLst>
              </a:tr>
              <a:tr h="306942">
                <a:tc>
                  <a:txBody>
                    <a:bodyPr/>
                    <a:lstStyle/>
                    <a:p>
                      <a:pPr algn="l" fontAlgn="b"/>
                      <a:r>
                        <a:rPr lang="en-US" sz="1800" b="0" i="0" u="none" strike="noStrike" dirty="0">
                          <a:solidFill>
                            <a:srgbClr val="000000"/>
                          </a:solidFill>
                          <a:effectLst/>
                          <a:latin typeface="Calibri" panose="020F0502020204030204" pitchFamily="34" charset="0"/>
                        </a:rPr>
                        <a:t>Thailand</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21</a:t>
                      </a:r>
                    </a:p>
                  </a:txBody>
                  <a:tcPr marL="7620" marR="7620" marT="7620" marB="0" anchor="b">
                    <a:lnL>
                      <a:noFill/>
                    </a:lnL>
                    <a:lnR>
                      <a:noFill/>
                    </a:lnR>
                    <a:lnT>
                      <a:noFill/>
                    </a:lnT>
                    <a:lnB>
                      <a:noFill/>
                    </a:lnB>
                    <a:noFill/>
                  </a:tcPr>
                </a:tc>
                <a:extLst>
                  <a:ext uri="{0D108BD9-81ED-4DB2-BD59-A6C34878D82A}">
                    <a16:rowId xmlns:a16="http://schemas.microsoft.com/office/drawing/2014/main" val="103431512"/>
                  </a:ext>
                </a:extLst>
              </a:tr>
              <a:tr h="294665">
                <a:tc>
                  <a:txBody>
                    <a:bodyPr/>
                    <a:lstStyle/>
                    <a:p>
                      <a:pPr algn="l" fontAlgn="b"/>
                      <a:r>
                        <a:rPr lang="en-US" sz="1800" b="0" i="0" u="none" strike="noStrike">
                          <a:solidFill>
                            <a:srgbClr val="000000"/>
                          </a:solidFill>
                          <a:effectLst/>
                          <a:latin typeface="Calibri" panose="020F0502020204030204" pitchFamily="34" charset="0"/>
                        </a:rPr>
                        <a:t>Brunei Darussalam</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66</a:t>
                      </a:r>
                    </a:p>
                  </a:txBody>
                  <a:tcPr marL="7620" marR="7620" marT="7620" marB="0" anchor="b">
                    <a:lnL>
                      <a:noFill/>
                    </a:lnL>
                    <a:lnR>
                      <a:noFill/>
                    </a:lnR>
                    <a:lnT>
                      <a:noFill/>
                    </a:lnT>
                    <a:lnB>
                      <a:noFill/>
                    </a:lnB>
                    <a:noFill/>
                  </a:tcPr>
                </a:tc>
                <a:extLst>
                  <a:ext uri="{0D108BD9-81ED-4DB2-BD59-A6C34878D82A}">
                    <a16:rowId xmlns:a16="http://schemas.microsoft.com/office/drawing/2014/main" val="3549902525"/>
                  </a:ext>
                </a:extLst>
              </a:tr>
              <a:tr h="294665">
                <a:tc>
                  <a:txBody>
                    <a:bodyPr/>
                    <a:lstStyle/>
                    <a:p>
                      <a:pPr algn="l" fontAlgn="b"/>
                      <a:r>
                        <a:rPr lang="en-US" sz="1800" b="0" i="0" u="none" strike="noStrike" dirty="0">
                          <a:solidFill>
                            <a:srgbClr val="000000"/>
                          </a:solidFill>
                          <a:effectLst/>
                          <a:latin typeface="Calibri" panose="020F0502020204030204" pitchFamily="34" charset="0"/>
                        </a:rPr>
                        <a:t>Vietnam</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70</a:t>
                      </a:r>
                    </a:p>
                  </a:txBody>
                  <a:tcPr marL="7620" marR="7620" marT="7620" marB="0" anchor="b">
                    <a:lnL>
                      <a:noFill/>
                    </a:lnL>
                    <a:lnR>
                      <a:noFill/>
                    </a:lnR>
                    <a:lnT>
                      <a:noFill/>
                    </a:lnT>
                    <a:lnB>
                      <a:noFill/>
                    </a:lnB>
                    <a:noFill/>
                  </a:tcPr>
                </a:tc>
                <a:extLst>
                  <a:ext uri="{0D108BD9-81ED-4DB2-BD59-A6C34878D82A}">
                    <a16:rowId xmlns:a16="http://schemas.microsoft.com/office/drawing/2014/main" val="4136308760"/>
                  </a:ext>
                </a:extLst>
              </a:tr>
              <a:tr h="294665">
                <a:tc>
                  <a:txBody>
                    <a:bodyPr/>
                    <a:lstStyle/>
                    <a:p>
                      <a:pPr algn="l" fontAlgn="b"/>
                      <a:r>
                        <a:rPr lang="en-US" sz="1800" b="0" i="0" u="none" strike="noStrike">
                          <a:solidFill>
                            <a:srgbClr val="000000"/>
                          </a:solidFill>
                          <a:effectLst/>
                          <a:latin typeface="Calibri" panose="020F0502020204030204" pitchFamily="34" charset="0"/>
                        </a:rPr>
                        <a:t>Indonesia</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73</a:t>
                      </a:r>
                    </a:p>
                  </a:txBody>
                  <a:tcPr marL="7620" marR="7620" marT="7620" marB="0" anchor="b">
                    <a:lnL>
                      <a:noFill/>
                    </a:lnL>
                    <a:lnR>
                      <a:noFill/>
                    </a:lnR>
                    <a:lnT>
                      <a:noFill/>
                    </a:lnT>
                    <a:lnB>
                      <a:noFill/>
                    </a:lnB>
                    <a:noFill/>
                  </a:tcPr>
                </a:tc>
                <a:extLst>
                  <a:ext uri="{0D108BD9-81ED-4DB2-BD59-A6C34878D82A}">
                    <a16:rowId xmlns:a16="http://schemas.microsoft.com/office/drawing/2014/main" val="2570024579"/>
                  </a:ext>
                </a:extLst>
              </a:tr>
              <a:tr h="294665">
                <a:tc>
                  <a:txBody>
                    <a:bodyPr/>
                    <a:lstStyle/>
                    <a:p>
                      <a:pPr algn="l" fontAlgn="b"/>
                      <a:r>
                        <a:rPr lang="en-US" sz="1800" b="0" i="0" u="none" strike="noStrike">
                          <a:solidFill>
                            <a:srgbClr val="000000"/>
                          </a:solidFill>
                          <a:effectLst/>
                          <a:latin typeface="Calibri" panose="020F0502020204030204" pitchFamily="34" charset="0"/>
                        </a:rPr>
                        <a:t>Philippines</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95</a:t>
                      </a:r>
                    </a:p>
                  </a:txBody>
                  <a:tcPr marL="7620" marR="7620" marT="7620" marB="0" anchor="b">
                    <a:lnL>
                      <a:noFill/>
                    </a:lnL>
                    <a:lnR>
                      <a:noFill/>
                    </a:lnR>
                    <a:lnT>
                      <a:noFill/>
                    </a:lnT>
                    <a:lnB>
                      <a:noFill/>
                    </a:lnB>
                    <a:noFill/>
                  </a:tcPr>
                </a:tc>
                <a:extLst>
                  <a:ext uri="{0D108BD9-81ED-4DB2-BD59-A6C34878D82A}">
                    <a16:rowId xmlns:a16="http://schemas.microsoft.com/office/drawing/2014/main" val="999612320"/>
                  </a:ext>
                </a:extLst>
              </a:tr>
              <a:tr h="294665">
                <a:tc>
                  <a:txBody>
                    <a:bodyPr/>
                    <a:lstStyle/>
                    <a:p>
                      <a:pPr algn="l" fontAlgn="b"/>
                      <a:r>
                        <a:rPr lang="en-US" sz="1800" b="0" i="0" u="none" strike="noStrike">
                          <a:solidFill>
                            <a:srgbClr val="000000"/>
                          </a:solidFill>
                          <a:effectLst/>
                          <a:latin typeface="Calibri" panose="020F0502020204030204" pitchFamily="34" charset="0"/>
                        </a:rPr>
                        <a:t>Cambodia</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144</a:t>
                      </a:r>
                    </a:p>
                  </a:txBody>
                  <a:tcPr marL="7620" marR="7620" marT="7620" marB="0" anchor="b">
                    <a:lnL>
                      <a:noFill/>
                    </a:lnL>
                    <a:lnR>
                      <a:noFill/>
                    </a:lnR>
                    <a:lnT>
                      <a:noFill/>
                    </a:lnT>
                    <a:lnB>
                      <a:noFill/>
                    </a:lnB>
                    <a:noFill/>
                  </a:tcPr>
                </a:tc>
                <a:extLst>
                  <a:ext uri="{0D108BD9-81ED-4DB2-BD59-A6C34878D82A}">
                    <a16:rowId xmlns:a16="http://schemas.microsoft.com/office/drawing/2014/main" val="1110212991"/>
                  </a:ext>
                </a:extLst>
              </a:tr>
              <a:tr h="294665">
                <a:tc>
                  <a:txBody>
                    <a:bodyPr/>
                    <a:lstStyle/>
                    <a:p>
                      <a:pPr algn="l" fontAlgn="b"/>
                      <a:r>
                        <a:rPr lang="en-US" sz="1800" b="0" i="0" u="none" strike="noStrike">
                          <a:solidFill>
                            <a:srgbClr val="000000"/>
                          </a:solidFill>
                          <a:effectLst/>
                          <a:latin typeface="Calibri" panose="020F0502020204030204" pitchFamily="34" charset="0"/>
                        </a:rPr>
                        <a:t>Lao PDR</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154</a:t>
                      </a:r>
                    </a:p>
                  </a:txBody>
                  <a:tcPr marL="7620" marR="7620" marT="7620" marB="0" anchor="b">
                    <a:lnL>
                      <a:noFill/>
                    </a:lnL>
                    <a:lnR>
                      <a:noFill/>
                    </a:lnR>
                    <a:lnT>
                      <a:noFill/>
                    </a:lnT>
                    <a:lnB>
                      <a:noFill/>
                    </a:lnB>
                    <a:noFill/>
                  </a:tcPr>
                </a:tc>
                <a:extLst>
                  <a:ext uri="{0D108BD9-81ED-4DB2-BD59-A6C34878D82A}">
                    <a16:rowId xmlns:a16="http://schemas.microsoft.com/office/drawing/2014/main" val="3750802460"/>
                  </a:ext>
                </a:extLst>
              </a:tr>
              <a:tr h="294665">
                <a:tc>
                  <a:txBody>
                    <a:bodyPr/>
                    <a:lstStyle/>
                    <a:p>
                      <a:pPr algn="l" fontAlgn="b"/>
                      <a:r>
                        <a:rPr lang="en-US" sz="1800" b="0" i="0" u="none" strike="noStrike">
                          <a:solidFill>
                            <a:srgbClr val="000000"/>
                          </a:solidFill>
                          <a:effectLst/>
                          <a:latin typeface="Calibri" panose="020F0502020204030204" pitchFamily="34" charset="0"/>
                        </a:rPr>
                        <a:t>Myanmar</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Calibri" panose="020F0502020204030204" pitchFamily="34" charset="0"/>
                        </a:rPr>
                        <a:t>165</a:t>
                      </a:r>
                    </a:p>
                  </a:txBody>
                  <a:tcPr marL="7620" marR="7620" marT="7620" marB="0" anchor="b">
                    <a:lnL>
                      <a:noFill/>
                    </a:lnL>
                    <a:lnR>
                      <a:noFill/>
                    </a:lnR>
                    <a:lnT>
                      <a:noFill/>
                    </a:lnT>
                    <a:lnB>
                      <a:noFill/>
                    </a:lnB>
                    <a:noFill/>
                  </a:tcPr>
                </a:tc>
                <a:extLst>
                  <a:ext uri="{0D108BD9-81ED-4DB2-BD59-A6C34878D82A}">
                    <a16:rowId xmlns:a16="http://schemas.microsoft.com/office/drawing/2014/main" val="1787156422"/>
                  </a:ext>
                </a:extLst>
              </a:tr>
            </a:tbl>
          </a:graphicData>
        </a:graphic>
      </p:graphicFrame>
      <p:sp>
        <p:nvSpPr>
          <p:cNvPr id="10" name="Slide Number Placeholder 9">
            <a:extLst>
              <a:ext uri="{FF2B5EF4-FFF2-40B4-BE49-F238E27FC236}">
                <a16:creationId xmlns:a16="http://schemas.microsoft.com/office/drawing/2014/main" id="{291AC44D-C16D-B236-4AF0-4E1CCD56FF6F}"/>
              </a:ext>
            </a:extLst>
          </p:cNvPr>
          <p:cNvSpPr>
            <a:spLocks noGrp="1"/>
          </p:cNvSpPr>
          <p:nvPr>
            <p:ph type="sldNum" sz="quarter" idx="20"/>
          </p:nvPr>
        </p:nvSpPr>
        <p:spPr/>
        <p:txBody>
          <a:bodyPr/>
          <a:lstStyle/>
          <a:p>
            <a:fld id="{721C06D9-4617-44B0-8711-1EF1C439A609}" type="slidenum">
              <a:rPr lang="en-GB" smtClean="0"/>
              <a:pPr/>
              <a:t>6</a:t>
            </a:fld>
            <a:endParaRPr lang="en-GB" dirty="0"/>
          </a:p>
        </p:txBody>
      </p:sp>
      <p:sp>
        <p:nvSpPr>
          <p:cNvPr id="11" name="Text Placeholder 10">
            <a:extLst>
              <a:ext uri="{FF2B5EF4-FFF2-40B4-BE49-F238E27FC236}">
                <a16:creationId xmlns:a16="http://schemas.microsoft.com/office/drawing/2014/main" id="{5162CBBF-522F-3049-E463-F552A6C818C9}"/>
              </a:ext>
            </a:extLst>
          </p:cNvPr>
          <p:cNvSpPr>
            <a:spLocks noGrp="1"/>
          </p:cNvSpPr>
          <p:nvPr>
            <p:ph type="body" sz="quarter" idx="21"/>
          </p:nvPr>
        </p:nvSpPr>
        <p:spPr/>
        <p:txBody>
          <a:bodyPr/>
          <a:lstStyle/>
          <a:p>
            <a:endParaRPr lang="en-GB" dirty="0"/>
          </a:p>
        </p:txBody>
      </p:sp>
      <p:sp>
        <p:nvSpPr>
          <p:cNvPr id="15" name="Content Placeholder 4">
            <a:extLst>
              <a:ext uri="{FF2B5EF4-FFF2-40B4-BE49-F238E27FC236}">
                <a16:creationId xmlns:a16="http://schemas.microsoft.com/office/drawing/2014/main" id="{37FC1012-BBB7-18CB-343B-0CF537997656}"/>
              </a:ext>
            </a:extLst>
          </p:cNvPr>
          <p:cNvSpPr txBox="1">
            <a:spLocks/>
          </p:cNvSpPr>
          <p:nvPr/>
        </p:nvSpPr>
        <p:spPr>
          <a:xfrm>
            <a:off x="4172182" y="3227138"/>
            <a:ext cx="5648400" cy="3091550"/>
          </a:xfrm>
          <a:prstGeom prst="rect">
            <a:avLst/>
          </a:prstGeom>
        </p:spPr>
        <p:txBody>
          <a:bodyPr vert="horz" lIns="0" tIns="0" rIns="0" bIns="0" rtlCol="0">
            <a:noAutofit/>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endParaRPr lang="en-US" sz="1800" dirty="0"/>
          </a:p>
          <a:p>
            <a:endParaRPr lang="en-US" sz="1800" dirty="0"/>
          </a:p>
          <a:p>
            <a:r>
              <a:rPr lang="en-US" sz="1800" dirty="0"/>
              <a:t>Protecting minority investors </a:t>
            </a:r>
          </a:p>
          <a:p>
            <a:r>
              <a:rPr lang="en-US" sz="1800" dirty="0"/>
              <a:t>Paying taxes </a:t>
            </a:r>
          </a:p>
          <a:p>
            <a:r>
              <a:rPr lang="en-US" sz="1800" dirty="0"/>
              <a:t>Trading across borders </a:t>
            </a:r>
          </a:p>
          <a:p>
            <a:r>
              <a:rPr lang="en-US" sz="1800" dirty="0"/>
              <a:t>Enforcing contracts </a:t>
            </a:r>
          </a:p>
          <a:p>
            <a:r>
              <a:rPr lang="en-US" sz="1800" dirty="0"/>
              <a:t>Resolving insolvency </a:t>
            </a:r>
          </a:p>
          <a:p>
            <a:pPr lvl="1"/>
            <a:endParaRPr lang="en-GB" sz="1800" dirty="0"/>
          </a:p>
        </p:txBody>
      </p:sp>
    </p:spTree>
    <p:extLst>
      <p:ext uri="{BB962C8B-B14F-4D97-AF65-F5344CB8AC3E}">
        <p14:creationId xmlns:p14="http://schemas.microsoft.com/office/powerpoint/2010/main" val="206320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7F63-8FFB-3DF0-0003-48372824EEA5}"/>
              </a:ext>
            </a:extLst>
          </p:cNvPr>
          <p:cNvSpPr>
            <a:spLocks noGrp="1"/>
          </p:cNvSpPr>
          <p:nvPr>
            <p:ph type="title"/>
          </p:nvPr>
        </p:nvSpPr>
        <p:spPr/>
        <p:txBody>
          <a:bodyPr/>
          <a:lstStyle/>
          <a:p>
            <a:r>
              <a:rPr lang="en-GB" dirty="0"/>
              <a:t>EASE OF DOING BUSINESS</a:t>
            </a:r>
          </a:p>
        </p:txBody>
      </p:sp>
      <p:sp>
        <p:nvSpPr>
          <p:cNvPr id="5" name="Slide Number Placeholder 4">
            <a:extLst>
              <a:ext uri="{FF2B5EF4-FFF2-40B4-BE49-F238E27FC236}">
                <a16:creationId xmlns:a16="http://schemas.microsoft.com/office/drawing/2014/main" id="{A57B45B2-1A09-1BAE-66CB-3C1A16E86678}"/>
              </a:ext>
            </a:extLst>
          </p:cNvPr>
          <p:cNvSpPr>
            <a:spLocks noGrp="1"/>
          </p:cNvSpPr>
          <p:nvPr>
            <p:ph type="sldNum" sz="quarter" idx="12"/>
          </p:nvPr>
        </p:nvSpPr>
        <p:spPr/>
        <p:txBody>
          <a:bodyPr/>
          <a:lstStyle/>
          <a:p>
            <a:fld id="{721C06D9-4617-44B0-8711-1EF1C439A609}" type="slidenum">
              <a:rPr lang="en-GB" smtClean="0"/>
              <a:pPr/>
              <a:t>7</a:t>
            </a:fld>
            <a:endParaRPr lang="en-GB" dirty="0"/>
          </a:p>
        </p:txBody>
      </p:sp>
      <p:sp>
        <p:nvSpPr>
          <p:cNvPr id="6" name="Text Placeholder 5">
            <a:extLst>
              <a:ext uri="{FF2B5EF4-FFF2-40B4-BE49-F238E27FC236}">
                <a16:creationId xmlns:a16="http://schemas.microsoft.com/office/drawing/2014/main" id="{A929F116-6D8C-C3E6-0821-F20886579785}"/>
              </a:ext>
            </a:extLst>
          </p:cNvPr>
          <p:cNvSpPr>
            <a:spLocks noGrp="1"/>
          </p:cNvSpPr>
          <p:nvPr>
            <p:ph type="body" sz="quarter" idx="13"/>
          </p:nvPr>
        </p:nvSpPr>
        <p:spPr/>
        <p:txBody>
          <a:bodyPr/>
          <a:lstStyle/>
          <a:p>
            <a:r>
              <a:rPr lang="en-GB" dirty="0"/>
              <a:t>Taxes</a:t>
            </a:r>
          </a:p>
        </p:txBody>
      </p:sp>
      <p:sp>
        <p:nvSpPr>
          <p:cNvPr id="7" name="Text Placeholder 6">
            <a:extLst>
              <a:ext uri="{FF2B5EF4-FFF2-40B4-BE49-F238E27FC236}">
                <a16:creationId xmlns:a16="http://schemas.microsoft.com/office/drawing/2014/main" id="{F7DC73C5-2915-2CD9-00D1-DCF066A79CDF}"/>
              </a:ext>
            </a:extLst>
          </p:cNvPr>
          <p:cNvSpPr>
            <a:spLocks noGrp="1"/>
          </p:cNvSpPr>
          <p:nvPr>
            <p:ph type="body" sz="quarter" idx="23"/>
          </p:nvPr>
        </p:nvSpPr>
        <p:spPr/>
        <p:txBody>
          <a:bodyPr/>
          <a:lstStyle/>
          <a:p>
            <a:endParaRPr lang="en-GB" dirty="0"/>
          </a:p>
        </p:txBody>
      </p:sp>
      <p:sp>
        <p:nvSpPr>
          <p:cNvPr id="8" name="Text Placeholder 7">
            <a:extLst>
              <a:ext uri="{FF2B5EF4-FFF2-40B4-BE49-F238E27FC236}">
                <a16:creationId xmlns:a16="http://schemas.microsoft.com/office/drawing/2014/main" id="{A71EF34A-C5BF-E52F-0A6B-C9561AC2AE57}"/>
              </a:ext>
            </a:extLst>
          </p:cNvPr>
          <p:cNvSpPr>
            <a:spLocks noGrp="1"/>
          </p:cNvSpPr>
          <p:nvPr>
            <p:ph type="body" sz="quarter" idx="14"/>
          </p:nvPr>
        </p:nvSpPr>
        <p:spPr/>
        <p:txBody>
          <a:bodyPr/>
          <a:lstStyle/>
          <a:p>
            <a:endParaRPr lang="en-GB" dirty="0"/>
          </a:p>
        </p:txBody>
      </p:sp>
      <p:graphicFrame>
        <p:nvGraphicFramePr>
          <p:cNvPr id="19" name="Table 18">
            <a:extLst>
              <a:ext uri="{FF2B5EF4-FFF2-40B4-BE49-F238E27FC236}">
                <a16:creationId xmlns:a16="http://schemas.microsoft.com/office/drawing/2014/main" id="{0101B086-A586-C503-DC3E-08F86B2774D0}"/>
              </a:ext>
            </a:extLst>
          </p:cNvPr>
          <p:cNvGraphicFramePr>
            <a:graphicFrameLocks noGrp="1"/>
          </p:cNvGraphicFramePr>
          <p:nvPr>
            <p:extLst>
              <p:ext uri="{D42A27DB-BD31-4B8C-83A1-F6EECF244321}">
                <p14:modId xmlns:p14="http://schemas.microsoft.com/office/powerpoint/2010/main" val="4199069737"/>
              </p:ext>
            </p:extLst>
          </p:nvPr>
        </p:nvGraphicFramePr>
        <p:xfrm>
          <a:off x="6862485" y="2160000"/>
          <a:ext cx="4503720" cy="3650476"/>
        </p:xfrm>
        <a:graphic>
          <a:graphicData uri="http://schemas.openxmlformats.org/drawingml/2006/table">
            <a:tbl>
              <a:tblPr/>
              <a:tblGrid>
                <a:gridCol w="1552477">
                  <a:extLst>
                    <a:ext uri="{9D8B030D-6E8A-4147-A177-3AD203B41FA5}">
                      <a16:colId xmlns:a16="http://schemas.microsoft.com/office/drawing/2014/main" val="2503043290"/>
                    </a:ext>
                  </a:extLst>
                </a:gridCol>
                <a:gridCol w="2951243">
                  <a:extLst>
                    <a:ext uri="{9D8B030D-6E8A-4147-A177-3AD203B41FA5}">
                      <a16:colId xmlns:a16="http://schemas.microsoft.com/office/drawing/2014/main" val="4170116315"/>
                    </a:ext>
                  </a:extLst>
                </a:gridCol>
              </a:tblGrid>
              <a:tr h="334510">
                <a:tc>
                  <a:txBody>
                    <a:bodyPr/>
                    <a:lstStyle/>
                    <a:p>
                      <a:pPr algn="l" fontAlgn="b"/>
                      <a:r>
                        <a:rPr lang="en-US" sz="1800" b="0" i="0" u="none" strike="noStrike" dirty="0">
                          <a:solidFill>
                            <a:srgbClr val="FFFFFF"/>
                          </a:solidFill>
                          <a:effectLst/>
                          <a:highlight>
                            <a:srgbClr val="7A7A7A"/>
                          </a:highlight>
                          <a:latin typeface="Aptos Narrow" panose="020B0004020202020204" pitchFamily="34" charset="0"/>
                        </a:rPr>
                        <a:t>Economy</a:t>
                      </a:r>
                    </a:p>
                  </a:txBody>
                  <a:tcPr marL="7620" marR="7620" marT="7620" marB="0" anchor="b">
                    <a:lnL>
                      <a:noFill/>
                    </a:lnL>
                    <a:lnR>
                      <a:noFill/>
                    </a:lnR>
                    <a:lnT>
                      <a:noFill/>
                    </a:lnT>
                    <a:lnB>
                      <a:noFill/>
                    </a:lnB>
                    <a:solidFill>
                      <a:srgbClr val="7A7A7A"/>
                    </a:solidFill>
                  </a:tcPr>
                </a:tc>
                <a:tc>
                  <a:txBody>
                    <a:bodyPr/>
                    <a:lstStyle/>
                    <a:p>
                      <a:pPr algn="ctr" fontAlgn="b"/>
                      <a:r>
                        <a:rPr lang="en-US" sz="1800" b="0" i="0" u="none" strike="noStrike">
                          <a:solidFill>
                            <a:srgbClr val="FFFFFF"/>
                          </a:solidFill>
                          <a:effectLst/>
                          <a:highlight>
                            <a:srgbClr val="7A7A7A"/>
                          </a:highlight>
                          <a:latin typeface="Aptos Narrow" panose="020B0004020202020204" pitchFamily="34" charset="0"/>
                        </a:rPr>
                        <a:t>Overall ranking</a:t>
                      </a:r>
                    </a:p>
                  </a:txBody>
                  <a:tcPr marL="7620" marR="7620" marT="7620" marB="0" anchor="b">
                    <a:lnL>
                      <a:noFill/>
                    </a:lnL>
                    <a:lnR>
                      <a:noFill/>
                    </a:lnR>
                    <a:lnT>
                      <a:noFill/>
                    </a:lnT>
                    <a:lnB>
                      <a:noFill/>
                    </a:lnB>
                    <a:solidFill>
                      <a:srgbClr val="7A7A7A"/>
                    </a:solidFill>
                  </a:tcPr>
                </a:tc>
                <a:extLst>
                  <a:ext uri="{0D108BD9-81ED-4DB2-BD59-A6C34878D82A}">
                    <a16:rowId xmlns:a16="http://schemas.microsoft.com/office/drawing/2014/main" val="1242252655"/>
                  </a:ext>
                </a:extLst>
              </a:tr>
              <a:tr h="306634">
                <a:tc>
                  <a:txBody>
                    <a:bodyPr/>
                    <a:lstStyle/>
                    <a:p>
                      <a:pPr algn="l" fontAlgn="b"/>
                      <a:r>
                        <a:rPr lang="en-US" sz="1800" b="0" i="0" u="none" strike="noStrike" dirty="0">
                          <a:solidFill>
                            <a:srgbClr val="000000"/>
                          </a:solidFill>
                          <a:effectLst/>
                          <a:latin typeface="Halyard"/>
                        </a:rPr>
                        <a:t>Singapore</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Halyard"/>
                        </a:rPr>
                        <a:t>7</a:t>
                      </a:r>
                    </a:p>
                  </a:txBody>
                  <a:tcPr marL="7620" marR="7620" marT="7620" marB="0" anchor="b">
                    <a:lnL>
                      <a:noFill/>
                    </a:lnL>
                    <a:lnR>
                      <a:noFill/>
                    </a:lnR>
                    <a:lnT>
                      <a:noFill/>
                    </a:lnT>
                    <a:lnB>
                      <a:noFill/>
                    </a:lnB>
                    <a:noFill/>
                  </a:tcPr>
                </a:tc>
                <a:extLst>
                  <a:ext uri="{0D108BD9-81ED-4DB2-BD59-A6C34878D82A}">
                    <a16:rowId xmlns:a16="http://schemas.microsoft.com/office/drawing/2014/main" val="3826560892"/>
                  </a:ext>
                </a:extLst>
              </a:tr>
              <a:tr h="306634">
                <a:tc>
                  <a:txBody>
                    <a:bodyPr/>
                    <a:lstStyle/>
                    <a:p>
                      <a:pPr algn="l" fontAlgn="b"/>
                      <a:r>
                        <a:rPr lang="en-US" sz="1800" b="0" i="0" u="none" strike="noStrike">
                          <a:solidFill>
                            <a:srgbClr val="000000"/>
                          </a:solidFill>
                          <a:effectLst/>
                          <a:latin typeface="Halyard"/>
                        </a:rPr>
                        <a:t>Thailand</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Halyard"/>
                        </a:rPr>
                        <a:t>68</a:t>
                      </a:r>
                    </a:p>
                  </a:txBody>
                  <a:tcPr marL="7620" marR="7620" marT="7620" marB="0" anchor="b">
                    <a:lnL>
                      <a:noFill/>
                    </a:lnL>
                    <a:lnR>
                      <a:noFill/>
                    </a:lnR>
                    <a:lnT>
                      <a:noFill/>
                    </a:lnT>
                    <a:lnB>
                      <a:noFill/>
                    </a:lnB>
                    <a:noFill/>
                  </a:tcPr>
                </a:tc>
                <a:extLst>
                  <a:ext uri="{0D108BD9-81ED-4DB2-BD59-A6C34878D82A}">
                    <a16:rowId xmlns:a16="http://schemas.microsoft.com/office/drawing/2014/main" val="1909382240"/>
                  </a:ext>
                </a:extLst>
              </a:tr>
              <a:tr h="306634">
                <a:tc>
                  <a:txBody>
                    <a:bodyPr/>
                    <a:lstStyle/>
                    <a:p>
                      <a:pPr algn="l" fontAlgn="b"/>
                      <a:r>
                        <a:rPr lang="en-US" sz="1800" b="0" i="0" u="none" strike="noStrike">
                          <a:solidFill>
                            <a:srgbClr val="000000"/>
                          </a:solidFill>
                          <a:effectLst/>
                          <a:latin typeface="Halyard"/>
                        </a:rPr>
                        <a:t>Malaysia</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Halyard"/>
                        </a:rPr>
                        <a:t>80</a:t>
                      </a:r>
                    </a:p>
                  </a:txBody>
                  <a:tcPr marL="7620" marR="7620" marT="7620" marB="0" anchor="b">
                    <a:lnL>
                      <a:noFill/>
                    </a:lnL>
                    <a:lnR>
                      <a:noFill/>
                    </a:lnR>
                    <a:lnT>
                      <a:noFill/>
                    </a:lnT>
                    <a:lnB>
                      <a:noFill/>
                    </a:lnB>
                    <a:noFill/>
                  </a:tcPr>
                </a:tc>
                <a:extLst>
                  <a:ext uri="{0D108BD9-81ED-4DB2-BD59-A6C34878D82A}">
                    <a16:rowId xmlns:a16="http://schemas.microsoft.com/office/drawing/2014/main" val="2022945595"/>
                  </a:ext>
                </a:extLst>
              </a:tr>
              <a:tr h="306634">
                <a:tc>
                  <a:txBody>
                    <a:bodyPr/>
                    <a:lstStyle/>
                    <a:p>
                      <a:pPr algn="l" fontAlgn="b"/>
                      <a:r>
                        <a:rPr lang="en-US" sz="1800" b="0" i="0" u="none" strike="noStrike">
                          <a:solidFill>
                            <a:srgbClr val="000000"/>
                          </a:solidFill>
                          <a:effectLst/>
                          <a:latin typeface="Halyard"/>
                        </a:rPr>
                        <a:t>Indonesia</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Halyard"/>
                        </a:rPr>
                        <a:t>81</a:t>
                      </a:r>
                    </a:p>
                  </a:txBody>
                  <a:tcPr marL="7620" marR="7620" marT="7620" marB="0" anchor="b">
                    <a:lnL>
                      <a:noFill/>
                    </a:lnL>
                    <a:lnR>
                      <a:noFill/>
                    </a:lnR>
                    <a:lnT>
                      <a:noFill/>
                    </a:lnT>
                    <a:lnB>
                      <a:noFill/>
                    </a:lnB>
                    <a:noFill/>
                  </a:tcPr>
                </a:tc>
                <a:extLst>
                  <a:ext uri="{0D108BD9-81ED-4DB2-BD59-A6C34878D82A}">
                    <a16:rowId xmlns:a16="http://schemas.microsoft.com/office/drawing/2014/main" val="1236470846"/>
                  </a:ext>
                </a:extLst>
              </a:tr>
              <a:tr h="310465">
                <a:tc>
                  <a:txBody>
                    <a:bodyPr/>
                    <a:lstStyle/>
                    <a:p>
                      <a:pPr algn="l" fontAlgn="b"/>
                      <a:r>
                        <a:rPr lang="en-US" sz="1800" b="0" i="0" u="none" strike="noStrike">
                          <a:solidFill>
                            <a:srgbClr val="000000"/>
                          </a:solidFill>
                          <a:effectLst/>
                          <a:latin typeface="Arial Unicode MS"/>
                        </a:rPr>
                        <a:t>Brunei Darussalam</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rial Unicode MS"/>
                        </a:rPr>
                        <a:t>90</a:t>
                      </a:r>
                    </a:p>
                  </a:txBody>
                  <a:tcPr marL="7620" marR="7620" marT="7620" marB="0" anchor="b">
                    <a:lnL>
                      <a:noFill/>
                    </a:lnL>
                    <a:lnR>
                      <a:noFill/>
                    </a:lnR>
                    <a:lnT>
                      <a:noFill/>
                    </a:lnT>
                    <a:lnB>
                      <a:noFill/>
                    </a:lnB>
                    <a:noFill/>
                  </a:tcPr>
                </a:tc>
                <a:extLst>
                  <a:ext uri="{0D108BD9-81ED-4DB2-BD59-A6C34878D82A}">
                    <a16:rowId xmlns:a16="http://schemas.microsoft.com/office/drawing/2014/main" val="694221296"/>
                  </a:ext>
                </a:extLst>
              </a:tr>
              <a:tr h="306634">
                <a:tc>
                  <a:txBody>
                    <a:bodyPr/>
                    <a:lstStyle/>
                    <a:p>
                      <a:pPr algn="l" fontAlgn="b"/>
                      <a:r>
                        <a:rPr lang="en-US" sz="1800" b="0" i="0" u="none" strike="noStrike">
                          <a:solidFill>
                            <a:srgbClr val="000000"/>
                          </a:solidFill>
                          <a:effectLst/>
                          <a:latin typeface="Arial Unicode MS"/>
                        </a:rPr>
                        <a:t>Philippines</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rial Unicode MS"/>
                        </a:rPr>
                        <a:t>95</a:t>
                      </a:r>
                    </a:p>
                  </a:txBody>
                  <a:tcPr marL="7620" marR="7620" marT="7620" marB="0" anchor="b">
                    <a:lnL>
                      <a:noFill/>
                    </a:lnL>
                    <a:lnR>
                      <a:noFill/>
                    </a:lnR>
                    <a:lnT>
                      <a:noFill/>
                    </a:lnT>
                    <a:lnB>
                      <a:noFill/>
                    </a:lnB>
                    <a:noFill/>
                  </a:tcPr>
                </a:tc>
                <a:extLst>
                  <a:ext uri="{0D108BD9-81ED-4DB2-BD59-A6C34878D82A}">
                    <a16:rowId xmlns:a16="http://schemas.microsoft.com/office/drawing/2014/main" val="2060579461"/>
                  </a:ext>
                </a:extLst>
              </a:tr>
              <a:tr h="306634">
                <a:tc>
                  <a:txBody>
                    <a:bodyPr/>
                    <a:lstStyle/>
                    <a:p>
                      <a:pPr algn="l" fontAlgn="b"/>
                      <a:r>
                        <a:rPr lang="en-US" sz="1800" b="0" i="0" u="none" strike="noStrike">
                          <a:solidFill>
                            <a:srgbClr val="000000"/>
                          </a:solidFill>
                          <a:effectLst/>
                          <a:latin typeface="Arial Unicode MS"/>
                        </a:rPr>
                        <a:t>Vietnam</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rial Unicode MS"/>
                        </a:rPr>
                        <a:t>109</a:t>
                      </a:r>
                    </a:p>
                  </a:txBody>
                  <a:tcPr marL="7620" marR="7620" marT="7620" marB="0" anchor="b">
                    <a:lnL>
                      <a:noFill/>
                    </a:lnL>
                    <a:lnR>
                      <a:noFill/>
                    </a:lnR>
                    <a:lnT>
                      <a:noFill/>
                    </a:lnT>
                    <a:lnB>
                      <a:noFill/>
                    </a:lnB>
                    <a:noFill/>
                  </a:tcPr>
                </a:tc>
                <a:extLst>
                  <a:ext uri="{0D108BD9-81ED-4DB2-BD59-A6C34878D82A}">
                    <a16:rowId xmlns:a16="http://schemas.microsoft.com/office/drawing/2014/main" val="3577461217"/>
                  </a:ext>
                </a:extLst>
              </a:tr>
              <a:tr h="306634">
                <a:tc>
                  <a:txBody>
                    <a:bodyPr/>
                    <a:lstStyle/>
                    <a:p>
                      <a:pPr algn="l" fontAlgn="b"/>
                      <a:r>
                        <a:rPr lang="en-US" sz="1800" b="0" i="0" u="none" strike="noStrike">
                          <a:solidFill>
                            <a:srgbClr val="000000"/>
                          </a:solidFill>
                          <a:effectLst/>
                          <a:latin typeface="Arial Unicode MS"/>
                        </a:rPr>
                        <a:t>Myanmar</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rial Unicode MS"/>
                        </a:rPr>
                        <a:t>129</a:t>
                      </a:r>
                    </a:p>
                  </a:txBody>
                  <a:tcPr marL="7620" marR="7620" marT="7620" marB="0" anchor="b">
                    <a:lnL>
                      <a:noFill/>
                    </a:lnL>
                    <a:lnR>
                      <a:noFill/>
                    </a:lnR>
                    <a:lnT>
                      <a:noFill/>
                    </a:lnT>
                    <a:lnB>
                      <a:noFill/>
                    </a:lnB>
                    <a:noFill/>
                  </a:tcPr>
                </a:tc>
                <a:extLst>
                  <a:ext uri="{0D108BD9-81ED-4DB2-BD59-A6C34878D82A}">
                    <a16:rowId xmlns:a16="http://schemas.microsoft.com/office/drawing/2014/main" val="2818574168"/>
                  </a:ext>
                </a:extLst>
              </a:tr>
              <a:tr h="306634">
                <a:tc>
                  <a:txBody>
                    <a:bodyPr/>
                    <a:lstStyle/>
                    <a:p>
                      <a:pPr algn="l" fontAlgn="b"/>
                      <a:r>
                        <a:rPr lang="en-US" sz="1800" b="0" i="0" u="none" strike="noStrike">
                          <a:solidFill>
                            <a:srgbClr val="000000"/>
                          </a:solidFill>
                          <a:effectLst/>
                          <a:latin typeface="Arial Unicode MS"/>
                        </a:rPr>
                        <a:t>Cambodia</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rial Unicode MS"/>
                        </a:rPr>
                        <a:t>138</a:t>
                      </a:r>
                    </a:p>
                  </a:txBody>
                  <a:tcPr marL="7620" marR="7620" marT="7620" marB="0" anchor="b">
                    <a:lnL>
                      <a:noFill/>
                    </a:lnL>
                    <a:lnR>
                      <a:noFill/>
                    </a:lnR>
                    <a:lnT>
                      <a:noFill/>
                    </a:lnT>
                    <a:lnB>
                      <a:noFill/>
                    </a:lnB>
                    <a:noFill/>
                  </a:tcPr>
                </a:tc>
                <a:extLst>
                  <a:ext uri="{0D108BD9-81ED-4DB2-BD59-A6C34878D82A}">
                    <a16:rowId xmlns:a16="http://schemas.microsoft.com/office/drawing/2014/main" val="470409545"/>
                  </a:ext>
                </a:extLst>
              </a:tr>
              <a:tr h="306634">
                <a:tc>
                  <a:txBody>
                    <a:bodyPr/>
                    <a:lstStyle/>
                    <a:p>
                      <a:pPr algn="l" fontAlgn="b"/>
                      <a:r>
                        <a:rPr lang="en-US" sz="1800" b="0" i="0" u="none" strike="noStrike">
                          <a:solidFill>
                            <a:srgbClr val="000000"/>
                          </a:solidFill>
                          <a:effectLst/>
                          <a:latin typeface="Arial Unicode MS"/>
                        </a:rPr>
                        <a:t>Lao PDR</a:t>
                      </a:r>
                    </a:p>
                  </a:txBody>
                  <a:tcPr marL="7620" marR="7620" marT="7620" marB="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rial Unicode MS"/>
                        </a:rPr>
                        <a:t>157</a:t>
                      </a:r>
                    </a:p>
                  </a:txBody>
                  <a:tcPr marL="7620" marR="7620" marT="7620" marB="0" anchor="b">
                    <a:lnL>
                      <a:noFill/>
                    </a:lnL>
                    <a:lnR>
                      <a:noFill/>
                    </a:lnR>
                    <a:lnT>
                      <a:noFill/>
                    </a:lnT>
                    <a:lnB>
                      <a:noFill/>
                    </a:lnB>
                    <a:noFill/>
                  </a:tcPr>
                </a:tc>
                <a:extLst>
                  <a:ext uri="{0D108BD9-81ED-4DB2-BD59-A6C34878D82A}">
                    <a16:rowId xmlns:a16="http://schemas.microsoft.com/office/drawing/2014/main" val="1081356435"/>
                  </a:ext>
                </a:extLst>
              </a:tr>
            </a:tbl>
          </a:graphicData>
        </a:graphic>
      </p:graphicFrame>
      <p:sp>
        <p:nvSpPr>
          <p:cNvPr id="20" name="Content Placeholder 4">
            <a:extLst>
              <a:ext uri="{FF2B5EF4-FFF2-40B4-BE49-F238E27FC236}">
                <a16:creationId xmlns:a16="http://schemas.microsoft.com/office/drawing/2014/main" id="{5D220D07-28BC-AB49-8437-29C927BCD3EA}"/>
              </a:ext>
            </a:extLst>
          </p:cNvPr>
          <p:cNvSpPr txBox="1">
            <a:spLocks/>
          </p:cNvSpPr>
          <p:nvPr/>
        </p:nvSpPr>
        <p:spPr>
          <a:xfrm>
            <a:off x="306000" y="2592000"/>
            <a:ext cx="5648400" cy="3091550"/>
          </a:xfrm>
          <a:prstGeom prst="rect">
            <a:avLst/>
          </a:prstGeom>
        </p:spPr>
        <p:txBody>
          <a:bodyPr/>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Assessing the types of taxes, administrative burden of paying taxes and complying with post filing procedures</a:t>
            </a:r>
          </a:p>
          <a:p>
            <a:r>
              <a:rPr lang="en-US" sz="1800" dirty="0">
                <a:solidFill>
                  <a:srgbClr val="333333"/>
                </a:solidFill>
                <a:highlight>
                  <a:srgbClr val="FFFFFF"/>
                </a:highlight>
                <a:latin typeface="Open Sans" panose="020B0606030504020204" pitchFamily="34" charset="0"/>
              </a:rPr>
              <a:t>Taxes and contributions that are government mandated </a:t>
            </a:r>
          </a:p>
          <a:p>
            <a:r>
              <a:rPr lang="en-US" sz="1800" dirty="0">
                <a:solidFill>
                  <a:srgbClr val="333333"/>
                </a:solidFill>
                <a:highlight>
                  <a:srgbClr val="FFFFFF"/>
                </a:highlight>
                <a:latin typeface="Open Sans" panose="020B0606030504020204" pitchFamily="34" charset="0"/>
              </a:rPr>
              <a:t>Ranking is based on outcome from tax experts applying a set scenario and assumptions to arrive at the total tax and mandatory contributions due</a:t>
            </a:r>
          </a:p>
          <a:p>
            <a:r>
              <a:rPr lang="en-US" sz="1800" dirty="0">
                <a:solidFill>
                  <a:srgbClr val="333333"/>
                </a:solidFill>
                <a:highlight>
                  <a:srgbClr val="FFFFFF"/>
                </a:highlight>
                <a:latin typeface="Open Sans" panose="020B0606030504020204" pitchFamily="34" charset="0"/>
              </a:rPr>
              <a:t>Same information set is used to determine the time spent on the recurring ﬁlings and payments to comply with tax laws</a:t>
            </a:r>
          </a:p>
        </p:txBody>
      </p:sp>
    </p:spTree>
    <p:extLst>
      <p:ext uri="{BB962C8B-B14F-4D97-AF65-F5344CB8AC3E}">
        <p14:creationId xmlns:p14="http://schemas.microsoft.com/office/powerpoint/2010/main" val="29485072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Attracting FDI</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03</a:t>
            </a:r>
          </a:p>
        </p:txBody>
      </p:sp>
    </p:spTree>
    <p:extLst>
      <p:ext uri="{BB962C8B-B14F-4D97-AF65-F5344CB8AC3E}">
        <p14:creationId xmlns:p14="http://schemas.microsoft.com/office/powerpoint/2010/main" val="2321720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397" cy="360000"/>
          </a:xfrm>
        </p:spPr>
        <p:txBody>
          <a:bodyPr anchor="ctr">
            <a:normAutofit/>
          </a:bodyPr>
          <a:lstStyle/>
          <a:p>
            <a:r>
              <a:rPr lang="en-GB" dirty="0"/>
              <a:t>Attracting FDI</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9</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Deciding to enter foreign markets</a:t>
            </a:r>
          </a:p>
        </p:txBody>
      </p:sp>
      <p:sp>
        <p:nvSpPr>
          <p:cNvPr id="16" name="Text Placeholder 6">
            <a:extLst>
              <a:ext uri="{FF2B5EF4-FFF2-40B4-BE49-F238E27FC236}">
                <a16:creationId xmlns:a16="http://schemas.microsoft.com/office/drawing/2014/main" id="{C2E2EE84-31CF-0C6C-3B48-9E17A85B14F8}"/>
              </a:ext>
            </a:extLst>
          </p:cNvPr>
          <p:cNvSpPr>
            <a:spLocks noGrp="1"/>
          </p:cNvSpPr>
          <p:nvPr>
            <p:ph type="body" sz="quarter" idx="23"/>
          </p:nvPr>
        </p:nvSpPr>
        <p:spPr>
          <a:xfrm>
            <a:off x="305999" y="1260000"/>
            <a:ext cx="5648400" cy="720000"/>
          </a:xfrm>
        </p:spPr>
        <p:txBody>
          <a:bodyPr/>
          <a:lstStyle/>
          <a:p>
            <a:endParaRPr lang="en-US"/>
          </a:p>
        </p:txBody>
      </p:sp>
      <p:sp>
        <p:nvSpPr>
          <p:cNvPr id="18" name="Text Placeholder 7">
            <a:extLst>
              <a:ext uri="{FF2B5EF4-FFF2-40B4-BE49-F238E27FC236}">
                <a16:creationId xmlns:a16="http://schemas.microsoft.com/office/drawing/2014/main" id="{8D3DD6E2-7219-CDEC-491B-3AF154E3BA61}"/>
              </a:ext>
            </a:extLst>
          </p:cNvPr>
          <p:cNvSpPr>
            <a:spLocks noGrp="1"/>
          </p:cNvSpPr>
          <p:nvPr>
            <p:ph type="body" sz="quarter" idx="14"/>
          </p:nvPr>
        </p:nvSpPr>
        <p:spPr>
          <a:xfrm>
            <a:off x="305998" y="2160000"/>
            <a:ext cx="5648399" cy="334800"/>
          </a:xfrm>
        </p:spPr>
        <p:txBody>
          <a:bodyPr/>
          <a:lstStyle/>
          <a:p>
            <a:endParaRPr lang="en-US"/>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5999" y="2592000"/>
            <a:ext cx="5648399" cy="3357950"/>
          </a:xfrm>
        </p:spPr>
        <p:txBody>
          <a:bodyPr>
            <a:normAutofit/>
          </a:bodyPr>
          <a:lstStyle/>
          <a:p>
            <a:pPr fontAlgn="base"/>
            <a:r>
              <a:rPr lang="en-US" b="0" i="0">
                <a:effectLst/>
                <a:highlight>
                  <a:srgbClr val="FFFFFF"/>
                </a:highlight>
              </a:rPr>
              <a:t>Reason to enter foreign market:</a:t>
            </a:r>
          </a:p>
          <a:p>
            <a:pPr lvl="2" fontAlgn="base"/>
            <a:r>
              <a:rPr lang="en-US" b="0" i="0">
                <a:effectLst/>
                <a:highlight>
                  <a:srgbClr val="FFFFFF"/>
                </a:highlight>
              </a:rPr>
              <a:t>opportunities </a:t>
            </a:r>
            <a:r>
              <a:rPr lang="en-US">
                <a:highlight>
                  <a:srgbClr val="FFFFFF"/>
                </a:highlight>
              </a:rPr>
              <a:t>to reduce manufacturing costs</a:t>
            </a:r>
          </a:p>
          <a:p>
            <a:pPr lvl="2" fontAlgn="base"/>
            <a:r>
              <a:rPr lang="en-US">
                <a:highlight>
                  <a:srgbClr val="FFFFFF"/>
                </a:highlight>
              </a:rPr>
              <a:t>opportunities to reach out to new markets to grow revenue</a:t>
            </a:r>
          </a:p>
          <a:p>
            <a:pPr lvl="2" fontAlgn="base"/>
            <a:endParaRPr lang="en-US">
              <a:highlight>
                <a:srgbClr val="FFFFFF"/>
              </a:highlight>
            </a:endParaRPr>
          </a:p>
          <a:p>
            <a:pPr lvl="1" fontAlgn="base"/>
            <a:r>
              <a:rPr lang="en-US">
                <a:highlight>
                  <a:srgbClr val="FFFFFF"/>
                </a:highlight>
              </a:rPr>
              <a:t>Factors contributing to successful entry in foreign markets:</a:t>
            </a:r>
          </a:p>
          <a:p>
            <a:pPr lvl="2" fontAlgn="base"/>
            <a:r>
              <a:rPr lang="en-US">
                <a:highlight>
                  <a:srgbClr val="FFFFFF"/>
                </a:highlight>
              </a:rPr>
              <a:t>language capability</a:t>
            </a:r>
          </a:p>
          <a:p>
            <a:pPr lvl="2" fontAlgn="base"/>
            <a:r>
              <a:rPr lang="en-US">
                <a:highlight>
                  <a:srgbClr val="FFFFFF"/>
                </a:highlight>
              </a:rPr>
              <a:t>knowledge of local market</a:t>
            </a:r>
          </a:p>
          <a:p>
            <a:pPr lvl="2" fontAlgn="base"/>
            <a:r>
              <a:rPr lang="en-US">
                <a:highlight>
                  <a:srgbClr val="FFFFFF"/>
                </a:highlight>
              </a:rPr>
              <a:t>ability to manage regulatory environment</a:t>
            </a:r>
          </a:p>
          <a:p>
            <a:pPr marL="357188" lvl="2" indent="0" fontAlgn="base">
              <a:buNone/>
            </a:pPr>
            <a:endParaRPr lang="en-US">
              <a:highlight>
                <a:srgbClr val="FFFFFF"/>
              </a:highlight>
            </a:endParaRPr>
          </a:p>
          <a:p>
            <a:pPr lvl="1" fontAlgn="base"/>
            <a:endParaRPr lang="en-US">
              <a:highlight>
                <a:srgbClr val="FFFFFF"/>
              </a:highlight>
            </a:endParaRPr>
          </a:p>
        </p:txBody>
      </p:sp>
      <p:pic>
        <p:nvPicPr>
          <p:cNvPr id="11" name="Picture 10" descr="A couple walking on a sidewalk&#10;&#10;Description automatically generated">
            <a:extLst>
              <a:ext uri="{FF2B5EF4-FFF2-40B4-BE49-F238E27FC236}">
                <a16:creationId xmlns:a16="http://schemas.microsoft.com/office/drawing/2014/main" id="{229901C4-04DD-0D45-E017-DD0DB817223D}"/>
              </a:ext>
            </a:extLst>
          </p:cNvPr>
          <p:cNvPicPr>
            <a:picLocks noChangeAspect="1"/>
          </p:cNvPicPr>
          <p:nvPr/>
        </p:nvPicPr>
        <p:blipFill>
          <a:blip r:embed="rId3">
            <a:extLst>
              <a:ext uri="{28A0092B-C50C-407E-A947-70E740481C1C}">
                <a14:useLocalDpi xmlns:a14="http://schemas.microsoft.com/office/drawing/2010/main" val="0"/>
              </a:ext>
            </a:extLst>
          </a:blip>
          <a:srcRect l="17926" r="1681" b="-2"/>
          <a:stretch/>
        </p:blipFill>
        <p:spPr>
          <a:xfrm>
            <a:off x="6242400" y="1260000"/>
            <a:ext cx="5648400" cy="4689950"/>
          </a:xfrm>
          <a:prstGeom prst="rect">
            <a:avLst/>
          </a:prstGeom>
          <a:noFill/>
        </p:spPr>
      </p:pic>
    </p:spTree>
    <p:extLst>
      <p:ext uri="{BB962C8B-B14F-4D97-AF65-F5344CB8AC3E}">
        <p14:creationId xmlns:p14="http://schemas.microsoft.com/office/powerpoint/2010/main" val="2497505835"/>
      </p:ext>
    </p:extLst>
  </p:cSld>
  <p:clrMapOvr>
    <a:masterClrMapping/>
  </p:clrMapOvr>
  <p:transition>
    <p:fade/>
  </p:transition>
</p:sld>
</file>

<file path=ppt/theme/theme1.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D5D1A5-43A0-46CE-AFCB-C8B282D26779}" vid="{ACF254D9-7CB4-460F-90A4-4E151CF599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07c9e1-bb7a-4f65-90ca-71716c109a80">
      <Terms xmlns="http://schemas.microsoft.com/office/infopath/2007/PartnerControls"/>
    </lcf76f155ced4ddcb4097134ff3c332f>
    <TaxCatchAll xmlns="51d6d308-26ac-4dec-9daf-5ba173a79a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119E82E9EEB439E81F0B97112B53A" ma:contentTypeVersion="19" ma:contentTypeDescription="Create a new document." ma:contentTypeScope="" ma:versionID="bdd197e604317856fc1e556cf5a76158">
  <xsd:schema xmlns:xsd="http://www.w3.org/2001/XMLSchema" xmlns:xs="http://www.w3.org/2001/XMLSchema" xmlns:p="http://schemas.microsoft.com/office/2006/metadata/properties" xmlns:ns2="9207c9e1-bb7a-4f65-90ca-71716c109a80" xmlns:ns3="51d6d308-26ac-4dec-9daf-5ba173a79a1c" targetNamespace="http://schemas.microsoft.com/office/2006/metadata/properties" ma:root="true" ma:fieldsID="40fb8b0893bff758d1d59c56ff8debd8" ns2:_="" ns3:_="">
    <xsd:import namespace="9207c9e1-bb7a-4f65-90ca-71716c109a80"/>
    <xsd:import namespace="51d6d308-26ac-4dec-9daf-5ba173a79a1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07c9e1-bb7a-4f65-90ca-71716c109a80"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9" nillable="true" ma:displayName="MediaServiceDateTaken" ma:description="" ma:hidden="true" ma:internalName="MediaServiceDateTaken" ma:readOnly="true">
      <xsd:simpleType>
        <xsd:restriction base="dms:Text"/>
      </xsd:simpleType>
    </xsd:element>
    <xsd:element name="MediaServiceLocation" ma:index="12" nillable="true" ma:displayName="Location" ma:description="" ma:internalName="MediaServiceLocatio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c04131-a3dd-48b1-9899-21c6397bba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d6d308-26ac-4dec-9daf-5ba173a79a1c"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adc774e-214a-408f-bb29-6b2c8c6d43f6}" ma:internalName="TaxCatchAll" ma:showField="CatchAllData" ma:web="51d6d308-26ac-4dec-9daf-5ba173a79a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2A6A5-3555-4A44-A5D6-9A2B831D9C99}">
  <ds:schemaRefs>
    <ds:schemaRef ds:uri="http://purl.org/dc/terms/"/>
    <ds:schemaRef ds:uri="http://purl.org/dc/elements/1.1/"/>
    <ds:schemaRef ds:uri="http://purl.org/dc/dcmitype/"/>
    <ds:schemaRef ds:uri="http://schemas.microsoft.com/office/infopath/2007/PartnerControls"/>
    <ds:schemaRef ds:uri="9207c9e1-bb7a-4f65-90ca-71716c109a80"/>
    <ds:schemaRef ds:uri="http://www.w3.org/XML/1998/namespace"/>
    <ds:schemaRef ds:uri="http://schemas.microsoft.com/office/2006/documentManagement/types"/>
    <ds:schemaRef ds:uri="http://schemas.openxmlformats.org/package/2006/metadata/core-properties"/>
    <ds:schemaRef ds:uri="51d6d308-26ac-4dec-9daf-5ba173a79a1c"/>
    <ds:schemaRef ds:uri="http://schemas.microsoft.com/office/2006/metadata/properties"/>
  </ds:schemaRefs>
</ds:datastoreItem>
</file>

<file path=customXml/itemProps2.xml><?xml version="1.0" encoding="utf-8"?>
<ds:datastoreItem xmlns:ds="http://schemas.openxmlformats.org/officeDocument/2006/customXml" ds:itemID="{FCD41280-87E6-423E-836B-F20D34445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07c9e1-bb7a-4f65-90ca-71716c109a80"/>
    <ds:schemaRef ds:uri="51d6d308-26ac-4dec-9daf-5ba173a7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01069B-F8A4-4E57-8EF1-B6D8C1D287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Forvis Mazars_PPT Template_UK English</Template>
  <TotalTime>3914</TotalTime>
  <Words>2711</Words>
  <Application>Microsoft Office PowerPoint</Application>
  <PresentationFormat>Widescreen</PresentationFormat>
  <Paragraphs>270</Paragraphs>
  <Slides>13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Aptos</vt:lpstr>
      <vt:lpstr>Aptos Narrow</vt:lpstr>
      <vt:lpstr>Arial</vt:lpstr>
      <vt:lpstr>Arial Unicode MS</vt:lpstr>
      <vt:lpstr>Calibri</vt:lpstr>
      <vt:lpstr>Halyard</vt:lpstr>
      <vt:lpstr>Inter</vt:lpstr>
      <vt:lpstr>Kalice</vt:lpstr>
      <vt:lpstr>Open Sans</vt:lpstr>
      <vt:lpstr>PwC Helvetica Neue</vt:lpstr>
      <vt:lpstr>Roboto Flex</vt:lpstr>
      <vt:lpstr>Office Theme</vt:lpstr>
      <vt:lpstr>TMAP – International Tax Summit</vt:lpstr>
      <vt:lpstr>PowerPoint Presentation</vt:lpstr>
      <vt:lpstr>ASEAN - Overview</vt:lpstr>
      <vt:lpstr>ASEAN - Overview</vt:lpstr>
      <vt:lpstr>Ease of Doing Business</vt:lpstr>
      <vt:lpstr>EASE OF DOING BUSINESS</vt:lpstr>
      <vt:lpstr>EASE OF DOING BUSINESS</vt:lpstr>
      <vt:lpstr>Attracting FDI</vt:lpstr>
      <vt:lpstr>Attracting FDI</vt:lpstr>
      <vt:lpstr>Attracting FDI</vt:lpstr>
      <vt:lpstr>Q&amp;A</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the PowerPoint template</dc:title>
  <dc:creator>Yap Zi Yi</dc:creator>
  <cp:lastModifiedBy>Gene Kwee</cp:lastModifiedBy>
  <cp:revision>9</cp:revision>
  <dcterms:created xsi:type="dcterms:W3CDTF">2024-05-15T09:29:20Z</dcterms:created>
  <dcterms:modified xsi:type="dcterms:W3CDTF">2024-08-29T00:31:09Z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0x010100934119E82E9EEB439E81F0B97112B53A</vt:lpwstr>
  </property>
  <property fmtid="{D5CDD505-2E9C-101B-9397-08002B2CF9AE}" pid="3" name="MediaServiceImageTags">
    <vt:lpwstr/>
  </property>
</Properties>
</file>