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372" r:id="rId3"/>
    <p:sldId id="3390" r:id="rId4"/>
    <p:sldId id="3416" r:id="rId5"/>
    <p:sldId id="3389" r:id="rId6"/>
    <p:sldId id="3415" r:id="rId7"/>
    <p:sldId id="3419" r:id="rId8"/>
    <p:sldId id="3418" r:id="rId9"/>
    <p:sldId id="3391" r:id="rId10"/>
    <p:sldId id="3417" r:id="rId11"/>
    <p:sldId id="3420" r:id="rId12"/>
    <p:sldId id="3421" r:id="rId13"/>
    <p:sldId id="3423" r:id="rId14"/>
    <p:sldId id="3424" r:id="rId15"/>
    <p:sldId id="3425" r:id="rId16"/>
    <p:sldId id="33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82" d="100"/>
          <a:sy n="82" d="100"/>
        </p:scale>
        <p:origin x="6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OneDrive\Documents\Capital%20Market%20Efficiency.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Sheet1!$E$1</c:f>
              <c:strCache>
                <c:ptCount val="1"/>
                <c:pt idx="0">
                  <c:v>Number of listed companies</c:v>
                </c:pt>
              </c:strCache>
            </c:strRef>
          </c:tx>
          <c:spPr>
            <a:solidFill>
              <a:schemeClr val="accent1"/>
            </a:solidFill>
            <a:ln>
              <a:noFill/>
            </a:ln>
            <a:effectLst/>
          </c:spPr>
          <c:invertIfNegative val="0"/>
          <c:dPt>
            <c:idx val="5"/>
            <c:invertIfNegative val="0"/>
            <c:bubble3D val="0"/>
            <c:spPr>
              <a:solidFill>
                <a:schemeClr val="accent2"/>
              </a:solidFill>
              <a:ln>
                <a:noFill/>
              </a:ln>
              <a:effectLst/>
            </c:spPr>
            <c:extLst>
              <c:ext xmlns:c16="http://schemas.microsoft.com/office/drawing/2014/chart" uri="{C3380CC4-5D6E-409C-BE32-E72D297353CC}">
                <c16:uniqueId val="{00000001-963E-4244-B17A-E12CB022D630}"/>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Indonesia</c:v>
                </c:pt>
                <c:pt idx="1">
                  <c:v>Malaysia</c:v>
                </c:pt>
                <c:pt idx="2">
                  <c:v>Singapore</c:v>
                </c:pt>
                <c:pt idx="3">
                  <c:v>Vietnam</c:v>
                </c:pt>
                <c:pt idx="4">
                  <c:v>Thailand</c:v>
                </c:pt>
                <c:pt idx="5">
                  <c:v>Philippines</c:v>
                </c:pt>
              </c:strCache>
            </c:strRef>
          </c:cat>
          <c:val>
            <c:numRef>
              <c:f>Sheet1!$E$2:$E$7</c:f>
              <c:numCache>
                <c:formatCode>General</c:formatCode>
                <c:ptCount val="6"/>
                <c:pt idx="0">
                  <c:v>750</c:v>
                </c:pt>
                <c:pt idx="1">
                  <c:v>783</c:v>
                </c:pt>
                <c:pt idx="2">
                  <c:v>640</c:v>
                </c:pt>
                <c:pt idx="3">
                  <c:v>745</c:v>
                </c:pt>
                <c:pt idx="4">
                  <c:v>743</c:v>
                </c:pt>
                <c:pt idx="5">
                  <c:v>275</c:v>
                </c:pt>
              </c:numCache>
            </c:numRef>
          </c:val>
          <c:extLst>
            <c:ext xmlns:c16="http://schemas.microsoft.com/office/drawing/2014/chart" uri="{C3380CC4-5D6E-409C-BE32-E72D297353CC}">
              <c16:uniqueId val="{00000002-963E-4244-B17A-E12CB022D630}"/>
            </c:ext>
          </c:extLst>
        </c:ser>
        <c:dLbls>
          <c:showLegendKey val="0"/>
          <c:showVal val="0"/>
          <c:showCatName val="0"/>
          <c:showSerName val="0"/>
          <c:showPercent val="0"/>
          <c:showBubbleSize val="0"/>
        </c:dLbls>
        <c:gapWidth val="219"/>
        <c:overlap val="-27"/>
        <c:axId val="364810511"/>
        <c:axId val="364539599"/>
      </c:barChart>
      <c:catAx>
        <c:axId val="364810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364539599"/>
        <c:crosses val="autoZero"/>
        <c:auto val="1"/>
        <c:lblAlgn val="ctr"/>
        <c:lblOffset val="100"/>
        <c:noMultiLvlLbl val="0"/>
      </c:catAx>
      <c:valAx>
        <c:axId val="3645395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48105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D44CCF-BF1F-42E9-9FFB-78D7E8E75721}" type="datetimeFigureOut">
              <a:rPr lang="en-PH" smtClean="0"/>
              <a:t>29/08/2024</a:t>
            </a:fld>
            <a:endParaRPr lang="en-P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560AAE-CB84-4901-BC2C-5746D0814BCB}" type="slidenum">
              <a:rPr lang="en-PH" smtClean="0"/>
              <a:t>‹#›</a:t>
            </a:fld>
            <a:endParaRPr lang="en-PH"/>
          </a:p>
        </p:txBody>
      </p:sp>
    </p:spTree>
    <p:extLst>
      <p:ext uri="{BB962C8B-B14F-4D97-AF65-F5344CB8AC3E}">
        <p14:creationId xmlns:p14="http://schemas.microsoft.com/office/powerpoint/2010/main" val="328007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9FD20-9B22-5ECE-596F-95576A925E26}"/>
              </a:ext>
            </a:extLst>
          </p:cNvPr>
          <p:cNvSpPr>
            <a:spLocks noGrp="1"/>
          </p:cNvSpPr>
          <p:nvPr>
            <p:ph type="ctrTitle"/>
          </p:nvPr>
        </p:nvSpPr>
        <p:spPr>
          <a:xfrm>
            <a:off x="730250" y="868362"/>
            <a:ext cx="5276850" cy="2387600"/>
          </a:xfrm>
        </p:spPr>
        <p:txBody>
          <a:bodyPr anchor="b"/>
          <a:lstStyle>
            <a:lvl1pPr algn="ctr">
              <a:defRPr sz="6000" b="1">
                <a:latin typeface="+mn-lt"/>
              </a:defRPr>
            </a:lvl1pPr>
          </a:lstStyle>
          <a:p>
            <a:r>
              <a:rPr lang="en-US" dirty="0"/>
              <a:t>Click to edit Master title style</a:t>
            </a:r>
            <a:endParaRPr lang="en-PH" dirty="0"/>
          </a:p>
        </p:txBody>
      </p:sp>
      <p:sp>
        <p:nvSpPr>
          <p:cNvPr id="3" name="Subtitle 2">
            <a:extLst>
              <a:ext uri="{FF2B5EF4-FFF2-40B4-BE49-F238E27FC236}">
                <a16:creationId xmlns:a16="http://schemas.microsoft.com/office/drawing/2014/main" id="{AEAD5A80-F493-7B7B-680B-0891A168E3C2}"/>
              </a:ext>
            </a:extLst>
          </p:cNvPr>
          <p:cNvSpPr>
            <a:spLocks noGrp="1"/>
          </p:cNvSpPr>
          <p:nvPr>
            <p:ph type="subTitle" idx="1"/>
          </p:nvPr>
        </p:nvSpPr>
        <p:spPr>
          <a:xfrm>
            <a:off x="730250" y="3602039"/>
            <a:ext cx="52768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H"/>
          </a:p>
        </p:txBody>
      </p:sp>
      <p:sp>
        <p:nvSpPr>
          <p:cNvPr id="4" name="Date Placeholder 3">
            <a:extLst>
              <a:ext uri="{FF2B5EF4-FFF2-40B4-BE49-F238E27FC236}">
                <a16:creationId xmlns:a16="http://schemas.microsoft.com/office/drawing/2014/main" id="{5BB74652-652B-CED1-D88D-1315AD48C3FE}"/>
              </a:ext>
            </a:extLst>
          </p:cNvPr>
          <p:cNvSpPr>
            <a:spLocks noGrp="1"/>
          </p:cNvSpPr>
          <p:nvPr>
            <p:ph type="dt" sz="half" idx="10"/>
          </p:nvPr>
        </p:nvSpPr>
        <p:spPr/>
        <p:txBody>
          <a:bodyPr/>
          <a:lstStyle/>
          <a:p>
            <a:fld id="{8117865E-9F2D-4C41-BB83-BF6CE0ED96F5}" type="datetime1">
              <a:rPr lang="en-PH" smtClean="0"/>
              <a:t>29/08/2024</a:t>
            </a:fld>
            <a:endParaRPr lang="en-PH"/>
          </a:p>
        </p:txBody>
      </p:sp>
      <p:sp>
        <p:nvSpPr>
          <p:cNvPr id="5" name="Footer Placeholder 4">
            <a:extLst>
              <a:ext uri="{FF2B5EF4-FFF2-40B4-BE49-F238E27FC236}">
                <a16:creationId xmlns:a16="http://schemas.microsoft.com/office/drawing/2014/main" id="{52B6BA33-E07A-9FDE-46D0-863A803EE958}"/>
              </a:ext>
            </a:extLst>
          </p:cNvPr>
          <p:cNvSpPr>
            <a:spLocks noGrp="1"/>
          </p:cNvSpPr>
          <p:nvPr>
            <p:ph type="ftr" sz="quarter" idx="11"/>
          </p:nvPr>
        </p:nvSpPr>
        <p:spPr/>
        <p:txBody>
          <a:bodyPr/>
          <a:lstStyle/>
          <a:p>
            <a:endParaRPr lang="en-PH" dirty="0"/>
          </a:p>
        </p:txBody>
      </p:sp>
      <p:sp>
        <p:nvSpPr>
          <p:cNvPr id="6" name="Slide Number Placeholder 5">
            <a:extLst>
              <a:ext uri="{FF2B5EF4-FFF2-40B4-BE49-F238E27FC236}">
                <a16:creationId xmlns:a16="http://schemas.microsoft.com/office/drawing/2014/main" id="{34F2F0DA-BDA1-A700-1D0A-EB7377920DEB}"/>
              </a:ext>
            </a:extLst>
          </p:cNvPr>
          <p:cNvSpPr>
            <a:spLocks noGrp="1"/>
          </p:cNvSpPr>
          <p:nvPr>
            <p:ph type="sldNum" sz="quarter" idx="12"/>
          </p:nvPr>
        </p:nvSpPr>
        <p:spPr/>
        <p:txBody>
          <a:bodyPr/>
          <a:lstStyle/>
          <a:p>
            <a:fld id="{3D74DA9B-2F42-4EC6-954D-F946DDF42035}" type="slidenum">
              <a:rPr lang="en-PH" smtClean="0"/>
              <a:t>‹#›</a:t>
            </a:fld>
            <a:endParaRPr lang="en-PH"/>
          </a:p>
        </p:txBody>
      </p:sp>
      <p:sp>
        <p:nvSpPr>
          <p:cNvPr id="7" name="Rectangle 6">
            <a:extLst>
              <a:ext uri="{FF2B5EF4-FFF2-40B4-BE49-F238E27FC236}">
                <a16:creationId xmlns:a16="http://schemas.microsoft.com/office/drawing/2014/main" id="{0DD7D148-7848-A879-3A66-1312DBD90AF6}"/>
              </a:ext>
            </a:extLst>
          </p:cNvPr>
          <p:cNvSpPr/>
          <p:nvPr userDrawn="1"/>
        </p:nvSpPr>
        <p:spPr>
          <a:xfrm>
            <a:off x="389890" y="348747"/>
            <a:ext cx="11399520" cy="5884497"/>
          </a:xfrm>
          <a:prstGeom prst="rect">
            <a:avLst/>
          </a:prstGeom>
          <a:noFill/>
          <a:ln w="38100">
            <a:solidFill>
              <a:srgbClr val="4ED0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pic>
        <p:nvPicPr>
          <p:cNvPr id="9" name="Picture 8" descr="No description available.">
            <a:extLst>
              <a:ext uri="{FF2B5EF4-FFF2-40B4-BE49-F238E27FC236}">
                <a16:creationId xmlns:a16="http://schemas.microsoft.com/office/drawing/2014/main" id="{3E400F91-298D-06CD-A0F2-561CC9F5B97E}"/>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5227" b="29049"/>
          <a:stretch/>
        </p:blipFill>
        <p:spPr bwMode="auto">
          <a:xfrm>
            <a:off x="730250" y="5518960"/>
            <a:ext cx="1352550" cy="6184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May be an image of text that says '2D ALBAY AHEAD'">
            <a:extLst>
              <a:ext uri="{FF2B5EF4-FFF2-40B4-BE49-F238E27FC236}">
                <a16:creationId xmlns:a16="http://schemas.microsoft.com/office/drawing/2014/main" id="{B27042F6-937B-3E75-E103-EC52BF1AE8B7}"/>
              </a:ext>
            </a:extLst>
          </p:cNvPr>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8410" b="28479"/>
          <a:stretch/>
        </p:blipFill>
        <p:spPr bwMode="auto">
          <a:xfrm>
            <a:off x="2082800" y="5380907"/>
            <a:ext cx="1821135" cy="78510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CAC17255-BFD8-A699-05A4-CEA77435BDF5}"/>
              </a:ext>
            </a:extLst>
          </p:cNvPr>
          <p:cNvPicPr>
            <a:picLocks noChangeAspect="1"/>
          </p:cNvPicPr>
          <p:nvPr userDrawn="1"/>
        </p:nvPicPr>
        <p:blipFill rotWithShape="1">
          <a:blip r:embed="rId4"/>
          <a:srcRect l="4078" t="11310" r="6295" b="10656"/>
          <a:stretch/>
        </p:blipFill>
        <p:spPr>
          <a:xfrm>
            <a:off x="4025998" y="5488798"/>
            <a:ext cx="1981102" cy="604842"/>
          </a:xfrm>
          <a:prstGeom prst="rect">
            <a:avLst/>
          </a:prstGeom>
        </p:spPr>
      </p:pic>
      <p:sp>
        <p:nvSpPr>
          <p:cNvPr id="8" name="Rectangle 7">
            <a:extLst>
              <a:ext uri="{FF2B5EF4-FFF2-40B4-BE49-F238E27FC236}">
                <a16:creationId xmlns:a16="http://schemas.microsoft.com/office/drawing/2014/main" id="{0116F1A9-512C-A144-B9B0-F4F25BC70ABB}"/>
              </a:ext>
            </a:extLst>
          </p:cNvPr>
          <p:cNvSpPr/>
          <p:nvPr userDrawn="1"/>
        </p:nvSpPr>
        <p:spPr>
          <a:xfrm>
            <a:off x="8083550" y="44450"/>
            <a:ext cx="3705860" cy="2286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0000"/>
                </a:solidFill>
              </a:rPr>
              <a:t>DRAFT FOR REFERENCE. SUBJECT TO CHANGE</a:t>
            </a:r>
            <a:endParaRPr lang="en-PH" sz="1200" b="1" dirty="0">
              <a:solidFill>
                <a:srgbClr val="FF0000"/>
              </a:solidFill>
            </a:endParaRPr>
          </a:p>
        </p:txBody>
      </p:sp>
    </p:spTree>
    <p:extLst>
      <p:ext uri="{BB962C8B-B14F-4D97-AF65-F5344CB8AC3E}">
        <p14:creationId xmlns:p14="http://schemas.microsoft.com/office/powerpoint/2010/main" val="327624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0D0F6-5429-F5FF-A34F-7A8672820F13}"/>
              </a:ext>
            </a:extLst>
          </p:cNvPr>
          <p:cNvSpPr>
            <a:spLocks noGrp="1"/>
          </p:cNvSpPr>
          <p:nvPr>
            <p:ph type="title"/>
          </p:nvPr>
        </p:nvSpPr>
        <p:spPr/>
        <p:txBody>
          <a:bodyPr/>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37CCF342-36A3-1174-E091-A2245C0DF7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685CA0D6-349F-3BE6-5329-B34B29A20722}"/>
              </a:ext>
            </a:extLst>
          </p:cNvPr>
          <p:cNvSpPr>
            <a:spLocks noGrp="1"/>
          </p:cNvSpPr>
          <p:nvPr>
            <p:ph type="dt" sz="half" idx="10"/>
          </p:nvPr>
        </p:nvSpPr>
        <p:spPr/>
        <p:txBody>
          <a:bodyPr/>
          <a:lstStyle/>
          <a:p>
            <a:fld id="{4C1B30EF-22DF-4B84-B1C5-97509616D681}" type="datetime1">
              <a:rPr lang="en-PH" smtClean="0"/>
              <a:t>29/08/2024</a:t>
            </a:fld>
            <a:endParaRPr lang="en-PH"/>
          </a:p>
        </p:txBody>
      </p:sp>
      <p:sp>
        <p:nvSpPr>
          <p:cNvPr id="5" name="Footer Placeholder 4">
            <a:extLst>
              <a:ext uri="{FF2B5EF4-FFF2-40B4-BE49-F238E27FC236}">
                <a16:creationId xmlns:a16="http://schemas.microsoft.com/office/drawing/2014/main" id="{2CD4F002-9EA4-8FB7-579A-9D57247FD2B5}"/>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C6F421DE-223B-7E14-BAE6-47FFF1C5FAB3}"/>
              </a:ext>
            </a:extLst>
          </p:cNvPr>
          <p:cNvSpPr>
            <a:spLocks noGrp="1"/>
          </p:cNvSpPr>
          <p:nvPr>
            <p:ph type="sldNum" sz="quarter" idx="12"/>
          </p:nvPr>
        </p:nvSpPr>
        <p:spPr/>
        <p:txBody>
          <a:bodyPr/>
          <a:lstStyle/>
          <a:p>
            <a:fld id="{3D74DA9B-2F42-4EC6-954D-F946DDF42035}" type="slidenum">
              <a:rPr lang="en-PH" smtClean="0"/>
              <a:t>‹#›</a:t>
            </a:fld>
            <a:endParaRPr lang="en-PH"/>
          </a:p>
        </p:txBody>
      </p:sp>
    </p:spTree>
    <p:extLst>
      <p:ext uri="{BB962C8B-B14F-4D97-AF65-F5344CB8AC3E}">
        <p14:creationId xmlns:p14="http://schemas.microsoft.com/office/powerpoint/2010/main" val="50144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E6C41A-B240-60F2-2D58-74CE5CB104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C91DACED-C95A-561D-FF07-C8F0315F72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B61CF5BD-3C60-0C10-5C60-9808BED8996F}"/>
              </a:ext>
            </a:extLst>
          </p:cNvPr>
          <p:cNvSpPr>
            <a:spLocks noGrp="1"/>
          </p:cNvSpPr>
          <p:nvPr>
            <p:ph type="dt" sz="half" idx="10"/>
          </p:nvPr>
        </p:nvSpPr>
        <p:spPr/>
        <p:txBody>
          <a:bodyPr/>
          <a:lstStyle/>
          <a:p>
            <a:fld id="{A03B4C81-7F87-457A-8186-1934BD69370B}" type="datetime1">
              <a:rPr lang="en-PH" smtClean="0"/>
              <a:t>29/08/2024</a:t>
            </a:fld>
            <a:endParaRPr lang="en-PH"/>
          </a:p>
        </p:txBody>
      </p:sp>
      <p:sp>
        <p:nvSpPr>
          <p:cNvPr id="5" name="Footer Placeholder 4">
            <a:extLst>
              <a:ext uri="{FF2B5EF4-FFF2-40B4-BE49-F238E27FC236}">
                <a16:creationId xmlns:a16="http://schemas.microsoft.com/office/drawing/2014/main" id="{2D578218-6D9F-9737-34AC-B451C94C174A}"/>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B9707053-5A95-A81E-E5C4-D21D08F72B54}"/>
              </a:ext>
            </a:extLst>
          </p:cNvPr>
          <p:cNvSpPr>
            <a:spLocks noGrp="1"/>
          </p:cNvSpPr>
          <p:nvPr>
            <p:ph type="sldNum" sz="quarter" idx="12"/>
          </p:nvPr>
        </p:nvSpPr>
        <p:spPr/>
        <p:txBody>
          <a:bodyPr/>
          <a:lstStyle/>
          <a:p>
            <a:fld id="{3D74DA9B-2F42-4EC6-954D-F946DDF42035}" type="slidenum">
              <a:rPr lang="en-PH" smtClean="0"/>
              <a:t>‹#›</a:t>
            </a:fld>
            <a:endParaRPr lang="en-PH"/>
          </a:p>
        </p:txBody>
      </p:sp>
    </p:spTree>
    <p:extLst>
      <p:ext uri="{BB962C8B-B14F-4D97-AF65-F5344CB8AC3E}">
        <p14:creationId xmlns:p14="http://schemas.microsoft.com/office/powerpoint/2010/main" val="376087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97BD7-F52F-270D-B289-E088594AD755}"/>
              </a:ext>
            </a:extLst>
          </p:cNvPr>
          <p:cNvSpPr>
            <a:spLocks noGrp="1"/>
          </p:cNvSpPr>
          <p:nvPr>
            <p:ph type="title"/>
          </p:nvPr>
        </p:nvSpPr>
        <p:spPr/>
        <p:txBody>
          <a:bodyPr/>
          <a:lstStyle>
            <a:lvl1pPr algn="ctr">
              <a:defRPr b="1">
                <a:latin typeface="+mn-lt"/>
              </a:defRPr>
            </a:lvl1pPr>
          </a:lstStyle>
          <a:p>
            <a:r>
              <a:rPr lang="en-US" dirty="0"/>
              <a:t>Click to edit Master title style</a:t>
            </a:r>
            <a:endParaRPr lang="en-PH" dirty="0"/>
          </a:p>
        </p:txBody>
      </p:sp>
      <p:sp>
        <p:nvSpPr>
          <p:cNvPr id="3" name="Content Placeholder 2">
            <a:extLst>
              <a:ext uri="{FF2B5EF4-FFF2-40B4-BE49-F238E27FC236}">
                <a16:creationId xmlns:a16="http://schemas.microsoft.com/office/drawing/2014/main" id="{5F559CC8-2ADE-8D8A-A76F-BBE87EB7CE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EEC4E147-19D8-3365-5EA6-109E3D555F4B}"/>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6" name="Slide Number Placeholder 5">
            <a:extLst>
              <a:ext uri="{FF2B5EF4-FFF2-40B4-BE49-F238E27FC236}">
                <a16:creationId xmlns:a16="http://schemas.microsoft.com/office/drawing/2014/main" id="{38D0F7A7-7F63-3370-030D-B8F2FFCC62BA}"/>
              </a:ext>
            </a:extLst>
          </p:cNvPr>
          <p:cNvSpPr>
            <a:spLocks noGrp="1"/>
          </p:cNvSpPr>
          <p:nvPr>
            <p:ph type="sldNum" sz="quarter" idx="12"/>
          </p:nvPr>
        </p:nvSpPr>
        <p:spPr/>
        <p:txBody>
          <a:bodyPr/>
          <a:lstStyle/>
          <a:p>
            <a:fld id="{3D74DA9B-2F42-4EC6-954D-F946DDF42035}" type="slidenum">
              <a:rPr lang="en-PH" smtClean="0"/>
              <a:t>‹#›</a:t>
            </a:fld>
            <a:endParaRPr lang="en-PH"/>
          </a:p>
        </p:txBody>
      </p:sp>
      <p:sp>
        <p:nvSpPr>
          <p:cNvPr id="7" name="Rectangle 6">
            <a:extLst>
              <a:ext uri="{FF2B5EF4-FFF2-40B4-BE49-F238E27FC236}">
                <a16:creationId xmlns:a16="http://schemas.microsoft.com/office/drawing/2014/main" id="{4F9DB2D0-C86D-A491-C5A2-BCC375F768D3}"/>
              </a:ext>
            </a:extLst>
          </p:cNvPr>
          <p:cNvSpPr/>
          <p:nvPr userDrawn="1"/>
        </p:nvSpPr>
        <p:spPr>
          <a:xfrm>
            <a:off x="389890" y="348747"/>
            <a:ext cx="11399520" cy="5884497"/>
          </a:xfrm>
          <a:prstGeom prst="rect">
            <a:avLst/>
          </a:prstGeom>
          <a:noFill/>
          <a:ln w="38100">
            <a:solidFill>
              <a:srgbClr val="4ED0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pic>
        <p:nvPicPr>
          <p:cNvPr id="8" name="Picture 7">
            <a:extLst>
              <a:ext uri="{FF2B5EF4-FFF2-40B4-BE49-F238E27FC236}">
                <a16:creationId xmlns:a16="http://schemas.microsoft.com/office/drawing/2014/main" id="{8643057C-003E-CA85-FCF5-E37FF30A1752}"/>
              </a:ext>
            </a:extLst>
          </p:cNvPr>
          <p:cNvPicPr>
            <a:picLocks noChangeAspect="1"/>
          </p:cNvPicPr>
          <p:nvPr userDrawn="1"/>
        </p:nvPicPr>
        <p:blipFill rotWithShape="1">
          <a:blip r:embed="rId2"/>
          <a:srcRect l="4078" t="11310" r="6295" b="10656"/>
          <a:stretch/>
        </p:blipFill>
        <p:spPr>
          <a:xfrm>
            <a:off x="5686646" y="6306012"/>
            <a:ext cx="1580708" cy="482600"/>
          </a:xfrm>
          <a:prstGeom prst="rect">
            <a:avLst/>
          </a:prstGeom>
        </p:spPr>
      </p:pic>
      <p:pic>
        <p:nvPicPr>
          <p:cNvPr id="9" name="Picture 8" descr="No description available.">
            <a:extLst>
              <a:ext uri="{FF2B5EF4-FFF2-40B4-BE49-F238E27FC236}">
                <a16:creationId xmlns:a16="http://schemas.microsoft.com/office/drawing/2014/main" id="{CE4584A8-5729-5E5F-8585-858733017BC3}"/>
              </a:ext>
            </a:extLst>
          </p:cNvPr>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227" b="29049"/>
          <a:stretch/>
        </p:blipFill>
        <p:spPr bwMode="auto">
          <a:xfrm>
            <a:off x="4468923" y="6306012"/>
            <a:ext cx="1092200" cy="4994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15B3E057-7B44-E1F1-0CC7-7D23FCD97A48}"/>
              </a:ext>
            </a:extLst>
          </p:cNvPr>
          <p:cNvSpPr/>
          <p:nvPr userDrawn="1"/>
        </p:nvSpPr>
        <p:spPr>
          <a:xfrm>
            <a:off x="8083550" y="44450"/>
            <a:ext cx="3705860" cy="2286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0000"/>
                </a:solidFill>
              </a:rPr>
              <a:t>DRAFT FOR REFERENCE. SUBJECT TO CHANGE</a:t>
            </a:r>
            <a:endParaRPr lang="en-PH" sz="1200" b="1" dirty="0">
              <a:solidFill>
                <a:srgbClr val="FF0000"/>
              </a:solidFill>
            </a:endParaRPr>
          </a:p>
        </p:txBody>
      </p:sp>
    </p:spTree>
    <p:extLst>
      <p:ext uri="{BB962C8B-B14F-4D97-AF65-F5344CB8AC3E}">
        <p14:creationId xmlns:p14="http://schemas.microsoft.com/office/powerpoint/2010/main" val="76058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7D3B8-1F9E-45D0-5027-34D9F9D3D7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H"/>
          </a:p>
        </p:txBody>
      </p:sp>
      <p:sp>
        <p:nvSpPr>
          <p:cNvPr id="3" name="Text Placeholder 2">
            <a:extLst>
              <a:ext uri="{FF2B5EF4-FFF2-40B4-BE49-F238E27FC236}">
                <a16:creationId xmlns:a16="http://schemas.microsoft.com/office/drawing/2014/main" id="{4EDEAF27-ECA8-1F04-4DDF-A18B315453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6343CE-B33D-58DE-082C-10F20BCF2AE2}"/>
              </a:ext>
            </a:extLst>
          </p:cNvPr>
          <p:cNvSpPr>
            <a:spLocks noGrp="1"/>
          </p:cNvSpPr>
          <p:nvPr>
            <p:ph type="dt" sz="half" idx="10"/>
          </p:nvPr>
        </p:nvSpPr>
        <p:spPr/>
        <p:txBody>
          <a:bodyPr/>
          <a:lstStyle/>
          <a:p>
            <a:fld id="{F4D0AE73-8F5B-462A-817B-EFB7F1C5823B}" type="datetime1">
              <a:rPr lang="en-PH" smtClean="0"/>
              <a:t>29/08/2024</a:t>
            </a:fld>
            <a:endParaRPr lang="en-PH"/>
          </a:p>
        </p:txBody>
      </p:sp>
      <p:sp>
        <p:nvSpPr>
          <p:cNvPr id="5" name="Footer Placeholder 4">
            <a:extLst>
              <a:ext uri="{FF2B5EF4-FFF2-40B4-BE49-F238E27FC236}">
                <a16:creationId xmlns:a16="http://schemas.microsoft.com/office/drawing/2014/main" id="{E86B7C22-0168-3B6F-129D-31B3EDBAAAC2}"/>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8105CA86-02BB-233E-4AD9-A606937D5EEF}"/>
              </a:ext>
            </a:extLst>
          </p:cNvPr>
          <p:cNvSpPr>
            <a:spLocks noGrp="1"/>
          </p:cNvSpPr>
          <p:nvPr>
            <p:ph type="sldNum" sz="quarter" idx="12"/>
          </p:nvPr>
        </p:nvSpPr>
        <p:spPr/>
        <p:txBody>
          <a:bodyPr/>
          <a:lstStyle/>
          <a:p>
            <a:fld id="{3D74DA9B-2F42-4EC6-954D-F946DDF42035}" type="slidenum">
              <a:rPr lang="en-PH" smtClean="0"/>
              <a:t>‹#›</a:t>
            </a:fld>
            <a:endParaRPr lang="en-PH"/>
          </a:p>
        </p:txBody>
      </p:sp>
    </p:spTree>
    <p:extLst>
      <p:ext uri="{BB962C8B-B14F-4D97-AF65-F5344CB8AC3E}">
        <p14:creationId xmlns:p14="http://schemas.microsoft.com/office/powerpoint/2010/main" val="241264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A30B2-81A4-2731-F6FC-6DEEB4888093}"/>
              </a:ext>
            </a:extLst>
          </p:cNvPr>
          <p:cNvSpPr>
            <a:spLocks noGrp="1"/>
          </p:cNvSpPr>
          <p:nvPr>
            <p:ph type="title"/>
          </p:nvPr>
        </p:nvSpPr>
        <p:spPr/>
        <p:txBody>
          <a:bodyPr/>
          <a:lstStyle/>
          <a:p>
            <a:r>
              <a:rPr lang="en-US"/>
              <a:t>Click to edit Master title style</a:t>
            </a:r>
            <a:endParaRPr lang="en-PH"/>
          </a:p>
        </p:txBody>
      </p:sp>
      <p:sp>
        <p:nvSpPr>
          <p:cNvPr id="3" name="Content Placeholder 2">
            <a:extLst>
              <a:ext uri="{FF2B5EF4-FFF2-40B4-BE49-F238E27FC236}">
                <a16:creationId xmlns:a16="http://schemas.microsoft.com/office/drawing/2014/main" id="{CF4DEB71-B7BE-4B5A-A19B-157760E339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a:extLst>
              <a:ext uri="{FF2B5EF4-FFF2-40B4-BE49-F238E27FC236}">
                <a16:creationId xmlns:a16="http://schemas.microsoft.com/office/drawing/2014/main" id="{B68A72C1-8715-340B-E344-BEFC6952FF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Date Placeholder 4">
            <a:extLst>
              <a:ext uri="{FF2B5EF4-FFF2-40B4-BE49-F238E27FC236}">
                <a16:creationId xmlns:a16="http://schemas.microsoft.com/office/drawing/2014/main" id="{435623FC-C13C-6075-8E80-8B695503BBAB}"/>
              </a:ext>
            </a:extLst>
          </p:cNvPr>
          <p:cNvSpPr>
            <a:spLocks noGrp="1"/>
          </p:cNvSpPr>
          <p:nvPr>
            <p:ph type="dt" sz="half" idx="10"/>
          </p:nvPr>
        </p:nvSpPr>
        <p:spPr/>
        <p:txBody>
          <a:bodyPr/>
          <a:lstStyle/>
          <a:p>
            <a:fld id="{EE5F78FD-B20B-438D-A669-5BCD4A831F91}" type="datetime1">
              <a:rPr lang="en-PH" smtClean="0"/>
              <a:t>29/08/2024</a:t>
            </a:fld>
            <a:endParaRPr lang="en-PH"/>
          </a:p>
        </p:txBody>
      </p:sp>
      <p:sp>
        <p:nvSpPr>
          <p:cNvPr id="6" name="Footer Placeholder 5">
            <a:extLst>
              <a:ext uri="{FF2B5EF4-FFF2-40B4-BE49-F238E27FC236}">
                <a16:creationId xmlns:a16="http://schemas.microsoft.com/office/drawing/2014/main" id="{77C372F1-477E-394A-6F47-7C85DBD8AAA6}"/>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B851EBFC-0E83-7EF1-CAF9-FD4339399DD3}"/>
              </a:ext>
            </a:extLst>
          </p:cNvPr>
          <p:cNvSpPr>
            <a:spLocks noGrp="1"/>
          </p:cNvSpPr>
          <p:nvPr>
            <p:ph type="sldNum" sz="quarter" idx="12"/>
          </p:nvPr>
        </p:nvSpPr>
        <p:spPr/>
        <p:txBody>
          <a:bodyPr/>
          <a:lstStyle/>
          <a:p>
            <a:fld id="{3D74DA9B-2F42-4EC6-954D-F946DDF42035}" type="slidenum">
              <a:rPr lang="en-PH" smtClean="0"/>
              <a:t>‹#›</a:t>
            </a:fld>
            <a:endParaRPr lang="en-PH"/>
          </a:p>
        </p:txBody>
      </p:sp>
    </p:spTree>
    <p:extLst>
      <p:ext uri="{BB962C8B-B14F-4D97-AF65-F5344CB8AC3E}">
        <p14:creationId xmlns:p14="http://schemas.microsoft.com/office/powerpoint/2010/main" val="33684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7C6C0-B1A9-383C-C364-A8F8D47BF352}"/>
              </a:ext>
            </a:extLst>
          </p:cNvPr>
          <p:cNvSpPr>
            <a:spLocks noGrp="1"/>
          </p:cNvSpPr>
          <p:nvPr>
            <p:ph type="title"/>
          </p:nvPr>
        </p:nvSpPr>
        <p:spPr>
          <a:xfrm>
            <a:off x="839788" y="365125"/>
            <a:ext cx="10515600" cy="1325563"/>
          </a:xfrm>
        </p:spPr>
        <p:txBody>
          <a:bodyPr/>
          <a:lstStyle/>
          <a:p>
            <a:r>
              <a:rPr lang="en-US"/>
              <a:t>Click to edit Master title style</a:t>
            </a:r>
            <a:endParaRPr lang="en-PH"/>
          </a:p>
        </p:txBody>
      </p:sp>
      <p:sp>
        <p:nvSpPr>
          <p:cNvPr id="3" name="Text Placeholder 2">
            <a:extLst>
              <a:ext uri="{FF2B5EF4-FFF2-40B4-BE49-F238E27FC236}">
                <a16:creationId xmlns:a16="http://schemas.microsoft.com/office/drawing/2014/main" id="{1F291A5F-FAAD-7E63-1B93-88AAEF52E7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A384DE-8BAD-D907-53C3-5F50ABB89F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a:extLst>
              <a:ext uri="{FF2B5EF4-FFF2-40B4-BE49-F238E27FC236}">
                <a16:creationId xmlns:a16="http://schemas.microsoft.com/office/drawing/2014/main" id="{544B6284-44D7-3F6E-B77E-795F976CAF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22FA15-7D6F-F6CD-F27A-2BCB82649E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a:extLst>
              <a:ext uri="{FF2B5EF4-FFF2-40B4-BE49-F238E27FC236}">
                <a16:creationId xmlns:a16="http://schemas.microsoft.com/office/drawing/2014/main" id="{15C046E8-A8FB-9E7B-451B-19AB9665B890}"/>
              </a:ext>
            </a:extLst>
          </p:cNvPr>
          <p:cNvSpPr>
            <a:spLocks noGrp="1"/>
          </p:cNvSpPr>
          <p:nvPr>
            <p:ph type="dt" sz="half" idx="10"/>
          </p:nvPr>
        </p:nvSpPr>
        <p:spPr/>
        <p:txBody>
          <a:bodyPr/>
          <a:lstStyle/>
          <a:p>
            <a:fld id="{3C9822AE-7D3C-4994-A8D3-9BC444885B85}" type="datetime1">
              <a:rPr lang="en-PH" smtClean="0"/>
              <a:t>29/08/2024</a:t>
            </a:fld>
            <a:endParaRPr lang="en-PH"/>
          </a:p>
        </p:txBody>
      </p:sp>
      <p:sp>
        <p:nvSpPr>
          <p:cNvPr id="8" name="Footer Placeholder 7">
            <a:extLst>
              <a:ext uri="{FF2B5EF4-FFF2-40B4-BE49-F238E27FC236}">
                <a16:creationId xmlns:a16="http://schemas.microsoft.com/office/drawing/2014/main" id="{7E2CCABE-DB71-5DDC-08E2-C2B708B4F751}"/>
              </a:ext>
            </a:extLst>
          </p:cNvPr>
          <p:cNvSpPr>
            <a:spLocks noGrp="1"/>
          </p:cNvSpPr>
          <p:nvPr>
            <p:ph type="ftr" sz="quarter" idx="11"/>
          </p:nvPr>
        </p:nvSpPr>
        <p:spPr/>
        <p:txBody>
          <a:bodyPr/>
          <a:lstStyle/>
          <a:p>
            <a:endParaRPr lang="en-PH"/>
          </a:p>
        </p:txBody>
      </p:sp>
      <p:sp>
        <p:nvSpPr>
          <p:cNvPr id="9" name="Slide Number Placeholder 8">
            <a:extLst>
              <a:ext uri="{FF2B5EF4-FFF2-40B4-BE49-F238E27FC236}">
                <a16:creationId xmlns:a16="http://schemas.microsoft.com/office/drawing/2014/main" id="{887EA380-2066-ED37-C734-67446E0C49D4}"/>
              </a:ext>
            </a:extLst>
          </p:cNvPr>
          <p:cNvSpPr>
            <a:spLocks noGrp="1"/>
          </p:cNvSpPr>
          <p:nvPr>
            <p:ph type="sldNum" sz="quarter" idx="12"/>
          </p:nvPr>
        </p:nvSpPr>
        <p:spPr/>
        <p:txBody>
          <a:bodyPr/>
          <a:lstStyle/>
          <a:p>
            <a:fld id="{3D74DA9B-2F42-4EC6-954D-F946DDF42035}" type="slidenum">
              <a:rPr lang="en-PH" smtClean="0"/>
              <a:t>‹#›</a:t>
            </a:fld>
            <a:endParaRPr lang="en-PH"/>
          </a:p>
        </p:txBody>
      </p:sp>
    </p:spTree>
    <p:extLst>
      <p:ext uri="{BB962C8B-B14F-4D97-AF65-F5344CB8AC3E}">
        <p14:creationId xmlns:p14="http://schemas.microsoft.com/office/powerpoint/2010/main" val="23010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8CF42-0946-E1C6-0D83-F364A83C677D}"/>
              </a:ext>
            </a:extLst>
          </p:cNvPr>
          <p:cNvSpPr>
            <a:spLocks noGrp="1"/>
          </p:cNvSpPr>
          <p:nvPr>
            <p:ph type="title"/>
          </p:nvPr>
        </p:nvSpPr>
        <p:spPr/>
        <p:txBody>
          <a:bodyPr/>
          <a:lstStyle/>
          <a:p>
            <a:r>
              <a:rPr lang="en-US"/>
              <a:t>Click to edit Master title style</a:t>
            </a:r>
            <a:endParaRPr lang="en-PH"/>
          </a:p>
        </p:txBody>
      </p:sp>
      <p:sp>
        <p:nvSpPr>
          <p:cNvPr id="3" name="Date Placeholder 2">
            <a:extLst>
              <a:ext uri="{FF2B5EF4-FFF2-40B4-BE49-F238E27FC236}">
                <a16:creationId xmlns:a16="http://schemas.microsoft.com/office/drawing/2014/main" id="{D4F56EBE-41A8-6E4B-EC7C-00A5C38AC9F6}"/>
              </a:ext>
            </a:extLst>
          </p:cNvPr>
          <p:cNvSpPr>
            <a:spLocks noGrp="1"/>
          </p:cNvSpPr>
          <p:nvPr>
            <p:ph type="dt" sz="half" idx="10"/>
          </p:nvPr>
        </p:nvSpPr>
        <p:spPr/>
        <p:txBody>
          <a:bodyPr/>
          <a:lstStyle/>
          <a:p>
            <a:fld id="{A40F6C8E-94DD-4863-93CE-4CC8475BB22B}" type="datetime1">
              <a:rPr lang="en-PH" smtClean="0"/>
              <a:t>29/08/2024</a:t>
            </a:fld>
            <a:endParaRPr lang="en-PH"/>
          </a:p>
        </p:txBody>
      </p:sp>
      <p:sp>
        <p:nvSpPr>
          <p:cNvPr id="4" name="Footer Placeholder 3">
            <a:extLst>
              <a:ext uri="{FF2B5EF4-FFF2-40B4-BE49-F238E27FC236}">
                <a16:creationId xmlns:a16="http://schemas.microsoft.com/office/drawing/2014/main" id="{C282352B-8903-6DDA-8C18-FE08322C45CF}"/>
              </a:ext>
            </a:extLst>
          </p:cNvPr>
          <p:cNvSpPr>
            <a:spLocks noGrp="1"/>
          </p:cNvSpPr>
          <p:nvPr>
            <p:ph type="ftr" sz="quarter" idx="11"/>
          </p:nvPr>
        </p:nvSpPr>
        <p:spPr/>
        <p:txBody>
          <a:bodyPr/>
          <a:lstStyle/>
          <a:p>
            <a:endParaRPr lang="en-PH"/>
          </a:p>
        </p:txBody>
      </p:sp>
      <p:sp>
        <p:nvSpPr>
          <p:cNvPr id="5" name="Slide Number Placeholder 4">
            <a:extLst>
              <a:ext uri="{FF2B5EF4-FFF2-40B4-BE49-F238E27FC236}">
                <a16:creationId xmlns:a16="http://schemas.microsoft.com/office/drawing/2014/main" id="{3FFDCF91-4C39-84D0-0739-423D4EED5CA5}"/>
              </a:ext>
            </a:extLst>
          </p:cNvPr>
          <p:cNvSpPr>
            <a:spLocks noGrp="1"/>
          </p:cNvSpPr>
          <p:nvPr>
            <p:ph type="sldNum" sz="quarter" idx="12"/>
          </p:nvPr>
        </p:nvSpPr>
        <p:spPr/>
        <p:txBody>
          <a:bodyPr/>
          <a:lstStyle/>
          <a:p>
            <a:fld id="{3D74DA9B-2F42-4EC6-954D-F946DDF42035}" type="slidenum">
              <a:rPr lang="en-PH" smtClean="0"/>
              <a:t>‹#›</a:t>
            </a:fld>
            <a:endParaRPr lang="en-PH"/>
          </a:p>
        </p:txBody>
      </p:sp>
    </p:spTree>
    <p:extLst>
      <p:ext uri="{BB962C8B-B14F-4D97-AF65-F5344CB8AC3E}">
        <p14:creationId xmlns:p14="http://schemas.microsoft.com/office/powerpoint/2010/main" val="176264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FDB973-AAF0-0495-93D7-26A0A279FB3B}"/>
              </a:ext>
            </a:extLst>
          </p:cNvPr>
          <p:cNvSpPr>
            <a:spLocks noGrp="1"/>
          </p:cNvSpPr>
          <p:nvPr>
            <p:ph type="dt" sz="half" idx="10"/>
          </p:nvPr>
        </p:nvSpPr>
        <p:spPr/>
        <p:txBody>
          <a:bodyPr/>
          <a:lstStyle/>
          <a:p>
            <a:fld id="{E3BBC0D0-FDC4-48C4-BD48-3AA4C4F4C374}" type="datetime1">
              <a:rPr lang="en-PH" smtClean="0"/>
              <a:t>29/08/2024</a:t>
            </a:fld>
            <a:endParaRPr lang="en-PH"/>
          </a:p>
        </p:txBody>
      </p:sp>
      <p:sp>
        <p:nvSpPr>
          <p:cNvPr id="3" name="Footer Placeholder 2">
            <a:extLst>
              <a:ext uri="{FF2B5EF4-FFF2-40B4-BE49-F238E27FC236}">
                <a16:creationId xmlns:a16="http://schemas.microsoft.com/office/drawing/2014/main" id="{81EEC3A7-E5ED-4929-3E0F-0C735278B09B}"/>
              </a:ext>
            </a:extLst>
          </p:cNvPr>
          <p:cNvSpPr>
            <a:spLocks noGrp="1"/>
          </p:cNvSpPr>
          <p:nvPr>
            <p:ph type="ftr" sz="quarter" idx="11"/>
          </p:nvPr>
        </p:nvSpPr>
        <p:spPr/>
        <p:txBody>
          <a:bodyPr/>
          <a:lstStyle/>
          <a:p>
            <a:endParaRPr lang="en-PH"/>
          </a:p>
        </p:txBody>
      </p:sp>
      <p:sp>
        <p:nvSpPr>
          <p:cNvPr id="4" name="Slide Number Placeholder 3">
            <a:extLst>
              <a:ext uri="{FF2B5EF4-FFF2-40B4-BE49-F238E27FC236}">
                <a16:creationId xmlns:a16="http://schemas.microsoft.com/office/drawing/2014/main" id="{47A3EC44-D473-F963-16EB-D1E0FA9A4DFE}"/>
              </a:ext>
            </a:extLst>
          </p:cNvPr>
          <p:cNvSpPr>
            <a:spLocks noGrp="1"/>
          </p:cNvSpPr>
          <p:nvPr>
            <p:ph type="sldNum" sz="quarter" idx="12"/>
          </p:nvPr>
        </p:nvSpPr>
        <p:spPr/>
        <p:txBody>
          <a:bodyPr/>
          <a:lstStyle/>
          <a:p>
            <a:fld id="{3D74DA9B-2F42-4EC6-954D-F946DDF42035}" type="slidenum">
              <a:rPr lang="en-PH" smtClean="0"/>
              <a:t>‹#›</a:t>
            </a:fld>
            <a:endParaRPr lang="en-PH"/>
          </a:p>
        </p:txBody>
      </p:sp>
    </p:spTree>
    <p:extLst>
      <p:ext uri="{BB962C8B-B14F-4D97-AF65-F5344CB8AC3E}">
        <p14:creationId xmlns:p14="http://schemas.microsoft.com/office/powerpoint/2010/main" val="2572821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1A1A2-F88F-CB2D-467B-83C9A7330F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Content Placeholder 2">
            <a:extLst>
              <a:ext uri="{FF2B5EF4-FFF2-40B4-BE49-F238E27FC236}">
                <a16:creationId xmlns:a16="http://schemas.microsoft.com/office/drawing/2014/main" id="{0655F3B9-1C8E-E37B-0652-6FB6E47F87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a:extLst>
              <a:ext uri="{FF2B5EF4-FFF2-40B4-BE49-F238E27FC236}">
                <a16:creationId xmlns:a16="http://schemas.microsoft.com/office/drawing/2014/main" id="{1CB0AEEF-A178-9674-24D7-A3F1508CE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BA2E9C-70B8-4385-F2D6-2596BD91025E}"/>
              </a:ext>
            </a:extLst>
          </p:cNvPr>
          <p:cNvSpPr>
            <a:spLocks noGrp="1"/>
          </p:cNvSpPr>
          <p:nvPr>
            <p:ph type="dt" sz="half" idx="10"/>
          </p:nvPr>
        </p:nvSpPr>
        <p:spPr/>
        <p:txBody>
          <a:bodyPr/>
          <a:lstStyle/>
          <a:p>
            <a:fld id="{6A143364-3D8D-4A77-9BAD-40E546CCEC80}" type="datetime1">
              <a:rPr lang="en-PH" smtClean="0"/>
              <a:t>29/08/2024</a:t>
            </a:fld>
            <a:endParaRPr lang="en-PH"/>
          </a:p>
        </p:txBody>
      </p:sp>
      <p:sp>
        <p:nvSpPr>
          <p:cNvPr id="6" name="Footer Placeholder 5">
            <a:extLst>
              <a:ext uri="{FF2B5EF4-FFF2-40B4-BE49-F238E27FC236}">
                <a16:creationId xmlns:a16="http://schemas.microsoft.com/office/drawing/2014/main" id="{F0C6A831-173A-3A43-FF0F-B534F723293F}"/>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E6C61150-85B5-6338-C134-DBC348E6EEAD}"/>
              </a:ext>
            </a:extLst>
          </p:cNvPr>
          <p:cNvSpPr>
            <a:spLocks noGrp="1"/>
          </p:cNvSpPr>
          <p:nvPr>
            <p:ph type="sldNum" sz="quarter" idx="12"/>
          </p:nvPr>
        </p:nvSpPr>
        <p:spPr/>
        <p:txBody>
          <a:bodyPr/>
          <a:lstStyle/>
          <a:p>
            <a:fld id="{3D74DA9B-2F42-4EC6-954D-F946DDF42035}" type="slidenum">
              <a:rPr lang="en-PH" smtClean="0"/>
              <a:t>‹#›</a:t>
            </a:fld>
            <a:endParaRPr lang="en-PH"/>
          </a:p>
        </p:txBody>
      </p:sp>
    </p:spTree>
    <p:extLst>
      <p:ext uri="{BB962C8B-B14F-4D97-AF65-F5344CB8AC3E}">
        <p14:creationId xmlns:p14="http://schemas.microsoft.com/office/powerpoint/2010/main" val="1965341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8AF21-B81A-AD61-4A1D-F3E994F5D3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Picture Placeholder 2">
            <a:extLst>
              <a:ext uri="{FF2B5EF4-FFF2-40B4-BE49-F238E27FC236}">
                <a16:creationId xmlns:a16="http://schemas.microsoft.com/office/drawing/2014/main" id="{8E079DC1-2A68-6376-0EFF-E64625EBD5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a:extLst>
              <a:ext uri="{FF2B5EF4-FFF2-40B4-BE49-F238E27FC236}">
                <a16:creationId xmlns:a16="http://schemas.microsoft.com/office/drawing/2014/main" id="{F2571BF5-6D64-2A88-D416-B8F5280FA3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1CB83D-FDA2-F4B3-E563-B03A33FD2575}"/>
              </a:ext>
            </a:extLst>
          </p:cNvPr>
          <p:cNvSpPr>
            <a:spLocks noGrp="1"/>
          </p:cNvSpPr>
          <p:nvPr>
            <p:ph type="dt" sz="half" idx="10"/>
          </p:nvPr>
        </p:nvSpPr>
        <p:spPr/>
        <p:txBody>
          <a:bodyPr/>
          <a:lstStyle/>
          <a:p>
            <a:fld id="{49FB5E80-A5B0-4551-B116-7B642E350488}" type="datetime1">
              <a:rPr lang="en-PH" smtClean="0"/>
              <a:t>29/08/2024</a:t>
            </a:fld>
            <a:endParaRPr lang="en-PH"/>
          </a:p>
        </p:txBody>
      </p:sp>
      <p:sp>
        <p:nvSpPr>
          <p:cNvPr id="6" name="Footer Placeholder 5">
            <a:extLst>
              <a:ext uri="{FF2B5EF4-FFF2-40B4-BE49-F238E27FC236}">
                <a16:creationId xmlns:a16="http://schemas.microsoft.com/office/drawing/2014/main" id="{1A5FC081-9A6A-C6DB-305A-D242090E498A}"/>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C390EFE4-3E02-363A-7D55-4CEC9F092B8B}"/>
              </a:ext>
            </a:extLst>
          </p:cNvPr>
          <p:cNvSpPr>
            <a:spLocks noGrp="1"/>
          </p:cNvSpPr>
          <p:nvPr>
            <p:ph type="sldNum" sz="quarter" idx="12"/>
          </p:nvPr>
        </p:nvSpPr>
        <p:spPr/>
        <p:txBody>
          <a:bodyPr/>
          <a:lstStyle/>
          <a:p>
            <a:fld id="{3D74DA9B-2F42-4EC6-954D-F946DDF42035}" type="slidenum">
              <a:rPr lang="en-PH" smtClean="0"/>
              <a:t>‹#›</a:t>
            </a:fld>
            <a:endParaRPr lang="en-PH"/>
          </a:p>
        </p:txBody>
      </p:sp>
    </p:spTree>
    <p:extLst>
      <p:ext uri="{BB962C8B-B14F-4D97-AF65-F5344CB8AC3E}">
        <p14:creationId xmlns:p14="http://schemas.microsoft.com/office/powerpoint/2010/main" val="2230637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0FDC6B-A9AA-B148-529D-E6FA22A1FF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H"/>
          </a:p>
        </p:txBody>
      </p:sp>
      <p:sp>
        <p:nvSpPr>
          <p:cNvPr id="3" name="Text Placeholder 2">
            <a:extLst>
              <a:ext uri="{FF2B5EF4-FFF2-40B4-BE49-F238E27FC236}">
                <a16:creationId xmlns:a16="http://schemas.microsoft.com/office/drawing/2014/main" id="{D33B14D5-C5E3-35B3-3E74-9FD3C8FEC5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F00A511F-F1FA-68D9-D2B8-DC7D3D5AF0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4B098-1036-423E-9135-6B01453F8D4D}" type="datetime1">
              <a:rPr lang="en-PH" smtClean="0"/>
              <a:t>29/08/2024</a:t>
            </a:fld>
            <a:endParaRPr lang="en-PH"/>
          </a:p>
        </p:txBody>
      </p:sp>
      <p:sp>
        <p:nvSpPr>
          <p:cNvPr id="5" name="Footer Placeholder 4">
            <a:extLst>
              <a:ext uri="{FF2B5EF4-FFF2-40B4-BE49-F238E27FC236}">
                <a16:creationId xmlns:a16="http://schemas.microsoft.com/office/drawing/2014/main" id="{04810FB8-AA26-C0AE-9BD4-FC3108F539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a:extLst>
              <a:ext uri="{FF2B5EF4-FFF2-40B4-BE49-F238E27FC236}">
                <a16:creationId xmlns:a16="http://schemas.microsoft.com/office/drawing/2014/main" id="{2CF6CAC9-1597-5143-0ABA-C3C6526D0A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4DA9B-2F42-4EC6-954D-F946DDF42035}" type="slidenum">
              <a:rPr lang="en-PH" smtClean="0"/>
              <a:t>‹#›</a:t>
            </a:fld>
            <a:endParaRPr lang="en-PH"/>
          </a:p>
        </p:txBody>
      </p:sp>
    </p:spTree>
    <p:extLst>
      <p:ext uri="{BB962C8B-B14F-4D97-AF65-F5344CB8AC3E}">
        <p14:creationId xmlns:p14="http://schemas.microsoft.com/office/powerpoint/2010/main" val="3418141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3AED6-F257-BAAC-21D8-410A726D2C77}"/>
              </a:ext>
            </a:extLst>
          </p:cNvPr>
          <p:cNvSpPr>
            <a:spLocks noGrp="1"/>
          </p:cNvSpPr>
          <p:nvPr>
            <p:ph type="ctrTitle"/>
          </p:nvPr>
        </p:nvSpPr>
        <p:spPr>
          <a:xfrm>
            <a:off x="637810" y="698500"/>
            <a:ext cx="5077190" cy="2387600"/>
          </a:xfrm>
        </p:spPr>
        <p:txBody>
          <a:bodyPr>
            <a:noAutofit/>
          </a:bodyPr>
          <a:lstStyle/>
          <a:p>
            <a:pPr algn="l"/>
            <a:r>
              <a:rPr lang="en-US" sz="3600" i="1" dirty="0"/>
              <a:t>A more robust capital market:</a:t>
            </a:r>
            <a:br>
              <a:rPr lang="en-US" sz="3600" i="1" dirty="0"/>
            </a:br>
            <a:r>
              <a:rPr lang="en-US" sz="3600" b="0" i="1" dirty="0"/>
              <a:t>Rebuilding economic momentum to 7-8% in 2024 onwards</a:t>
            </a:r>
            <a:endParaRPr lang="en-PH" sz="3600" b="0" i="1" dirty="0"/>
          </a:p>
        </p:txBody>
      </p:sp>
      <p:sp>
        <p:nvSpPr>
          <p:cNvPr id="3" name="Subtitle 2">
            <a:extLst>
              <a:ext uri="{FF2B5EF4-FFF2-40B4-BE49-F238E27FC236}">
                <a16:creationId xmlns:a16="http://schemas.microsoft.com/office/drawing/2014/main" id="{66D45CBB-B773-128D-603D-165E8544325B}"/>
              </a:ext>
            </a:extLst>
          </p:cNvPr>
          <p:cNvSpPr>
            <a:spLocks noGrp="1"/>
          </p:cNvSpPr>
          <p:nvPr>
            <p:ph type="subTitle" idx="1"/>
          </p:nvPr>
        </p:nvSpPr>
        <p:spPr>
          <a:xfrm>
            <a:off x="637810" y="3429000"/>
            <a:ext cx="5743940" cy="1949450"/>
          </a:xfrm>
        </p:spPr>
        <p:txBody>
          <a:bodyPr>
            <a:normAutofit/>
          </a:bodyPr>
          <a:lstStyle/>
          <a:p>
            <a:pPr algn="l">
              <a:lnSpc>
                <a:spcPct val="110000"/>
              </a:lnSpc>
            </a:pPr>
            <a:r>
              <a:rPr lang="en-US" sz="2000" b="1" dirty="0"/>
              <a:t>ECONOMIC POLICY NOTES</a:t>
            </a:r>
          </a:p>
          <a:p>
            <a:pPr algn="l">
              <a:lnSpc>
                <a:spcPct val="110000"/>
              </a:lnSpc>
            </a:pPr>
            <a:r>
              <a:rPr lang="en-US" sz="2000" dirty="0"/>
              <a:t>Rep. Joey </a:t>
            </a:r>
            <a:r>
              <a:rPr lang="en-US" sz="2000" dirty="0" err="1"/>
              <a:t>Sarte</a:t>
            </a:r>
            <a:r>
              <a:rPr lang="en-US" sz="2000" dirty="0"/>
              <a:t> Salceda</a:t>
            </a:r>
          </a:p>
          <a:p>
            <a:pPr algn="l">
              <a:lnSpc>
                <a:spcPct val="110000"/>
              </a:lnSpc>
            </a:pPr>
            <a:r>
              <a:rPr lang="en-US" sz="2000" b="1" dirty="0"/>
              <a:t>Capital Market Reforms in the Philippines </a:t>
            </a:r>
          </a:p>
          <a:p>
            <a:pPr algn="l"/>
            <a:endParaRPr lang="en-US" sz="2000" dirty="0"/>
          </a:p>
          <a:p>
            <a:pPr algn="l"/>
            <a:endParaRPr lang="en-PH" sz="2000" dirty="0"/>
          </a:p>
        </p:txBody>
      </p:sp>
      <p:pic>
        <p:nvPicPr>
          <p:cNvPr id="6" name="Picture 5">
            <a:extLst>
              <a:ext uri="{FF2B5EF4-FFF2-40B4-BE49-F238E27FC236}">
                <a16:creationId xmlns:a16="http://schemas.microsoft.com/office/drawing/2014/main" id="{5D50743A-1F60-CBB9-1815-2690755D80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1167264"/>
            <a:ext cx="5839190" cy="3837671"/>
          </a:xfrm>
          <a:prstGeom prst="rect">
            <a:avLst/>
          </a:prstGeom>
        </p:spPr>
      </p:pic>
      <p:sp>
        <p:nvSpPr>
          <p:cNvPr id="4" name="Date Placeholder 3">
            <a:extLst>
              <a:ext uri="{FF2B5EF4-FFF2-40B4-BE49-F238E27FC236}">
                <a16:creationId xmlns:a16="http://schemas.microsoft.com/office/drawing/2014/main" id="{C66DD8E9-4FE7-6A9B-C825-B4E16E1E9391}"/>
              </a:ext>
            </a:extLst>
          </p:cNvPr>
          <p:cNvSpPr>
            <a:spLocks noGrp="1"/>
          </p:cNvSpPr>
          <p:nvPr>
            <p:ph type="dt" sz="half" idx="10"/>
          </p:nvPr>
        </p:nvSpPr>
        <p:spPr/>
        <p:txBody>
          <a:bodyPr/>
          <a:lstStyle/>
          <a:p>
            <a:fld id="{692D7E9F-D03A-49D3-8D6F-48897AD516FB}" type="datetime1">
              <a:rPr lang="en-PH" smtClean="0"/>
              <a:t>29/08/2024</a:t>
            </a:fld>
            <a:endParaRPr lang="en-PH"/>
          </a:p>
        </p:txBody>
      </p:sp>
      <p:sp>
        <p:nvSpPr>
          <p:cNvPr id="5" name="Slide Number Placeholder 4">
            <a:extLst>
              <a:ext uri="{FF2B5EF4-FFF2-40B4-BE49-F238E27FC236}">
                <a16:creationId xmlns:a16="http://schemas.microsoft.com/office/drawing/2014/main" id="{1B5E255D-E2DD-0550-3AFA-F53EF86AAC17}"/>
              </a:ext>
            </a:extLst>
          </p:cNvPr>
          <p:cNvSpPr>
            <a:spLocks noGrp="1"/>
          </p:cNvSpPr>
          <p:nvPr>
            <p:ph type="sldNum" sz="quarter" idx="12"/>
          </p:nvPr>
        </p:nvSpPr>
        <p:spPr/>
        <p:txBody>
          <a:bodyPr/>
          <a:lstStyle/>
          <a:p>
            <a:fld id="{3D74DA9B-2F42-4EC6-954D-F946DDF42035}" type="slidenum">
              <a:rPr lang="en-PH" smtClean="0"/>
              <a:t>1</a:t>
            </a:fld>
            <a:endParaRPr lang="en-PH"/>
          </a:p>
        </p:txBody>
      </p:sp>
    </p:spTree>
    <p:extLst>
      <p:ext uri="{BB962C8B-B14F-4D97-AF65-F5344CB8AC3E}">
        <p14:creationId xmlns:p14="http://schemas.microsoft.com/office/powerpoint/2010/main" val="2492752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E4D9-4701-4462-D6E6-D5EF5A5F780F}"/>
              </a:ext>
            </a:extLst>
          </p:cNvPr>
          <p:cNvSpPr>
            <a:spLocks noGrp="1"/>
          </p:cNvSpPr>
          <p:nvPr>
            <p:ph type="title"/>
          </p:nvPr>
        </p:nvSpPr>
        <p:spPr/>
        <p:txBody>
          <a:bodyPr/>
          <a:lstStyle/>
          <a:p>
            <a:r>
              <a:rPr lang="en-US" dirty="0"/>
              <a:t>Features of the Capital Market Efficiency Promotion Act</a:t>
            </a:r>
            <a:endParaRPr lang="en-PH" dirty="0"/>
          </a:p>
        </p:txBody>
      </p:sp>
      <p:sp>
        <p:nvSpPr>
          <p:cNvPr id="3" name="Content Placeholder 2">
            <a:extLst>
              <a:ext uri="{FF2B5EF4-FFF2-40B4-BE49-F238E27FC236}">
                <a16:creationId xmlns:a16="http://schemas.microsoft.com/office/drawing/2014/main" id="{930528D0-D7A3-3194-0178-5B79A4DEEF4C}"/>
              </a:ext>
            </a:extLst>
          </p:cNvPr>
          <p:cNvSpPr>
            <a:spLocks noGrp="1"/>
          </p:cNvSpPr>
          <p:nvPr>
            <p:ph idx="1"/>
          </p:nvPr>
        </p:nvSpPr>
        <p:spPr/>
        <p:txBody>
          <a:bodyPr/>
          <a:lstStyle/>
          <a:p>
            <a:r>
              <a:rPr lang="en-US" dirty="0"/>
              <a:t>Reduces the stock transaction tax from six-tenths of one percent (6/10 of 1%) to one-tenth of one percent (1/10 of 1%)</a:t>
            </a:r>
          </a:p>
          <a:p>
            <a:r>
              <a:rPr lang="en-US" dirty="0"/>
              <a:t>Classifies options and derivatives as stocks for tax purposes</a:t>
            </a:r>
            <a:endParaRPr lang="en-PH" dirty="0"/>
          </a:p>
        </p:txBody>
      </p:sp>
      <p:sp>
        <p:nvSpPr>
          <p:cNvPr id="4" name="Date Placeholder 3">
            <a:extLst>
              <a:ext uri="{FF2B5EF4-FFF2-40B4-BE49-F238E27FC236}">
                <a16:creationId xmlns:a16="http://schemas.microsoft.com/office/drawing/2014/main" id="{F5517ED9-858D-D7F3-A240-CC102B53C914}"/>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039E2D59-F1D0-913E-A5E3-0858F4DF112C}"/>
              </a:ext>
            </a:extLst>
          </p:cNvPr>
          <p:cNvSpPr>
            <a:spLocks noGrp="1"/>
          </p:cNvSpPr>
          <p:nvPr>
            <p:ph type="sldNum" sz="quarter" idx="12"/>
          </p:nvPr>
        </p:nvSpPr>
        <p:spPr/>
        <p:txBody>
          <a:bodyPr/>
          <a:lstStyle/>
          <a:p>
            <a:fld id="{3D74DA9B-2F42-4EC6-954D-F946DDF42035}" type="slidenum">
              <a:rPr lang="en-PH" smtClean="0"/>
              <a:t>10</a:t>
            </a:fld>
            <a:endParaRPr lang="en-PH"/>
          </a:p>
        </p:txBody>
      </p:sp>
    </p:spTree>
    <p:extLst>
      <p:ext uri="{BB962C8B-B14F-4D97-AF65-F5344CB8AC3E}">
        <p14:creationId xmlns:p14="http://schemas.microsoft.com/office/powerpoint/2010/main" val="4071126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E4D9-4701-4462-D6E6-D5EF5A5F780F}"/>
              </a:ext>
            </a:extLst>
          </p:cNvPr>
          <p:cNvSpPr>
            <a:spLocks noGrp="1"/>
          </p:cNvSpPr>
          <p:nvPr>
            <p:ph type="title"/>
          </p:nvPr>
        </p:nvSpPr>
        <p:spPr/>
        <p:txBody>
          <a:bodyPr/>
          <a:lstStyle/>
          <a:p>
            <a:r>
              <a:rPr lang="en-US" dirty="0"/>
              <a:t>Features of the Capital Market Efficiency Promotion Act</a:t>
            </a:r>
            <a:endParaRPr lang="en-PH" dirty="0"/>
          </a:p>
        </p:txBody>
      </p:sp>
      <p:sp>
        <p:nvSpPr>
          <p:cNvPr id="3" name="Content Placeholder 2">
            <a:extLst>
              <a:ext uri="{FF2B5EF4-FFF2-40B4-BE49-F238E27FC236}">
                <a16:creationId xmlns:a16="http://schemas.microsoft.com/office/drawing/2014/main" id="{930528D0-D7A3-3194-0178-5B79A4DEEF4C}"/>
              </a:ext>
            </a:extLst>
          </p:cNvPr>
          <p:cNvSpPr>
            <a:spLocks noGrp="1"/>
          </p:cNvSpPr>
          <p:nvPr>
            <p:ph idx="1"/>
          </p:nvPr>
        </p:nvSpPr>
        <p:spPr/>
        <p:txBody>
          <a:bodyPr/>
          <a:lstStyle/>
          <a:p>
            <a:r>
              <a:rPr lang="en-US" dirty="0"/>
              <a:t>Lowers the dividends tax rate for non-resident aliens from twenty five percent (25%) to ten percent (10%) to harmonize with the cash and property dividends rate</a:t>
            </a:r>
            <a:endParaRPr lang="en-PH" dirty="0"/>
          </a:p>
        </p:txBody>
      </p:sp>
      <p:sp>
        <p:nvSpPr>
          <p:cNvPr id="4" name="Date Placeholder 3">
            <a:extLst>
              <a:ext uri="{FF2B5EF4-FFF2-40B4-BE49-F238E27FC236}">
                <a16:creationId xmlns:a16="http://schemas.microsoft.com/office/drawing/2014/main" id="{F5517ED9-858D-D7F3-A240-CC102B53C914}"/>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039E2D59-F1D0-913E-A5E3-0858F4DF112C}"/>
              </a:ext>
            </a:extLst>
          </p:cNvPr>
          <p:cNvSpPr>
            <a:spLocks noGrp="1"/>
          </p:cNvSpPr>
          <p:nvPr>
            <p:ph type="sldNum" sz="quarter" idx="12"/>
          </p:nvPr>
        </p:nvSpPr>
        <p:spPr/>
        <p:txBody>
          <a:bodyPr/>
          <a:lstStyle/>
          <a:p>
            <a:fld id="{3D74DA9B-2F42-4EC6-954D-F946DDF42035}" type="slidenum">
              <a:rPr lang="en-PH" smtClean="0"/>
              <a:t>11</a:t>
            </a:fld>
            <a:endParaRPr lang="en-PH"/>
          </a:p>
        </p:txBody>
      </p:sp>
    </p:spTree>
    <p:extLst>
      <p:ext uri="{BB962C8B-B14F-4D97-AF65-F5344CB8AC3E}">
        <p14:creationId xmlns:p14="http://schemas.microsoft.com/office/powerpoint/2010/main" val="130007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E4D9-4701-4462-D6E6-D5EF5A5F780F}"/>
              </a:ext>
            </a:extLst>
          </p:cNvPr>
          <p:cNvSpPr>
            <a:spLocks noGrp="1"/>
          </p:cNvSpPr>
          <p:nvPr>
            <p:ph type="title"/>
          </p:nvPr>
        </p:nvSpPr>
        <p:spPr/>
        <p:txBody>
          <a:bodyPr/>
          <a:lstStyle/>
          <a:p>
            <a:r>
              <a:rPr lang="en-US" dirty="0"/>
              <a:t>Features of the Capital Market Efficiency Promotion Act</a:t>
            </a:r>
            <a:endParaRPr lang="en-PH" dirty="0"/>
          </a:p>
        </p:txBody>
      </p:sp>
      <p:sp>
        <p:nvSpPr>
          <p:cNvPr id="3" name="Content Placeholder 2">
            <a:extLst>
              <a:ext uri="{FF2B5EF4-FFF2-40B4-BE49-F238E27FC236}">
                <a16:creationId xmlns:a16="http://schemas.microsoft.com/office/drawing/2014/main" id="{930528D0-D7A3-3194-0178-5B79A4DEEF4C}"/>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Reduces the documentary stamp tax on policies on property insurance, fidelity bonds and other insurance policies from 12.5% of the premium charged to the following rates:</a:t>
            </a:r>
            <a:endParaRPr kumimoji="0" lang="en-PH"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H" altLang="en-US" sz="40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F5517ED9-858D-D7F3-A240-CC102B53C914}"/>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039E2D59-F1D0-913E-A5E3-0858F4DF112C}"/>
              </a:ext>
            </a:extLst>
          </p:cNvPr>
          <p:cNvSpPr>
            <a:spLocks noGrp="1"/>
          </p:cNvSpPr>
          <p:nvPr>
            <p:ph type="sldNum" sz="quarter" idx="12"/>
          </p:nvPr>
        </p:nvSpPr>
        <p:spPr/>
        <p:txBody>
          <a:bodyPr/>
          <a:lstStyle/>
          <a:p>
            <a:fld id="{3D74DA9B-2F42-4EC6-954D-F946DDF42035}" type="slidenum">
              <a:rPr lang="en-PH" smtClean="0"/>
              <a:t>12</a:t>
            </a:fld>
            <a:endParaRPr lang="en-PH"/>
          </a:p>
        </p:txBody>
      </p:sp>
      <p:graphicFrame>
        <p:nvGraphicFramePr>
          <p:cNvPr id="6" name="Table 5">
            <a:extLst>
              <a:ext uri="{FF2B5EF4-FFF2-40B4-BE49-F238E27FC236}">
                <a16:creationId xmlns:a16="http://schemas.microsoft.com/office/drawing/2014/main" id="{E5C1FF11-1063-826A-08C8-5162CFE08571}"/>
              </a:ext>
            </a:extLst>
          </p:cNvPr>
          <p:cNvGraphicFramePr>
            <a:graphicFrameLocks noGrp="1"/>
          </p:cNvGraphicFramePr>
          <p:nvPr>
            <p:extLst>
              <p:ext uri="{D42A27DB-BD31-4B8C-83A1-F6EECF244321}">
                <p14:modId xmlns:p14="http://schemas.microsoft.com/office/powerpoint/2010/main" val="181679602"/>
              </p:ext>
            </p:extLst>
          </p:nvPr>
        </p:nvGraphicFramePr>
        <p:xfrm>
          <a:off x="2894629" y="3346545"/>
          <a:ext cx="6843440" cy="2181606"/>
        </p:xfrm>
        <a:graphic>
          <a:graphicData uri="http://schemas.openxmlformats.org/drawingml/2006/table">
            <a:tbl>
              <a:tblPr firstRow="1" firstCol="1" bandRow="1">
                <a:tableStyleId>{5C22544A-7EE6-4342-B048-85BDC9FD1C3A}</a:tableStyleId>
              </a:tblPr>
              <a:tblGrid>
                <a:gridCol w="4581934">
                  <a:extLst>
                    <a:ext uri="{9D8B030D-6E8A-4147-A177-3AD203B41FA5}">
                      <a16:colId xmlns:a16="http://schemas.microsoft.com/office/drawing/2014/main" val="668760313"/>
                    </a:ext>
                  </a:extLst>
                </a:gridCol>
                <a:gridCol w="2261506">
                  <a:extLst>
                    <a:ext uri="{9D8B030D-6E8A-4147-A177-3AD203B41FA5}">
                      <a16:colId xmlns:a16="http://schemas.microsoft.com/office/drawing/2014/main" val="515892052"/>
                    </a:ext>
                  </a:extLst>
                </a:gridCol>
              </a:tblGrid>
              <a:tr h="282397">
                <a:tc>
                  <a:txBody>
                    <a:bodyPr/>
                    <a:lstStyle/>
                    <a:p>
                      <a:pPr algn="just">
                        <a:lnSpc>
                          <a:spcPct val="107000"/>
                        </a:lnSpc>
                        <a:spcAft>
                          <a:spcPts val="800"/>
                        </a:spcAft>
                      </a:pPr>
                      <a:r>
                        <a:rPr lang="en-US" sz="2000" kern="100">
                          <a:effectLst/>
                        </a:rPr>
                        <a:t>Range of coverage</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kern="100">
                          <a:effectLst/>
                        </a:rPr>
                        <a:t>Tax Rate</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6218755"/>
                  </a:ext>
                </a:extLst>
              </a:tr>
              <a:tr h="282397">
                <a:tc>
                  <a:txBody>
                    <a:bodyPr/>
                    <a:lstStyle/>
                    <a:p>
                      <a:pPr algn="just">
                        <a:lnSpc>
                          <a:spcPct val="107000"/>
                        </a:lnSpc>
                        <a:spcAft>
                          <a:spcPts val="800"/>
                        </a:spcAft>
                      </a:pPr>
                      <a:r>
                        <a:rPr lang="en-US" sz="2000" kern="100">
                          <a:effectLst/>
                        </a:rPr>
                        <a:t>&lt; ₱100,000.00</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kern="100">
                          <a:effectLst/>
                        </a:rPr>
                        <a:t>Exempt</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5466203"/>
                  </a:ext>
                </a:extLst>
              </a:tr>
              <a:tr h="282397">
                <a:tc>
                  <a:txBody>
                    <a:bodyPr/>
                    <a:lstStyle/>
                    <a:p>
                      <a:pPr algn="just">
                        <a:lnSpc>
                          <a:spcPct val="107000"/>
                        </a:lnSpc>
                        <a:spcAft>
                          <a:spcPts val="800"/>
                        </a:spcAft>
                      </a:pPr>
                      <a:r>
                        <a:rPr lang="en-US" sz="2000" kern="100">
                          <a:effectLst/>
                        </a:rPr>
                        <a:t>&gt;₱100,000.00 to &lt; ₱300,000.00</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kern="100">
                          <a:effectLst/>
                        </a:rPr>
                        <a:t>₱20.00</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9338664"/>
                  </a:ext>
                </a:extLst>
              </a:tr>
              <a:tr h="282397">
                <a:tc>
                  <a:txBody>
                    <a:bodyPr/>
                    <a:lstStyle/>
                    <a:p>
                      <a:pPr algn="just">
                        <a:lnSpc>
                          <a:spcPct val="107000"/>
                        </a:lnSpc>
                        <a:spcAft>
                          <a:spcPts val="800"/>
                        </a:spcAft>
                      </a:pPr>
                      <a:r>
                        <a:rPr lang="en-US" sz="2000" kern="100" dirty="0">
                          <a:effectLst/>
                        </a:rPr>
                        <a:t>&gt;₱300,000.00 to &lt; ₱500,000.00</a:t>
                      </a:r>
                      <a:endParaRPr lang="en-PH"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kern="100">
                          <a:effectLst/>
                        </a:rPr>
                        <a:t>₱50.00</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1068322"/>
                  </a:ext>
                </a:extLst>
              </a:tr>
              <a:tr h="282397">
                <a:tc>
                  <a:txBody>
                    <a:bodyPr/>
                    <a:lstStyle/>
                    <a:p>
                      <a:pPr algn="just">
                        <a:lnSpc>
                          <a:spcPct val="107000"/>
                        </a:lnSpc>
                        <a:spcAft>
                          <a:spcPts val="800"/>
                        </a:spcAft>
                      </a:pPr>
                      <a:r>
                        <a:rPr lang="en-US" sz="2000" kern="100">
                          <a:effectLst/>
                        </a:rPr>
                        <a:t>&gt;₱500,000.00 to &lt; ₱750,000.00</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kern="100">
                          <a:effectLst/>
                        </a:rPr>
                        <a:t>₱100.00</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2960183"/>
                  </a:ext>
                </a:extLst>
              </a:tr>
              <a:tr h="282397">
                <a:tc>
                  <a:txBody>
                    <a:bodyPr/>
                    <a:lstStyle/>
                    <a:p>
                      <a:pPr algn="just">
                        <a:lnSpc>
                          <a:spcPct val="107000"/>
                        </a:lnSpc>
                        <a:spcAft>
                          <a:spcPts val="800"/>
                        </a:spcAft>
                      </a:pPr>
                      <a:r>
                        <a:rPr lang="en-US" sz="2000" kern="100">
                          <a:effectLst/>
                        </a:rPr>
                        <a:t>&gt;₱750,000.00 to &lt; ₱1,000,000.00</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kern="100">
                          <a:effectLst/>
                        </a:rPr>
                        <a:t>₱150.00</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9756586"/>
                  </a:ext>
                </a:extLst>
              </a:tr>
              <a:tr h="282397">
                <a:tc>
                  <a:txBody>
                    <a:bodyPr/>
                    <a:lstStyle/>
                    <a:p>
                      <a:pPr algn="just">
                        <a:lnSpc>
                          <a:spcPct val="107000"/>
                        </a:lnSpc>
                        <a:spcAft>
                          <a:spcPts val="800"/>
                        </a:spcAft>
                      </a:pPr>
                      <a:r>
                        <a:rPr lang="en-US" sz="2000" kern="100">
                          <a:effectLst/>
                        </a:rPr>
                        <a:t>&gt;₱1,000,000.00</a:t>
                      </a:r>
                      <a:endParaRPr lang="en-PH"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2000" kern="100" dirty="0">
                          <a:effectLst/>
                        </a:rPr>
                        <a:t>₱200.00</a:t>
                      </a:r>
                      <a:endParaRPr lang="en-PH"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8407323"/>
                  </a:ext>
                </a:extLst>
              </a:tr>
            </a:tbl>
          </a:graphicData>
        </a:graphic>
      </p:graphicFrame>
    </p:spTree>
    <p:extLst>
      <p:ext uri="{BB962C8B-B14F-4D97-AF65-F5344CB8AC3E}">
        <p14:creationId xmlns:p14="http://schemas.microsoft.com/office/powerpoint/2010/main" val="3936995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E4D9-4701-4462-D6E6-D5EF5A5F780F}"/>
              </a:ext>
            </a:extLst>
          </p:cNvPr>
          <p:cNvSpPr>
            <a:spLocks noGrp="1"/>
          </p:cNvSpPr>
          <p:nvPr>
            <p:ph type="title"/>
          </p:nvPr>
        </p:nvSpPr>
        <p:spPr/>
        <p:txBody>
          <a:bodyPr/>
          <a:lstStyle/>
          <a:p>
            <a:r>
              <a:rPr lang="en-US" dirty="0"/>
              <a:t>Features of the Capital Market Efficiency Promotion Act</a:t>
            </a:r>
            <a:endParaRPr lang="en-PH" dirty="0"/>
          </a:p>
        </p:txBody>
      </p:sp>
      <p:sp>
        <p:nvSpPr>
          <p:cNvPr id="3" name="Content Placeholder 2">
            <a:extLst>
              <a:ext uri="{FF2B5EF4-FFF2-40B4-BE49-F238E27FC236}">
                <a16:creationId xmlns:a16="http://schemas.microsoft.com/office/drawing/2014/main" id="{930528D0-D7A3-3194-0178-5B79A4DEEF4C}"/>
              </a:ext>
            </a:extLst>
          </p:cNvPr>
          <p:cNvSpPr>
            <a:spLocks noGrp="1"/>
          </p:cNvSpPr>
          <p:nvPr>
            <p:ph idx="1"/>
          </p:nvPr>
        </p:nvSpPr>
        <p:spPr/>
        <p:txBody>
          <a:bodyPr>
            <a:normAutofit/>
          </a:bodyPr>
          <a:lstStyle/>
          <a:p>
            <a:pPr eaLnBrk="0" fontAlgn="base" hangingPunct="0">
              <a:lnSpc>
                <a:spcPct val="100000"/>
              </a:lnSpc>
              <a:spcBef>
                <a:spcPct val="0"/>
              </a:spcBef>
              <a:spcAft>
                <a:spcPct val="0"/>
              </a:spcAft>
            </a:pPr>
            <a:r>
              <a:rPr kumimoji="0" lang="en-US" altLang="en-US" sz="3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Lowers the final tax rate for Philippine Charity Sweepstakes Office (PCSO) and lotto winnings from twenty percent (20%) to ten percent (10%);</a:t>
            </a:r>
          </a:p>
          <a:p>
            <a:pPr eaLnBrk="0" fontAlgn="base" hangingPunct="0">
              <a:lnSpc>
                <a:spcPct val="100000"/>
              </a:lnSpc>
              <a:spcBef>
                <a:spcPct val="0"/>
              </a:spcBef>
              <a:spcAft>
                <a:spcPct val="0"/>
              </a:spcAft>
            </a:pPr>
            <a:r>
              <a:rPr lang="en-US" sz="3000" dirty="0">
                <a:effectLst/>
                <a:latin typeface="Calibri" panose="020F0502020204030204" pitchFamily="34" charset="0"/>
                <a:ea typeface="Calibri" panose="020F0502020204030204" pitchFamily="34" charset="0"/>
                <a:cs typeface="Times New Roman" panose="02020603050405020304" pitchFamily="18" charset="0"/>
              </a:rPr>
              <a:t>Reduces the documentary stamp tax on ticket cost on PCSO lotto and horse-race betting from twenty percent (20%) to ten percent (10%); and</a:t>
            </a:r>
            <a:endParaRPr kumimoji="0" lang="en-PH" altLang="en-US" sz="30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F5517ED9-858D-D7F3-A240-CC102B53C914}"/>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039E2D59-F1D0-913E-A5E3-0858F4DF112C}"/>
              </a:ext>
            </a:extLst>
          </p:cNvPr>
          <p:cNvSpPr>
            <a:spLocks noGrp="1"/>
          </p:cNvSpPr>
          <p:nvPr>
            <p:ph type="sldNum" sz="quarter" idx="12"/>
          </p:nvPr>
        </p:nvSpPr>
        <p:spPr/>
        <p:txBody>
          <a:bodyPr/>
          <a:lstStyle/>
          <a:p>
            <a:fld id="{3D74DA9B-2F42-4EC6-954D-F946DDF42035}" type="slidenum">
              <a:rPr lang="en-PH" smtClean="0"/>
              <a:t>13</a:t>
            </a:fld>
            <a:endParaRPr lang="en-PH"/>
          </a:p>
        </p:txBody>
      </p:sp>
    </p:spTree>
    <p:extLst>
      <p:ext uri="{BB962C8B-B14F-4D97-AF65-F5344CB8AC3E}">
        <p14:creationId xmlns:p14="http://schemas.microsoft.com/office/powerpoint/2010/main" val="4274848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E4D9-4701-4462-D6E6-D5EF5A5F780F}"/>
              </a:ext>
            </a:extLst>
          </p:cNvPr>
          <p:cNvSpPr>
            <a:spLocks noGrp="1"/>
          </p:cNvSpPr>
          <p:nvPr>
            <p:ph type="title"/>
          </p:nvPr>
        </p:nvSpPr>
        <p:spPr/>
        <p:txBody>
          <a:bodyPr/>
          <a:lstStyle/>
          <a:p>
            <a:r>
              <a:rPr lang="en-US" dirty="0"/>
              <a:t>Features of the Capital Market Efficiency Promotion Act</a:t>
            </a:r>
            <a:endParaRPr lang="en-PH" dirty="0"/>
          </a:p>
        </p:txBody>
      </p:sp>
      <p:sp>
        <p:nvSpPr>
          <p:cNvPr id="3" name="Content Placeholder 2">
            <a:extLst>
              <a:ext uri="{FF2B5EF4-FFF2-40B4-BE49-F238E27FC236}">
                <a16:creationId xmlns:a16="http://schemas.microsoft.com/office/drawing/2014/main" id="{930528D0-D7A3-3194-0178-5B79A4DEEF4C}"/>
              </a:ext>
            </a:extLst>
          </p:cNvPr>
          <p:cNvSpPr>
            <a:spLocks noGrp="1"/>
          </p:cNvSpPr>
          <p:nvPr>
            <p:ph idx="1"/>
          </p:nvPr>
        </p:nvSpPr>
        <p:spPr/>
        <p:txBody>
          <a:bodyPr>
            <a:normAutofit/>
          </a:bodyPr>
          <a:lstStyle/>
          <a:p>
            <a:pPr eaLnBrk="0" fontAlgn="base" hangingPunct="0">
              <a:lnSpc>
                <a:spcPct val="100000"/>
              </a:lnSpc>
              <a:spcBef>
                <a:spcPct val="0"/>
              </a:spcBef>
              <a:spcAft>
                <a:spcPct val="0"/>
              </a:spcAft>
            </a:pPr>
            <a:r>
              <a:rPr kumimoji="0" lang="en-US" altLang="en-US" sz="3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bill allows the Secretary of Finance to define collective investment schemes, which are “any arrangement whereby funds are solicited from the investing public and pooled together for the purpose of investing, reinvesting, or trading in securities or other assets or different classes thereof as allowed under the law.” </a:t>
            </a:r>
          </a:p>
          <a:p>
            <a:pPr lvl="1" eaLnBrk="0" fontAlgn="base" hangingPunct="0">
              <a:lnSpc>
                <a:spcPct val="100000"/>
              </a:lnSpc>
              <a:spcBef>
                <a:spcPct val="0"/>
              </a:spcBef>
              <a:spcAft>
                <a:spcPct val="0"/>
              </a:spcAft>
            </a:pPr>
            <a:r>
              <a:rPr kumimoji="0" lang="en-US" altLang="en-US"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This will allow the public to invest in smaller units of shares in large, currently illiquid investments such as real estate. </a:t>
            </a:r>
            <a:endParaRPr kumimoji="0" lang="en-PH" altLang="en-US" sz="26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F5517ED9-858D-D7F3-A240-CC102B53C914}"/>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039E2D59-F1D0-913E-A5E3-0858F4DF112C}"/>
              </a:ext>
            </a:extLst>
          </p:cNvPr>
          <p:cNvSpPr>
            <a:spLocks noGrp="1"/>
          </p:cNvSpPr>
          <p:nvPr>
            <p:ph type="sldNum" sz="quarter" idx="12"/>
          </p:nvPr>
        </p:nvSpPr>
        <p:spPr/>
        <p:txBody>
          <a:bodyPr/>
          <a:lstStyle/>
          <a:p>
            <a:fld id="{3D74DA9B-2F42-4EC6-954D-F946DDF42035}" type="slidenum">
              <a:rPr lang="en-PH" smtClean="0"/>
              <a:t>14</a:t>
            </a:fld>
            <a:endParaRPr lang="en-PH"/>
          </a:p>
        </p:txBody>
      </p:sp>
    </p:spTree>
    <p:extLst>
      <p:ext uri="{BB962C8B-B14F-4D97-AF65-F5344CB8AC3E}">
        <p14:creationId xmlns:p14="http://schemas.microsoft.com/office/powerpoint/2010/main" val="381813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037B1-A58F-FC95-299E-31C78FB2CCD6}"/>
              </a:ext>
            </a:extLst>
          </p:cNvPr>
          <p:cNvSpPr>
            <a:spLocks noGrp="1"/>
          </p:cNvSpPr>
          <p:nvPr>
            <p:ph type="title"/>
          </p:nvPr>
        </p:nvSpPr>
        <p:spPr/>
        <p:txBody>
          <a:bodyPr/>
          <a:lstStyle/>
          <a:p>
            <a:r>
              <a:rPr lang="en-US" dirty="0"/>
              <a:t>Why CMEPA over PIFITA</a:t>
            </a:r>
            <a:endParaRPr lang="en-PH" dirty="0"/>
          </a:p>
        </p:txBody>
      </p:sp>
      <p:sp>
        <p:nvSpPr>
          <p:cNvPr id="3" name="Content Placeholder 2">
            <a:extLst>
              <a:ext uri="{FF2B5EF4-FFF2-40B4-BE49-F238E27FC236}">
                <a16:creationId xmlns:a16="http://schemas.microsoft.com/office/drawing/2014/main" id="{579E167F-36EF-71A9-8AD1-65729D677B68}"/>
              </a:ext>
            </a:extLst>
          </p:cNvPr>
          <p:cNvSpPr>
            <a:spLocks noGrp="1"/>
          </p:cNvSpPr>
          <p:nvPr>
            <p:ph idx="1"/>
          </p:nvPr>
        </p:nvSpPr>
        <p:spPr/>
        <p:txBody>
          <a:bodyPr>
            <a:normAutofit fontScale="92500"/>
          </a:bodyPr>
          <a:lstStyle/>
          <a:p>
            <a:r>
              <a:rPr lang="en-US" dirty="0"/>
              <a:t>The CMEPA is more responsive. The CMEPA does not include an increase in the dividends tax from 10% to 15%. This would discourage the holding of dividend-paying stocks, which tend to be safer and more mature; this would also disproportionately hurt pension funds and senior citizens, which tend to invest in dividend-producing stocks rather than growth-oriented stocks, which typically do not pay dividends.</a:t>
            </a:r>
          </a:p>
          <a:p>
            <a:r>
              <a:rPr lang="en-US" dirty="0"/>
              <a:t>The CMEPA also does not include the provision reducing the tax on interest income (from 20% to 15%), where the Committee does not see a clamor for a tax reduction.</a:t>
            </a:r>
          </a:p>
          <a:p>
            <a:r>
              <a:rPr lang="en-US" dirty="0"/>
              <a:t>The CMEPA is shorter than the PIFITA, and deals with fewer sectors, which could expedite its deliberation</a:t>
            </a:r>
          </a:p>
          <a:p>
            <a:endParaRPr lang="en-PH" dirty="0"/>
          </a:p>
        </p:txBody>
      </p:sp>
      <p:sp>
        <p:nvSpPr>
          <p:cNvPr id="4" name="Date Placeholder 3">
            <a:extLst>
              <a:ext uri="{FF2B5EF4-FFF2-40B4-BE49-F238E27FC236}">
                <a16:creationId xmlns:a16="http://schemas.microsoft.com/office/drawing/2014/main" id="{3FBB3FFE-0C89-87A5-71BF-DF9712B60852}"/>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49832BD6-4CDC-0103-EBC0-2E3493DB7CF9}"/>
              </a:ext>
            </a:extLst>
          </p:cNvPr>
          <p:cNvSpPr>
            <a:spLocks noGrp="1"/>
          </p:cNvSpPr>
          <p:nvPr>
            <p:ph type="sldNum" sz="quarter" idx="12"/>
          </p:nvPr>
        </p:nvSpPr>
        <p:spPr/>
        <p:txBody>
          <a:bodyPr/>
          <a:lstStyle/>
          <a:p>
            <a:fld id="{3D74DA9B-2F42-4EC6-954D-F946DDF42035}" type="slidenum">
              <a:rPr lang="en-PH" smtClean="0"/>
              <a:t>15</a:t>
            </a:fld>
            <a:endParaRPr lang="en-PH"/>
          </a:p>
        </p:txBody>
      </p:sp>
    </p:spTree>
    <p:extLst>
      <p:ext uri="{BB962C8B-B14F-4D97-AF65-F5344CB8AC3E}">
        <p14:creationId xmlns:p14="http://schemas.microsoft.com/office/powerpoint/2010/main" val="4171223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C4A3-8A7B-C0CC-0393-496183E9E7AA}"/>
              </a:ext>
            </a:extLst>
          </p:cNvPr>
          <p:cNvSpPr>
            <a:spLocks noGrp="1"/>
          </p:cNvSpPr>
          <p:nvPr>
            <p:ph type="title"/>
          </p:nvPr>
        </p:nvSpPr>
        <p:spPr>
          <a:xfrm>
            <a:off x="838200" y="2766218"/>
            <a:ext cx="10515600" cy="1325563"/>
          </a:xfrm>
        </p:spPr>
        <p:txBody>
          <a:bodyPr/>
          <a:lstStyle/>
          <a:p>
            <a:r>
              <a:rPr lang="en-US" dirty="0"/>
              <a:t>THANK YOU.</a:t>
            </a:r>
            <a:endParaRPr lang="en-PH" dirty="0"/>
          </a:p>
        </p:txBody>
      </p:sp>
      <p:sp>
        <p:nvSpPr>
          <p:cNvPr id="4" name="Date Placeholder 3">
            <a:extLst>
              <a:ext uri="{FF2B5EF4-FFF2-40B4-BE49-F238E27FC236}">
                <a16:creationId xmlns:a16="http://schemas.microsoft.com/office/drawing/2014/main" id="{DCEE6AA7-2DDA-A7F4-EDC6-3F975774DA88}"/>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21BC0419-86B2-46D5-6DCD-19BB0FAECF20}"/>
              </a:ext>
            </a:extLst>
          </p:cNvPr>
          <p:cNvSpPr>
            <a:spLocks noGrp="1"/>
          </p:cNvSpPr>
          <p:nvPr>
            <p:ph type="sldNum" sz="quarter" idx="12"/>
          </p:nvPr>
        </p:nvSpPr>
        <p:spPr/>
        <p:txBody>
          <a:bodyPr/>
          <a:lstStyle/>
          <a:p>
            <a:fld id="{3D74DA9B-2F42-4EC6-954D-F946DDF42035}" type="slidenum">
              <a:rPr lang="en-PH" smtClean="0"/>
              <a:t>16</a:t>
            </a:fld>
            <a:endParaRPr lang="en-PH"/>
          </a:p>
        </p:txBody>
      </p:sp>
    </p:spTree>
    <p:extLst>
      <p:ext uri="{BB962C8B-B14F-4D97-AF65-F5344CB8AC3E}">
        <p14:creationId xmlns:p14="http://schemas.microsoft.com/office/powerpoint/2010/main" val="130882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C4A3-8A7B-C0CC-0393-496183E9E7AA}"/>
              </a:ext>
            </a:extLst>
          </p:cNvPr>
          <p:cNvSpPr>
            <a:spLocks noGrp="1"/>
          </p:cNvSpPr>
          <p:nvPr>
            <p:ph type="title"/>
          </p:nvPr>
        </p:nvSpPr>
        <p:spPr/>
        <p:txBody>
          <a:bodyPr/>
          <a:lstStyle/>
          <a:p>
            <a:r>
              <a:rPr lang="en-US" dirty="0"/>
              <a:t>Cost of capital in the Philippine is very high</a:t>
            </a:r>
            <a:endParaRPr lang="en-PH" dirty="0"/>
          </a:p>
        </p:txBody>
      </p:sp>
      <p:sp>
        <p:nvSpPr>
          <p:cNvPr id="4" name="Date Placeholder 3">
            <a:extLst>
              <a:ext uri="{FF2B5EF4-FFF2-40B4-BE49-F238E27FC236}">
                <a16:creationId xmlns:a16="http://schemas.microsoft.com/office/drawing/2014/main" id="{DCEE6AA7-2DDA-A7F4-EDC6-3F975774DA88}"/>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21BC0419-86B2-46D5-6DCD-19BB0FAECF20}"/>
              </a:ext>
            </a:extLst>
          </p:cNvPr>
          <p:cNvSpPr>
            <a:spLocks noGrp="1"/>
          </p:cNvSpPr>
          <p:nvPr>
            <p:ph type="sldNum" sz="quarter" idx="12"/>
          </p:nvPr>
        </p:nvSpPr>
        <p:spPr/>
        <p:txBody>
          <a:bodyPr/>
          <a:lstStyle/>
          <a:p>
            <a:fld id="{3D74DA9B-2F42-4EC6-954D-F946DDF42035}" type="slidenum">
              <a:rPr lang="en-PH" smtClean="0"/>
              <a:t>2</a:t>
            </a:fld>
            <a:endParaRPr lang="en-PH"/>
          </a:p>
        </p:txBody>
      </p:sp>
      <p:graphicFrame>
        <p:nvGraphicFramePr>
          <p:cNvPr id="9" name="Table 8">
            <a:extLst>
              <a:ext uri="{FF2B5EF4-FFF2-40B4-BE49-F238E27FC236}">
                <a16:creationId xmlns:a16="http://schemas.microsoft.com/office/drawing/2014/main" id="{DDFC19A7-DBDB-1521-A55B-562D0780DAB9}"/>
              </a:ext>
            </a:extLst>
          </p:cNvPr>
          <p:cNvGraphicFramePr>
            <a:graphicFrameLocks noGrp="1"/>
          </p:cNvGraphicFramePr>
          <p:nvPr/>
        </p:nvGraphicFramePr>
        <p:xfrm>
          <a:off x="714375" y="1690688"/>
          <a:ext cx="10763250" cy="2593661"/>
        </p:xfrm>
        <a:graphic>
          <a:graphicData uri="http://schemas.openxmlformats.org/drawingml/2006/table">
            <a:tbl>
              <a:tblPr/>
              <a:tblGrid>
                <a:gridCol w="1168400">
                  <a:extLst>
                    <a:ext uri="{9D8B030D-6E8A-4147-A177-3AD203B41FA5}">
                      <a16:colId xmlns:a16="http://schemas.microsoft.com/office/drawing/2014/main" val="1931097950"/>
                    </a:ext>
                  </a:extLst>
                </a:gridCol>
                <a:gridCol w="1168400">
                  <a:extLst>
                    <a:ext uri="{9D8B030D-6E8A-4147-A177-3AD203B41FA5}">
                      <a16:colId xmlns:a16="http://schemas.microsoft.com/office/drawing/2014/main" val="2142868107"/>
                    </a:ext>
                  </a:extLst>
                </a:gridCol>
                <a:gridCol w="1168400">
                  <a:extLst>
                    <a:ext uri="{9D8B030D-6E8A-4147-A177-3AD203B41FA5}">
                      <a16:colId xmlns:a16="http://schemas.microsoft.com/office/drawing/2014/main" val="3291030800"/>
                    </a:ext>
                  </a:extLst>
                </a:gridCol>
                <a:gridCol w="1168400">
                  <a:extLst>
                    <a:ext uri="{9D8B030D-6E8A-4147-A177-3AD203B41FA5}">
                      <a16:colId xmlns:a16="http://schemas.microsoft.com/office/drawing/2014/main" val="2942124191"/>
                    </a:ext>
                  </a:extLst>
                </a:gridCol>
                <a:gridCol w="1168400">
                  <a:extLst>
                    <a:ext uri="{9D8B030D-6E8A-4147-A177-3AD203B41FA5}">
                      <a16:colId xmlns:a16="http://schemas.microsoft.com/office/drawing/2014/main" val="2202531805"/>
                    </a:ext>
                  </a:extLst>
                </a:gridCol>
                <a:gridCol w="1168400">
                  <a:extLst>
                    <a:ext uri="{9D8B030D-6E8A-4147-A177-3AD203B41FA5}">
                      <a16:colId xmlns:a16="http://schemas.microsoft.com/office/drawing/2014/main" val="818429894"/>
                    </a:ext>
                  </a:extLst>
                </a:gridCol>
                <a:gridCol w="1168400">
                  <a:extLst>
                    <a:ext uri="{9D8B030D-6E8A-4147-A177-3AD203B41FA5}">
                      <a16:colId xmlns:a16="http://schemas.microsoft.com/office/drawing/2014/main" val="1338913721"/>
                    </a:ext>
                  </a:extLst>
                </a:gridCol>
                <a:gridCol w="1507682">
                  <a:extLst>
                    <a:ext uri="{9D8B030D-6E8A-4147-A177-3AD203B41FA5}">
                      <a16:colId xmlns:a16="http://schemas.microsoft.com/office/drawing/2014/main" val="3097979032"/>
                    </a:ext>
                  </a:extLst>
                </a:gridCol>
                <a:gridCol w="1076768">
                  <a:extLst>
                    <a:ext uri="{9D8B030D-6E8A-4147-A177-3AD203B41FA5}">
                      <a16:colId xmlns:a16="http://schemas.microsoft.com/office/drawing/2014/main" val="3543825373"/>
                    </a:ext>
                  </a:extLst>
                </a:gridCol>
              </a:tblGrid>
              <a:tr h="570387">
                <a:tc>
                  <a:txBody>
                    <a:bodyPr/>
                    <a:lstStyle/>
                    <a:p>
                      <a:pPr algn="l" fontAlgn="b"/>
                      <a:r>
                        <a:rPr lang="en-PH" sz="16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600" b="0" i="0" u="none" strike="noStrike">
                          <a:solidFill>
                            <a:srgbClr val="000000"/>
                          </a:solidFill>
                          <a:effectLst/>
                          <a:latin typeface="Times New Roman" panose="02020603050405020304" pitchFamily="18" charset="0"/>
                          <a:cs typeface="Times New Roman" panose="02020603050405020304" pitchFamily="18" charset="0"/>
                        </a:rPr>
                        <a:t>Moody's rating</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600" b="0" i="1" u="none" strike="noStrike">
                          <a:solidFill>
                            <a:srgbClr val="000000"/>
                          </a:solidFill>
                          <a:effectLst/>
                          <a:latin typeface="Times New Roman" panose="02020603050405020304" pitchFamily="18" charset="0"/>
                          <a:cs typeface="Times New Roman" panose="02020603050405020304" pitchFamily="18" charset="0"/>
                        </a:rPr>
                        <a:t>Default Spread</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600" b="0" i="1" u="none" strike="noStrike">
                          <a:solidFill>
                            <a:srgbClr val="000000"/>
                          </a:solidFill>
                          <a:effectLst/>
                          <a:latin typeface="Times New Roman" panose="02020603050405020304" pitchFamily="18" charset="0"/>
                          <a:cs typeface="Times New Roman" panose="02020603050405020304" pitchFamily="18" charset="0"/>
                        </a:rPr>
                        <a:t>Country Risk Premium</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600" b="0" i="1" u="none" strike="noStrike" dirty="0">
                          <a:solidFill>
                            <a:srgbClr val="000000"/>
                          </a:solidFill>
                          <a:effectLst/>
                          <a:latin typeface="Times New Roman" panose="02020603050405020304" pitchFamily="18" charset="0"/>
                          <a:cs typeface="Times New Roman" panose="02020603050405020304" pitchFamily="18" charset="0"/>
                        </a:rPr>
                        <a:t>Equity Risk Premium</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PH" sz="1600" b="0" i="1" u="none" strike="noStrike" dirty="0">
                          <a:solidFill>
                            <a:srgbClr val="000000"/>
                          </a:solidFill>
                          <a:effectLst/>
                          <a:latin typeface="Times New Roman" panose="02020603050405020304" pitchFamily="18" charset="0"/>
                          <a:cs typeface="Times New Roman" panose="02020603050405020304" pitchFamily="18" charset="0"/>
                        </a:rPr>
                        <a:t>Total Country Risk Premium</a:t>
                      </a:r>
                    </a:p>
                    <a:p>
                      <a:pPr algn="ctr" fontAlgn="b"/>
                      <a:r>
                        <a:rPr lang="en-PH" sz="1600" b="0" i="1" u="none" strike="noStrike" dirty="0">
                          <a:solidFill>
                            <a:srgbClr val="000000"/>
                          </a:solidFill>
                          <a:effectLst/>
                          <a:latin typeface="Times New Roman" panose="02020603050405020304" pitchFamily="18" charset="0"/>
                          <a:cs typeface="Times New Roman" panose="02020603050405020304" pitchFamily="18" charset="0"/>
                        </a:rPr>
                        <a:t>(2023)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1600" b="0" i="1" u="none" strike="noStrike" dirty="0">
                          <a:solidFill>
                            <a:srgbClr val="000000"/>
                          </a:solidFill>
                          <a:effectLst/>
                          <a:latin typeface="Times New Roman" panose="02020603050405020304" pitchFamily="18" charset="0"/>
                          <a:cs typeface="Times New Roman" panose="02020603050405020304" pitchFamily="18" charset="0"/>
                        </a:rPr>
                        <a:t>Total Country Risk Premium</a:t>
                      </a:r>
                    </a:p>
                    <a:p>
                      <a:pPr algn="ctr" fontAlgn="b"/>
                      <a:r>
                        <a:rPr lang="en-PH" sz="1600" b="0" i="1" u="none" strike="noStrike" dirty="0">
                          <a:solidFill>
                            <a:srgbClr val="000000"/>
                          </a:solidFill>
                          <a:effectLst/>
                          <a:latin typeface="Times New Roman" panose="02020603050405020304" pitchFamily="18" charset="0"/>
                          <a:cs typeface="Times New Roman" panose="02020603050405020304" pitchFamily="18" charset="0"/>
                        </a:rPr>
                        <a:t>(2013)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1600" b="0" i="1" u="none" strike="noStrike" dirty="0">
                          <a:solidFill>
                            <a:srgbClr val="000000"/>
                          </a:solidFill>
                          <a:effectLst/>
                          <a:latin typeface="Times New Roman" panose="02020603050405020304" pitchFamily="18" charset="0"/>
                          <a:cs typeface="Times New Roman" panose="02020603050405020304" pitchFamily="18" charset="0"/>
                        </a:rPr>
                        <a:t>Improvement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1600" b="0" i="1" u="none" strike="noStrike" dirty="0">
                          <a:solidFill>
                            <a:srgbClr val="000000"/>
                          </a:solidFill>
                          <a:effectLst/>
                          <a:latin typeface="Times New Roman" panose="02020603050405020304" pitchFamily="18" charset="0"/>
                          <a:cs typeface="Times New Roman" panose="02020603050405020304" pitchFamily="18" charset="0"/>
                        </a:rPr>
                        <a:t>Corporate Tax Rate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78687"/>
                  </a:ext>
                </a:extLst>
              </a:tr>
              <a:tr h="247994">
                <a:tc>
                  <a:txBody>
                    <a:bodyPr/>
                    <a:lstStyle/>
                    <a:p>
                      <a:pPr algn="l"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Philippines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Baa2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2.04%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2.89%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7.89%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10.78%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13.76%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2.98%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25.00%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58360"/>
                  </a:ext>
                </a:extLst>
              </a:tr>
              <a:tr h="247994">
                <a:tc>
                  <a:txBody>
                    <a:bodyPr/>
                    <a:lstStyle/>
                    <a:p>
                      <a:pPr algn="l"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Malaysia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A3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1.28%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1.82%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6.82%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8.64%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9.40%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0.76%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24.00%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8308336"/>
                  </a:ext>
                </a:extLst>
              </a:tr>
              <a:tr h="247994">
                <a:tc>
                  <a:txBody>
                    <a:bodyPr/>
                    <a:lstStyle/>
                    <a:p>
                      <a:pPr algn="l"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Indonesia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Baa2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2.04%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2.89%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7.89%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10.78%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12.36%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1.58%</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22.00%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0076942"/>
                  </a:ext>
                </a:extLst>
              </a:tr>
              <a:tr h="247994">
                <a:tc>
                  <a:txBody>
                    <a:bodyPr/>
                    <a:lstStyle/>
                    <a:p>
                      <a:pPr algn="l"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Vietnam</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Ba2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3.22%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4.57%</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9.57%</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14.14%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22.00%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7.86%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20.00%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7202075"/>
                  </a:ext>
                </a:extLst>
              </a:tr>
              <a:tr h="247994">
                <a:tc>
                  <a:txBody>
                    <a:bodyPr/>
                    <a:lstStyle/>
                    <a:p>
                      <a:pPr algn="l"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Thailand</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Baa1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1.71%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2.43%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7.43%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9.86%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10.60%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0.74%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20.00%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6243443"/>
                  </a:ext>
                </a:extLst>
              </a:tr>
              <a:tr h="247994">
                <a:tc>
                  <a:txBody>
                    <a:bodyPr/>
                    <a:lstStyle/>
                    <a:p>
                      <a:pPr algn="l"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Singapore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Aaa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0.00%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0.00%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5.00%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5.00%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5.50%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a:solidFill>
                            <a:srgbClr val="000000"/>
                          </a:solidFill>
                          <a:effectLst/>
                          <a:latin typeface="Times New Roman" panose="02020603050405020304" pitchFamily="18" charset="0"/>
                          <a:cs typeface="Times New Roman" panose="02020603050405020304" pitchFamily="18" charset="0"/>
                        </a:rPr>
                        <a:t>0.50%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H" sz="2000" b="0" i="0" u="none" strike="noStrike" dirty="0">
                          <a:solidFill>
                            <a:srgbClr val="000000"/>
                          </a:solidFill>
                          <a:effectLst/>
                          <a:latin typeface="Times New Roman" panose="02020603050405020304" pitchFamily="18" charset="0"/>
                          <a:cs typeface="Times New Roman" panose="02020603050405020304" pitchFamily="18" charset="0"/>
                        </a:rPr>
                        <a:t>17.00%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966302"/>
                  </a:ext>
                </a:extLst>
              </a:tr>
            </a:tbl>
          </a:graphicData>
        </a:graphic>
      </p:graphicFrame>
      <p:sp>
        <p:nvSpPr>
          <p:cNvPr id="10" name="TextBox 9">
            <a:extLst>
              <a:ext uri="{FF2B5EF4-FFF2-40B4-BE49-F238E27FC236}">
                <a16:creationId xmlns:a16="http://schemas.microsoft.com/office/drawing/2014/main" id="{2E8F2566-56D4-A5C9-4F4C-7776BDE7C538}"/>
              </a:ext>
            </a:extLst>
          </p:cNvPr>
          <p:cNvSpPr txBox="1"/>
          <p:nvPr/>
        </p:nvSpPr>
        <p:spPr>
          <a:xfrm>
            <a:off x="1047750" y="5087841"/>
            <a:ext cx="10096500" cy="830997"/>
          </a:xfrm>
          <a:prstGeom prst="rect">
            <a:avLst/>
          </a:prstGeom>
          <a:noFill/>
        </p:spPr>
        <p:txBody>
          <a:bodyPr wrap="square" rtlCol="0">
            <a:spAutoFit/>
          </a:bodyPr>
          <a:lstStyle/>
          <a:p>
            <a:r>
              <a:rPr lang="en-US" sz="2400" dirty="0"/>
              <a:t>We now only beat Vietnam among ASEAN 6 for cost of capital, but Vietnam has very strong momentum, as seen in improvement to its risk premium.</a:t>
            </a:r>
            <a:endParaRPr lang="en-PH" sz="2400" dirty="0"/>
          </a:p>
        </p:txBody>
      </p:sp>
    </p:spTree>
    <p:extLst>
      <p:ext uri="{BB962C8B-B14F-4D97-AF65-F5344CB8AC3E}">
        <p14:creationId xmlns:p14="http://schemas.microsoft.com/office/powerpoint/2010/main" val="63388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C4A3-8A7B-C0CC-0393-496183E9E7AA}"/>
              </a:ext>
            </a:extLst>
          </p:cNvPr>
          <p:cNvSpPr>
            <a:spLocks noGrp="1"/>
          </p:cNvSpPr>
          <p:nvPr>
            <p:ph type="title"/>
          </p:nvPr>
        </p:nvSpPr>
        <p:spPr/>
        <p:txBody>
          <a:bodyPr/>
          <a:lstStyle/>
          <a:p>
            <a:r>
              <a:rPr lang="en-US" dirty="0"/>
              <a:t>Capital market sophistication is low</a:t>
            </a:r>
            <a:endParaRPr lang="en-PH" dirty="0"/>
          </a:p>
        </p:txBody>
      </p:sp>
      <p:sp>
        <p:nvSpPr>
          <p:cNvPr id="4" name="Date Placeholder 3">
            <a:extLst>
              <a:ext uri="{FF2B5EF4-FFF2-40B4-BE49-F238E27FC236}">
                <a16:creationId xmlns:a16="http://schemas.microsoft.com/office/drawing/2014/main" id="{DCEE6AA7-2DDA-A7F4-EDC6-3F975774DA88}"/>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21BC0419-86B2-46D5-6DCD-19BB0FAECF20}"/>
              </a:ext>
            </a:extLst>
          </p:cNvPr>
          <p:cNvSpPr>
            <a:spLocks noGrp="1"/>
          </p:cNvSpPr>
          <p:nvPr>
            <p:ph type="sldNum" sz="quarter" idx="12"/>
          </p:nvPr>
        </p:nvSpPr>
        <p:spPr/>
        <p:txBody>
          <a:bodyPr/>
          <a:lstStyle/>
          <a:p>
            <a:fld id="{3D74DA9B-2F42-4EC6-954D-F946DDF42035}" type="slidenum">
              <a:rPr lang="en-PH" smtClean="0"/>
              <a:t>3</a:t>
            </a:fld>
            <a:endParaRPr lang="en-PH"/>
          </a:p>
        </p:txBody>
      </p:sp>
      <p:sp>
        <p:nvSpPr>
          <p:cNvPr id="10" name="TextBox 9">
            <a:extLst>
              <a:ext uri="{FF2B5EF4-FFF2-40B4-BE49-F238E27FC236}">
                <a16:creationId xmlns:a16="http://schemas.microsoft.com/office/drawing/2014/main" id="{2E8F2566-56D4-A5C9-4F4C-7776BDE7C538}"/>
              </a:ext>
            </a:extLst>
          </p:cNvPr>
          <p:cNvSpPr txBox="1"/>
          <p:nvPr/>
        </p:nvSpPr>
        <p:spPr>
          <a:xfrm>
            <a:off x="1047750" y="4609588"/>
            <a:ext cx="10096500" cy="830997"/>
          </a:xfrm>
          <a:prstGeom prst="rect">
            <a:avLst/>
          </a:prstGeom>
          <a:noFill/>
        </p:spPr>
        <p:txBody>
          <a:bodyPr wrap="square" rtlCol="0">
            <a:spAutoFit/>
          </a:bodyPr>
          <a:lstStyle/>
          <a:p>
            <a:r>
              <a:rPr lang="en-US" sz="2400" dirty="0"/>
              <a:t>The Philippine Stock Exchange is also the least sophisticated stock market in the region, with the most expensive service fees. </a:t>
            </a:r>
            <a:endParaRPr lang="en-PH" sz="2400" dirty="0"/>
          </a:p>
        </p:txBody>
      </p:sp>
      <p:graphicFrame>
        <p:nvGraphicFramePr>
          <p:cNvPr id="7" name="Table 6">
            <a:extLst>
              <a:ext uri="{FF2B5EF4-FFF2-40B4-BE49-F238E27FC236}">
                <a16:creationId xmlns:a16="http://schemas.microsoft.com/office/drawing/2014/main" id="{CAE99E9C-7376-3A77-2E7E-3B4A076EC009}"/>
              </a:ext>
            </a:extLst>
          </p:cNvPr>
          <p:cNvGraphicFramePr>
            <a:graphicFrameLocks noGrp="1"/>
          </p:cNvGraphicFramePr>
          <p:nvPr/>
        </p:nvGraphicFramePr>
        <p:xfrm>
          <a:off x="2914650" y="1686047"/>
          <a:ext cx="6153150" cy="2502221"/>
        </p:xfrm>
        <a:graphic>
          <a:graphicData uri="http://schemas.openxmlformats.org/drawingml/2006/table">
            <a:tbl>
              <a:tblPr/>
              <a:tblGrid>
                <a:gridCol w="1230630">
                  <a:extLst>
                    <a:ext uri="{9D8B030D-6E8A-4147-A177-3AD203B41FA5}">
                      <a16:colId xmlns:a16="http://schemas.microsoft.com/office/drawing/2014/main" val="3894138655"/>
                    </a:ext>
                  </a:extLst>
                </a:gridCol>
                <a:gridCol w="1230630">
                  <a:extLst>
                    <a:ext uri="{9D8B030D-6E8A-4147-A177-3AD203B41FA5}">
                      <a16:colId xmlns:a16="http://schemas.microsoft.com/office/drawing/2014/main" val="1688703004"/>
                    </a:ext>
                  </a:extLst>
                </a:gridCol>
                <a:gridCol w="1230630">
                  <a:extLst>
                    <a:ext uri="{9D8B030D-6E8A-4147-A177-3AD203B41FA5}">
                      <a16:colId xmlns:a16="http://schemas.microsoft.com/office/drawing/2014/main" val="1118444838"/>
                    </a:ext>
                  </a:extLst>
                </a:gridCol>
                <a:gridCol w="1230630">
                  <a:extLst>
                    <a:ext uri="{9D8B030D-6E8A-4147-A177-3AD203B41FA5}">
                      <a16:colId xmlns:a16="http://schemas.microsoft.com/office/drawing/2014/main" val="703889221"/>
                    </a:ext>
                  </a:extLst>
                </a:gridCol>
                <a:gridCol w="1230630">
                  <a:extLst>
                    <a:ext uri="{9D8B030D-6E8A-4147-A177-3AD203B41FA5}">
                      <a16:colId xmlns:a16="http://schemas.microsoft.com/office/drawing/2014/main" val="3571822032"/>
                    </a:ext>
                  </a:extLst>
                </a:gridCol>
              </a:tblGrid>
              <a:tr h="512538">
                <a:tc>
                  <a:txBody>
                    <a:bodyPr/>
                    <a:lstStyle/>
                    <a:p>
                      <a:pPr algn="ctr" fontAlgn="b"/>
                      <a:r>
                        <a:rPr lang="en-PH" sz="1800" b="1" i="0" u="none" strike="noStrike">
                          <a:solidFill>
                            <a:srgbClr val="000000"/>
                          </a:solidFill>
                          <a:effectLst/>
                          <a:latin typeface="Calibri" panose="020F0502020204030204" pitchFamily="34" charset="0"/>
                        </a:rPr>
                        <a:t>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1" i="0" u="none" strike="noStrike">
                          <a:solidFill>
                            <a:srgbClr val="000000"/>
                          </a:solidFill>
                          <a:effectLst/>
                          <a:latin typeface="Calibri" panose="020F0502020204030204" pitchFamily="34" charset="0"/>
                        </a:rPr>
                        <a:t>Shorting allowed</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1" i="0" u="none" strike="noStrike">
                          <a:solidFill>
                            <a:srgbClr val="000000"/>
                          </a:solidFill>
                          <a:effectLst/>
                          <a:latin typeface="Calibri" panose="020F0502020204030204" pitchFamily="34" charset="0"/>
                        </a:rPr>
                        <a:t>Cheapest Index Fund Fee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1" i="0" u="none" strike="noStrike" dirty="0">
                          <a:solidFill>
                            <a:srgbClr val="000000"/>
                          </a:solidFill>
                          <a:effectLst/>
                          <a:latin typeface="Calibri" panose="020F0502020204030204" pitchFamily="34" charset="0"/>
                        </a:rPr>
                        <a:t>ETFs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1" i="0" u="none" strike="noStrike" dirty="0">
                          <a:solidFill>
                            <a:srgbClr val="000000"/>
                          </a:solidFill>
                          <a:effectLst/>
                          <a:latin typeface="Calibri" panose="020F0502020204030204" pitchFamily="34" charset="0"/>
                        </a:rPr>
                        <a:t>Options trading of index</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231904"/>
                  </a:ext>
                </a:extLst>
              </a:tr>
              <a:tr h="182706">
                <a:tc>
                  <a:txBody>
                    <a:bodyPr/>
                    <a:lstStyle/>
                    <a:p>
                      <a:pPr algn="ctr" fontAlgn="b"/>
                      <a:r>
                        <a:rPr lang="en-PH" sz="1800" b="0" i="0" u="none" strike="noStrike">
                          <a:solidFill>
                            <a:srgbClr val="000000"/>
                          </a:solidFill>
                          <a:effectLst/>
                          <a:latin typeface="Calibri" panose="020F0502020204030204" pitchFamily="34" charset="0"/>
                        </a:rPr>
                        <a:t>Philippines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No</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1.00%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No</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5171791"/>
                  </a:ext>
                </a:extLst>
              </a:tr>
              <a:tr h="182706">
                <a:tc>
                  <a:txBody>
                    <a:bodyPr/>
                    <a:lstStyle/>
                    <a:p>
                      <a:pPr algn="ctr" fontAlgn="b"/>
                      <a:r>
                        <a:rPr lang="en-PH" sz="1800" b="0" i="0" u="none" strike="noStrike">
                          <a:solidFill>
                            <a:srgbClr val="000000"/>
                          </a:solidFill>
                          <a:effectLst/>
                          <a:latin typeface="Calibri" panose="020F0502020204030204" pitchFamily="34" charset="0"/>
                        </a:rPr>
                        <a:t>Malaysia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Yes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0.10%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15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Yes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534607"/>
                  </a:ext>
                </a:extLst>
              </a:tr>
              <a:tr h="182706">
                <a:tc>
                  <a:txBody>
                    <a:bodyPr/>
                    <a:lstStyle/>
                    <a:p>
                      <a:pPr algn="ctr" fontAlgn="b"/>
                      <a:r>
                        <a:rPr lang="en-PH" sz="1800" b="0" i="0" u="none" strike="noStrike">
                          <a:solidFill>
                            <a:srgbClr val="000000"/>
                          </a:solidFill>
                          <a:effectLst/>
                          <a:latin typeface="Calibri" panose="020F0502020204030204" pitchFamily="34" charset="0"/>
                        </a:rPr>
                        <a:t>Indonesia</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Yes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0.45%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46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Yes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113142"/>
                  </a:ext>
                </a:extLst>
              </a:tr>
              <a:tr h="182706">
                <a:tc>
                  <a:txBody>
                    <a:bodyPr/>
                    <a:lstStyle/>
                    <a:p>
                      <a:pPr algn="ctr" fontAlgn="b"/>
                      <a:r>
                        <a:rPr lang="en-PH" sz="1800" b="0" i="0" u="none" strike="noStrike">
                          <a:solidFill>
                            <a:srgbClr val="000000"/>
                          </a:solidFill>
                          <a:effectLst/>
                          <a:latin typeface="Calibri" panose="020F0502020204030204" pitchFamily="34" charset="0"/>
                        </a:rPr>
                        <a:t>Vietnam</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No</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0.76%</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dirty="0">
                          <a:solidFill>
                            <a:srgbClr val="000000"/>
                          </a:solidFill>
                          <a:effectLst/>
                          <a:latin typeface="Calibri" panose="020F0502020204030204" pitchFamily="34" charset="0"/>
                        </a:rPr>
                        <a:t>No</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3883232"/>
                  </a:ext>
                </a:extLst>
              </a:tr>
              <a:tr h="182706">
                <a:tc>
                  <a:txBody>
                    <a:bodyPr/>
                    <a:lstStyle/>
                    <a:p>
                      <a:pPr algn="ctr" fontAlgn="b"/>
                      <a:r>
                        <a:rPr lang="en-PH" sz="1800" b="0" i="0" u="none" strike="noStrike">
                          <a:solidFill>
                            <a:srgbClr val="000000"/>
                          </a:solidFill>
                          <a:effectLst/>
                          <a:latin typeface="Calibri" panose="020F0502020204030204" pitchFamily="34" charset="0"/>
                        </a:rPr>
                        <a:t>Thailand</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Yes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0.50%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11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Yes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5616708"/>
                  </a:ext>
                </a:extLst>
              </a:tr>
              <a:tr h="182706">
                <a:tc>
                  <a:txBody>
                    <a:bodyPr/>
                    <a:lstStyle/>
                    <a:p>
                      <a:pPr algn="ctr" fontAlgn="b"/>
                      <a:r>
                        <a:rPr lang="en-PH" sz="1800" b="0" i="0" u="none" strike="noStrike">
                          <a:solidFill>
                            <a:srgbClr val="000000"/>
                          </a:solidFill>
                          <a:effectLst/>
                          <a:latin typeface="Calibri" panose="020F0502020204030204" pitchFamily="34" charset="0"/>
                        </a:rPr>
                        <a:t>Singapore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Yes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0.09%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a:solidFill>
                            <a:srgbClr val="000000"/>
                          </a:solidFill>
                          <a:effectLst/>
                          <a:latin typeface="Calibri" panose="020F0502020204030204" pitchFamily="34" charset="0"/>
                        </a:rPr>
                        <a:t>60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PH" sz="1800" b="0" i="0" u="none" strike="noStrike" dirty="0">
                          <a:solidFill>
                            <a:srgbClr val="000000"/>
                          </a:solidFill>
                          <a:effectLst/>
                          <a:latin typeface="Calibri" panose="020F0502020204030204" pitchFamily="34" charset="0"/>
                        </a:rPr>
                        <a:t>Yes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8375829"/>
                  </a:ext>
                </a:extLst>
              </a:tr>
            </a:tbl>
          </a:graphicData>
        </a:graphic>
      </p:graphicFrame>
    </p:spTree>
    <p:extLst>
      <p:ext uri="{BB962C8B-B14F-4D97-AF65-F5344CB8AC3E}">
        <p14:creationId xmlns:p14="http://schemas.microsoft.com/office/powerpoint/2010/main" val="1284741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A348B-0D23-7676-0CCE-CE7BF8D96928}"/>
              </a:ext>
            </a:extLst>
          </p:cNvPr>
          <p:cNvSpPr>
            <a:spLocks noGrp="1"/>
          </p:cNvSpPr>
          <p:nvPr>
            <p:ph type="title"/>
          </p:nvPr>
        </p:nvSpPr>
        <p:spPr/>
        <p:txBody>
          <a:bodyPr/>
          <a:lstStyle/>
          <a:p>
            <a:r>
              <a:rPr lang="en-US" dirty="0"/>
              <a:t>Very few options for investors</a:t>
            </a:r>
            <a:endParaRPr lang="en-PH" dirty="0"/>
          </a:p>
        </p:txBody>
      </p:sp>
      <p:sp>
        <p:nvSpPr>
          <p:cNvPr id="3" name="Content Placeholder 2">
            <a:extLst>
              <a:ext uri="{FF2B5EF4-FFF2-40B4-BE49-F238E27FC236}">
                <a16:creationId xmlns:a16="http://schemas.microsoft.com/office/drawing/2014/main" id="{E779D62B-5AC5-6301-750C-6E6114AB8EE2}"/>
              </a:ext>
            </a:extLst>
          </p:cNvPr>
          <p:cNvSpPr>
            <a:spLocks noGrp="1"/>
          </p:cNvSpPr>
          <p:nvPr>
            <p:ph idx="1"/>
          </p:nvPr>
        </p:nvSpPr>
        <p:spPr/>
        <p:txBody>
          <a:bodyPr/>
          <a:lstStyle/>
          <a:p>
            <a:endParaRPr lang="en-PH"/>
          </a:p>
        </p:txBody>
      </p:sp>
      <p:sp>
        <p:nvSpPr>
          <p:cNvPr id="4" name="Date Placeholder 3">
            <a:extLst>
              <a:ext uri="{FF2B5EF4-FFF2-40B4-BE49-F238E27FC236}">
                <a16:creationId xmlns:a16="http://schemas.microsoft.com/office/drawing/2014/main" id="{4D140FC6-4B0D-5918-2BC6-ECFF77E57B9E}"/>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1B29A60E-B19F-32C6-039F-7C778A397963}"/>
              </a:ext>
            </a:extLst>
          </p:cNvPr>
          <p:cNvSpPr>
            <a:spLocks noGrp="1"/>
          </p:cNvSpPr>
          <p:nvPr>
            <p:ph type="sldNum" sz="quarter" idx="12"/>
          </p:nvPr>
        </p:nvSpPr>
        <p:spPr/>
        <p:txBody>
          <a:bodyPr/>
          <a:lstStyle/>
          <a:p>
            <a:fld id="{3D74DA9B-2F42-4EC6-954D-F946DDF42035}" type="slidenum">
              <a:rPr lang="en-PH" smtClean="0"/>
              <a:t>4</a:t>
            </a:fld>
            <a:endParaRPr lang="en-PH"/>
          </a:p>
        </p:txBody>
      </p:sp>
      <p:graphicFrame>
        <p:nvGraphicFramePr>
          <p:cNvPr id="6" name="Chart 5">
            <a:extLst>
              <a:ext uri="{FF2B5EF4-FFF2-40B4-BE49-F238E27FC236}">
                <a16:creationId xmlns:a16="http://schemas.microsoft.com/office/drawing/2014/main" id="{C6EE7E00-3FC3-8245-EEE5-E274F951873B}"/>
              </a:ext>
            </a:extLst>
          </p:cNvPr>
          <p:cNvGraphicFramePr>
            <a:graphicFrameLocks/>
          </p:cNvGraphicFramePr>
          <p:nvPr>
            <p:extLst>
              <p:ext uri="{D42A27DB-BD31-4B8C-83A1-F6EECF244321}">
                <p14:modId xmlns:p14="http://schemas.microsoft.com/office/powerpoint/2010/main" val="3982163162"/>
              </p:ext>
            </p:extLst>
          </p:nvPr>
        </p:nvGraphicFramePr>
        <p:xfrm>
          <a:off x="2796588" y="2002282"/>
          <a:ext cx="6428950" cy="37869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002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C4A3-8A7B-C0CC-0393-496183E9E7AA}"/>
              </a:ext>
            </a:extLst>
          </p:cNvPr>
          <p:cNvSpPr>
            <a:spLocks noGrp="1"/>
          </p:cNvSpPr>
          <p:nvPr>
            <p:ph type="title"/>
          </p:nvPr>
        </p:nvSpPr>
        <p:spPr/>
        <p:txBody>
          <a:bodyPr/>
          <a:lstStyle/>
          <a:p>
            <a:r>
              <a:rPr lang="en-US" dirty="0"/>
              <a:t>Taxes on capital markets also very high</a:t>
            </a:r>
            <a:endParaRPr lang="en-PH" dirty="0"/>
          </a:p>
        </p:txBody>
      </p:sp>
      <p:sp>
        <p:nvSpPr>
          <p:cNvPr id="4" name="Date Placeholder 3">
            <a:extLst>
              <a:ext uri="{FF2B5EF4-FFF2-40B4-BE49-F238E27FC236}">
                <a16:creationId xmlns:a16="http://schemas.microsoft.com/office/drawing/2014/main" id="{DCEE6AA7-2DDA-A7F4-EDC6-3F975774DA88}"/>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21BC0419-86B2-46D5-6DCD-19BB0FAECF20}"/>
              </a:ext>
            </a:extLst>
          </p:cNvPr>
          <p:cNvSpPr>
            <a:spLocks noGrp="1"/>
          </p:cNvSpPr>
          <p:nvPr>
            <p:ph type="sldNum" sz="quarter" idx="12"/>
          </p:nvPr>
        </p:nvSpPr>
        <p:spPr/>
        <p:txBody>
          <a:bodyPr/>
          <a:lstStyle/>
          <a:p>
            <a:fld id="{3D74DA9B-2F42-4EC6-954D-F946DDF42035}" type="slidenum">
              <a:rPr lang="en-PH" smtClean="0"/>
              <a:t>5</a:t>
            </a:fld>
            <a:endParaRPr lang="en-PH"/>
          </a:p>
        </p:txBody>
      </p:sp>
      <p:sp>
        <p:nvSpPr>
          <p:cNvPr id="10" name="TextBox 9">
            <a:extLst>
              <a:ext uri="{FF2B5EF4-FFF2-40B4-BE49-F238E27FC236}">
                <a16:creationId xmlns:a16="http://schemas.microsoft.com/office/drawing/2014/main" id="{2E8F2566-56D4-A5C9-4F4C-7776BDE7C538}"/>
              </a:ext>
            </a:extLst>
          </p:cNvPr>
          <p:cNvSpPr txBox="1"/>
          <p:nvPr/>
        </p:nvSpPr>
        <p:spPr>
          <a:xfrm>
            <a:off x="1047749" y="5269988"/>
            <a:ext cx="10096500" cy="830997"/>
          </a:xfrm>
          <a:prstGeom prst="rect">
            <a:avLst/>
          </a:prstGeom>
          <a:noFill/>
        </p:spPr>
        <p:txBody>
          <a:bodyPr wrap="square" rtlCol="0">
            <a:spAutoFit/>
          </a:bodyPr>
          <a:lstStyle/>
          <a:p>
            <a:r>
              <a:rPr lang="en-US" sz="2400" dirty="0"/>
              <a:t>We now only beat Vietnam among ASEAN 6 for cost of capital, but Vietnam has very strong momentum, as seen in improvement to its risk premium.</a:t>
            </a:r>
            <a:endParaRPr lang="en-PH" sz="2400" dirty="0"/>
          </a:p>
        </p:txBody>
      </p:sp>
      <p:graphicFrame>
        <p:nvGraphicFramePr>
          <p:cNvPr id="3" name="Object 2">
            <a:extLst>
              <a:ext uri="{FF2B5EF4-FFF2-40B4-BE49-F238E27FC236}">
                <a16:creationId xmlns:a16="http://schemas.microsoft.com/office/drawing/2014/main" id="{30DF0260-3F6E-CE4E-2092-16A5787F32BE}"/>
              </a:ext>
            </a:extLst>
          </p:cNvPr>
          <p:cNvGraphicFramePr>
            <a:graphicFrameLocks noChangeAspect="1"/>
          </p:cNvGraphicFramePr>
          <p:nvPr/>
        </p:nvGraphicFramePr>
        <p:xfrm>
          <a:off x="1265856" y="1789283"/>
          <a:ext cx="9660285" cy="2930525"/>
        </p:xfrm>
        <a:graphic>
          <a:graphicData uri="http://schemas.openxmlformats.org/presentationml/2006/ole">
            <mc:AlternateContent xmlns:mc="http://schemas.openxmlformats.org/markup-compatibility/2006">
              <mc:Choice xmlns:v="urn:schemas-microsoft-com:vml" Requires="v">
                <p:oleObj name="Worksheet" r:id="rId2" imgW="6577199" imgH="1995386" progId="Excel.Sheet.12">
                  <p:embed/>
                </p:oleObj>
              </mc:Choice>
              <mc:Fallback>
                <p:oleObj name="Worksheet" r:id="rId2" imgW="6577199" imgH="1995386" progId="Excel.Sheet.12">
                  <p:embed/>
                  <p:pic>
                    <p:nvPicPr>
                      <p:cNvPr id="3" name="Object 2">
                        <a:extLst>
                          <a:ext uri="{FF2B5EF4-FFF2-40B4-BE49-F238E27FC236}">
                            <a16:creationId xmlns:a16="http://schemas.microsoft.com/office/drawing/2014/main" id="{30DF0260-3F6E-CE4E-2092-16A5787F32BE}"/>
                          </a:ext>
                        </a:extLst>
                      </p:cNvPr>
                      <p:cNvPicPr/>
                      <p:nvPr/>
                    </p:nvPicPr>
                    <p:blipFill>
                      <a:blip r:embed="rId3"/>
                      <a:stretch>
                        <a:fillRect/>
                      </a:stretch>
                    </p:blipFill>
                    <p:spPr>
                      <a:xfrm>
                        <a:off x="1265856" y="1789283"/>
                        <a:ext cx="9660285" cy="2930525"/>
                      </a:xfrm>
                      <a:prstGeom prst="rect">
                        <a:avLst/>
                      </a:prstGeom>
                    </p:spPr>
                  </p:pic>
                </p:oleObj>
              </mc:Fallback>
            </mc:AlternateContent>
          </a:graphicData>
        </a:graphic>
      </p:graphicFrame>
    </p:spTree>
    <p:extLst>
      <p:ext uri="{BB962C8B-B14F-4D97-AF65-F5344CB8AC3E}">
        <p14:creationId xmlns:p14="http://schemas.microsoft.com/office/powerpoint/2010/main" val="2851410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241A6-9659-F002-B251-0D1BC234DA4A}"/>
              </a:ext>
            </a:extLst>
          </p:cNvPr>
          <p:cNvSpPr>
            <a:spLocks noGrp="1"/>
          </p:cNvSpPr>
          <p:nvPr>
            <p:ph type="title"/>
          </p:nvPr>
        </p:nvSpPr>
        <p:spPr/>
        <p:txBody>
          <a:bodyPr/>
          <a:lstStyle/>
          <a:p>
            <a:endParaRPr lang="en-PH"/>
          </a:p>
        </p:txBody>
      </p:sp>
      <p:sp>
        <p:nvSpPr>
          <p:cNvPr id="3" name="Content Placeholder 2">
            <a:extLst>
              <a:ext uri="{FF2B5EF4-FFF2-40B4-BE49-F238E27FC236}">
                <a16:creationId xmlns:a16="http://schemas.microsoft.com/office/drawing/2014/main" id="{E3ED08DC-6AAC-0B14-4CCA-2E687F101084}"/>
              </a:ext>
            </a:extLst>
          </p:cNvPr>
          <p:cNvSpPr>
            <a:spLocks noGrp="1"/>
          </p:cNvSpPr>
          <p:nvPr>
            <p:ph idx="1"/>
          </p:nvPr>
        </p:nvSpPr>
        <p:spPr/>
        <p:txBody>
          <a:bodyPr/>
          <a:lstStyle/>
          <a:p>
            <a:endParaRPr lang="en-PH"/>
          </a:p>
        </p:txBody>
      </p:sp>
      <p:sp>
        <p:nvSpPr>
          <p:cNvPr id="4" name="Date Placeholder 3">
            <a:extLst>
              <a:ext uri="{FF2B5EF4-FFF2-40B4-BE49-F238E27FC236}">
                <a16:creationId xmlns:a16="http://schemas.microsoft.com/office/drawing/2014/main" id="{C762E7E2-F954-1074-6BD7-64DF8D75D1A0}"/>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63E44856-2314-CCD7-218A-E5493BAC4301}"/>
              </a:ext>
            </a:extLst>
          </p:cNvPr>
          <p:cNvSpPr>
            <a:spLocks noGrp="1"/>
          </p:cNvSpPr>
          <p:nvPr>
            <p:ph type="sldNum" sz="quarter" idx="12"/>
          </p:nvPr>
        </p:nvSpPr>
        <p:spPr/>
        <p:txBody>
          <a:bodyPr/>
          <a:lstStyle/>
          <a:p>
            <a:fld id="{3D74DA9B-2F42-4EC6-954D-F946DDF42035}" type="slidenum">
              <a:rPr lang="en-PH" smtClean="0"/>
              <a:t>6</a:t>
            </a:fld>
            <a:endParaRPr lang="en-PH"/>
          </a:p>
        </p:txBody>
      </p:sp>
      <p:grpSp>
        <p:nvGrpSpPr>
          <p:cNvPr id="23" name="Group 22">
            <a:extLst>
              <a:ext uri="{FF2B5EF4-FFF2-40B4-BE49-F238E27FC236}">
                <a16:creationId xmlns:a16="http://schemas.microsoft.com/office/drawing/2014/main" id="{E86848B7-920D-2F22-CC1F-D58C99F29267}"/>
              </a:ext>
            </a:extLst>
          </p:cNvPr>
          <p:cNvGrpSpPr/>
          <p:nvPr/>
        </p:nvGrpSpPr>
        <p:grpSpPr>
          <a:xfrm>
            <a:off x="941361" y="365125"/>
            <a:ext cx="9529789" cy="5616575"/>
            <a:chOff x="941361" y="365125"/>
            <a:chExt cx="9529789" cy="5616575"/>
          </a:xfrm>
        </p:grpSpPr>
        <p:pic>
          <p:nvPicPr>
            <p:cNvPr id="7" name="Picture 6">
              <a:extLst>
                <a:ext uri="{FF2B5EF4-FFF2-40B4-BE49-F238E27FC236}">
                  <a16:creationId xmlns:a16="http://schemas.microsoft.com/office/drawing/2014/main" id="{ABDC51F6-821F-7E95-C191-94B17CDE380D}"/>
                </a:ext>
              </a:extLst>
            </p:cNvPr>
            <p:cNvPicPr>
              <a:picLocks noChangeAspect="1"/>
            </p:cNvPicPr>
            <p:nvPr/>
          </p:nvPicPr>
          <p:blipFill rotWithShape="1">
            <a:blip r:embed="rId2"/>
            <a:srcRect b="5575"/>
            <a:stretch/>
          </p:blipFill>
          <p:spPr>
            <a:xfrm>
              <a:off x="941361" y="365125"/>
              <a:ext cx="9529789" cy="5616575"/>
            </a:xfrm>
            <a:prstGeom prst="rect">
              <a:avLst/>
            </a:prstGeom>
          </p:spPr>
        </p:pic>
        <p:cxnSp>
          <p:nvCxnSpPr>
            <p:cNvPr id="11" name="Straight Connector 10">
              <a:extLst>
                <a:ext uri="{FF2B5EF4-FFF2-40B4-BE49-F238E27FC236}">
                  <a16:creationId xmlns:a16="http://schemas.microsoft.com/office/drawing/2014/main" id="{AB94066F-52FC-CFF1-FA19-ECFDD6F40A2F}"/>
                </a:ext>
              </a:extLst>
            </p:cNvPr>
            <p:cNvCxnSpPr/>
            <p:nvPr/>
          </p:nvCxnSpPr>
          <p:spPr>
            <a:xfrm flipV="1">
              <a:off x="4692650" y="1079500"/>
              <a:ext cx="0" cy="4559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5D79ACF-A0EC-CB59-394E-F80F15E6C023}"/>
                </a:ext>
              </a:extLst>
            </p:cNvPr>
            <p:cNvSpPr txBox="1"/>
            <p:nvPr/>
          </p:nvSpPr>
          <p:spPr>
            <a:xfrm>
              <a:off x="4927600" y="704740"/>
              <a:ext cx="1892295" cy="646331"/>
            </a:xfrm>
            <a:prstGeom prst="rect">
              <a:avLst/>
            </a:prstGeom>
            <a:noFill/>
          </p:spPr>
          <p:txBody>
            <a:bodyPr wrap="square" rtlCol="0">
              <a:spAutoFit/>
            </a:bodyPr>
            <a:lstStyle/>
            <a:p>
              <a:r>
                <a:rPr lang="en-PH" b="1" dirty="0"/>
                <a:t>STT is increased from 0.5 to 0.6%</a:t>
              </a:r>
            </a:p>
          </p:txBody>
        </p:sp>
        <p:cxnSp>
          <p:nvCxnSpPr>
            <p:cNvPr id="14" name="Straight Arrow Connector 13">
              <a:extLst>
                <a:ext uri="{FF2B5EF4-FFF2-40B4-BE49-F238E27FC236}">
                  <a16:creationId xmlns:a16="http://schemas.microsoft.com/office/drawing/2014/main" id="{5B023D7F-1D2C-7909-B3DD-F593B0443BFB}"/>
                </a:ext>
              </a:extLst>
            </p:cNvPr>
            <p:cNvCxnSpPr/>
            <p:nvPr/>
          </p:nvCxnSpPr>
          <p:spPr>
            <a:xfrm>
              <a:off x="4692650" y="1174750"/>
              <a:ext cx="4845050" cy="281305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98092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FA12-9873-2417-554C-8BCA2238207F}"/>
              </a:ext>
            </a:extLst>
          </p:cNvPr>
          <p:cNvSpPr>
            <a:spLocks noGrp="1"/>
          </p:cNvSpPr>
          <p:nvPr>
            <p:ph type="title"/>
          </p:nvPr>
        </p:nvSpPr>
        <p:spPr/>
        <p:txBody>
          <a:bodyPr/>
          <a:lstStyle/>
          <a:p>
            <a:endParaRPr lang="en-PH"/>
          </a:p>
        </p:txBody>
      </p:sp>
      <p:sp>
        <p:nvSpPr>
          <p:cNvPr id="3" name="Content Placeholder 2">
            <a:extLst>
              <a:ext uri="{FF2B5EF4-FFF2-40B4-BE49-F238E27FC236}">
                <a16:creationId xmlns:a16="http://schemas.microsoft.com/office/drawing/2014/main" id="{A8C154C0-4049-B4A7-77E5-B68909EED489}"/>
              </a:ext>
            </a:extLst>
          </p:cNvPr>
          <p:cNvSpPr>
            <a:spLocks noGrp="1"/>
          </p:cNvSpPr>
          <p:nvPr>
            <p:ph idx="1"/>
          </p:nvPr>
        </p:nvSpPr>
        <p:spPr>
          <a:xfrm>
            <a:off x="838200" y="4898155"/>
            <a:ext cx="10515600" cy="1278808"/>
          </a:xfrm>
        </p:spPr>
        <p:txBody>
          <a:bodyPr/>
          <a:lstStyle/>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increase in the STT from 0.5 to 0.6 percent coincided with a 14.8 percent loss in value of the PSE Index. Since the increase in the STT in January 1, 2018, the PSEI has lost 27.7 percent of its value.</a:t>
            </a:r>
            <a:endParaRPr lang="en-P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PH" dirty="0"/>
          </a:p>
        </p:txBody>
      </p:sp>
      <p:sp>
        <p:nvSpPr>
          <p:cNvPr id="4" name="Date Placeholder 3">
            <a:extLst>
              <a:ext uri="{FF2B5EF4-FFF2-40B4-BE49-F238E27FC236}">
                <a16:creationId xmlns:a16="http://schemas.microsoft.com/office/drawing/2014/main" id="{37492C38-DEF4-2E02-AA24-BD2D39C378A7}"/>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ECC048F2-01B0-2049-F5AC-3B7728A2CA8C}"/>
              </a:ext>
            </a:extLst>
          </p:cNvPr>
          <p:cNvSpPr>
            <a:spLocks noGrp="1"/>
          </p:cNvSpPr>
          <p:nvPr>
            <p:ph type="sldNum" sz="quarter" idx="12"/>
          </p:nvPr>
        </p:nvSpPr>
        <p:spPr/>
        <p:txBody>
          <a:bodyPr/>
          <a:lstStyle/>
          <a:p>
            <a:fld id="{3D74DA9B-2F42-4EC6-954D-F946DDF42035}" type="slidenum">
              <a:rPr lang="en-PH" smtClean="0"/>
              <a:t>7</a:t>
            </a:fld>
            <a:endParaRPr lang="en-PH"/>
          </a:p>
        </p:txBody>
      </p:sp>
      <p:pic>
        <p:nvPicPr>
          <p:cNvPr id="6" name="Picture 5">
            <a:extLst>
              <a:ext uri="{FF2B5EF4-FFF2-40B4-BE49-F238E27FC236}">
                <a16:creationId xmlns:a16="http://schemas.microsoft.com/office/drawing/2014/main" id="{503C2AD2-A81B-CF5D-15B3-BED778D03DD5}"/>
              </a:ext>
            </a:extLst>
          </p:cNvPr>
          <p:cNvPicPr>
            <a:picLocks noChangeAspect="1"/>
          </p:cNvPicPr>
          <p:nvPr/>
        </p:nvPicPr>
        <p:blipFill>
          <a:blip r:embed="rId2"/>
          <a:stretch>
            <a:fillRect/>
          </a:stretch>
        </p:blipFill>
        <p:spPr>
          <a:xfrm>
            <a:off x="1236915" y="1924687"/>
            <a:ext cx="9241531" cy="2810391"/>
          </a:xfrm>
          <a:prstGeom prst="rect">
            <a:avLst/>
          </a:prstGeom>
        </p:spPr>
      </p:pic>
    </p:spTree>
    <p:extLst>
      <p:ext uri="{BB962C8B-B14F-4D97-AF65-F5344CB8AC3E}">
        <p14:creationId xmlns:p14="http://schemas.microsoft.com/office/powerpoint/2010/main" val="1291551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87C89-47E3-0EFF-84DE-E6874530A526}"/>
              </a:ext>
            </a:extLst>
          </p:cNvPr>
          <p:cNvSpPr>
            <a:spLocks noGrp="1"/>
          </p:cNvSpPr>
          <p:nvPr>
            <p:ph type="title"/>
          </p:nvPr>
        </p:nvSpPr>
        <p:spPr/>
        <p:txBody>
          <a:bodyPr/>
          <a:lstStyle/>
          <a:p>
            <a:r>
              <a:rPr lang="en-US" dirty="0"/>
              <a:t>Very low insurance penetration rate</a:t>
            </a:r>
            <a:endParaRPr lang="en-PH" dirty="0"/>
          </a:p>
        </p:txBody>
      </p:sp>
      <p:sp>
        <p:nvSpPr>
          <p:cNvPr id="4" name="Date Placeholder 3">
            <a:extLst>
              <a:ext uri="{FF2B5EF4-FFF2-40B4-BE49-F238E27FC236}">
                <a16:creationId xmlns:a16="http://schemas.microsoft.com/office/drawing/2014/main" id="{3B9F2519-4024-A08B-4562-60E4BAA982AC}"/>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B23E9B64-3AE7-2556-3681-A02D0B90CEF8}"/>
              </a:ext>
            </a:extLst>
          </p:cNvPr>
          <p:cNvSpPr>
            <a:spLocks noGrp="1"/>
          </p:cNvSpPr>
          <p:nvPr>
            <p:ph type="sldNum" sz="quarter" idx="12"/>
          </p:nvPr>
        </p:nvSpPr>
        <p:spPr/>
        <p:txBody>
          <a:bodyPr/>
          <a:lstStyle/>
          <a:p>
            <a:fld id="{3D74DA9B-2F42-4EC6-954D-F946DDF42035}" type="slidenum">
              <a:rPr lang="en-PH" smtClean="0"/>
              <a:t>8</a:t>
            </a:fld>
            <a:endParaRPr lang="en-PH"/>
          </a:p>
        </p:txBody>
      </p:sp>
      <p:graphicFrame>
        <p:nvGraphicFramePr>
          <p:cNvPr id="7" name="Object 6">
            <a:extLst>
              <a:ext uri="{FF2B5EF4-FFF2-40B4-BE49-F238E27FC236}">
                <a16:creationId xmlns:a16="http://schemas.microsoft.com/office/drawing/2014/main" id="{840B9A05-3264-98F5-15DD-29D1C587C196}"/>
              </a:ext>
            </a:extLst>
          </p:cNvPr>
          <p:cNvGraphicFramePr>
            <a:graphicFrameLocks noChangeAspect="1"/>
          </p:cNvGraphicFramePr>
          <p:nvPr>
            <p:extLst>
              <p:ext uri="{D42A27DB-BD31-4B8C-83A1-F6EECF244321}">
                <p14:modId xmlns:p14="http://schemas.microsoft.com/office/powerpoint/2010/main" val="3794651446"/>
              </p:ext>
            </p:extLst>
          </p:nvPr>
        </p:nvGraphicFramePr>
        <p:xfrm>
          <a:off x="2382101" y="1706956"/>
          <a:ext cx="7266534" cy="4588675"/>
        </p:xfrm>
        <a:graphic>
          <a:graphicData uri="http://schemas.openxmlformats.org/presentationml/2006/ole">
            <mc:AlternateContent xmlns:mc="http://schemas.openxmlformats.org/markup-compatibility/2006">
              <mc:Choice xmlns:v="urn:schemas-microsoft-com:vml" Requires="v">
                <p:oleObj name="Document" r:id="rId2" imgW="5940848" imgH="3751891" progId="Word.Document.12">
                  <p:embed/>
                </p:oleObj>
              </mc:Choice>
              <mc:Fallback>
                <p:oleObj name="Document" r:id="rId2" imgW="5940848" imgH="3751891" progId="Word.Document.12">
                  <p:embed/>
                  <p:pic>
                    <p:nvPicPr>
                      <p:cNvPr id="0" name=""/>
                      <p:cNvPicPr/>
                      <p:nvPr/>
                    </p:nvPicPr>
                    <p:blipFill>
                      <a:blip r:embed="rId3"/>
                      <a:stretch>
                        <a:fillRect/>
                      </a:stretch>
                    </p:blipFill>
                    <p:spPr>
                      <a:xfrm>
                        <a:off x="2382101" y="1706956"/>
                        <a:ext cx="7266534" cy="4588675"/>
                      </a:xfrm>
                      <a:prstGeom prst="rect">
                        <a:avLst/>
                      </a:prstGeom>
                    </p:spPr>
                  </p:pic>
                </p:oleObj>
              </mc:Fallback>
            </mc:AlternateContent>
          </a:graphicData>
        </a:graphic>
      </p:graphicFrame>
    </p:spTree>
    <p:extLst>
      <p:ext uri="{BB962C8B-B14F-4D97-AF65-F5344CB8AC3E}">
        <p14:creationId xmlns:p14="http://schemas.microsoft.com/office/powerpoint/2010/main" val="3653359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C4A3-8A7B-C0CC-0393-496183E9E7AA}"/>
              </a:ext>
            </a:extLst>
          </p:cNvPr>
          <p:cNvSpPr>
            <a:spLocks noGrp="1"/>
          </p:cNvSpPr>
          <p:nvPr>
            <p:ph type="title"/>
          </p:nvPr>
        </p:nvSpPr>
        <p:spPr/>
        <p:txBody>
          <a:bodyPr/>
          <a:lstStyle/>
          <a:p>
            <a:r>
              <a:rPr lang="en-US" dirty="0"/>
              <a:t>How to build a strong capital market</a:t>
            </a:r>
            <a:endParaRPr lang="en-PH" dirty="0"/>
          </a:p>
        </p:txBody>
      </p:sp>
      <p:sp>
        <p:nvSpPr>
          <p:cNvPr id="4" name="Date Placeholder 3">
            <a:extLst>
              <a:ext uri="{FF2B5EF4-FFF2-40B4-BE49-F238E27FC236}">
                <a16:creationId xmlns:a16="http://schemas.microsoft.com/office/drawing/2014/main" id="{DCEE6AA7-2DDA-A7F4-EDC6-3F975774DA88}"/>
              </a:ext>
            </a:extLst>
          </p:cNvPr>
          <p:cNvSpPr>
            <a:spLocks noGrp="1"/>
          </p:cNvSpPr>
          <p:nvPr>
            <p:ph type="dt" sz="half" idx="10"/>
          </p:nvPr>
        </p:nvSpPr>
        <p:spPr/>
        <p:txBody>
          <a:bodyPr/>
          <a:lstStyle/>
          <a:p>
            <a:fld id="{5C7B18B8-61B0-4733-B112-1E01CA7A5CF6}" type="datetime1">
              <a:rPr lang="en-PH" smtClean="0"/>
              <a:t>29/08/2024</a:t>
            </a:fld>
            <a:endParaRPr lang="en-PH"/>
          </a:p>
        </p:txBody>
      </p:sp>
      <p:sp>
        <p:nvSpPr>
          <p:cNvPr id="5" name="Slide Number Placeholder 4">
            <a:extLst>
              <a:ext uri="{FF2B5EF4-FFF2-40B4-BE49-F238E27FC236}">
                <a16:creationId xmlns:a16="http://schemas.microsoft.com/office/drawing/2014/main" id="{21BC0419-86B2-46D5-6DCD-19BB0FAECF20}"/>
              </a:ext>
            </a:extLst>
          </p:cNvPr>
          <p:cNvSpPr>
            <a:spLocks noGrp="1"/>
          </p:cNvSpPr>
          <p:nvPr>
            <p:ph type="sldNum" sz="quarter" idx="12"/>
          </p:nvPr>
        </p:nvSpPr>
        <p:spPr/>
        <p:txBody>
          <a:bodyPr/>
          <a:lstStyle/>
          <a:p>
            <a:fld id="{3D74DA9B-2F42-4EC6-954D-F946DDF42035}" type="slidenum">
              <a:rPr lang="en-PH" smtClean="0"/>
              <a:t>9</a:t>
            </a:fld>
            <a:endParaRPr lang="en-PH"/>
          </a:p>
        </p:txBody>
      </p:sp>
      <p:sp>
        <p:nvSpPr>
          <p:cNvPr id="10" name="TextBox 9">
            <a:extLst>
              <a:ext uri="{FF2B5EF4-FFF2-40B4-BE49-F238E27FC236}">
                <a16:creationId xmlns:a16="http://schemas.microsoft.com/office/drawing/2014/main" id="{2E8F2566-56D4-A5C9-4F4C-7776BDE7C538}"/>
              </a:ext>
            </a:extLst>
          </p:cNvPr>
          <p:cNvSpPr txBox="1"/>
          <p:nvPr/>
        </p:nvSpPr>
        <p:spPr>
          <a:xfrm>
            <a:off x="908050" y="1690688"/>
            <a:ext cx="10096500" cy="2062103"/>
          </a:xfrm>
          <a:prstGeom prst="rect">
            <a:avLst/>
          </a:prstGeom>
          <a:noFill/>
        </p:spPr>
        <p:txBody>
          <a:bodyPr wrap="square" rtlCol="0">
            <a:spAutoFit/>
          </a:bodyPr>
          <a:lstStyle/>
          <a:p>
            <a:pPr marL="457200" indent="-457200">
              <a:buFont typeface="+mj-lt"/>
              <a:buAutoNum type="arabicPeriod"/>
            </a:pPr>
            <a:r>
              <a:rPr lang="en-US" sz="3200" dirty="0"/>
              <a:t>Reduce friction costs – especially taxes</a:t>
            </a:r>
          </a:p>
          <a:p>
            <a:pPr marL="457200" indent="-457200">
              <a:buFont typeface="+mj-lt"/>
              <a:buAutoNum type="arabicPeriod"/>
            </a:pPr>
            <a:r>
              <a:rPr lang="en-US" sz="3200" dirty="0"/>
              <a:t>Reduce barriers and costs to investor entry and exit, and provide incentives to entry</a:t>
            </a:r>
          </a:p>
          <a:p>
            <a:pPr marL="457200" indent="-457200">
              <a:buFont typeface="+mj-lt"/>
              <a:buAutoNum type="arabicPeriod"/>
            </a:pPr>
            <a:r>
              <a:rPr lang="en-US" sz="3200" dirty="0"/>
              <a:t>Increase available investor options </a:t>
            </a:r>
            <a:endParaRPr lang="en-PH" sz="3200" dirty="0"/>
          </a:p>
        </p:txBody>
      </p:sp>
    </p:spTree>
    <p:extLst>
      <p:ext uri="{BB962C8B-B14F-4D97-AF65-F5344CB8AC3E}">
        <p14:creationId xmlns:p14="http://schemas.microsoft.com/office/powerpoint/2010/main" val="4001644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7304</TotalTime>
  <Words>881</Words>
  <Application>Microsoft Office PowerPoint</Application>
  <PresentationFormat>Widescreen</PresentationFormat>
  <Paragraphs>183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 more robust capital market: Rebuilding economic momentum to 7-8% in 2024 onwards</vt:lpstr>
      <vt:lpstr>Cost of capital in the Philippine is very high</vt:lpstr>
      <vt:lpstr>Capital market sophistication is low</vt:lpstr>
      <vt:lpstr>Very few options for investors</vt:lpstr>
      <vt:lpstr>Taxes on capital markets also very high</vt:lpstr>
      <vt:lpstr>PowerPoint Presentation</vt:lpstr>
      <vt:lpstr>PowerPoint Presentation</vt:lpstr>
      <vt:lpstr>Very low insurance penetration rate</vt:lpstr>
      <vt:lpstr>How to build a strong capital market</vt:lpstr>
      <vt:lpstr>Features of the Capital Market Efficiency Promotion Act</vt:lpstr>
      <vt:lpstr>Features of the Capital Market Efficiency Promotion Act</vt:lpstr>
      <vt:lpstr>Features of the Capital Market Efficiency Promotion Act</vt:lpstr>
      <vt:lpstr>Features of the Capital Market Efficiency Promotion Act</vt:lpstr>
      <vt:lpstr>Features of the Capital Market Efficiency Promotion Act</vt:lpstr>
      <vt:lpstr>Why CMEPA over PIFITA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cdyacer2022@outlook.com</dc:creator>
  <cp:lastModifiedBy>cdyacer2022@outlook.com</cp:lastModifiedBy>
  <cp:revision>46</cp:revision>
  <dcterms:created xsi:type="dcterms:W3CDTF">2023-07-25T16:07:13Z</dcterms:created>
  <dcterms:modified xsi:type="dcterms:W3CDTF">2024-08-30T03:10:27Z</dcterms:modified>
</cp:coreProperties>
</file>