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90" r:id="rId1"/>
  </p:sldMasterIdLst>
  <p:notesMasterIdLst>
    <p:notesMasterId r:id="rId19"/>
  </p:notesMasterIdLst>
  <p:handoutMasterIdLst>
    <p:handoutMasterId r:id="rId20"/>
  </p:handoutMasterIdLst>
  <p:sldIdLst>
    <p:sldId id="283" r:id="rId2"/>
    <p:sldId id="409" r:id="rId3"/>
    <p:sldId id="257" r:id="rId4"/>
    <p:sldId id="300" r:id="rId5"/>
    <p:sldId id="302" r:id="rId6"/>
    <p:sldId id="443" r:id="rId7"/>
    <p:sldId id="440" r:id="rId8"/>
    <p:sldId id="445" r:id="rId9"/>
    <p:sldId id="325" r:id="rId10"/>
    <p:sldId id="386" r:id="rId11"/>
    <p:sldId id="431" r:id="rId12"/>
    <p:sldId id="433" r:id="rId13"/>
    <p:sldId id="357" r:id="rId14"/>
    <p:sldId id="390" r:id="rId15"/>
    <p:sldId id="448" r:id="rId16"/>
    <p:sldId id="447" r:id="rId17"/>
    <p:sldId id="294" r:id="rId18"/>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autoAdjust="0"/>
    <p:restoredTop sz="68732" autoAdjust="0"/>
  </p:normalViewPr>
  <p:slideViewPr>
    <p:cSldViewPr>
      <p:cViewPr varScale="1">
        <p:scale>
          <a:sx n="82" d="100"/>
          <a:sy n="82" d="100"/>
        </p:scale>
        <p:origin x="2432" y="18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100" d="100"/>
        <a:sy n="10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lihchen\Desktop\10605&#36215;&#34907;&#29983;&#20445;&#20581;&#31185;\&#20581;&#24247;&#32113;&#35336;&amp;&#24179;&#22343;&#39192;&#21629;\&#21407;&#20303;&#27665;&#24179;&#22343;&#39192;&#21629;&#24180;&#40801;&#32068;&#25104;&#20998;&#24067;new.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Users\a245940\Desktop\&#35079;&#26412;%201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846690799735658E-2"/>
          <c:y val="2.8744303881446099E-2"/>
          <c:w val="0.93401850937601993"/>
          <c:h val="0.90639696251560786"/>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歷年平均餘命!$L$1:$U$1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歷年平均餘命!$L$2:$U$2</c:f>
              <c:numCache>
                <c:formatCode>0.00_);[Red]\(0.00\)</c:formatCode>
                <c:ptCount val="10"/>
                <c:pt idx="0">
                  <c:v>70.569999999999993</c:v>
                </c:pt>
                <c:pt idx="1">
                  <c:v>70.81</c:v>
                </c:pt>
                <c:pt idx="2">
                  <c:v>71.260000000000005</c:v>
                </c:pt>
                <c:pt idx="3">
                  <c:v>71.599999999999994</c:v>
                </c:pt>
                <c:pt idx="4">
                  <c:v>71.86</c:v>
                </c:pt>
                <c:pt idx="5">
                  <c:v>71.92</c:v>
                </c:pt>
                <c:pt idx="6">
                  <c:v>72.22</c:v>
                </c:pt>
                <c:pt idx="7">
                  <c:v>72.569999999999993</c:v>
                </c:pt>
                <c:pt idx="8">
                  <c:v>73.099999999999994</c:v>
                </c:pt>
                <c:pt idx="9">
                  <c:v>73.66</c:v>
                </c:pt>
              </c:numCache>
            </c:numRef>
          </c:val>
          <c:extLst>
            <c:ext xmlns:c16="http://schemas.microsoft.com/office/drawing/2014/chart" uri="{C3380CC4-5D6E-409C-BE32-E72D297353CC}">
              <c16:uniqueId val="{00000000-C330-4630-9708-D43F2FB5AAB8}"/>
            </c:ext>
          </c:extLst>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歷年平均餘命!$L$1:$U$1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歷年平均餘命!$L$5:$U$5</c:f>
              <c:numCache>
                <c:formatCode>0.00_);[Red]\(0.00\)</c:formatCode>
                <c:ptCount val="10"/>
                <c:pt idx="0">
                  <c:v>79.150000000000006</c:v>
                </c:pt>
                <c:pt idx="1">
                  <c:v>79.510000000000005</c:v>
                </c:pt>
                <c:pt idx="2">
                  <c:v>80.02</c:v>
                </c:pt>
                <c:pt idx="3">
                  <c:v>79.84</c:v>
                </c:pt>
                <c:pt idx="4">
                  <c:v>80.2</c:v>
                </c:pt>
                <c:pt idx="5">
                  <c:v>80</c:v>
                </c:pt>
                <c:pt idx="6">
                  <c:v>80.39</c:v>
                </c:pt>
                <c:pt idx="7">
                  <c:v>80.69</c:v>
                </c:pt>
                <c:pt idx="8">
                  <c:v>80.86</c:v>
                </c:pt>
                <c:pt idx="9">
                  <c:v>81.319999999999993</c:v>
                </c:pt>
              </c:numCache>
            </c:numRef>
          </c:val>
          <c:extLst>
            <c:ext xmlns:c16="http://schemas.microsoft.com/office/drawing/2014/chart" uri="{C3380CC4-5D6E-409C-BE32-E72D297353CC}">
              <c16:uniqueId val="{00000001-C330-4630-9708-D43F2FB5AAB8}"/>
            </c:ext>
          </c:extLst>
        </c:ser>
        <c:ser>
          <c:idx val="2"/>
          <c:order val="2"/>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歷年平均餘命!$L$1:$U$1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歷年平均餘命!$L$8:$U$8</c:f>
              <c:numCache>
                <c:formatCode>0.00_);[Red]\(0.00\)</c:formatCode>
                <c:ptCount val="10"/>
                <c:pt idx="0">
                  <c:v>8.5800000000000125</c:v>
                </c:pt>
                <c:pt idx="1">
                  <c:v>8.7000000000000028</c:v>
                </c:pt>
                <c:pt idx="2">
                  <c:v>8.7599999999999909</c:v>
                </c:pt>
                <c:pt idx="3">
                  <c:v>8.2400000000000091</c:v>
                </c:pt>
                <c:pt idx="4">
                  <c:v>8.3400000000000034</c:v>
                </c:pt>
                <c:pt idx="5">
                  <c:v>8.08</c:v>
                </c:pt>
                <c:pt idx="6">
                  <c:v>8.08</c:v>
                </c:pt>
                <c:pt idx="7">
                  <c:v>8.1199999999999992</c:v>
                </c:pt>
                <c:pt idx="8">
                  <c:v>7.76</c:v>
                </c:pt>
                <c:pt idx="9">
                  <c:v>7.66</c:v>
                </c:pt>
              </c:numCache>
            </c:numRef>
          </c:val>
          <c:extLst>
            <c:ext xmlns:c16="http://schemas.microsoft.com/office/drawing/2014/chart" uri="{C3380CC4-5D6E-409C-BE32-E72D297353CC}">
              <c16:uniqueId val="{00000002-C330-4630-9708-D43F2FB5AAB8}"/>
            </c:ext>
          </c:extLst>
        </c:ser>
        <c:dLbls>
          <c:showLegendKey val="0"/>
          <c:showVal val="0"/>
          <c:showCatName val="0"/>
          <c:showSerName val="0"/>
          <c:showPercent val="0"/>
          <c:showBubbleSize val="0"/>
        </c:dLbls>
        <c:gapWidth val="150"/>
        <c:axId val="1512694832"/>
        <c:axId val="1"/>
      </c:barChart>
      <c:catAx>
        <c:axId val="1512694832"/>
        <c:scaling>
          <c:orientation val="minMax"/>
        </c:scaling>
        <c:delete val="0"/>
        <c:axPos val="b"/>
        <c:numFmt formatCode="General" sourceLinked="1"/>
        <c:majorTickMark val="out"/>
        <c:minorTickMark val="none"/>
        <c:tickLblPos val="nextTo"/>
        <c:crossAx val="1"/>
        <c:crosses val="autoZero"/>
        <c:auto val="0"/>
        <c:lblAlgn val="ctr"/>
        <c:lblOffset val="100"/>
        <c:noMultiLvlLbl val="0"/>
      </c:catAx>
      <c:valAx>
        <c:axId val="1"/>
        <c:scaling>
          <c:orientation val="minMax"/>
        </c:scaling>
        <c:delete val="0"/>
        <c:axPos val="l"/>
        <c:majorGridlines/>
        <c:numFmt formatCode="0_);\(0\)" sourceLinked="0"/>
        <c:majorTickMark val="out"/>
        <c:minorTickMark val="none"/>
        <c:tickLblPos val="nextTo"/>
        <c:crossAx val="15126948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88106733273411E-2"/>
          <c:y val="9.7054436322468685E-2"/>
          <c:w val="0.8646417602055062"/>
          <c:h val="0.66656726191434656"/>
        </c:manualLayout>
      </c:layout>
      <c:barChart>
        <c:barDir val="col"/>
        <c:grouping val="clustered"/>
        <c:varyColors val="0"/>
        <c:ser>
          <c:idx val="0"/>
          <c:order val="0"/>
          <c:tx>
            <c:strRef>
              <c:f>'109年資料'!$B$1</c:f>
              <c:strCache>
                <c:ptCount val="1"/>
                <c:pt idx="0">
                  <c:v>原住民族</c:v>
                </c:pt>
              </c:strCache>
            </c:strRef>
          </c:tx>
          <c:invertIfNegative val="0"/>
          <c:dLbls>
            <c:spPr>
              <a:noFill/>
              <a:ln>
                <a:noFill/>
              </a:ln>
              <a:effectLst/>
            </c:spPr>
            <c:txPr>
              <a:bodyPr/>
              <a:lstStyle/>
              <a:p>
                <a:pPr>
                  <a:defRPr>
                    <a:latin typeface="標楷體" panose="03000509000000000000" pitchFamily="65" charset="-120"/>
                    <a:ea typeface="標楷體" panose="03000509000000000000" pitchFamily="65" charset="-12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'109年資料'!$A$2:$A$11</c:f>
              <c:strCache>
                <c:ptCount val="10"/>
                <c:pt idx="0">
                  <c:v>惡性腫瘤</c:v>
                </c:pt>
                <c:pt idx="1">
                  <c:v>心臟疾病(高血壓性疾病除外)</c:v>
                </c:pt>
                <c:pt idx="2">
                  <c:v>腦血管疾病</c:v>
                </c:pt>
                <c:pt idx="3">
                  <c:v>慢性肝病及肝硬化</c:v>
                </c:pt>
                <c:pt idx="4">
                  <c:v>事故傷害</c:v>
                </c:pt>
                <c:pt idx="5">
                  <c:v>肺炎</c:v>
                </c:pt>
                <c:pt idx="6">
                  <c:v>糖尿病</c:v>
                </c:pt>
                <c:pt idx="7">
                  <c:v>高血壓性疾病</c:v>
                </c:pt>
                <c:pt idx="8">
                  <c:v>慢性下呼吸道疾病</c:v>
                </c:pt>
                <c:pt idx="9">
                  <c:v>腎炎、腎病症候群及腎病變</c:v>
                </c:pt>
              </c:strCache>
            </c:strRef>
          </c:cat>
          <c:val>
            <c:numRef>
              <c:f>'109年資料'!$B$2:$B$11</c:f>
              <c:numCache>
                <c:formatCode>0.0</c:formatCode>
                <c:ptCount val="10"/>
                <c:pt idx="0">
                  <c:v>173.1</c:v>
                </c:pt>
                <c:pt idx="1">
                  <c:v>86.9</c:v>
                </c:pt>
                <c:pt idx="2">
                  <c:v>58.7</c:v>
                </c:pt>
                <c:pt idx="3">
                  <c:v>53.3</c:v>
                </c:pt>
                <c:pt idx="4">
                  <c:v>48.1</c:v>
                </c:pt>
                <c:pt idx="5">
                  <c:v>40.4</c:v>
                </c:pt>
                <c:pt idx="6">
                  <c:v>40.1</c:v>
                </c:pt>
                <c:pt idx="7">
                  <c:v>31.5</c:v>
                </c:pt>
                <c:pt idx="8">
                  <c:v>21.6</c:v>
                </c:pt>
                <c:pt idx="9">
                  <c:v>15</c:v>
                </c:pt>
              </c:numCache>
            </c:numRef>
          </c:val>
          <c:extLst>
            <c:ext xmlns:c16="http://schemas.microsoft.com/office/drawing/2014/chart" uri="{C3380CC4-5D6E-409C-BE32-E72D297353CC}">
              <c16:uniqueId val="{00000000-9A9A-4438-B7DA-81A1B762913D}"/>
            </c:ext>
          </c:extLst>
        </c:ser>
        <c:ser>
          <c:idx val="1"/>
          <c:order val="1"/>
          <c:tx>
            <c:strRef>
              <c:f>'109年資料'!$C$1</c:f>
              <c:strCache>
                <c:ptCount val="1"/>
                <c:pt idx="0">
                  <c:v>全國</c:v>
                </c:pt>
              </c:strCache>
            </c:strRef>
          </c:tx>
          <c:spPr>
            <a:ln>
              <a:noFill/>
            </a:ln>
          </c:spPr>
          <c:invertIfNegative val="0"/>
          <c:dLbls>
            <c:spPr>
              <a:noFill/>
              <a:ln>
                <a:noFill/>
              </a:ln>
              <a:effectLst/>
            </c:spPr>
            <c:txPr>
              <a:bodyPr/>
              <a:lstStyle/>
              <a:p>
                <a:pPr>
                  <a:defRPr>
                    <a:latin typeface="標楷體" panose="03000509000000000000" pitchFamily="65" charset="-120"/>
                    <a:ea typeface="標楷體" panose="03000509000000000000" pitchFamily="65" charset="-12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'109年資料'!$A$2:$A$11</c:f>
              <c:strCache>
                <c:ptCount val="10"/>
                <c:pt idx="0">
                  <c:v>惡性腫瘤</c:v>
                </c:pt>
                <c:pt idx="1">
                  <c:v>心臟疾病(高血壓性疾病除外)</c:v>
                </c:pt>
                <c:pt idx="2">
                  <c:v>腦血管疾病</c:v>
                </c:pt>
                <c:pt idx="3">
                  <c:v>慢性肝病及肝硬化</c:v>
                </c:pt>
                <c:pt idx="4">
                  <c:v>事故傷害</c:v>
                </c:pt>
                <c:pt idx="5">
                  <c:v>肺炎</c:v>
                </c:pt>
                <c:pt idx="6">
                  <c:v>糖尿病</c:v>
                </c:pt>
                <c:pt idx="7">
                  <c:v>高血壓性疾病</c:v>
                </c:pt>
                <c:pt idx="8">
                  <c:v>慢性下呼吸道疾病</c:v>
                </c:pt>
                <c:pt idx="9">
                  <c:v>腎炎、腎病症候群及腎病變</c:v>
                </c:pt>
              </c:strCache>
            </c:strRef>
          </c:cat>
          <c:val>
            <c:numRef>
              <c:f>'109年資料'!$C$2:$C$11</c:f>
              <c:numCache>
                <c:formatCode>0.0</c:formatCode>
                <c:ptCount val="10"/>
                <c:pt idx="0">
                  <c:v>117.3</c:v>
                </c:pt>
                <c:pt idx="1">
                  <c:v>43.8</c:v>
                </c:pt>
                <c:pt idx="2">
                  <c:v>25.2</c:v>
                </c:pt>
                <c:pt idx="3">
                  <c:v>10.3</c:v>
                </c:pt>
                <c:pt idx="4">
                  <c:v>20.3</c:v>
                </c:pt>
                <c:pt idx="5">
                  <c:v>26.4</c:v>
                </c:pt>
                <c:pt idx="6">
                  <c:v>22</c:v>
                </c:pt>
                <c:pt idx="7">
                  <c:v>13.4</c:v>
                </c:pt>
                <c:pt idx="8">
                  <c:v>11</c:v>
                </c:pt>
                <c:pt idx="9">
                  <c:v>10.5</c:v>
                </c:pt>
              </c:numCache>
            </c:numRef>
          </c:val>
          <c:extLst>
            <c:ext xmlns:c16="http://schemas.microsoft.com/office/drawing/2014/chart" uri="{C3380CC4-5D6E-409C-BE32-E72D297353CC}">
              <c16:uniqueId val="{00000001-9A9A-4438-B7DA-81A1B762913D}"/>
            </c:ext>
          </c:extLst>
        </c:ser>
        <c:dLbls>
          <c:dLblPos val="outEnd"/>
          <c:showLegendKey val="0"/>
          <c:showVal val="1"/>
          <c:showCatName val="0"/>
          <c:showSerName val="0"/>
          <c:showPercent val="0"/>
          <c:showBubbleSize val="0"/>
        </c:dLbls>
        <c:gapWidth val="150"/>
        <c:overlap val="-24"/>
        <c:axId val="305833856"/>
        <c:axId val="307814784"/>
      </c:barChart>
      <c:catAx>
        <c:axId val="305833856"/>
        <c:scaling>
          <c:orientation val="minMax"/>
        </c:scaling>
        <c:delete val="0"/>
        <c:axPos val="b"/>
        <c:majorGridlines>
          <c:spPr>
            <a:ln cmpd="sng">
              <a:solidFill>
                <a:schemeClr val="bg1">
                  <a:lumMod val="50000"/>
                </a:schemeClr>
              </a:solidFill>
              <a:prstDash val="dash"/>
            </a:ln>
          </c:spPr>
        </c:majorGridlines>
        <c:numFmt formatCode="General" sourceLinked="0"/>
        <c:majorTickMark val="none"/>
        <c:minorTickMark val="none"/>
        <c:tickLblPos val="nextTo"/>
        <c:txPr>
          <a:bodyPr rot="0" vert="eaVert"/>
          <a:lstStyle/>
          <a:p>
            <a:pPr>
              <a:defRPr b="1" baseline="0">
                <a:latin typeface="標楷體" panose="03000509000000000000" pitchFamily="65" charset="-120"/>
                <a:ea typeface="標楷體" panose="03000509000000000000" pitchFamily="65" charset="-120"/>
              </a:defRPr>
            </a:pPr>
            <a:endParaRPr lang="zh-TW"/>
          </a:p>
        </c:txPr>
        <c:crossAx val="307814784"/>
        <c:crosses val="autoZero"/>
        <c:auto val="1"/>
        <c:lblAlgn val="ctr"/>
        <c:lblOffset val="100"/>
        <c:noMultiLvlLbl val="0"/>
      </c:catAx>
      <c:valAx>
        <c:axId val="307814784"/>
        <c:scaling>
          <c:orientation val="minMax"/>
        </c:scaling>
        <c:delete val="0"/>
        <c:axPos val="l"/>
        <c:majorGridlines>
          <c:spPr>
            <a:ln cmpd="thickThin">
              <a:solidFill>
                <a:schemeClr val="bg1">
                  <a:lumMod val="50000"/>
                </a:schemeClr>
              </a:solidFill>
              <a:prstDash val="sysDash"/>
            </a:ln>
          </c:spPr>
        </c:majorGridlines>
        <c:numFmt formatCode="0.0" sourceLinked="1"/>
        <c:majorTickMark val="out"/>
        <c:minorTickMark val="none"/>
        <c:tickLblPos val="nextTo"/>
        <c:txPr>
          <a:bodyPr/>
          <a:lstStyle/>
          <a:p>
            <a:pPr>
              <a:defRPr>
                <a:latin typeface="標楷體" panose="03000509000000000000" pitchFamily="65" charset="-120"/>
                <a:ea typeface="標楷體" panose="03000509000000000000" pitchFamily="65" charset="-120"/>
              </a:defRPr>
            </a:pPr>
            <a:endParaRPr lang="zh-TW"/>
          </a:p>
        </c:txPr>
        <c:crossAx val="305833856"/>
        <c:crosses val="autoZero"/>
        <c:crossBetween val="between"/>
      </c:valAx>
    </c:plotArea>
    <c:legend>
      <c:legendPos val="r"/>
      <c:layout>
        <c:manualLayout>
          <c:xMode val="edge"/>
          <c:yMode val="edge"/>
          <c:x val="0.68450949437284336"/>
          <c:y val="0"/>
          <c:w val="0.20731492492255285"/>
          <c:h val="0.11831449557514055"/>
        </c:manualLayout>
      </c:layout>
      <c:overlay val="0"/>
      <c:txPr>
        <a:bodyPr/>
        <a:lstStyle/>
        <a:p>
          <a:pPr>
            <a:defRPr>
              <a:latin typeface="標楷體" panose="03000509000000000000" pitchFamily="65" charset="-120"/>
              <a:ea typeface="標楷體" panose="03000509000000000000" pitchFamily="65" charset="-120"/>
            </a:defRPr>
          </a:pPr>
          <a:endParaRPr lang="zh-TW"/>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1AE0CF19-94E4-488F-8B3F-30DD73AC6DE8}" type="datetimeFigureOut">
              <a:rPr lang="zh-TW" altLang="en-US"/>
              <a:pPr>
                <a:defRPr/>
              </a:pPr>
              <a:t>2022/7/11</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DF5CE08-80A6-4D67-981D-98B6C59E7263}" type="slidenum">
              <a:rPr lang="zh-TW" altLang="en-US"/>
              <a:pPr/>
              <a:t>‹#›</a:t>
            </a:fld>
            <a:endParaRPr lang="zh-TW" altLang="en-US"/>
          </a:p>
        </p:txBody>
      </p:sp>
    </p:spTree>
    <p:extLst>
      <p:ext uri="{BB962C8B-B14F-4D97-AF65-F5344CB8AC3E}">
        <p14:creationId xmlns:p14="http://schemas.microsoft.com/office/powerpoint/2010/main" val="147658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9297CA4A-3E9B-4A90-9A0F-AC2916A2A530}" type="datetimeFigureOut">
              <a:rPr lang="zh-TW" altLang="en-US"/>
              <a:pPr>
                <a:defRPr/>
              </a:pPr>
              <a:t>2022/7/11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59CC05F-B243-4449-A162-C36785746C3D}" type="slidenum">
              <a:rPr lang="zh-TW" altLang="en-US"/>
              <a:pPr/>
              <a:t>‹#›</a:t>
            </a:fld>
            <a:endParaRPr lang="zh-TW" altLang="en-US"/>
          </a:p>
        </p:txBody>
      </p:sp>
    </p:spTree>
    <p:extLst>
      <p:ext uri="{BB962C8B-B14F-4D97-AF65-F5344CB8AC3E}">
        <p14:creationId xmlns:p14="http://schemas.microsoft.com/office/powerpoint/2010/main" val="791390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Hi, everyone, I’m glad to be here and speak with you today. I would like to thank the </a:t>
            </a:r>
            <a:r>
              <a:rPr lang="en-US" altLang="zh-TW" sz="1400" b="1" dirty="0" err="1">
                <a:effectLst/>
                <a:latin typeface="Times New Roman" panose="02020603050405020304" pitchFamily="18" charset="0"/>
                <a:ea typeface="標楷體" panose="03000509000000000000" pitchFamily="65" charset="-120"/>
                <a:cs typeface="Times New Roman" panose="02020603050405020304" pitchFamily="18" charset="0"/>
              </a:rPr>
              <a:t>PRIDoC</a:t>
            </a: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 2022</a:t>
            </a: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 for giving me the opportunity to share my experience with you. </a:t>
            </a:r>
            <a:endParaRPr lang="zh-TW" altLang="zh-TW" sz="14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It is entitled:</a:t>
            </a:r>
            <a:endParaRPr lang="zh-TW" altLang="zh-TW" sz="14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lvl="2" algn="ctr"/>
            <a:r>
              <a:rPr lang="en-US" altLang="zh-TW" sz="1400" b="1" kern="0" dirty="0">
                <a:effectLst/>
                <a:latin typeface="Times New Roman" panose="02020603050405020304" pitchFamily="18" charset="0"/>
                <a:ea typeface="標楷體" panose="03000509000000000000" pitchFamily="65" charset="-120"/>
              </a:rPr>
              <a:t>Ethnic Dialogue &amp; Experience Sharing:</a:t>
            </a:r>
            <a:br>
              <a:rPr lang="en-US" altLang="zh-TW" sz="1400" b="1" kern="0" dirty="0">
                <a:effectLst/>
                <a:latin typeface="Times New Roman" panose="02020603050405020304" pitchFamily="18" charset="0"/>
                <a:ea typeface="標楷體" panose="03000509000000000000" pitchFamily="65" charset="-120"/>
              </a:rPr>
            </a:br>
            <a:r>
              <a:rPr lang="en-US" altLang="zh-TW" sz="1400" b="1" kern="0" dirty="0">
                <a:effectLst/>
                <a:latin typeface="Times New Roman" panose="02020603050405020304" pitchFamily="18" charset="0"/>
                <a:ea typeface="標楷體" panose="03000509000000000000" pitchFamily="65" charset="-120"/>
              </a:rPr>
              <a:t>How Taiwan promoted </a:t>
            </a:r>
            <a:br>
              <a:rPr lang="en-US" altLang="zh-TW" sz="1400" b="1" kern="0" dirty="0">
                <a:effectLst/>
                <a:latin typeface="Times New Roman" panose="02020603050405020304" pitchFamily="18" charset="0"/>
                <a:ea typeface="標楷體" panose="03000509000000000000" pitchFamily="65" charset="-120"/>
              </a:rPr>
            </a:br>
            <a:r>
              <a:rPr lang="en-US" altLang="zh-TW" sz="1400" b="1" kern="0" dirty="0">
                <a:effectLst/>
                <a:latin typeface="Times New Roman" panose="02020603050405020304" pitchFamily="18" charset="0"/>
                <a:ea typeface="標楷體" panose="03000509000000000000" pitchFamily="65" charset="-120"/>
              </a:rPr>
              <a:t>Indigenous Cultural Safety</a:t>
            </a:r>
            <a:endParaRPr lang="zh-TW" altLang="en-US" sz="1400" b="1" dirty="0">
              <a:latin typeface="Arial" charset="0"/>
            </a:endParaRPr>
          </a:p>
        </p:txBody>
      </p:sp>
      <p:sp>
        <p:nvSpPr>
          <p:cNvPr id="133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a:t>附件</a:t>
            </a:r>
            <a:r>
              <a:rPr lang="en-US" altLang="zh-TW" dirty="0"/>
              <a:t>4 </a:t>
            </a:r>
            <a:r>
              <a:rPr lang="zh-TW" altLang="en-US"/>
              <a:t>第</a:t>
            </a:r>
            <a:r>
              <a:rPr lang="en-US" altLang="zh-TW" dirty="0"/>
              <a:t>37-43</a:t>
            </a:r>
            <a:r>
              <a:rPr lang="zh-TW" altLang="en-US"/>
              <a:t>頁</a:t>
            </a:r>
          </a:p>
        </p:txBody>
      </p:sp>
    </p:spTree>
    <p:extLst>
      <p:ext uri="{BB962C8B-B14F-4D97-AF65-F5344CB8AC3E}">
        <p14:creationId xmlns:p14="http://schemas.microsoft.com/office/powerpoint/2010/main" val="267354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Let’s take a look at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Factors Affecting Health Status among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listed here.</a:t>
            </a:r>
            <a:endParaRPr lang="en-US"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000" kern="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kern="0" dirty="0">
                <a:effectLst/>
                <a:latin typeface="Times New Roman" panose="02020603050405020304" pitchFamily="18" charset="0"/>
                <a:ea typeface="標楷體" panose="03000509000000000000" pitchFamily="65" charset="-120"/>
              </a:rPr>
              <a:t>I think similar </a:t>
            </a:r>
            <a:r>
              <a:rPr lang="en-US" altLang="zh-TW" sz="1200" b="1" kern="0" dirty="0">
                <a:effectLst/>
                <a:latin typeface="Times New Roman" panose="02020603050405020304" pitchFamily="18" charset="0"/>
                <a:ea typeface="標楷體" panose="03000509000000000000" pitchFamily="65" charset="-120"/>
              </a:rPr>
              <a:t>Factors Affecting Health Status </a:t>
            </a:r>
            <a:r>
              <a:rPr lang="en-US" altLang="zh-TW" sz="1200" kern="0" dirty="0">
                <a:effectLst/>
                <a:latin typeface="Times New Roman" panose="02020603050405020304" pitchFamily="18" charset="0"/>
                <a:ea typeface="標楷體" panose="03000509000000000000" pitchFamily="65" charset="-120"/>
              </a:rPr>
              <a:t>can be found among people in other countries as well. </a:t>
            </a:r>
            <a:endParaRPr lang="zh-TW" altLang="en-US" sz="1200" b="1"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643E3D15-37DA-4B0B-BB5B-F9782FE4C100}" type="slidenum">
              <a:rPr lang="zh-CN" altLang="en-US" smtClean="0"/>
              <a:pPr/>
              <a:t>10</a:t>
            </a:fld>
            <a:endParaRPr lang="zh-CN" altLang="en-US"/>
          </a:p>
        </p:txBody>
      </p:sp>
    </p:spTree>
    <p:extLst>
      <p:ext uri="{BB962C8B-B14F-4D97-AF65-F5344CB8AC3E}">
        <p14:creationId xmlns:p14="http://schemas.microsoft.com/office/powerpoint/2010/main" val="227685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Considering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disparities in average life expectancy between Indigenous and national population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from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2011</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to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2020</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we can see the gap was being narrowed a tiny bit year in, year out. </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Specifically, a gap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8.58 years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in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2011</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was narrowed to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7.66</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years in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2020</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 reduction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0.92 years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in ten years' time. </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We still have a long way to go before our objectives can be met.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 am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objectively</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talking about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hard data and statistics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here. But things are drastically different and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heart-rending</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when I consider the issue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from a personal point of view</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For instance,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tribal children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I’ve known from my university years were all younger than I.</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And when I randomly picked up the old photos I took with my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students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every single picture was telling me to mourn for one or another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friend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who had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passed away</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en-US"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kern="0" dirty="0">
              <a:effectLst/>
              <a:latin typeface="Times New Roman" panose="02020603050405020304" pitchFamily="18" charset="0"/>
              <a:ea typeface="標楷體" panose="03000509000000000000" pitchFamily="65" charset="-120"/>
            </a:endParaRPr>
          </a:p>
          <a:p>
            <a:pPr marL="127000" marR="304800" algn="just">
              <a:lnSpc>
                <a:spcPts val="2000"/>
              </a:lnSpc>
              <a:spcBef>
                <a:spcPts val="1200"/>
              </a:spcBef>
              <a:spcAft>
                <a:spcPts val="1200"/>
              </a:spcAft>
            </a:pPr>
            <a:r>
              <a:rPr lang="en-US" altLang="zh-TW" sz="1200" kern="0" dirty="0">
                <a:effectLst/>
                <a:latin typeface="Times New Roman" panose="02020603050405020304" pitchFamily="18" charset="0"/>
                <a:ea typeface="標楷體" panose="03000509000000000000" pitchFamily="65" charset="-120"/>
              </a:rPr>
              <a:t>I was tutoring </a:t>
            </a:r>
            <a:r>
              <a:rPr lang="en-US" altLang="zh-TW" sz="1200" b="1" kern="0" dirty="0">
                <a:effectLst/>
                <a:latin typeface="Times New Roman" panose="02020603050405020304" pitchFamily="18" charset="0"/>
                <a:ea typeface="標楷體" panose="03000509000000000000" pitchFamily="65" charset="-120"/>
              </a:rPr>
              <a:t>10</a:t>
            </a:r>
            <a:r>
              <a:rPr lang="en-US" altLang="zh-TW" sz="1200" kern="0" dirty="0">
                <a:effectLst/>
                <a:latin typeface="Times New Roman" panose="02020603050405020304" pitchFamily="18" charset="0"/>
                <a:ea typeface="標楷體" panose="03000509000000000000" pitchFamily="65" charset="-120"/>
              </a:rPr>
              <a:t> </a:t>
            </a:r>
            <a:r>
              <a:rPr lang="en-US" altLang="zh-TW" sz="1200" b="1" kern="0" dirty="0">
                <a:effectLst/>
                <a:latin typeface="Times New Roman" panose="02020603050405020304" pitchFamily="18" charset="0"/>
                <a:ea typeface="標楷體" panose="03000509000000000000" pitchFamily="65" charset="-120"/>
              </a:rPr>
              <a:t>tribal children</a:t>
            </a:r>
            <a:r>
              <a:rPr lang="en-US" altLang="zh-TW" sz="1200" kern="0" dirty="0">
                <a:effectLst/>
                <a:latin typeface="Times New Roman" panose="02020603050405020304" pitchFamily="18" charset="0"/>
                <a:ea typeface="標楷體" panose="03000509000000000000" pitchFamily="65" charset="-120"/>
              </a:rPr>
              <a:t> at that time, and</a:t>
            </a:r>
            <a:r>
              <a:rPr lang="en-US" altLang="zh-TW" sz="1000" kern="0" dirty="0">
                <a:effectLst/>
                <a:latin typeface="Calibri Light" panose="020F0302020204030204" pitchFamily="34" charset="0"/>
                <a:ea typeface="微軟正黑體" panose="020B0604030504040204" pitchFamily="34" charset="-120"/>
              </a:rPr>
              <a:t> </a:t>
            </a:r>
            <a:r>
              <a:rPr lang="en-US" altLang="zh-TW" sz="1200" kern="0" dirty="0">
                <a:effectLst/>
                <a:latin typeface="Times New Roman" panose="02020603050405020304" pitchFamily="18" charset="0"/>
                <a:ea typeface="標楷體" panose="03000509000000000000" pitchFamily="65" charset="-120"/>
              </a:rPr>
              <a:t>, as of today, </a:t>
            </a:r>
            <a:r>
              <a:rPr lang="en-US" altLang="zh-TW" sz="1200" b="1" kern="0" dirty="0">
                <a:effectLst/>
                <a:latin typeface="Times New Roman" panose="02020603050405020304" pitchFamily="18" charset="0"/>
                <a:ea typeface="標楷體" panose="03000509000000000000" pitchFamily="65" charset="-120"/>
              </a:rPr>
              <a:t>4</a:t>
            </a:r>
            <a:r>
              <a:rPr lang="en-US" altLang="zh-TW" sz="1200" kern="0" dirty="0">
                <a:effectLst/>
                <a:latin typeface="Times New Roman" panose="02020603050405020304" pitchFamily="18" charset="0"/>
                <a:ea typeface="標楷體" panose="03000509000000000000" pitchFamily="65" charset="-120"/>
              </a:rPr>
              <a:t> of my </a:t>
            </a:r>
            <a:r>
              <a:rPr lang="en-US" altLang="zh-TW" sz="1200" b="1" kern="0" dirty="0">
                <a:effectLst/>
                <a:latin typeface="Times New Roman" panose="02020603050405020304" pitchFamily="18" charset="0"/>
                <a:ea typeface="標楷體" panose="03000509000000000000" pitchFamily="65" charset="-120"/>
              </a:rPr>
              <a:t>Indigenous students</a:t>
            </a:r>
            <a:r>
              <a:rPr lang="en-US" altLang="zh-TW" sz="1200" kern="0" dirty="0">
                <a:effectLst/>
                <a:latin typeface="Times New Roman" panose="02020603050405020304" pitchFamily="18" charset="0"/>
                <a:ea typeface="標楷體" panose="03000509000000000000" pitchFamily="65" charset="-120"/>
              </a:rPr>
              <a:t> are no longer with us here on earth.</a:t>
            </a:r>
            <a:endParaRPr lang="zh-TW" altLang="en-US" dirty="0">
              <a:latin typeface="Arial" charset="0"/>
            </a:endParaRPr>
          </a:p>
        </p:txBody>
      </p:sp>
      <p:sp>
        <p:nvSpPr>
          <p:cNvPr id="133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a:t>附件</a:t>
            </a:r>
            <a:r>
              <a:rPr lang="en-US" altLang="zh-TW"/>
              <a:t>4 </a:t>
            </a:r>
            <a:r>
              <a:rPr lang="zh-TW" altLang="en-US"/>
              <a:t>第</a:t>
            </a:r>
            <a:r>
              <a:rPr lang="en-US" altLang="zh-TW"/>
              <a:t>37-43</a:t>
            </a:r>
            <a:r>
              <a:rPr lang="zh-TW" altLang="en-US"/>
              <a:t>頁</a:t>
            </a:r>
          </a:p>
        </p:txBody>
      </p:sp>
    </p:spTree>
    <p:extLst>
      <p:ext uri="{BB962C8B-B14F-4D97-AF65-F5344CB8AC3E}">
        <p14:creationId xmlns:p14="http://schemas.microsoft.com/office/powerpoint/2010/main" val="57575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In terms of all the top 10 causes of death,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mortality rates of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are consistently higher than the national population; among the top 10 causes of death, the largest gaps of</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 mortality rates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are from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chronic liver cirrhosis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and</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 accident injuries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en-US"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000" kern="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kern="0" dirty="0">
                <a:effectLst/>
                <a:latin typeface="Times New Roman" panose="02020603050405020304" pitchFamily="18" charset="0"/>
                <a:ea typeface="標楷體" panose="03000509000000000000" pitchFamily="65" charset="-120"/>
              </a:rPr>
              <a:t>(Chart data to be confirmed)</a:t>
            </a:r>
            <a:endParaRPr lang="zh-TW" altLang="en-US" dirty="0">
              <a:latin typeface="Arial" charset="0"/>
            </a:endParaRPr>
          </a:p>
        </p:txBody>
      </p:sp>
      <p:sp>
        <p:nvSpPr>
          <p:cNvPr id="133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a:t>附件</a:t>
            </a:r>
            <a:r>
              <a:rPr lang="en-US" altLang="zh-TW"/>
              <a:t>4 </a:t>
            </a:r>
            <a:r>
              <a:rPr lang="zh-TW" altLang="en-US"/>
              <a:t>第</a:t>
            </a:r>
            <a:r>
              <a:rPr lang="en-US" altLang="zh-TW"/>
              <a:t>37-43</a:t>
            </a:r>
            <a:r>
              <a:rPr lang="zh-TW" altLang="en-US"/>
              <a:t>頁</a:t>
            </a:r>
          </a:p>
        </p:txBody>
      </p:sp>
    </p:spTree>
    <p:extLst>
      <p:ext uri="{BB962C8B-B14F-4D97-AF65-F5344CB8AC3E}">
        <p14:creationId xmlns:p14="http://schemas.microsoft.com/office/powerpoint/2010/main" val="337877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Based on the above chart, understandably, the root causes of</a:t>
            </a:r>
            <a:r>
              <a:rPr lang="en-US" altLang="zh-TW" sz="1200" b="1" kern="1200" dirty="0">
                <a:solidFill>
                  <a:schemeClr val="tx1"/>
                </a:solidFill>
                <a:effectLst/>
                <a:latin typeface="+mn-lt"/>
                <a:ea typeface="+mn-ea"/>
                <a:cs typeface="+mn-cs"/>
              </a:rPr>
              <a:t> Health Inequities in Indigenous Peoples</a:t>
            </a:r>
            <a:r>
              <a:rPr lang="en-US" altLang="zh-TW" sz="1200" kern="1200" dirty="0">
                <a:solidFill>
                  <a:schemeClr val="tx1"/>
                </a:solidFill>
                <a:effectLst/>
                <a:latin typeface="+mn-lt"/>
                <a:ea typeface="+mn-ea"/>
                <a:cs typeface="+mn-cs"/>
              </a:rPr>
              <a:t> are not individuals.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Commissioned by the Ministry of Health and Welfare (MOHW) and conducted by the Institute of Health Equity (IHE) at University College London (UCL), a research shows:</a:t>
            </a:r>
          </a:p>
          <a:p>
            <a:endParaRPr lang="zh-TW" altLang="zh-TW" sz="1200" kern="1200" dirty="0">
              <a:solidFill>
                <a:schemeClr val="tx1"/>
              </a:solidFill>
              <a:effectLst/>
              <a:latin typeface="+mn-lt"/>
              <a:ea typeface="+mn-ea"/>
              <a:cs typeface="+mn-cs"/>
            </a:endParaRPr>
          </a:p>
          <a:p>
            <a:pPr lvl="2"/>
            <a:r>
              <a:rPr lang="en-US" altLang="zh-TW" sz="1200" b="1" kern="1200" dirty="0">
                <a:solidFill>
                  <a:schemeClr val="tx1"/>
                </a:solidFill>
                <a:effectLst/>
                <a:latin typeface="+mn-lt"/>
                <a:ea typeface="+mn-ea"/>
                <a:cs typeface="+mn-cs"/>
              </a:rPr>
              <a:t>The right to health of Indigenous Peoples is being violated due to inappropriate political, economic and institutional factors of the country.</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When President Tsai </a:t>
            </a:r>
            <a:r>
              <a:rPr lang="en-US" altLang="zh-TW" sz="1200" kern="1200" dirty="0" err="1">
                <a:solidFill>
                  <a:schemeClr val="tx1"/>
                </a:solidFill>
                <a:effectLst/>
                <a:latin typeface="+mn-lt"/>
                <a:ea typeface="+mn-ea"/>
                <a:cs typeface="+mn-cs"/>
              </a:rPr>
              <a:t>Ing</a:t>
            </a:r>
            <a:r>
              <a:rPr lang="en-US" altLang="zh-TW" sz="1200" kern="1200" dirty="0">
                <a:solidFill>
                  <a:schemeClr val="tx1"/>
                </a:solidFill>
                <a:effectLst/>
                <a:latin typeface="+mn-lt"/>
                <a:ea typeface="+mn-ea"/>
                <a:cs typeface="+mn-cs"/>
              </a:rPr>
              <a:t>-wen apologized on behalf of the government, she began </a:t>
            </a:r>
            <a:r>
              <a:rPr lang="en-US" altLang="zh-TW" sz="1200" kern="1200">
                <a:solidFill>
                  <a:schemeClr val="tx1"/>
                </a:solidFill>
                <a:effectLst/>
                <a:latin typeface="+mn-lt"/>
                <a:ea typeface="+mn-ea"/>
                <a:cs typeface="+mn-cs"/>
              </a:rPr>
              <a:t>by stating the reason </a:t>
            </a:r>
            <a:r>
              <a:rPr lang="en-US" altLang="zh-TW" sz="1200" kern="1200" dirty="0">
                <a:solidFill>
                  <a:schemeClr val="tx1"/>
                </a:solidFill>
                <a:effectLst/>
                <a:latin typeface="+mn-lt"/>
                <a:ea typeface="+mn-ea"/>
                <a:cs typeface="+mn-cs"/>
              </a:rPr>
              <a:t>why she was apologizing to Indigenous Peoples. </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This is why: </a:t>
            </a:r>
            <a:r>
              <a:rPr lang="en-US" altLang="zh-TW" sz="1200" b="1" kern="1200" dirty="0">
                <a:solidFill>
                  <a:schemeClr val="tx1"/>
                </a:solidFill>
                <a:effectLst/>
                <a:latin typeface="+mn-lt"/>
                <a:ea typeface="+mn-ea"/>
                <a:cs typeface="+mn-cs"/>
              </a:rPr>
              <a:t>Social Determinants of Health Inequities in Indigenous Peoples</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are used to looking at a problem from a mainstream perspective, so much so that our society lacks </a:t>
            </a:r>
            <a:r>
              <a:rPr lang="en-US" altLang="zh-TW" sz="1200" b="1" kern="1200" dirty="0">
                <a:solidFill>
                  <a:schemeClr val="tx1"/>
                </a:solidFill>
                <a:effectLst/>
                <a:latin typeface="+mn-lt"/>
                <a:ea typeface="+mn-ea"/>
                <a:cs typeface="+mn-cs"/>
              </a:rPr>
              <a:t>Indigenous Peoples' Perspectives</a:t>
            </a:r>
            <a:r>
              <a:rPr lang="en-US"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13</a:t>
            </a:fld>
            <a:endParaRPr lang="zh-TW" altLang="en-US"/>
          </a:p>
        </p:txBody>
      </p:sp>
    </p:spTree>
    <p:extLst>
      <p:ext uri="{BB962C8B-B14F-4D97-AF65-F5344CB8AC3E}">
        <p14:creationId xmlns:p14="http://schemas.microsoft.com/office/powerpoint/2010/main" val="224799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en-US" altLang="zh-TW" sz="1200" kern="1200" dirty="0">
                <a:solidFill>
                  <a:schemeClr val="tx1"/>
                </a:solidFill>
                <a:effectLst/>
                <a:latin typeface="+mn-lt"/>
                <a:ea typeface="+mn-ea"/>
                <a:cs typeface="+mn-cs"/>
              </a:rPr>
              <a:t>First, let’s look at the picture </a:t>
            </a:r>
            <a:r>
              <a:rPr lang="en-US" altLang="zh-TW" sz="1200" b="1" u="sng" kern="1200" dirty="0">
                <a:solidFill>
                  <a:schemeClr val="tx1"/>
                </a:solidFill>
                <a:effectLst/>
                <a:latin typeface="+mn-lt"/>
                <a:ea typeface="+mn-ea"/>
                <a:cs typeface="+mn-cs"/>
              </a:rPr>
              <a:t>on the left</a:t>
            </a:r>
            <a:r>
              <a:rPr lang="en-US" altLang="zh-TW" sz="1200" kern="1200" dirty="0">
                <a:solidFill>
                  <a:schemeClr val="tx1"/>
                </a:solidFill>
                <a:effectLst/>
                <a:latin typeface="+mn-lt"/>
                <a:ea typeface="+mn-ea"/>
                <a:cs typeface="+mn-cs"/>
              </a:rPr>
              <a:t>: In a typical wedding ceremony where wedding cakes are indispensable for a typical Taiwanese mainstream society, the bride wears a western style white wedding dress and pose for wedding photos.</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Now, let’s look at the picture </a:t>
            </a:r>
            <a:r>
              <a:rPr lang="en-US" altLang="zh-TW" sz="1200" b="1" u="sng" kern="1200" dirty="0">
                <a:solidFill>
                  <a:schemeClr val="tx1"/>
                </a:solidFill>
                <a:effectLst/>
                <a:latin typeface="+mn-lt"/>
                <a:ea typeface="+mn-ea"/>
                <a:cs typeface="+mn-cs"/>
              </a:rPr>
              <a:t>on the right</a:t>
            </a:r>
            <a:r>
              <a:rPr lang="en-US" altLang="zh-TW" sz="1200" kern="1200" dirty="0">
                <a:solidFill>
                  <a:schemeClr val="tx1"/>
                </a:solidFill>
                <a:effectLst/>
                <a:latin typeface="+mn-lt"/>
                <a:ea typeface="+mn-ea"/>
                <a:cs typeface="+mn-cs"/>
              </a:rPr>
              <a:t>. It’s a scene from the traditional wedding ritual of our </a:t>
            </a:r>
            <a:r>
              <a:rPr lang="en-US" altLang="zh-TW" sz="1200" b="1" kern="1200" dirty="0" err="1">
                <a:solidFill>
                  <a:schemeClr val="tx1"/>
                </a:solidFill>
                <a:effectLst/>
                <a:latin typeface="+mn-lt"/>
                <a:ea typeface="+mn-ea"/>
                <a:cs typeface="+mn-cs"/>
              </a:rPr>
              <a:t>Bunun</a:t>
            </a:r>
            <a:r>
              <a:rPr lang="en-US" altLang="zh-TW" sz="1200" kern="1200" dirty="0">
                <a:solidFill>
                  <a:schemeClr val="tx1"/>
                </a:solidFill>
                <a:effectLst/>
                <a:latin typeface="+mn-lt"/>
                <a:ea typeface="+mn-ea"/>
                <a:cs typeface="+mn-cs"/>
              </a:rPr>
              <a:t> tribe: People are slaughtering a wedding pig to share with all tribal members.</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As deep manifestations of culture, these pictures speak volumes.</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When she was a little girl, my second daughter used to find the traditional wedding ritual entirely unappealing because it’s so very unromantic. </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Growing up, she gradually became aware of the cultural heritage importance for our </a:t>
            </a:r>
            <a:r>
              <a:rPr lang="en-US" altLang="zh-TW" sz="1200" b="1" kern="1200" dirty="0" err="1">
                <a:solidFill>
                  <a:schemeClr val="tx1"/>
                </a:solidFill>
                <a:effectLst/>
                <a:latin typeface="+mn-lt"/>
                <a:ea typeface="+mn-ea"/>
                <a:cs typeface="+mn-cs"/>
              </a:rPr>
              <a:t>Bunun</a:t>
            </a:r>
            <a:r>
              <a:rPr lang="en-US" altLang="zh-TW" sz="1200" b="1" kern="1200" dirty="0">
                <a:solidFill>
                  <a:schemeClr val="tx1"/>
                </a:solidFill>
                <a:effectLst/>
                <a:latin typeface="+mn-lt"/>
                <a:ea typeface="+mn-ea"/>
                <a:cs typeface="+mn-cs"/>
              </a:rPr>
              <a:t> Tribe</a:t>
            </a:r>
            <a:r>
              <a:rPr lang="en-US" altLang="zh-TW" sz="1200" kern="1200" dirty="0">
                <a:solidFill>
                  <a:schemeClr val="tx1"/>
                </a:solidFill>
                <a:effectLst/>
                <a:latin typeface="+mn-lt"/>
                <a:ea typeface="+mn-ea"/>
                <a:cs typeface="+mn-cs"/>
              </a:rPr>
              <a:t>, and now, to my great delight, she’s willing to embrace the traditional wedding ritual.</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When the occurrence of two or more cultures coming into contact with each other, there’s no such thing as the first being better than the second because there’s so much we need to learn in order to understand each other.</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Just because you’re </a:t>
            </a:r>
            <a:r>
              <a:rPr lang="en-US" altLang="zh-TW" sz="1200" b="1" kern="1200" dirty="0">
                <a:solidFill>
                  <a:schemeClr val="tx1"/>
                </a:solidFill>
                <a:effectLst/>
                <a:latin typeface="+mn-lt"/>
                <a:ea typeface="+mn-ea"/>
                <a:cs typeface="+mn-cs"/>
              </a:rPr>
              <a:t>Indigenous</a:t>
            </a:r>
            <a:r>
              <a:rPr lang="en-US" altLang="zh-TW" sz="1200" kern="1200" dirty="0">
                <a:solidFill>
                  <a:schemeClr val="tx1"/>
                </a:solidFill>
                <a:effectLst/>
                <a:latin typeface="+mn-lt"/>
                <a:ea typeface="+mn-ea"/>
                <a:cs typeface="+mn-cs"/>
              </a:rPr>
              <a:t> doesn’t necessarily mean you’re </a:t>
            </a:r>
            <a:r>
              <a:rPr lang="en-US" altLang="zh-TW" sz="1200" b="1" kern="1200" dirty="0">
                <a:solidFill>
                  <a:schemeClr val="tx1"/>
                </a:solidFill>
                <a:effectLst/>
                <a:latin typeface="+mn-lt"/>
                <a:ea typeface="+mn-ea"/>
                <a:cs typeface="+mn-cs"/>
              </a:rPr>
              <a:t>culturally sensible</a:t>
            </a:r>
            <a:r>
              <a:rPr lang="en-US" altLang="zh-TW" sz="1200" kern="1200" dirty="0">
                <a:solidFill>
                  <a:schemeClr val="tx1"/>
                </a:solidFill>
                <a:effectLst/>
                <a:latin typeface="+mn-lt"/>
                <a:ea typeface="+mn-ea"/>
                <a:cs typeface="+mn-cs"/>
              </a:rPr>
              <a:t>. Everyone needs to learn. It takes some real </a:t>
            </a:r>
            <a:r>
              <a:rPr lang="en-US" altLang="zh-TW" sz="1200" b="1" kern="1200" dirty="0">
                <a:solidFill>
                  <a:schemeClr val="tx1"/>
                </a:solidFill>
                <a:effectLst/>
                <a:latin typeface="+mn-lt"/>
                <a:ea typeface="+mn-ea"/>
                <a:cs typeface="+mn-cs"/>
              </a:rPr>
              <a:t>training</a:t>
            </a:r>
            <a:r>
              <a:rPr lang="en-US" altLang="zh-TW" sz="1200" kern="1200" dirty="0">
                <a:solidFill>
                  <a:schemeClr val="tx1"/>
                </a:solidFill>
                <a:effectLst/>
                <a:latin typeface="+mn-lt"/>
                <a:ea typeface="+mn-ea"/>
                <a:cs typeface="+mn-cs"/>
              </a:rPr>
              <a:t> to cultivate </a:t>
            </a:r>
            <a:r>
              <a:rPr lang="en-US" altLang="zh-TW" sz="1200" b="1" kern="1200" dirty="0">
                <a:solidFill>
                  <a:schemeClr val="tx1"/>
                </a:solidFill>
                <a:effectLst/>
                <a:latin typeface="+mn-lt"/>
                <a:ea typeface="+mn-ea"/>
                <a:cs typeface="+mn-cs"/>
              </a:rPr>
              <a:t>cultural sensitivity</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14</a:t>
            </a:fld>
            <a:endParaRPr lang="zh-TW" altLang="en-US"/>
          </a:p>
        </p:txBody>
      </p:sp>
    </p:spTree>
    <p:extLst>
      <p:ext uri="{BB962C8B-B14F-4D97-AF65-F5344CB8AC3E}">
        <p14:creationId xmlns:p14="http://schemas.microsoft.com/office/powerpoint/2010/main" val="343127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Following the promulgation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National Ten-year Long-term Care Plan 2.0 (2017-2026)</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 government announced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Measures for Training, Certification, Registration, and Continuing Education Requirements for Long-term Care Workers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which failed to live up to the expectations of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 Chapter</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On the other hand, in order to live up to the expectations of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 Chapter</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some changes are being made to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14-hours On-the-job Training Program</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designed for professional care workers, social workers and medical staff.</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Also, a decade ago,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Medical Association for Indigenous Peoples of Taiwan (MAIPT)</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started its push for legislation related to health promotion program in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Taiwanese Indigenous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tribes to support academic researches on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Taiwanese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promote the exchange between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MAIPT</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members and other international organizations focused on the health issues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Taiwanese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and organize meetings related to the health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Taiwanese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en-US"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000" kern="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kern="0" dirty="0">
                <a:effectLst/>
                <a:latin typeface="Times New Roman" panose="02020603050405020304" pitchFamily="18" charset="0"/>
                <a:ea typeface="標楷體" panose="03000509000000000000" pitchFamily="65" charset="-120"/>
              </a:rPr>
              <a:t>Considering all the above facts, we know that, under increasing pressure from all sides, </a:t>
            </a:r>
            <a:r>
              <a:rPr lang="en-US" altLang="zh-TW" sz="1200" b="1" kern="0" dirty="0">
                <a:effectLst/>
                <a:latin typeface="Times New Roman" panose="02020603050405020304" pitchFamily="18" charset="0"/>
                <a:ea typeface="標楷體" panose="03000509000000000000" pitchFamily="65" charset="-120"/>
              </a:rPr>
              <a:t>Taiwan </a:t>
            </a:r>
            <a:r>
              <a:rPr lang="en-US" altLang="zh-TW" sz="1200" kern="0" dirty="0">
                <a:effectLst/>
                <a:latin typeface="Times New Roman" panose="02020603050405020304" pitchFamily="18" charset="0"/>
                <a:ea typeface="標楷體" panose="03000509000000000000" pitchFamily="65" charset="-120"/>
              </a:rPr>
              <a:t>has</a:t>
            </a:r>
            <a:r>
              <a:rPr lang="en-US" altLang="zh-TW" sz="1200" b="1" kern="0" dirty="0">
                <a:effectLst/>
                <a:latin typeface="Times New Roman" panose="02020603050405020304" pitchFamily="18" charset="0"/>
                <a:ea typeface="標楷體" panose="03000509000000000000" pitchFamily="65" charset="-120"/>
              </a:rPr>
              <a:t> </a:t>
            </a:r>
            <a:r>
              <a:rPr lang="en-US" altLang="zh-TW" sz="1200" kern="0" dirty="0">
                <a:effectLst/>
                <a:latin typeface="Times New Roman" panose="02020603050405020304" pitchFamily="18" charset="0"/>
                <a:ea typeface="標楷體" panose="03000509000000000000" pitchFamily="65" charset="-120"/>
              </a:rPr>
              <a:t>been, step by step, implementing its</a:t>
            </a:r>
            <a:r>
              <a:rPr lang="en-US" altLang="zh-TW" sz="1200" b="1" kern="0" dirty="0">
                <a:effectLst/>
                <a:latin typeface="Times New Roman" panose="02020603050405020304" pitchFamily="18" charset="0"/>
                <a:ea typeface="標楷體" panose="03000509000000000000" pitchFamily="65" charset="-120"/>
              </a:rPr>
              <a:t> Cultural Safety Policies for Taiwanese Indigenous Peoples</a:t>
            </a:r>
            <a:r>
              <a:rPr lang="en-US" altLang="zh-TW" sz="1200" kern="0" dirty="0">
                <a:effectLst/>
                <a:latin typeface="Times New Roman" panose="02020603050405020304" pitchFamily="18" charset="0"/>
                <a:ea typeface="標楷體" panose="03000509000000000000" pitchFamily="65" charset="-120"/>
              </a:rPr>
              <a:t>.</a:t>
            </a:r>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15</a:t>
            </a:fld>
            <a:endParaRPr lang="zh-TW" altLang="en-US"/>
          </a:p>
        </p:txBody>
      </p:sp>
    </p:spTree>
    <p:extLst>
      <p:ext uri="{BB962C8B-B14F-4D97-AF65-F5344CB8AC3E}">
        <p14:creationId xmlns:p14="http://schemas.microsoft.com/office/powerpoint/2010/main" val="66102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r>
              <a:rPr lang="en-US" altLang="zh-TW" sz="1200" kern="1200" dirty="0">
                <a:solidFill>
                  <a:schemeClr val="tx1"/>
                </a:solidFill>
                <a:effectLst/>
                <a:latin typeface="+mn-lt"/>
                <a:ea typeface="+mn-ea"/>
                <a:cs typeface="+mn-cs"/>
              </a:rPr>
              <a:t>Looking back on the tribal children I first met with, I remember how we college students and the tribal children themselves both felt that leaving home to pursue professional success in a city was the way to go, …</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My husband, too, worked hard while taking various exams far away from home. Leaving their tribe, living in the urban jungle, having a stable job, earning more money, the tribal children always had a vague sense of loss... (</a:t>
            </a:r>
            <a:r>
              <a:rPr lang="en-US" altLang="zh-TW" sz="1200" b="1" kern="1200" dirty="0">
                <a:solidFill>
                  <a:schemeClr val="tx1"/>
                </a:solidFill>
                <a:effectLst/>
                <a:latin typeface="+mn-lt"/>
                <a:ea typeface="+mn-ea"/>
                <a:cs typeface="+mn-cs"/>
              </a:rPr>
              <a:t>Connecting to the Spirit of the Land</a:t>
            </a:r>
            <a:r>
              <a:rPr lang="en-US" altLang="zh-TW" sz="1200" kern="1200" dirty="0">
                <a:solidFill>
                  <a:schemeClr val="tx1"/>
                </a:solidFill>
                <a:effectLst/>
                <a:latin typeface="+mn-lt"/>
                <a:ea typeface="+mn-ea"/>
                <a:cs typeface="+mn-cs"/>
              </a:rPr>
              <a:t>), so they still enjoyed getting together and talking—in their tribal language—about folks back home and those good old days.</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Then, after a child was born (in the urban jungle), their tribe became farther and farther away. As time went by, the tribal children (now a Father or a Mother) gradually realized that it’s quite impossible for them to take root in the city.</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Consequently, the only way to go was going back to their tribe and breathing in that sweet smell of the land—it tastes so much like home. But, already, these tribal children were entering the second half of their life.</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 had always thought I understood the </a:t>
            </a:r>
            <a:r>
              <a:rPr lang="en-US" altLang="zh-TW" sz="1200" b="1" kern="1200" dirty="0">
                <a:solidFill>
                  <a:schemeClr val="tx1"/>
                </a:solidFill>
                <a:effectLst/>
                <a:latin typeface="+mn-lt"/>
                <a:ea typeface="+mn-ea"/>
                <a:cs typeface="+mn-cs"/>
              </a:rPr>
              <a:t>Indigenous Peoples</a:t>
            </a:r>
            <a:r>
              <a:rPr lang="en-US" altLang="zh-TW" sz="1200" kern="1200" dirty="0">
                <a:solidFill>
                  <a:schemeClr val="tx1"/>
                </a:solidFill>
                <a:effectLst/>
                <a:latin typeface="+mn-lt"/>
                <a:ea typeface="+mn-ea"/>
                <a:cs typeface="+mn-cs"/>
              </a:rPr>
              <a:t>—until I started working for </a:t>
            </a:r>
            <a:r>
              <a:rPr lang="en-US" altLang="zh-TW" sz="1200" b="1" kern="1200" dirty="0">
                <a:solidFill>
                  <a:schemeClr val="tx1"/>
                </a:solidFill>
                <a:effectLst/>
                <a:latin typeface="+mn-lt"/>
                <a:ea typeface="+mn-ea"/>
                <a:cs typeface="+mn-cs"/>
              </a:rPr>
              <a:t>Council of Indigenous Peoples (CIP) </a:t>
            </a:r>
            <a:r>
              <a:rPr lang="en-US" altLang="zh-TW" sz="1200" kern="1200" dirty="0">
                <a:solidFill>
                  <a:schemeClr val="tx1"/>
                </a:solidFill>
                <a:effectLst/>
                <a:latin typeface="+mn-lt"/>
                <a:ea typeface="+mn-ea"/>
                <a:cs typeface="+mn-cs"/>
              </a:rPr>
              <a:t>in 2010. I began having an acute sense of the traumatic effects of colonization on generations of</a:t>
            </a:r>
            <a:r>
              <a:rPr lang="en-US" altLang="zh-TW" sz="1200" b="1" kern="1200" dirty="0">
                <a:solidFill>
                  <a:schemeClr val="tx1"/>
                </a:solidFill>
                <a:effectLst/>
                <a:latin typeface="+mn-lt"/>
                <a:ea typeface="+mn-ea"/>
                <a:cs typeface="+mn-cs"/>
              </a:rPr>
              <a:t> Indigenous peoples</a:t>
            </a:r>
            <a:r>
              <a:rPr lang="en-US" altLang="zh-TW" sz="1200" kern="1200" dirty="0">
                <a:solidFill>
                  <a:schemeClr val="tx1"/>
                </a:solidFill>
                <a:effectLst/>
                <a:latin typeface="+mn-lt"/>
                <a:ea typeface="+mn-ea"/>
                <a:cs typeface="+mn-cs"/>
              </a:rPr>
              <a:t>. As a matter of fact, it’s a form of “</a:t>
            </a:r>
            <a:r>
              <a:rPr lang="en-US" altLang="zh-TW" sz="1200" b="1" kern="1200" dirty="0">
                <a:solidFill>
                  <a:schemeClr val="tx1"/>
                </a:solidFill>
                <a:effectLst/>
                <a:latin typeface="+mn-lt"/>
                <a:ea typeface="+mn-ea"/>
                <a:cs typeface="+mn-cs"/>
              </a:rPr>
              <a:t>Discrimination and Microaggressions</a:t>
            </a:r>
            <a:r>
              <a:rPr lang="en-US" altLang="zh-TW" sz="1200" kern="1200" dirty="0">
                <a:solidFill>
                  <a:schemeClr val="tx1"/>
                </a:solidFill>
                <a:effectLst/>
                <a:latin typeface="+mn-lt"/>
                <a:ea typeface="+mn-ea"/>
                <a:cs typeface="+mn-cs"/>
              </a:rPr>
              <a:t>” on the part of health professionals who used to emphasize “helping” the </a:t>
            </a:r>
            <a:r>
              <a:rPr lang="en-US" altLang="zh-TW" sz="1200" b="1" kern="1200" dirty="0">
                <a:solidFill>
                  <a:schemeClr val="tx1"/>
                </a:solidFill>
                <a:effectLst/>
                <a:latin typeface="+mn-lt"/>
                <a:ea typeface="+mn-ea"/>
                <a:cs typeface="+mn-cs"/>
              </a:rPr>
              <a:t>Indigenous peoples</a:t>
            </a:r>
            <a:r>
              <a:rPr lang="en-US" altLang="zh-TW" sz="1200" kern="1200" dirty="0">
                <a:solidFill>
                  <a:schemeClr val="tx1"/>
                </a:solidFill>
                <a:effectLst/>
                <a:latin typeface="+mn-lt"/>
                <a:ea typeface="+mn-ea"/>
                <a:cs typeface="+mn-cs"/>
              </a:rPr>
              <a:t> to improve their health.</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0" dirty="0">
                <a:effectLst/>
                <a:latin typeface="Times New Roman" panose="02020603050405020304" pitchFamily="18" charset="0"/>
                <a:ea typeface="標楷體" panose="03000509000000000000" pitchFamily="65" charset="-120"/>
              </a:rPr>
              <a:t>Personally, I see the process of </a:t>
            </a:r>
            <a:r>
              <a:rPr lang="en-US" altLang="zh-TW" sz="1200" b="1" kern="0" dirty="0">
                <a:effectLst/>
                <a:latin typeface="Times New Roman" panose="02020603050405020304" pitchFamily="18" charset="0"/>
                <a:ea typeface="標楷體" panose="03000509000000000000" pitchFamily="65" charset="-120"/>
              </a:rPr>
              <a:t>Indigenization</a:t>
            </a:r>
            <a:r>
              <a:rPr lang="en-US" altLang="zh-TW" sz="1200" kern="0" dirty="0">
                <a:effectLst/>
                <a:latin typeface="Times New Roman" panose="02020603050405020304" pitchFamily="18" charset="0"/>
                <a:ea typeface="標楷體" panose="03000509000000000000" pitchFamily="65" charset="-120"/>
              </a:rPr>
              <a:t> as a process of </a:t>
            </a:r>
            <a:r>
              <a:rPr lang="en-US" altLang="zh-TW" sz="1200" b="1" kern="0" dirty="0">
                <a:effectLst/>
                <a:latin typeface="Times New Roman" panose="02020603050405020304" pitchFamily="18" charset="0"/>
                <a:ea typeface="標楷體" panose="03000509000000000000" pitchFamily="65" charset="-120"/>
              </a:rPr>
              <a:t>Self-awakening</a:t>
            </a:r>
            <a:r>
              <a:rPr lang="en-US" altLang="zh-TW" sz="1200" kern="0" dirty="0">
                <a:effectLst/>
                <a:latin typeface="Times New Roman" panose="02020603050405020304" pitchFamily="18" charset="0"/>
                <a:ea typeface="標楷體" panose="03000509000000000000" pitchFamily="65" charset="-120"/>
              </a:rPr>
              <a:t>, especially in the case of non-Indigenous people.</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In her speech on the 25th anniversary of the </a:t>
            </a:r>
            <a:r>
              <a:rPr lang="en-US" altLang="zh-TW" sz="1200" b="1" kern="1200" dirty="0">
                <a:solidFill>
                  <a:schemeClr val="tx1"/>
                </a:solidFill>
                <a:effectLst/>
                <a:latin typeface="+mn-lt"/>
                <a:ea typeface="+mn-ea"/>
                <a:cs typeface="+mn-cs"/>
              </a:rPr>
              <a:t>Council of Indigenous Peoples (CIP)</a:t>
            </a:r>
            <a:r>
              <a:rPr lang="en-US" altLang="zh-TW" sz="1200" kern="1200" dirty="0">
                <a:solidFill>
                  <a:schemeClr val="tx1"/>
                </a:solidFill>
                <a:effectLst/>
                <a:latin typeface="+mn-lt"/>
                <a:ea typeface="+mn-ea"/>
                <a:cs typeface="+mn-cs"/>
              </a:rPr>
              <a:t> this year, President Tsai </a:t>
            </a:r>
            <a:r>
              <a:rPr lang="en-US" altLang="zh-TW" sz="1200" kern="1200" dirty="0" err="1">
                <a:solidFill>
                  <a:schemeClr val="tx1"/>
                </a:solidFill>
                <a:effectLst/>
                <a:latin typeface="+mn-lt"/>
                <a:ea typeface="+mn-ea"/>
                <a:cs typeface="+mn-cs"/>
              </a:rPr>
              <a:t>Ing</a:t>
            </a:r>
            <a:r>
              <a:rPr lang="en-US" altLang="zh-TW" sz="1200" kern="1200" dirty="0">
                <a:solidFill>
                  <a:schemeClr val="tx1"/>
                </a:solidFill>
                <a:effectLst/>
                <a:latin typeface="+mn-lt"/>
                <a:ea typeface="+mn-ea"/>
                <a:cs typeface="+mn-cs"/>
              </a:rPr>
              <a:t>-wen pointed out that the </a:t>
            </a:r>
            <a:r>
              <a:rPr lang="en-US" altLang="zh-TW" sz="1200" b="1" kern="1200" dirty="0">
                <a:solidFill>
                  <a:schemeClr val="tx1"/>
                </a:solidFill>
                <a:effectLst/>
                <a:latin typeface="+mn-lt"/>
                <a:ea typeface="+mn-ea"/>
                <a:cs typeface="+mn-cs"/>
              </a:rPr>
              <a:t>Council of Indigenous Peoples (CIP)</a:t>
            </a:r>
            <a:r>
              <a:rPr lang="en-US" altLang="zh-TW" sz="1200" kern="1200" dirty="0">
                <a:solidFill>
                  <a:schemeClr val="tx1"/>
                </a:solidFill>
                <a:effectLst/>
                <a:latin typeface="+mn-lt"/>
                <a:ea typeface="+mn-ea"/>
                <a:cs typeface="+mn-cs"/>
              </a:rPr>
              <a:t> shall continue to be the steering force behind “</a:t>
            </a:r>
            <a:r>
              <a:rPr lang="en-US" altLang="zh-TW" sz="1200" b="1" kern="1200" dirty="0">
                <a:solidFill>
                  <a:schemeClr val="tx1"/>
                </a:solidFill>
                <a:effectLst/>
                <a:latin typeface="+mn-lt"/>
                <a:ea typeface="+mn-ea"/>
                <a:cs typeface="+mn-cs"/>
              </a:rPr>
              <a:t>making Indigenous peoples mainstream</a:t>
            </a:r>
            <a:r>
              <a:rPr lang="en-US" altLang="zh-TW" sz="1200" kern="1200" dirty="0">
                <a:solidFill>
                  <a:schemeClr val="tx1"/>
                </a:solidFill>
                <a:effectLst/>
                <a:latin typeface="+mn-lt"/>
                <a:ea typeface="+mn-ea"/>
                <a:cs typeface="+mn-cs"/>
              </a:rPr>
              <a:t>,” so that various government agencies can become more culturally sensitive towards ethnic groups.</a:t>
            </a: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Thanks to the </a:t>
            </a:r>
            <a:r>
              <a:rPr lang="en-US" altLang="zh-TW" sz="1200" b="1" kern="1200" dirty="0">
                <a:solidFill>
                  <a:schemeClr val="tx1"/>
                </a:solidFill>
                <a:effectLst/>
                <a:latin typeface="+mn-lt"/>
                <a:ea typeface="+mn-ea"/>
                <a:cs typeface="+mn-cs"/>
              </a:rPr>
              <a:t>Council of Indigenous Peoples (CIP)</a:t>
            </a:r>
            <a:r>
              <a:rPr lang="en-US" altLang="zh-TW" sz="1200" kern="1200" dirty="0">
                <a:solidFill>
                  <a:schemeClr val="tx1"/>
                </a:solidFill>
                <a:effectLst/>
                <a:latin typeface="+mn-lt"/>
                <a:ea typeface="+mn-ea"/>
                <a:cs typeface="+mn-cs"/>
              </a:rPr>
              <a:t>, government agencies and public administration the government take into account the needs of the </a:t>
            </a:r>
            <a:r>
              <a:rPr lang="en-US" altLang="zh-TW" sz="1200" b="1" kern="1200" dirty="0">
                <a:solidFill>
                  <a:schemeClr val="tx1"/>
                </a:solidFill>
                <a:effectLst/>
                <a:latin typeface="+mn-lt"/>
                <a:ea typeface="+mn-ea"/>
                <a:cs typeface="+mn-cs"/>
              </a:rPr>
              <a:t>Indigenous peoples</a:t>
            </a:r>
            <a:r>
              <a:rPr lang="en-US" altLang="zh-TW" sz="1200" kern="1200" dirty="0">
                <a:solidFill>
                  <a:schemeClr val="tx1"/>
                </a:solidFill>
                <a:effectLst/>
                <a:latin typeface="+mn-lt"/>
                <a:ea typeface="+mn-ea"/>
                <a:cs typeface="+mn-cs"/>
              </a:rPr>
              <a:t>, while learning to respect and understand the</a:t>
            </a:r>
            <a:r>
              <a:rPr lang="en-US" altLang="zh-TW" sz="1200" b="1" kern="1200" dirty="0">
                <a:solidFill>
                  <a:schemeClr val="tx1"/>
                </a:solidFill>
                <a:effectLst/>
                <a:latin typeface="+mn-lt"/>
                <a:ea typeface="+mn-ea"/>
                <a:cs typeface="+mn-cs"/>
              </a:rPr>
              <a:t> Indigenous</a:t>
            </a:r>
            <a:r>
              <a:rPr lang="en-US" altLang="zh-TW" sz="1200" kern="1200" dirty="0">
                <a:solidFill>
                  <a:schemeClr val="tx1"/>
                </a:solidFill>
                <a:effectLst/>
                <a:latin typeface="+mn-lt"/>
                <a:ea typeface="+mn-ea"/>
                <a:cs typeface="+mn-cs"/>
              </a:rPr>
              <a:t> perspectives.</a:t>
            </a: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Providing professional training for civil servants who are familiar with </a:t>
            </a:r>
            <a:r>
              <a:rPr lang="en-US" altLang="zh-TW" sz="1200" b="1" kern="1200" dirty="0">
                <a:solidFill>
                  <a:schemeClr val="tx1"/>
                </a:solidFill>
                <a:effectLst/>
                <a:latin typeface="+mn-lt"/>
                <a:ea typeface="+mn-ea"/>
                <a:cs typeface="+mn-cs"/>
              </a:rPr>
              <a:t>Indigenous </a:t>
            </a:r>
            <a:r>
              <a:rPr lang="en-US" altLang="zh-TW" sz="1200" kern="1200" dirty="0">
                <a:solidFill>
                  <a:schemeClr val="tx1"/>
                </a:solidFill>
                <a:effectLst/>
                <a:latin typeface="+mn-lt"/>
                <a:ea typeface="+mn-ea"/>
                <a:cs typeface="+mn-cs"/>
              </a:rPr>
              <a:t>affairs is another key contribution of the </a:t>
            </a:r>
            <a:r>
              <a:rPr lang="en-US" altLang="zh-TW" sz="1200" b="1" kern="1200" dirty="0">
                <a:solidFill>
                  <a:schemeClr val="tx1"/>
                </a:solidFill>
                <a:effectLst/>
                <a:latin typeface="+mn-lt"/>
                <a:ea typeface="+mn-ea"/>
                <a:cs typeface="+mn-cs"/>
              </a:rPr>
              <a:t>Council of Indigenous Peoples (CIP)</a:t>
            </a:r>
            <a:r>
              <a:rPr lang="en-US" altLang="zh-TW" sz="1200" kern="1200" dirty="0">
                <a:solidFill>
                  <a:schemeClr val="tx1"/>
                </a:solidFill>
                <a:effectLst/>
                <a:latin typeface="+mn-lt"/>
                <a:ea typeface="+mn-ea"/>
                <a:cs typeface="+mn-cs"/>
              </a:rPr>
              <a:t> over the past 25 years.</a:t>
            </a: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In the past few years, more than </a:t>
            </a:r>
            <a:r>
              <a:rPr lang="en-US" altLang="zh-TW" sz="1200" b="1" kern="1200" dirty="0">
                <a:solidFill>
                  <a:schemeClr val="tx1"/>
                </a:solidFill>
                <a:effectLst/>
                <a:latin typeface="+mn-lt"/>
                <a:ea typeface="+mn-ea"/>
                <a:cs typeface="+mn-cs"/>
              </a:rPr>
              <a:t>400</a:t>
            </a:r>
            <a:r>
              <a:rPr lang="en-US" altLang="zh-TW" sz="1200" kern="1200" dirty="0">
                <a:solidFill>
                  <a:schemeClr val="tx1"/>
                </a:solidFill>
                <a:effectLst/>
                <a:latin typeface="+mn-lt"/>
                <a:ea typeface="+mn-ea"/>
                <a:cs typeface="+mn-cs"/>
              </a:rPr>
              <a:t> “</a:t>
            </a:r>
            <a:r>
              <a:rPr lang="en-US" altLang="zh-TW" sz="1200" b="1" kern="1200" dirty="0">
                <a:solidFill>
                  <a:schemeClr val="tx1"/>
                </a:solidFill>
                <a:effectLst/>
                <a:latin typeface="+mn-lt"/>
                <a:ea typeface="+mn-ea"/>
                <a:cs typeface="+mn-cs"/>
              </a:rPr>
              <a:t>Indigenous Tribal Culture Health Station</a:t>
            </a:r>
            <a:r>
              <a:rPr lang="en-US" altLang="zh-TW" sz="1200" kern="1200" dirty="0">
                <a:solidFill>
                  <a:schemeClr val="tx1"/>
                </a:solidFill>
                <a:effectLst/>
                <a:latin typeface="+mn-lt"/>
                <a:ea typeface="+mn-ea"/>
                <a:cs typeface="+mn-cs"/>
              </a:rPr>
              <a:t>” have been established across the country. My team—coworkers from Office of Health &amp; Social Welfare at the </a:t>
            </a:r>
            <a:r>
              <a:rPr lang="en-US" altLang="zh-TW" sz="1200" b="1" kern="1200" dirty="0">
                <a:solidFill>
                  <a:schemeClr val="tx1"/>
                </a:solidFill>
                <a:effectLst/>
                <a:latin typeface="+mn-lt"/>
                <a:ea typeface="+mn-ea"/>
                <a:cs typeface="+mn-cs"/>
              </a:rPr>
              <a:t>CIP</a:t>
            </a:r>
            <a:r>
              <a:rPr lang="en-US" altLang="zh-TW" sz="1200" kern="1200" dirty="0">
                <a:solidFill>
                  <a:schemeClr val="tx1"/>
                </a:solidFill>
                <a:effectLst/>
                <a:latin typeface="+mn-lt"/>
                <a:ea typeface="+mn-ea"/>
                <a:cs typeface="+mn-cs"/>
              </a:rPr>
              <a:t>—are the driving spirit behind project planning. Together, we’ve been nurturing our plants of “</a:t>
            </a:r>
            <a:r>
              <a:rPr lang="en-US" altLang="zh-TW" sz="1200" b="1" kern="1200" dirty="0">
                <a:solidFill>
                  <a:schemeClr val="tx1"/>
                </a:solidFill>
                <a:effectLst/>
                <a:latin typeface="+mn-lt"/>
                <a:ea typeface="+mn-ea"/>
                <a:cs typeface="+mn-cs"/>
              </a:rPr>
              <a:t>Cultural Care</a:t>
            </a:r>
            <a:r>
              <a:rPr lang="en-US" altLang="zh-TW" sz="1200" kern="1200" dirty="0">
                <a:solidFill>
                  <a:schemeClr val="tx1"/>
                </a:solidFill>
                <a:effectLst/>
                <a:latin typeface="+mn-lt"/>
                <a:ea typeface="+mn-ea"/>
                <a:cs typeface="+mn-cs"/>
              </a:rPr>
              <a:t>,” which are gradually blooming.</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16</a:t>
            </a:fld>
            <a:endParaRPr lang="zh-TW" altLang="en-US"/>
          </a:p>
        </p:txBody>
      </p:sp>
    </p:spTree>
    <p:extLst>
      <p:ext uri="{BB962C8B-B14F-4D97-AF65-F5344CB8AC3E}">
        <p14:creationId xmlns:p14="http://schemas.microsoft.com/office/powerpoint/2010/main" val="176202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r>
              <a:rPr lang="en-US" altLang="zh-TW" sz="1200" kern="1200" dirty="0">
                <a:solidFill>
                  <a:schemeClr val="tx1"/>
                </a:solidFill>
                <a:effectLst/>
                <a:latin typeface="+mn-lt"/>
                <a:ea typeface="+mn-ea"/>
                <a:cs typeface="+mn-cs"/>
              </a:rPr>
              <a:t>I love the theme of the conference—</a:t>
            </a:r>
            <a:r>
              <a:rPr lang="en-US" altLang="zh-TW" sz="1200" b="1" kern="1200" dirty="0">
                <a:solidFill>
                  <a:schemeClr val="tx1"/>
                </a:solidFill>
                <a:effectLst/>
                <a:latin typeface="+mn-lt"/>
                <a:ea typeface="+mn-ea"/>
                <a:cs typeface="+mn-cs"/>
              </a:rPr>
              <a:t>Connecting to the Spirit of the Land</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Similarly, our </a:t>
            </a:r>
            <a:r>
              <a:rPr lang="en-US" altLang="zh-TW" sz="1200" b="1" kern="1200" dirty="0">
                <a:solidFill>
                  <a:schemeClr val="tx1"/>
                </a:solidFill>
                <a:effectLst/>
                <a:latin typeface="+mn-lt"/>
                <a:ea typeface="+mn-ea"/>
                <a:cs typeface="+mn-cs"/>
              </a:rPr>
              <a:t>Introduction to Cultural Safety in Health Care for Indigenous Peoples</a:t>
            </a:r>
            <a:r>
              <a:rPr lang="en-US" altLang="zh-TW" sz="1200" kern="1200" dirty="0">
                <a:solidFill>
                  <a:schemeClr val="tx1"/>
                </a:solidFill>
                <a:effectLst/>
                <a:latin typeface="+mn-lt"/>
                <a:ea typeface="+mn-ea"/>
                <a:cs typeface="+mn-cs"/>
              </a:rPr>
              <a:t> aims to revive concepts and ideas that are</a:t>
            </a:r>
            <a:r>
              <a:rPr lang="en-US" altLang="zh-TW" sz="1200" b="1" kern="1200" dirty="0">
                <a:solidFill>
                  <a:schemeClr val="tx1"/>
                </a:solidFill>
                <a:effectLst/>
                <a:latin typeface="+mn-lt"/>
                <a:ea typeface="+mn-ea"/>
                <a:cs typeface="+mn-cs"/>
              </a:rPr>
              <a:t> People-oriented</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People may come in all shapes, sizes and colors, but we all born into a human body, and therefore, we all need </a:t>
            </a:r>
            <a:r>
              <a:rPr lang="en-US" altLang="zh-TW" sz="1200" b="1" kern="1200" dirty="0">
                <a:solidFill>
                  <a:schemeClr val="tx1"/>
                </a:solidFill>
                <a:effectLst/>
                <a:latin typeface="+mn-lt"/>
                <a:ea typeface="+mn-ea"/>
                <a:cs typeface="+mn-cs"/>
              </a:rPr>
              <a:t>Culturally Safe Health Care</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Thank you very much for listening!</a:t>
            </a:r>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17</a:t>
            </a:fld>
            <a:endParaRPr lang="zh-TW" altLang="en-US"/>
          </a:p>
        </p:txBody>
      </p:sp>
    </p:spTree>
    <p:extLst>
      <p:ext uri="{BB962C8B-B14F-4D97-AF65-F5344CB8AC3E}">
        <p14:creationId xmlns:p14="http://schemas.microsoft.com/office/powerpoint/2010/main" val="201260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First of all, a little bit about my background…</a:t>
            </a:r>
            <a:endParaRPr lang="zh-TW" altLang="zh-TW" sz="14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After obtaining my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BS in Nursing</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from National Taiwan University (NTU), I was awarded a government scholarship to earn my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MS in Health Education</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from University of Florida (UF). </a:t>
            </a:r>
            <a:endParaRPr lang="zh-TW" altLang="zh-TW" sz="14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My first encounter with the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was during my undergraduate years at NTU, when I joined </a:t>
            </a:r>
            <a:r>
              <a:rPr lang="en-US" altLang="zh-TW" sz="1400" dirty="0" err="1">
                <a:effectLst/>
                <a:latin typeface="Times New Roman" panose="02020603050405020304" pitchFamily="18" charset="0"/>
                <a:ea typeface="標楷體" panose="03000509000000000000" pitchFamily="65" charset="-120"/>
                <a:cs typeface="Calibri Light" panose="020F0302020204030204" pitchFamily="34" charset="0"/>
              </a:rPr>
              <a:t>Shanfu</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an Indigenous Services Team, tutoring for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Bunun</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students in </a:t>
            </a:r>
            <a:r>
              <a:rPr lang="en-US" altLang="zh-TW" sz="1400" b="1" dirty="0" err="1">
                <a:effectLst/>
                <a:latin typeface="Times New Roman" panose="02020603050405020304" pitchFamily="18" charset="0"/>
                <a:ea typeface="標楷體" panose="03000509000000000000" pitchFamily="65" charset="-120"/>
                <a:cs typeface="Calibri Light" panose="020F0302020204030204" pitchFamily="34" charset="0"/>
              </a:rPr>
              <a:t>Haiduan</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400" b="1" dirty="0" err="1">
                <a:effectLst/>
                <a:latin typeface="Times New Roman" panose="02020603050405020304" pitchFamily="18" charset="0"/>
                <a:ea typeface="標楷體" panose="03000509000000000000" pitchFamily="65" charset="-120"/>
                <a:cs typeface="Calibri Light" panose="020F0302020204030204" pitchFamily="34" charset="0"/>
              </a:rPr>
              <a:t>Haitutuan</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Township of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Taitung</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County. </a:t>
            </a:r>
            <a:endParaRPr lang="zh-TW" altLang="zh-TW" sz="14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I found</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 Indigenous peoples</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admirably happy-go-lucky by nature. My heart went out to them, so much so that I decided to pursue a career in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Public Health </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simply because I wanted to improve well-being for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who are either my friends or my students.</a:t>
            </a:r>
            <a:endParaRPr lang="zh-TW" altLang="zh-TW" sz="14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Eventually, I married into</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400" b="1" dirty="0" err="1">
                <a:effectLst/>
                <a:latin typeface="Times New Roman" panose="02020603050405020304" pitchFamily="18" charset="0"/>
                <a:ea typeface="標楷體" panose="03000509000000000000" pitchFamily="65" charset="-120"/>
                <a:cs typeface="Calibri Light" panose="020F0302020204030204" pitchFamily="34" charset="0"/>
              </a:rPr>
              <a:t>Bunun</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 Tribe</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 my husband was then an elite youth and we were soon blessed with two daughters. In a word, among the roles I played in life, the most important one is a </a:t>
            </a:r>
            <a:r>
              <a:rPr lang="en-US" altLang="zh-TW" sz="1400" b="1" dirty="0">
                <a:effectLst/>
                <a:latin typeface="Times New Roman" panose="02020603050405020304" pitchFamily="18" charset="0"/>
                <a:ea typeface="標楷體" panose="03000509000000000000" pitchFamily="65" charset="-120"/>
                <a:cs typeface="Calibri Light" panose="020F0302020204030204" pitchFamily="34" charset="0"/>
              </a:rPr>
              <a:t>Bunun Mother</a:t>
            </a:r>
            <a:r>
              <a:rPr lang="en-US" altLang="zh-TW" sz="14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en-US" altLang="zh-TW" sz="14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400" kern="0" dirty="0">
                <a:effectLst/>
                <a:latin typeface="Times New Roman" panose="02020603050405020304" pitchFamily="18" charset="0"/>
                <a:ea typeface="標楷體" panose="03000509000000000000" pitchFamily="65" charset="-120"/>
              </a:rPr>
              <a:t>This is a picture of my husband's </a:t>
            </a:r>
            <a:r>
              <a:rPr lang="en-US" altLang="zh-TW" sz="1400" b="1" kern="0" dirty="0">
                <a:effectLst/>
                <a:latin typeface="Times New Roman" panose="02020603050405020304" pitchFamily="18" charset="0"/>
                <a:ea typeface="標楷體" panose="03000509000000000000" pitchFamily="65" charset="-120"/>
              </a:rPr>
              <a:t>Tribe</a:t>
            </a:r>
            <a:r>
              <a:rPr lang="en-US" altLang="zh-TW" sz="1400" kern="0" dirty="0">
                <a:effectLst/>
                <a:latin typeface="Times New Roman" panose="02020603050405020304" pitchFamily="18" charset="0"/>
                <a:ea typeface="標楷體" panose="03000509000000000000" pitchFamily="65" charset="-120"/>
              </a:rPr>
              <a:t>.</a:t>
            </a:r>
            <a:endParaRPr lang="en-US" altLang="zh-TW" sz="1400" dirty="0"/>
          </a:p>
          <a:p>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2</a:t>
            </a:fld>
            <a:endParaRPr lang="zh-TW" altLang="en-US"/>
          </a:p>
        </p:txBody>
      </p:sp>
    </p:spTree>
    <p:extLst>
      <p:ext uri="{BB962C8B-B14F-4D97-AF65-F5344CB8AC3E}">
        <p14:creationId xmlns:p14="http://schemas.microsoft.com/office/powerpoint/2010/main" val="122326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a:extLst>
              <a:ext uri="{FF2B5EF4-FFF2-40B4-BE49-F238E27FC236}">
                <a16:creationId xmlns:a16="http://schemas.microsoft.com/office/drawing/2014/main" id="{07E6349B-D9D8-4021-9DFA-B362BCB9AB57}"/>
              </a:ext>
            </a:extLst>
          </p:cNvPr>
          <p:cNvSpPr>
            <a:spLocks noGrp="1" noRot="1" noChangeAspect="1" noTextEdit="1"/>
          </p:cNvSpPr>
          <p:nvPr>
            <p:ph type="sldImg"/>
          </p:nvPr>
        </p:nvSpPr>
        <p:spPr>
          <a:ln/>
        </p:spPr>
      </p:sp>
      <p:sp>
        <p:nvSpPr>
          <p:cNvPr id="34819" name="備忘稿版面配置區 2">
            <a:extLst>
              <a:ext uri="{FF2B5EF4-FFF2-40B4-BE49-F238E27FC236}">
                <a16:creationId xmlns:a16="http://schemas.microsoft.com/office/drawing/2014/main" id="{E2CC1B32-C68B-4D3F-9DAE-C0B3B57D86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1200" kern="0" dirty="0">
                <a:effectLst/>
                <a:latin typeface="Times New Roman" panose="02020603050405020304" pitchFamily="18" charset="0"/>
                <a:ea typeface="標楷體" panose="03000509000000000000" pitchFamily="65" charset="-120"/>
              </a:rPr>
              <a:t>Here’s my </a:t>
            </a:r>
            <a:r>
              <a:rPr lang="en-US" altLang="zh-TW" sz="1200" kern="1200" dirty="0">
                <a:solidFill>
                  <a:srgbClr val="000000"/>
                </a:solidFill>
                <a:effectLst>
                  <a:outerShdw blurRad="38100" dist="38100" dir="2700000" algn="tl">
                    <a:srgbClr val="000000">
                      <a:alpha val="43000"/>
                    </a:srgbClr>
                  </a:outerShdw>
                </a:effectLst>
                <a:latin typeface="Times New Roman" panose="02020603050405020304" pitchFamily="18" charset="0"/>
                <a:ea typeface="標楷體" panose="03000509000000000000" pitchFamily="65" charset="-120"/>
              </a:rPr>
              <a:t>Outline</a:t>
            </a:r>
            <a:r>
              <a:rPr lang="en-US" altLang="zh-TW" sz="1200" kern="0" dirty="0">
                <a:effectLst/>
                <a:latin typeface="Times New Roman" panose="02020603050405020304" pitchFamily="18" charset="0"/>
                <a:ea typeface="標楷體" panose="03000509000000000000" pitchFamily="65" charset="-120"/>
              </a:rPr>
              <a:t>. Step by step, I will walk you through how </a:t>
            </a:r>
            <a:r>
              <a:rPr lang="en-US" altLang="zh-TW" sz="1200" b="1" kern="0" dirty="0">
                <a:effectLst/>
                <a:latin typeface="Times New Roman" panose="02020603050405020304" pitchFamily="18" charset="0"/>
                <a:ea typeface="標楷體" panose="03000509000000000000" pitchFamily="65" charset="-120"/>
              </a:rPr>
              <a:t>Taiwan </a:t>
            </a:r>
            <a:r>
              <a:rPr lang="en-US" altLang="zh-TW" sz="1200" kern="0" dirty="0">
                <a:effectLst/>
                <a:latin typeface="Times New Roman" panose="02020603050405020304" pitchFamily="18" charset="0"/>
                <a:ea typeface="標楷體" panose="03000509000000000000" pitchFamily="65" charset="-120"/>
              </a:rPr>
              <a:t>has</a:t>
            </a:r>
            <a:r>
              <a:rPr lang="en-US" altLang="zh-TW" sz="1200" b="1" kern="0" dirty="0">
                <a:effectLst/>
                <a:latin typeface="Times New Roman" panose="02020603050405020304" pitchFamily="18" charset="0"/>
                <a:ea typeface="標楷體" panose="03000509000000000000" pitchFamily="65" charset="-120"/>
              </a:rPr>
              <a:t> </a:t>
            </a:r>
            <a:r>
              <a:rPr lang="en-US" altLang="zh-TW" sz="1200" kern="0" dirty="0">
                <a:effectLst/>
                <a:latin typeface="Times New Roman" panose="02020603050405020304" pitchFamily="18" charset="0"/>
                <a:ea typeface="標楷體" panose="03000509000000000000" pitchFamily="65" charset="-120"/>
              </a:rPr>
              <a:t>been implementing its</a:t>
            </a:r>
            <a:r>
              <a:rPr lang="en-US" altLang="zh-TW" sz="1200" b="1" kern="0" dirty="0">
                <a:effectLst/>
                <a:latin typeface="Times New Roman" panose="02020603050405020304" pitchFamily="18" charset="0"/>
                <a:ea typeface="標楷體" panose="03000509000000000000" pitchFamily="65" charset="-120"/>
              </a:rPr>
              <a:t> Cultural Safety Policies for Taiwanese Indigenous Peoples</a:t>
            </a:r>
            <a:r>
              <a:rPr lang="en-US" altLang="zh-TW" sz="1200" kern="0" dirty="0">
                <a:effectLst/>
                <a:latin typeface="Times New Roman" panose="02020603050405020304" pitchFamily="18" charset="0"/>
                <a:ea typeface="標楷體" panose="03000509000000000000" pitchFamily="65" charset="-120"/>
              </a:rPr>
              <a:t>.</a:t>
            </a:r>
            <a:endParaRPr lang="zh-TW" altLang="en-US" dirty="0">
              <a:latin typeface="Arial" panose="020B0604020202020204" pitchFamily="34" charset="0"/>
            </a:endParaRPr>
          </a:p>
        </p:txBody>
      </p:sp>
      <p:sp>
        <p:nvSpPr>
          <p:cNvPr id="34820" name="投影片編號版面配置區 3">
            <a:extLst>
              <a:ext uri="{FF2B5EF4-FFF2-40B4-BE49-F238E27FC236}">
                <a16:creationId xmlns:a16="http://schemas.microsoft.com/office/drawing/2014/main" id="{C7CBDD78-EDCA-4941-AD1F-197C5CF908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50EC06E-FCA9-4039-BBCB-BB79BD6737AD}" type="slidenum">
              <a:rPr lang="en-US" altLang="zh-TW"/>
              <a:pPr eaLnBrk="1" hangingPunct="1"/>
              <a:t>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0" dirty="0">
                <a:effectLst/>
                <a:latin typeface="Times New Roman" panose="02020603050405020304" pitchFamily="18" charset="0"/>
                <a:ea typeface="標楷體" panose="03000509000000000000" pitchFamily="65" charset="-120"/>
              </a:rPr>
              <a:t>After taking office, on </a:t>
            </a:r>
            <a:r>
              <a:rPr lang="en-US" altLang="zh-TW" sz="1200" b="1" kern="0" dirty="0">
                <a:effectLst/>
                <a:latin typeface="Times New Roman" panose="02020603050405020304" pitchFamily="18" charset="0"/>
                <a:ea typeface="標楷體" panose="03000509000000000000" pitchFamily="65" charset="-120"/>
              </a:rPr>
              <a:t>Indigenous Peoples' Day</a:t>
            </a:r>
            <a:r>
              <a:rPr lang="en-US" altLang="zh-TW" sz="1200" kern="0" dirty="0">
                <a:effectLst/>
                <a:latin typeface="Times New Roman" panose="02020603050405020304" pitchFamily="18" charset="0"/>
                <a:ea typeface="標楷體" panose="03000509000000000000" pitchFamily="65" charset="-120"/>
              </a:rPr>
              <a:t> (August 1, 2016) President Tsai </a:t>
            </a:r>
            <a:r>
              <a:rPr lang="en-US" altLang="zh-TW" sz="1200" kern="0" dirty="0" err="1">
                <a:effectLst/>
                <a:latin typeface="Times New Roman" panose="02020603050405020304" pitchFamily="18" charset="0"/>
                <a:ea typeface="標楷體" panose="03000509000000000000" pitchFamily="65" charset="-120"/>
              </a:rPr>
              <a:t>Ing</a:t>
            </a:r>
            <a:r>
              <a:rPr lang="en-US" altLang="zh-TW" sz="1200" kern="0" dirty="0">
                <a:effectLst/>
                <a:latin typeface="Times New Roman" panose="02020603050405020304" pitchFamily="18" charset="0"/>
                <a:ea typeface="標楷體" panose="03000509000000000000" pitchFamily="65" charset="-120"/>
              </a:rPr>
              <a:t>-wen apologized on behalf of the government to </a:t>
            </a:r>
            <a:r>
              <a:rPr lang="en-US" altLang="zh-TW" sz="1200" b="1" kern="0" dirty="0">
                <a:effectLst/>
                <a:latin typeface="Times New Roman" panose="02020603050405020304" pitchFamily="18" charset="0"/>
                <a:ea typeface="標楷體" panose="03000509000000000000" pitchFamily="65" charset="-120"/>
              </a:rPr>
              <a:t>Taiwanese Indigenous Peoples</a:t>
            </a:r>
            <a:r>
              <a:rPr lang="en-US" altLang="zh-TW" sz="1200" kern="0" dirty="0">
                <a:effectLst/>
                <a:latin typeface="Times New Roman" panose="02020603050405020304" pitchFamily="18" charset="0"/>
                <a:ea typeface="標楷體" panose="03000509000000000000" pitchFamily="65" charset="-120"/>
              </a:rPr>
              <a:t>—for four hundred years of exploitation of </a:t>
            </a:r>
            <a:r>
              <a:rPr lang="en-US" altLang="zh-TW" sz="1200" b="1" kern="0" dirty="0">
                <a:effectLst/>
                <a:latin typeface="Times New Roman" panose="02020603050405020304" pitchFamily="18" charset="0"/>
                <a:ea typeface="標楷體" panose="03000509000000000000" pitchFamily="65" charset="-120"/>
              </a:rPr>
              <a:t>Indigenous Peoples</a:t>
            </a:r>
            <a:r>
              <a:rPr lang="en-US" altLang="zh-TW" sz="1200" kern="0" dirty="0">
                <a:effectLst/>
                <a:latin typeface="Times New Roman" panose="02020603050405020304" pitchFamily="18" charset="0"/>
                <a:ea typeface="標楷體" panose="03000509000000000000" pitchFamily="65" charset="-120"/>
              </a:rPr>
              <a:t>—while also announcing plans to establish and personally chair the meetings of the </a:t>
            </a:r>
            <a:r>
              <a:rPr lang="en-US" altLang="zh-TW" sz="1200" b="1" kern="0" dirty="0">
                <a:effectLst/>
                <a:latin typeface="Times New Roman" panose="02020603050405020304" pitchFamily="18" charset="0"/>
                <a:ea typeface="標楷體" panose="03000509000000000000" pitchFamily="65" charset="-120"/>
              </a:rPr>
              <a:t>Presidential Office Indigenous Historical Justice and Transitional Justice Committee</a:t>
            </a:r>
            <a:r>
              <a:rPr lang="en-US" altLang="zh-TW" sz="1200" kern="0" dirty="0">
                <a:effectLst/>
                <a:latin typeface="Times New Roman" panose="02020603050405020304" pitchFamily="18" charset="0"/>
                <a:ea typeface="標楷體" panose="03000509000000000000" pitchFamily="65" charset="-120"/>
              </a:rPr>
              <a:t>, in order to get the ball rolling and moving towards a thorough understanding of </a:t>
            </a:r>
            <a:r>
              <a:rPr lang="en-US" altLang="zh-TW" sz="1200" b="1" kern="0" dirty="0">
                <a:effectLst/>
                <a:latin typeface="Times New Roman" panose="02020603050405020304" pitchFamily="18" charset="0"/>
                <a:ea typeface="標楷體" panose="03000509000000000000" pitchFamily="65" charset="-120"/>
              </a:rPr>
              <a:t>Taiwanese Indigenous Peoples</a:t>
            </a:r>
            <a:r>
              <a:rPr lang="en-US" altLang="zh-TW" sz="1200" kern="0" dirty="0">
                <a:effectLst/>
                <a:latin typeface="Times New Roman" panose="02020603050405020304" pitchFamily="18" charset="0"/>
                <a:ea typeface="標楷體" panose="03000509000000000000" pitchFamily="65" charset="-120"/>
              </a:rPr>
              <a:t>, which can facilitate the implementation of the Indigenous Peoples Policy and help achieve the goal of “</a:t>
            </a:r>
            <a:r>
              <a:rPr lang="en-US" altLang="zh-TW" sz="1200" b="1" kern="0" dirty="0">
                <a:effectLst/>
                <a:latin typeface="Times New Roman" panose="02020603050405020304" pitchFamily="18" charset="0"/>
                <a:ea typeface="標楷體" panose="03000509000000000000" pitchFamily="65" charset="-120"/>
              </a:rPr>
              <a:t>making Indigenous peoples mainstream</a:t>
            </a:r>
            <a:r>
              <a:rPr lang="en-US" altLang="zh-TW" sz="1200" kern="0" dirty="0">
                <a:effectLst/>
                <a:latin typeface="Times New Roman" panose="02020603050405020304" pitchFamily="18" charset="0"/>
                <a:ea typeface="標楷體" panose="03000509000000000000" pitchFamily="65" charset="-120"/>
              </a:rPr>
              <a:t>.”</a:t>
            </a:r>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4</a:t>
            </a:fld>
            <a:endParaRPr lang="zh-TW" altLang="en-US"/>
          </a:p>
        </p:txBody>
      </p:sp>
    </p:spTree>
    <p:extLst>
      <p:ext uri="{BB962C8B-B14F-4D97-AF65-F5344CB8AC3E}">
        <p14:creationId xmlns:p14="http://schemas.microsoft.com/office/powerpoint/2010/main" val="361239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0" dirty="0">
                <a:effectLst/>
                <a:latin typeface="Times New Roman" panose="02020603050405020304" pitchFamily="18" charset="0"/>
                <a:ea typeface="標楷體" panose="03000509000000000000" pitchFamily="65" charset="-120"/>
              </a:rPr>
              <a:t>President Tsai attaches great importance to Indigenous peoples and has proposed 9 specific initiatives—as listed above—among which, my PowerPoint presentation focuses on “</a:t>
            </a:r>
            <a:r>
              <a:rPr lang="en-US" altLang="zh-TW" sz="1200" b="1" kern="0" dirty="0">
                <a:effectLst/>
                <a:latin typeface="Times New Roman" panose="02020603050405020304" pitchFamily="18" charset="0"/>
                <a:ea typeface="標楷體" panose="03000509000000000000" pitchFamily="65" charset="-120"/>
              </a:rPr>
              <a:t>Heed Indigenous Peoples' access to Health Services to Close the Health Inequalities Gap</a:t>
            </a:r>
            <a:r>
              <a:rPr lang="en-US" altLang="zh-TW" sz="1200" kern="0" dirty="0">
                <a:effectLst/>
                <a:latin typeface="Times New Roman" panose="02020603050405020304" pitchFamily="18" charset="0"/>
                <a:ea typeface="標楷體" panose="03000509000000000000" pitchFamily="65" charset="-120"/>
              </a:rPr>
              <a:t>.”</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5</a:t>
            </a:fld>
            <a:endParaRPr lang="zh-TW" altLang="en-US"/>
          </a:p>
        </p:txBody>
      </p:sp>
    </p:spTree>
    <p:extLst>
      <p:ext uri="{BB962C8B-B14F-4D97-AF65-F5344CB8AC3E}">
        <p14:creationId xmlns:p14="http://schemas.microsoft.com/office/powerpoint/2010/main" val="284547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the end of 2016, the Executive Yuan promulgated </a:t>
            </a:r>
            <a:r>
              <a:rPr lang="en-US" altLang="zh-TW" sz="1200" b="1" kern="1200" dirty="0">
                <a:solidFill>
                  <a:schemeClr val="tx1"/>
                </a:solidFill>
                <a:effectLst/>
                <a:latin typeface="+mn-lt"/>
                <a:ea typeface="+mn-ea"/>
                <a:cs typeface="+mn-cs"/>
              </a:rPr>
              <a:t>National Ten-year Long-term Care Plan 2.0 (2017-2026)</a:t>
            </a:r>
            <a:r>
              <a:rPr lang="en-US" altLang="zh-TW" sz="1200" kern="1200" dirty="0">
                <a:solidFill>
                  <a:schemeClr val="tx1"/>
                </a:solidFill>
                <a:effectLst/>
                <a:latin typeface="+mn-lt"/>
                <a:ea typeface="+mn-ea"/>
                <a:cs typeface="+mn-cs"/>
              </a:rPr>
              <a:t>, which for the first time included a special chapter—the</a:t>
            </a:r>
            <a:r>
              <a:rPr lang="en-US" altLang="zh-TW" sz="1200" b="1" kern="1200" dirty="0">
                <a:solidFill>
                  <a:schemeClr val="tx1"/>
                </a:solidFill>
                <a:effectLst/>
                <a:latin typeface="+mn-lt"/>
                <a:ea typeface="+mn-ea"/>
                <a:cs typeface="+mn-cs"/>
              </a:rPr>
              <a:t> Indigenous Peoples Chapter</a:t>
            </a:r>
            <a:r>
              <a:rPr lang="en-US" altLang="zh-TW" sz="1200" kern="1200" dirty="0">
                <a:solidFill>
                  <a:schemeClr val="tx1"/>
                </a:solidFill>
                <a:effectLst/>
                <a:latin typeface="+mn-lt"/>
                <a:ea typeface="+mn-ea"/>
                <a:cs typeface="+mn-cs"/>
              </a:rPr>
              <a:t>—which, under increasing pressure from all sides, pays close attention to </a:t>
            </a:r>
            <a:r>
              <a:rPr lang="en-US" altLang="zh-TW" sz="1200" b="1" kern="1200" dirty="0">
                <a:solidFill>
                  <a:schemeClr val="tx1"/>
                </a:solidFill>
                <a:effectLst/>
                <a:latin typeface="+mn-lt"/>
                <a:ea typeface="+mn-ea"/>
                <a:cs typeface="+mn-cs"/>
              </a:rPr>
              <a:t>Indigenous Subjectivity</a:t>
            </a:r>
            <a:r>
              <a:rPr lang="en-US" altLang="zh-TW" sz="1200" kern="1200" dirty="0">
                <a:solidFill>
                  <a:schemeClr val="tx1"/>
                </a:solidFill>
                <a:effectLst/>
                <a:latin typeface="+mn-lt"/>
                <a:ea typeface="+mn-ea"/>
                <a:cs typeface="+mn-cs"/>
              </a:rPr>
              <a:t> by incorporating </a:t>
            </a:r>
            <a:r>
              <a:rPr lang="en-US" altLang="zh-TW" sz="1200" b="1" kern="1200" dirty="0">
                <a:solidFill>
                  <a:schemeClr val="tx1"/>
                </a:solidFill>
                <a:effectLst/>
                <a:latin typeface="+mn-lt"/>
                <a:ea typeface="+mn-ea"/>
                <a:cs typeface="+mn-cs"/>
              </a:rPr>
              <a:t>Indigenous Cultural Sensitivity Training</a:t>
            </a:r>
            <a:r>
              <a:rPr lang="en-US" altLang="zh-TW" sz="1200" kern="1200" dirty="0">
                <a:solidFill>
                  <a:schemeClr val="tx1"/>
                </a:solidFill>
                <a:effectLst/>
                <a:latin typeface="+mn-lt"/>
                <a:ea typeface="+mn-ea"/>
                <a:cs typeface="+mn-cs"/>
              </a:rPr>
              <a:t>, adding a </a:t>
            </a:r>
            <a:r>
              <a:rPr lang="en-US" altLang="zh-TW" sz="1200" b="1" kern="1200" dirty="0">
                <a:solidFill>
                  <a:schemeClr val="tx1"/>
                </a:solidFill>
                <a:effectLst/>
                <a:latin typeface="+mn-lt"/>
                <a:ea typeface="+mn-ea"/>
                <a:cs typeface="+mn-cs"/>
              </a:rPr>
              <a:t>3-hour</a:t>
            </a:r>
            <a:r>
              <a:rPr lang="en-US" altLang="zh-TW" sz="1200" kern="1200" dirty="0">
                <a:solidFill>
                  <a:schemeClr val="tx1"/>
                </a:solidFill>
                <a:effectLst/>
                <a:latin typeface="+mn-lt"/>
                <a:ea typeface="+mn-ea"/>
                <a:cs typeface="+mn-cs"/>
              </a:rPr>
              <a:t> </a:t>
            </a:r>
            <a:r>
              <a:rPr lang="en-US" altLang="zh-TW" sz="1200" b="1" kern="1200" dirty="0">
                <a:solidFill>
                  <a:schemeClr val="tx1"/>
                </a:solidFill>
                <a:effectLst/>
                <a:latin typeface="+mn-lt"/>
                <a:ea typeface="+mn-ea"/>
                <a:cs typeface="+mn-cs"/>
              </a:rPr>
              <a:t>Basic Training Course</a:t>
            </a:r>
            <a:r>
              <a:rPr lang="en-US" altLang="zh-TW" sz="1200" kern="1200" dirty="0">
                <a:solidFill>
                  <a:schemeClr val="tx1"/>
                </a:solidFill>
                <a:effectLst/>
                <a:latin typeface="+mn-lt"/>
                <a:ea typeface="+mn-ea"/>
                <a:cs typeface="+mn-cs"/>
              </a:rPr>
              <a:t> designed for all care workers as well as a </a:t>
            </a:r>
            <a:r>
              <a:rPr lang="en-US" altLang="zh-TW" sz="1200" b="1" kern="1200" dirty="0">
                <a:solidFill>
                  <a:schemeClr val="tx1"/>
                </a:solidFill>
                <a:effectLst/>
                <a:latin typeface="+mn-lt"/>
                <a:ea typeface="+mn-ea"/>
                <a:cs typeface="+mn-cs"/>
              </a:rPr>
              <a:t>14-hours</a:t>
            </a:r>
            <a:r>
              <a:rPr lang="en-US" altLang="zh-TW" sz="1200" kern="1200" dirty="0">
                <a:solidFill>
                  <a:schemeClr val="tx1"/>
                </a:solidFill>
                <a:effectLst/>
                <a:latin typeface="+mn-lt"/>
                <a:ea typeface="+mn-ea"/>
                <a:cs typeface="+mn-cs"/>
              </a:rPr>
              <a:t> on-the-job training program designed for professional care workers , social workers and medical staff, so that long-term care workers can be equipped to provide </a:t>
            </a:r>
            <a:r>
              <a:rPr lang="en-US" altLang="zh-TW" sz="1200" b="1" kern="1200" dirty="0">
                <a:solidFill>
                  <a:schemeClr val="tx1"/>
                </a:solidFill>
                <a:effectLst/>
                <a:latin typeface="+mn-lt"/>
                <a:ea typeface="+mn-ea"/>
                <a:cs typeface="+mn-cs"/>
              </a:rPr>
              <a:t>culturally and linguistically appropriate health care</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As such, </a:t>
            </a:r>
            <a:r>
              <a:rPr lang="en-US" altLang="zh-TW" sz="1200" b="1" kern="1200" dirty="0">
                <a:solidFill>
                  <a:schemeClr val="tx1"/>
                </a:solidFill>
                <a:effectLst/>
                <a:latin typeface="+mn-lt"/>
                <a:ea typeface="+mn-ea"/>
                <a:cs typeface="+mn-cs"/>
              </a:rPr>
              <a:t>Council of Indigenous Peoples (CIP)</a:t>
            </a:r>
            <a:r>
              <a:rPr lang="en-US" altLang="zh-TW" sz="1200" kern="1200" dirty="0">
                <a:solidFill>
                  <a:schemeClr val="tx1"/>
                </a:solidFill>
                <a:effectLst/>
                <a:latin typeface="+mn-lt"/>
                <a:ea typeface="+mn-ea"/>
                <a:cs typeface="+mn-cs"/>
              </a:rPr>
              <a:t> is responsible for providing course content and course instructors.</a:t>
            </a:r>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6</a:t>
            </a:fld>
            <a:endParaRPr lang="zh-TW" altLang="en-US"/>
          </a:p>
        </p:txBody>
      </p:sp>
    </p:spTree>
    <p:extLst>
      <p:ext uri="{BB962C8B-B14F-4D97-AF65-F5344CB8AC3E}">
        <p14:creationId xmlns:p14="http://schemas.microsoft.com/office/powerpoint/2010/main" val="97090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47500" lnSpcReduction="20000"/>
          </a:bodyPr>
          <a:lstStyle/>
          <a:p>
            <a:r>
              <a:rPr lang="en-US" altLang="zh-TW" sz="1200" dirty="0"/>
              <a:t>On December 19, 2017, the </a:t>
            </a:r>
            <a:r>
              <a:rPr lang="en-US" altLang="zh-TW" sz="1200" b="1" dirty="0"/>
              <a:t>Ministry of Health and Welfare (MOHW)</a:t>
            </a:r>
            <a:r>
              <a:rPr lang="en-US" altLang="zh-TW" sz="1200" dirty="0"/>
              <a:t> announced the plan to implement a </a:t>
            </a:r>
            <a:r>
              <a:rPr lang="en-US" altLang="zh-TW" sz="1200" b="1" dirty="0"/>
              <a:t>Care Worker Training Program</a:t>
            </a:r>
            <a:r>
              <a:rPr lang="en-US" altLang="zh-TW" sz="1200" dirty="0"/>
              <a:t>, adding to its core courses a 3-hour course entitled, </a:t>
            </a:r>
            <a:r>
              <a:rPr lang="en-US" altLang="zh-TW" sz="1200" b="1" dirty="0"/>
              <a:t>Introduction to Cultural Safety in Health Care for Indigenous Peoples</a:t>
            </a:r>
            <a:r>
              <a:rPr lang="en-US" altLang="zh-TW" sz="1200" dirty="0"/>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In view of building cultural sensitivity into health care training, the </a:t>
            </a:r>
            <a:r>
              <a:rPr lang="en-US" altLang="zh-TW" sz="1200" b="1" kern="1200" dirty="0">
                <a:solidFill>
                  <a:schemeClr val="tx1"/>
                </a:solidFill>
                <a:effectLst/>
                <a:latin typeface="+mn-lt"/>
                <a:ea typeface="+mn-ea"/>
                <a:cs typeface="+mn-cs"/>
              </a:rPr>
              <a:t>Ministry of Health and Welfare (MOHW) </a:t>
            </a:r>
            <a:r>
              <a:rPr lang="en-US" altLang="zh-TW" sz="1200" kern="1200" dirty="0">
                <a:solidFill>
                  <a:schemeClr val="tx1"/>
                </a:solidFill>
                <a:effectLst/>
                <a:latin typeface="+mn-lt"/>
                <a:ea typeface="+mn-ea"/>
                <a:cs typeface="+mn-cs"/>
              </a:rPr>
              <a:t>announced its plans to implement a </a:t>
            </a:r>
            <a:r>
              <a:rPr lang="en-US" altLang="zh-TW" sz="1200" b="1" kern="1200" dirty="0">
                <a:solidFill>
                  <a:schemeClr val="tx1"/>
                </a:solidFill>
                <a:effectLst/>
                <a:latin typeface="+mn-lt"/>
                <a:ea typeface="+mn-ea"/>
                <a:cs typeface="+mn-cs"/>
              </a:rPr>
              <a:t>Care Worker Training Program </a:t>
            </a:r>
            <a:r>
              <a:rPr lang="en-US" altLang="zh-TW" sz="1200" kern="1200" dirty="0">
                <a:solidFill>
                  <a:schemeClr val="tx1"/>
                </a:solidFill>
                <a:effectLst/>
                <a:latin typeface="+mn-lt"/>
                <a:ea typeface="+mn-ea"/>
                <a:cs typeface="+mn-cs"/>
              </a:rPr>
              <a:t>with</a:t>
            </a:r>
            <a:r>
              <a:rPr lang="en-US" altLang="zh-TW" sz="1200" b="1" kern="1200" dirty="0">
                <a:solidFill>
                  <a:schemeClr val="tx1"/>
                </a:solidFill>
                <a:effectLst/>
                <a:latin typeface="+mn-lt"/>
                <a:ea typeface="+mn-ea"/>
                <a:cs typeface="+mn-cs"/>
              </a:rPr>
              <a:t> 60-hour</a:t>
            </a:r>
            <a:r>
              <a:rPr lang="en-US" altLang="zh-TW" sz="1200" kern="1200" dirty="0">
                <a:solidFill>
                  <a:schemeClr val="tx1"/>
                </a:solidFill>
                <a:effectLst/>
                <a:latin typeface="+mn-lt"/>
                <a:ea typeface="+mn-ea"/>
                <a:cs typeface="+mn-cs"/>
              </a:rPr>
              <a:t> core courses including a </a:t>
            </a:r>
            <a:r>
              <a:rPr lang="en-US" altLang="zh-TW" sz="1200" b="1" kern="1200" dirty="0">
                <a:solidFill>
                  <a:schemeClr val="tx1"/>
                </a:solidFill>
                <a:effectLst/>
                <a:latin typeface="+mn-lt"/>
                <a:ea typeface="+mn-ea"/>
                <a:cs typeface="+mn-cs"/>
              </a:rPr>
              <a:t>3-hour</a:t>
            </a:r>
            <a:r>
              <a:rPr lang="en-US" altLang="zh-TW" sz="1200" kern="1200" dirty="0">
                <a:solidFill>
                  <a:schemeClr val="tx1"/>
                </a:solidFill>
                <a:effectLst/>
                <a:latin typeface="+mn-lt"/>
                <a:ea typeface="+mn-ea"/>
                <a:cs typeface="+mn-cs"/>
              </a:rPr>
              <a:t> course, </a:t>
            </a:r>
            <a:r>
              <a:rPr lang="en-US" altLang="zh-TW" sz="1200" b="1" kern="1200" dirty="0">
                <a:solidFill>
                  <a:schemeClr val="tx1"/>
                </a:solidFill>
                <a:effectLst/>
                <a:latin typeface="+mn-lt"/>
                <a:ea typeface="+mn-ea"/>
                <a:cs typeface="+mn-cs"/>
              </a:rPr>
              <a:t>Introduction to Cultural Safety in Health care for Indigenous Peoples</a:t>
            </a:r>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b="1" kern="1200" dirty="0">
                <a:solidFill>
                  <a:schemeClr val="tx1"/>
                </a:solidFill>
                <a:effectLst/>
                <a:latin typeface="+mn-lt"/>
                <a:ea typeface="+mn-ea"/>
                <a:cs typeface="+mn-cs"/>
              </a:rPr>
              <a:t>Course Goals &amp; Learning Objectives:</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Understand the definition and importance of Cultural Sensitivity</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Understand the importance of Cultural Safety in Health care for Indigenous Peoples</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Understand </a:t>
            </a:r>
            <a:r>
              <a:rPr lang="en-US" altLang="zh-TW" sz="1200" u="sng" kern="1200" dirty="0">
                <a:solidFill>
                  <a:schemeClr val="tx1"/>
                </a:solidFill>
                <a:effectLst/>
                <a:latin typeface="+mn-lt"/>
                <a:ea typeface="+mn-ea"/>
                <a:cs typeface="+mn-cs"/>
              </a:rPr>
              <a:t>standard practices</a:t>
            </a:r>
            <a:r>
              <a:rPr lang="en-US" altLang="zh-TW" sz="1200" kern="1200" dirty="0">
                <a:solidFill>
                  <a:schemeClr val="tx1"/>
                </a:solidFill>
                <a:effectLst/>
                <a:latin typeface="+mn-lt"/>
                <a:ea typeface="+mn-ea"/>
                <a:cs typeface="+mn-cs"/>
              </a:rPr>
              <a:t> of Culturally Appropriate Health care and how to deliver them</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Design </a:t>
            </a:r>
            <a:r>
              <a:rPr lang="en-US" altLang="zh-TW" sz="1200" u="sng" kern="1200" dirty="0">
                <a:solidFill>
                  <a:schemeClr val="tx1"/>
                </a:solidFill>
                <a:effectLst/>
                <a:latin typeface="+mn-lt"/>
                <a:ea typeface="+mn-ea"/>
                <a:cs typeface="+mn-cs"/>
              </a:rPr>
              <a:t>best practices</a:t>
            </a:r>
            <a:r>
              <a:rPr lang="en-US" altLang="zh-TW" sz="1200" kern="1200" dirty="0">
                <a:solidFill>
                  <a:schemeClr val="tx1"/>
                </a:solidFill>
                <a:effectLst/>
                <a:latin typeface="+mn-lt"/>
                <a:ea typeface="+mn-ea"/>
                <a:cs typeface="+mn-cs"/>
              </a:rPr>
              <a:t> of Culturally Appropriate Health care</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Instructional videos from online and live courses are made available in order to make learning more accessible for care workers.</a:t>
            </a:r>
          </a:p>
          <a:p>
            <a:endParaRPr lang="en-US" altLang="zh-TW" sz="1200" kern="1200" dirty="0">
              <a:solidFill>
                <a:schemeClr val="tx1"/>
              </a:solidFill>
              <a:effectLst/>
              <a:latin typeface="+mn-lt"/>
              <a:ea typeface="+mn-ea"/>
              <a:cs typeface="+mn-cs"/>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In order to provide the much needed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instructors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for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Long-term Care Workers Training Program</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 Council of Indigenous Peoples (CIP)</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must conduct at least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250 training sessions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per year to train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108 training instructors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To constantly ensure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quality training for care workers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 course content was designed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based on expert panel consensus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The core content is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identical with</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 said online courses, while being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enriched by each instructor’s own cultural experience in health care</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7</a:t>
            </a:fld>
            <a:endParaRPr lang="zh-TW" altLang="en-US"/>
          </a:p>
        </p:txBody>
      </p:sp>
    </p:spTree>
    <p:extLst>
      <p:ext uri="{BB962C8B-B14F-4D97-AF65-F5344CB8AC3E}">
        <p14:creationId xmlns:p14="http://schemas.microsoft.com/office/powerpoint/2010/main" val="429104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core content</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summarized here aims to achieve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course goals &amp; learning objectives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Being a training instructor myself, I have attended twenty or so training sessions in which most trainees were non-Indigenous.</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Based on my experience, the training courses have generated remarkably good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Ethnic Dialogues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In fact, although they are living on the same land, to most non-Indigenous people,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are strangers. </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Most non-Indigenous people still have deep-seated stereotyped impressions about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For example,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are often stereotyped as people who enjoy drinking alcohol, rarely save money, sing like an angel, play sports like a pro...and so on, …</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Most non-Indigenous people have only a vague idea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colonization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of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they don't have a clue about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disparities in average life expectancy between Indigenous and national population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and they know nothing about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education gap</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or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unemployment issues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As people typically discussed history from a mainstream perspective,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have always been considered as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the Others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since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have no written languages.</a:t>
            </a:r>
            <a:endParaRPr lang="en-US"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kern="0" dirty="0">
              <a:effectLst/>
              <a:latin typeface="Times New Roman" panose="02020603050405020304" pitchFamily="18" charset="0"/>
              <a:ea typeface="標楷體" panose="03000509000000000000" pitchFamily="65" charset="-120"/>
            </a:endParaRPr>
          </a:p>
          <a:p>
            <a:pPr marL="127000" marR="304800" algn="just">
              <a:lnSpc>
                <a:spcPts val="2000"/>
              </a:lnSpc>
              <a:spcBef>
                <a:spcPts val="1200"/>
              </a:spcBef>
              <a:spcAft>
                <a:spcPts val="1200"/>
              </a:spcAft>
            </a:pPr>
            <a:r>
              <a:rPr lang="en-US" altLang="zh-TW" sz="1200" kern="0" dirty="0">
                <a:effectLst/>
                <a:latin typeface="Times New Roman" panose="02020603050405020304" pitchFamily="18" charset="0"/>
                <a:ea typeface="標楷體" panose="03000509000000000000" pitchFamily="65" charset="-120"/>
              </a:rPr>
              <a:t>In what follows, I am going to share with you a few PowerPoint slides from my training sessions.</a:t>
            </a:r>
            <a:endParaRPr lang="zh-TW" altLang="en-US" dirty="0"/>
          </a:p>
        </p:txBody>
      </p:sp>
      <p:sp>
        <p:nvSpPr>
          <p:cNvPr id="4" name="投影片編號版面配置區 3"/>
          <p:cNvSpPr>
            <a:spLocks noGrp="1"/>
          </p:cNvSpPr>
          <p:nvPr>
            <p:ph type="sldNum" sz="quarter" idx="5"/>
          </p:nvPr>
        </p:nvSpPr>
        <p:spPr/>
        <p:txBody>
          <a:bodyPr/>
          <a:lstStyle/>
          <a:p>
            <a:fld id="{659CC05F-B243-4449-A162-C36785746C3D}" type="slidenum">
              <a:rPr lang="zh-TW" altLang="en-US" smtClean="0"/>
              <a:pPr/>
              <a:t>8</a:t>
            </a:fld>
            <a:endParaRPr lang="zh-TW" altLang="en-US"/>
          </a:p>
        </p:txBody>
      </p:sp>
    </p:spTree>
    <p:extLst>
      <p:ext uri="{BB962C8B-B14F-4D97-AF65-F5344CB8AC3E}">
        <p14:creationId xmlns:p14="http://schemas.microsoft.com/office/powerpoint/2010/main" val="140352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Most non-Indigenous people in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have only a very vague idea of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Taiwanese Indigenous Peoples’ Current Situation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270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270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That’s why</a:t>
            </a:r>
            <a:r>
              <a:rPr lang="en-US" altLang="zh-TW" sz="10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I'm using this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Map of Taiwan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to illustrate the situation:</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present, there are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16</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t>
            </a:r>
            <a:r>
              <a:rPr kumimoji="1" lang="en-US" altLang="zh-TW" sz="1200" b="1" kern="1200" dirty="0">
                <a:solidFill>
                  <a:srgbClr val="000000"/>
                </a:solidFill>
                <a:effectLst/>
                <a:latin typeface="Times New Roman" panose="02020603050405020304" pitchFamily="18" charset="0"/>
                <a:ea typeface="標楷體" panose="03000509000000000000" pitchFamily="65" charset="-120"/>
                <a:cs typeface="Calibri Light" panose="020F0302020204030204" pitchFamily="34" charset="0"/>
              </a:rPr>
              <a:t>Indigenous ethnic groups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(officially recognized) in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Approximately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581,000 Taiwanese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account for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2.5%</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of the total population</a:t>
            </a:r>
            <a:r>
              <a:rPr lang="en-US" altLang="zh-TW" sz="10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endPar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endParaRPr>
          </a:p>
          <a:p>
            <a:pPr marL="1066800" marR="304800" algn="just">
              <a:lnSpc>
                <a:spcPts val="2000"/>
              </a:lnSpc>
              <a:spcBef>
                <a:spcPts val="1200"/>
              </a:spcBef>
              <a:spcAft>
                <a:spcPts val="1200"/>
              </a:spcAft>
            </a:pP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Formosan languages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belong to the same</a:t>
            </a:r>
            <a:r>
              <a:rPr lang="en-US" altLang="zh-TW" sz="10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Austronesian language family</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as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New Zealand</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Hawaii</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and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Pan-Pacific Islands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For example, if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Taiwanese Indigenous Peoples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count from 1 to 10, rest assured that several numbers are counted in the same way as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Austronesian language family members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elsewhere.</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endPar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endParaRPr>
          </a:p>
          <a:p>
            <a:pPr marL="1066800" marR="304800" algn="just">
              <a:lnSpc>
                <a:spcPts val="2000"/>
              </a:lnSpc>
              <a:spcBef>
                <a:spcPts val="1200"/>
              </a:spcBef>
              <a:spcAft>
                <a:spcPts val="1200"/>
              </a:spcAft>
            </a:pP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Traditional Areas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Most indigenous groups live around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Central Mountain Range</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in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East Rift Valley</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or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East Coastal Area</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In terms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administrative regions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in addition to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30 Mountain Indigenous Areas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there are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25 Plains Indigenous Areas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(townships, county-administered cities and districts).</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In terms of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gregarious settlements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 there are approximately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737 tribes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zh-TW"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endPar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endParaRPr>
          </a:p>
          <a:p>
            <a:pPr marL="1066800" marR="304800" algn="just">
              <a:lnSpc>
                <a:spcPts val="2000"/>
              </a:lnSpc>
              <a:spcBef>
                <a:spcPts val="1200"/>
              </a:spcBef>
              <a:spcAft>
                <a:spcPts val="1200"/>
              </a:spcAft>
            </a:pP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Nearly half of the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Indigenous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population has migrated to non-</a:t>
            </a:r>
            <a:r>
              <a:rPr lang="en-US" altLang="zh-TW" sz="1000" dirty="0">
                <a:effectLst/>
                <a:latin typeface="Times New Roman" panose="02020603050405020304" pitchFamily="18" charset="0"/>
                <a:ea typeface="標楷體" panose="03000509000000000000" pitchFamily="65" charset="-120"/>
                <a:cs typeface="Calibri Light" panose="020F0302020204030204" pitchFamily="34" charset="0"/>
              </a:rPr>
              <a:t> </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Indigenous areas for </a:t>
            </a:r>
            <a:r>
              <a:rPr lang="en-US" altLang="zh-TW" sz="1200" b="1" dirty="0">
                <a:effectLst/>
                <a:latin typeface="Times New Roman" panose="02020603050405020304" pitchFamily="18" charset="0"/>
                <a:ea typeface="標楷體" panose="03000509000000000000" pitchFamily="65" charset="-120"/>
                <a:cs typeface="Calibri Light" panose="020F0302020204030204" pitchFamily="34" charset="0"/>
              </a:rPr>
              <a:t>education and employment opportunities</a:t>
            </a:r>
            <a:r>
              <a:rPr lang="en-US" altLang="zh-TW" sz="1200" dirty="0">
                <a:effectLst/>
                <a:latin typeface="Times New Roman" panose="02020603050405020304" pitchFamily="18" charset="0"/>
                <a:ea typeface="標楷體" panose="03000509000000000000" pitchFamily="65" charset="-120"/>
                <a:cs typeface="Calibri Light" panose="020F0302020204030204" pitchFamily="34" charset="0"/>
              </a:rPr>
              <a:t>.</a:t>
            </a:r>
            <a:endParaRPr lang="en-US" altLang="zh-TW" sz="1000" dirty="0">
              <a:effectLst/>
              <a:latin typeface="Calibri Light" panose="020F0302020204030204" pitchFamily="34" charset="0"/>
              <a:ea typeface="微軟正黑體" panose="020B0604030504040204" pitchFamily="34" charset="-120"/>
              <a:cs typeface="Calibri Light" panose="020F0302020204030204" pitchFamily="34" charset="0"/>
            </a:endParaRPr>
          </a:p>
          <a:p>
            <a:pPr marL="1066800" marR="304800" algn="just">
              <a:lnSpc>
                <a:spcPts val="2000"/>
              </a:lnSpc>
              <a:spcBef>
                <a:spcPts val="1200"/>
              </a:spcBef>
              <a:spcAft>
                <a:spcPts val="1200"/>
              </a:spcAft>
            </a:pPr>
            <a:r>
              <a:rPr lang="en-US" altLang="zh-TW" sz="1200" kern="0" dirty="0">
                <a:effectLst/>
                <a:latin typeface="Times New Roman" panose="02020603050405020304" pitchFamily="18" charset="0"/>
                <a:ea typeface="標楷體" panose="03000509000000000000" pitchFamily="65" charset="-120"/>
              </a:rPr>
              <a:t>More and more attention is being paid to </a:t>
            </a:r>
            <a:r>
              <a:rPr lang="en-US" altLang="zh-TW" sz="1200" b="1" kern="0" dirty="0">
                <a:effectLst/>
                <a:latin typeface="Times New Roman" panose="02020603050405020304" pitchFamily="18" charset="0"/>
                <a:ea typeface="標楷體" panose="03000509000000000000" pitchFamily="65" charset="-120"/>
              </a:rPr>
              <a:t>the right to health for urban Indigenous Peoples</a:t>
            </a:r>
            <a:r>
              <a:rPr lang="en-US" altLang="zh-TW" sz="1200" kern="0" dirty="0">
                <a:effectLst/>
                <a:latin typeface="Times New Roman" panose="02020603050405020304" pitchFamily="18" charset="0"/>
                <a:ea typeface="標楷體" panose="03000509000000000000" pitchFamily="65" charset="-120"/>
              </a:rPr>
              <a:t> as well as their </a:t>
            </a:r>
            <a:r>
              <a:rPr lang="en-US" altLang="zh-TW" sz="1200" b="1" kern="0" dirty="0">
                <a:effectLst/>
                <a:latin typeface="Times New Roman" panose="02020603050405020304" pitchFamily="18" charset="0"/>
                <a:ea typeface="標楷體" panose="03000509000000000000" pitchFamily="65" charset="-120"/>
              </a:rPr>
              <a:t>cultural heritage</a:t>
            </a:r>
            <a:r>
              <a:rPr lang="en-US" altLang="zh-TW" sz="1200" kern="0" dirty="0">
                <a:effectLst/>
                <a:latin typeface="Times New Roman" panose="02020603050405020304" pitchFamily="18" charset="0"/>
                <a:ea typeface="標楷體" panose="03000509000000000000" pitchFamily="65" charset="-120"/>
              </a:rPr>
              <a:t>.</a:t>
            </a:r>
            <a:endParaRPr lang="en-US" altLang="zh-TW" dirty="0">
              <a:latin typeface="Arial" charset="0"/>
            </a:endParaRPr>
          </a:p>
        </p:txBody>
      </p:sp>
      <p:sp>
        <p:nvSpPr>
          <p:cNvPr id="133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a:t>附件</a:t>
            </a:r>
            <a:r>
              <a:rPr lang="en-US" altLang="zh-TW" dirty="0"/>
              <a:t>4 </a:t>
            </a:r>
            <a:r>
              <a:rPr lang="zh-TW" altLang="en-US"/>
              <a:t>第</a:t>
            </a:r>
            <a:r>
              <a:rPr lang="en-US" altLang="zh-TW" dirty="0"/>
              <a:t>37-43</a:t>
            </a:r>
            <a:r>
              <a:rPr lang="zh-TW" altLang="en-US"/>
              <a:t>頁</a:t>
            </a:r>
          </a:p>
        </p:txBody>
      </p:sp>
    </p:spTree>
    <p:extLst>
      <p:ext uri="{BB962C8B-B14F-4D97-AF65-F5344CB8AC3E}">
        <p14:creationId xmlns:p14="http://schemas.microsoft.com/office/powerpoint/2010/main" val="420077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zh-TW" altLang="en-US"/>
              <a:t>按一下以編輯母片標題樣式</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B922D244-69AD-407E-AC8F-56F705FBB84A}" type="datetime1">
              <a:rPr lang="zh-TW" altLang="en-US" smtClean="0"/>
              <a:pPr>
                <a:defRPr/>
              </a:pPr>
              <a:t>2022/7/11</a:t>
            </a:fld>
            <a:endParaRPr lang="zh-TW"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zh-TW"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07A6F9-29C3-4CE6-8CC0-3030765CF0F4}" type="slidenum">
              <a:rPr lang="zh-TW" altLang="en-US" smtClean="0"/>
              <a:pPr/>
              <a:t>‹#›</a:t>
            </a:fld>
            <a:endParaRPr lang="zh-TW"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defRPr/>
            </a:pPr>
            <a:fld id="{CA338AFE-BF3A-4AAC-857A-435A4069B777}" type="datetime1">
              <a:rPr lang="zh-TW" altLang="en-US" smtClean="0"/>
              <a:pPr>
                <a:defRPr/>
              </a:pPr>
              <a:t>2022/7/11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54E4E10B-919A-4BCA-AC1D-8BF94EC2701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defRPr/>
            </a:pPr>
            <a:fld id="{D858454B-36E7-493F-958B-FD61F64E77E7}" type="datetime1">
              <a:rPr lang="zh-TW" altLang="en-US" smtClean="0"/>
              <a:pPr>
                <a:defRPr/>
              </a:pPr>
              <a:t>2022/7/11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54400CAF-0E24-49F8-BF01-0BF56F46A530}"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grpSp>
        <p:nvGrpSpPr>
          <p:cNvPr id="2" name="PA_组合 3"/>
          <p:cNvGrpSpPr/>
          <p:nvPr userDrawn="1">
            <p:custDataLst>
              <p:tags r:id="rId1"/>
            </p:custDataLst>
          </p:nvPr>
        </p:nvGrpSpPr>
        <p:grpSpPr>
          <a:xfrm>
            <a:off x="0" y="1413398"/>
            <a:ext cx="9144000" cy="5462146"/>
            <a:chOff x="0" y="771550"/>
            <a:chExt cx="9144000" cy="4386700"/>
          </a:xfrm>
          <a:solidFill>
            <a:schemeClr val="bg1">
              <a:lumMod val="95000"/>
            </a:schemeClr>
          </a:solidFill>
        </p:grpSpPr>
        <p:sp>
          <p:nvSpPr>
            <p:cNvPr id="5" name="PA_KSO_Shape"/>
            <p:cNvSpPr/>
            <p:nvPr>
              <p:custDataLst>
                <p:tags r:id="rId2"/>
              </p:custDataLst>
            </p:nvPr>
          </p:nvSpPr>
          <p:spPr>
            <a:xfrm rot="10800000">
              <a:off x="4139952" y="3391950"/>
              <a:ext cx="5004048" cy="1766300"/>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 name="PA_KSO_Shape"/>
            <p:cNvSpPr/>
            <p:nvPr>
              <p:custDataLst>
                <p:tags r:id="rId3"/>
              </p:custDataLst>
            </p:nvPr>
          </p:nvSpPr>
          <p:spPr>
            <a:xfrm rot="10800000" flipH="1">
              <a:off x="0" y="771550"/>
              <a:ext cx="4932040" cy="4371950"/>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
        <p:nvSpPr>
          <p:cNvPr id="6" name="矩形 5"/>
          <p:cNvSpPr/>
          <p:nvPr userDrawn="1"/>
        </p:nvSpPr>
        <p:spPr>
          <a:xfrm>
            <a:off x="1" y="501580"/>
            <a:ext cx="395570"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233"/>
            <a:endParaRPr lang="zh-CN" altLang="en-US" sz="1900" dirty="0">
              <a:solidFill>
                <a:srgbClr val="E7E6E6">
                  <a:lumMod val="50000"/>
                </a:srgbClr>
              </a:solidFill>
              <a:cs typeface="+mn-ea"/>
              <a:sym typeface="+mn-lt"/>
            </a:endParaRPr>
          </a:p>
        </p:txBody>
      </p:sp>
      <p:sp>
        <p:nvSpPr>
          <p:cNvPr id="7" name="标题 1"/>
          <p:cNvSpPr>
            <a:spLocks noGrp="1"/>
          </p:cNvSpPr>
          <p:nvPr>
            <p:ph type="title"/>
          </p:nvPr>
        </p:nvSpPr>
        <p:spPr>
          <a:xfrm>
            <a:off x="683568" y="274639"/>
            <a:ext cx="8003232" cy="1143000"/>
          </a:xfrm>
        </p:spPr>
        <p:txBody>
          <a:bodyPr lIns="121899" tIns="60949" rIns="121899"/>
          <a:lstStyle>
            <a:lvl1pPr algn="l">
              <a:defRPr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21472CFD-E075-4700-A97E-68C99CF1090D}" type="datetime1">
              <a:rPr lang="zh-TW" altLang="en-US" smtClean="0"/>
              <a:pPr>
                <a:defRPr/>
              </a:pPr>
              <a:t>2022/7/11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DA1A8190-D433-4F15-89D6-E560A667A36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F7D2983-C172-442A-B31A-18FB8FF1E2B7}" type="datetime1">
              <a:rPr lang="zh-TW" altLang="en-US" smtClean="0"/>
              <a:pPr>
                <a:defRPr/>
              </a:pPr>
              <a:t>2022/7/11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E5D7B9FF-C57E-4D84-8021-F821E0A6437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5" name="Date Placeholder 4"/>
          <p:cNvSpPr>
            <a:spLocks noGrp="1"/>
          </p:cNvSpPr>
          <p:nvPr>
            <p:ph type="dt" sz="half" idx="10"/>
          </p:nvPr>
        </p:nvSpPr>
        <p:spPr/>
        <p:txBody>
          <a:bodyPr/>
          <a:lstStyle/>
          <a:p>
            <a:pPr>
              <a:defRPr/>
            </a:pPr>
            <a:fld id="{2905A9F9-DC0B-4537-BABD-3C17E5CE79CD}" type="datetime1">
              <a:rPr lang="zh-TW" altLang="en-US" smtClean="0"/>
              <a:pPr>
                <a:defRPr/>
              </a:pPr>
              <a:t>2022/7/11</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fld id="{FB08569D-CE3F-41C9-BBE8-9DE3FBA8E624}" type="slidenum">
              <a:rPr lang="zh-TW" altLang="en-US" smtClean="0"/>
              <a:pPr/>
              <a:t>‹#›</a:t>
            </a:fld>
            <a:endParaRPr lang="zh-TW" altLang="en-US"/>
          </a:p>
        </p:txBody>
      </p:sp>
      <p:sp>
        <p:nvSpPr>
          <p:cNvPr id="9" name="Content Placeholder 8"/>
          <p:cNvSpPr>
            <a:spLocks noGrp="1"/>
          </p:cNvSpPr>
          <p:nvPr>
            <p:ph sz="quarter" idx="13"/>
          </p:nvPr>
        </p:nvSpPr>
        <p:spPr>
          <a:xfrm>
            <a:off x="1042416" y="2313432"/>
            <a:ext cx="3419856" cy="349300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E962D45B-D1A6-4F6E-9572-53EC8903503F}" type="datetime1">
              <a:rPr lang="zh-TW" altLang="en-US" smtClean="0"/>
              <a:pPr>
                <a:defRPr/>
              </a:pPr>
              <a:t>2022/7/11</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fld id="{618EA4F6-31F1-4FAB-BD0C-89A24CABB33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pPr>
              <a:defRPr/>
            </a:pPr>
            <a:fld id="{C7573B57-8637-4644-A8B7-98F53090B0BF}" type="datetime1">
              <a:rPr lang="zh-TW" altLang="en-US" smtClean="0"/>
              <a:pPr>
                <a:defRPr/>
              </a:pPr>
              <a:t>2022/7/11</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fld id="{7C47766F-6747-4877-8D0E-C5312379A2A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220CB5-E6B3-4112-94ED-2E528401AC01}" type="datetime1">
              <a:rPr lang="zh-TW" altLang="en-US" smtClean="0"/>
              <a:pPr>
                <a:defRPr/>
              </a:pPr>
              <a:t>2022/7/11</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fld id="{2D1247BF-A2C4-45CC-955C-C8A35EEBB05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C778EB30-2058-4B7C-89EA-318C47D7259A}" type="datetime1">
              <a:rPr lang="zh-TW" altLang="en-US" smtClean="0"/>
              <a:pPr>
                <a:defRPr/>
              </a:pPr>
              <a:t>2022/7/11</a:t>
            </a:fld>
            <a:endParaRPr lang="zh-TW" altLang="en-US"/>
          </a:p>
        </p:txBody>
      </p:sp>
      <p:sp>
        <p:nvSpPr>
          <p:cNvPr id="7" name="Slide Number Placeholder 6"/>
          <p:cNvSpPr>
            <a:spLocks noGrp="1"/>
          </p:cNvSpPr>
          <p:nvPr>
            <p:ph type="sldNum" sz="quarter" idx="12"/>
          </p:nvPr>
        </p:nvSpPr>
        <p:spPr/>
        <p:txBody>
          <a:bodyPr/>
          <a:lstStyle/>
          <a:p>
            <a:fld id="{CC439C37-732A-4E81-81D5-4B3D2530677A}" type="slidenum">
              <a:rPr lang="zh-TW" altLang="en-US" smtClean="0"/>
              <a:pPr/>
              <a:t>‹#›</a:t>
            </a:fld>
            <a:endParaRPr lang="zh-TW"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zh-TW"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zh-TW" altLang="en-US"/>
              <a:t>按一下以編輯母片標題樣式</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zh-TW" altLang="en-US"/>
              <a:t>按一下以編輯母片標題樣式</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33ABD782-EC18-4C2A-8F67-D3C440AD7DBA}" type="datetime1">
              <a:rPr lang="zh-TW" altLang="en-US" smtClean="0"/>
              <a:pPr>
                <a:defRPr/>
              </a:pPr>
              <a:t>2022/7/11</a:t>
            </a:fld>
            <a:endParaRPr lang="zh-TW"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zh-TW" altLang="en-US"/>
          </a:p>
        </p:txBody>
      </p:sp>
      <p:sp>
        <p:nvSpPr>
          <p:cNvPr id="7" name="Slide Number Placeholder 6"/>
          <p:cNvSpPr>
            <a:spLocks noGrp="1"/>
          </p:cNvSpPr>
          <p:nvPr>
            <p:ph type="sldNum" sz="quarter" idx="12"/>
          </p:nvPr>
        </p:nvSpPr>
        <p:spPr/>
        <p:txBody>
          <a:bodyPr/>
          <a:lstStyle/>
          <a:p>
            <a:fld id="{3AB5C296-75ED-4966-B618-B31EDBB2902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DF3F112E-132F-44CA-8908-285BE0BA0912}" type="datetime1">
              <a:rPr lang="zh-TW" altLang="en-US" smtClean="0"/>
              <a:pPr>
                <a:defRPr/>
              </a:pPr>
              <a:t>2022/7/11</a:t>
            </a:fld>
            <a:endParaRPr lang="zh-TW"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zh-TW"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5D7B9FF-C57E-4D84-8021-F821E0A6437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3"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esident.gov.tw/NEWS/2060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211795"/>
            <a:ext cx="8229600" cy="1569133"/>
          </a:xfrm>
        </p:spPr>
        <p:txBody>
          <a:bodyPr>
            <a:norm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Ethnic Dialogue &amp; Experience Sharing:</a:t>
            </a: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How Taiwan promoted </a:t>
            </a: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Indigenous Cultural Safety</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3"/>
          <p:cNvSpPr txBox="1"/>
          <p:nvPr/>
        </p:nvSpPr>
        <p:spPr>
          <a:xfrm>
            <a:off x="4443950" y="5161054"/>
            <a:ext cx="4002129" cy="1200329"/>
          </a:xfrm>
          <a:prstGeom prst="rect">
            <a:avLst/>
          </a:prstGeom>
          <a:noFill/>
        </p:spPr>
        <p:txBody>
          <a:bodyPr wrap="square" rtlCol="0">
            <a:spAutoFit/>
          </a:bodyPr>
          <a:lstStyle/>
          <a:p>
            <a:r>
              <a:rPr lang="en-US" altLang="zh-TW" b="1" dirty="0" err="1">
                <a:latin typeface="Times New Roman" panose="02020603050405020304" pitchFamily="18" charset="0"/>
                <a:ea typeface="標楷體"/>
                <a:cs typeface="Times New Roman" panose="02020603050405020304" pitchFamily="18" charset="0"/>
              </a:rPr>
              <a:t>Lih-chen</a:t>
            </a:r>
            <a:r>
              <a:rPr lang="en-US" altLang="zh-TW" b="1" dirty="0">
                <a:latin typeface="Times New Roman" panose="02020603050405020304" pitchFamily="18" charset="0"/>
                <a:ea typeface="標楷體"/>
                <a:cs typeface="Times New Roman" panose="02020603050405020304" pitchFamily="18" charset="0"/>
              </a:rPr>
              <a:t> </a:t>
            </a:r>
            <a:r>
              <a:rPr lang="en-US" altLang="zh-TW" b="1" dirty="0" err="1">
                <a:latin typeface="Times New Roman" panose="02020603050405020304" pitchFamily="18" charset="0"/>
                <a:ea typeface="標楷體"/>
                <a:cs typeface="Times New Roman" panose="02020603050405020304" pitchFamily="18" charset="0"/>
              </a:rPr>
              <a:t>Ke</a:t>
            </a:r>
            <a:endParaRPr lang="zh-TW" altLang="en-US" b="1" dirty="0">
              <a:latin typeface="Times New Roman" panose="02020603050405020304" pitchFamily="18" charset="0"/>
              <a:ea typeface="標楷體"/>
              <a:cs typeface="Times New Roman" panose="02020603050405020304" pitchFamily="18" charset="0"/>
            </a:endParaRPr>
          </a:p>
          <a:p>
            <a:r>
              <a:rPr lang="en-US" altLang="zh-TW" b="1" dirty="0">
                <a:latin typeface="Times New Roman" panose="02020603050405020304" pitchFamily="18" charset="0"/>
                <a:ea typeface="標楷體"/>
                <a:cs typeface="Times New Roman" panose="02020603050405020304" pitchFamily="18" charset="0"/>
              </a:rPr>
              <a:t>Section Chief</a:t>
            </a:r>
          </a:p>
          <a:p>
            <a:r>
              <a:rPr lang="en-US" altLang="zh-TW" b="1" dirty="0">
                <a:latin typeface="Times New Roman" panose="02020603050405020304" pitchFamily="18" charset="0"/>
                <a:ea typeface="標楷體"/>
                <a:cs typeface="Times New Roman" panose="02020603050405020304" pitchFamily="18" charset="0"/>
              </a:rPr>
              <a:t>Office of Health &amp; Social Welfare</a:t>
            </a:r>
          </a:p>
          <a:p>
            <a:r>
              <a:rPr lang="en-US" altLang="zh-TW" b="1" dirty="0">
                <a:latin typeface="Times New Roman" panose="02020603050405020304" pitchFamily="18" charset="0"/>
                <a:ea typeface="標楷體"/>
                <a:cs typeface="Times New Roman" panose="02020603050405020304" pitchFamily="18" charset="0"/>
              </a:rPr>
              <a:t>Council of Indigenous Peoples (CIP)</a:t>
            </a:r>
          </a:p>
        </p:txBody>
      </p:sp>
      <p:grpSp>
        <p:nvGrpSpPr>
          <p:cNvPr id="6" name="群組 22"/>
          <p:cNvGrpSpPr>
            <a:grpSpLocks/>
          </p:cNvGrpSpPr>
          <p:nvPr/>
        </p:nvGrpSpPr>
        <p:grpSpPr bwMode="auto">
          <a:xfrm>
            <a:off x="467543" y="2994911"/>
            <a:ext cx="8229602" cy="2170619"/>
            <a:chOff x="-1557" y="-309456"/>
            <a:chExt cx="8967588" cy="2332074"/>
          </a:xfrm>
        </p:grpSpPr>
        <p:sp>
          <p:nvSpPr>
            <p:cNvPr id="7" name="矩形 7"/>
            <p:cNvSpPr>
              <a:spLocks noChangeArrowheads="1"/>
            </p:cNvSpPr>
            <p:nvPr/>
          </p:nvSpPr>
          <p:spPr bwMode="auto">
            <a:xfrm>
              <a:off x="6757593" y="-281623"/>
              <a:ext cx="2208438" cy="2304241"/>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buFont typeface="Arial" charset="0"/>
                <a:defRPr>
                  <a:solidFill>
                    <a:schemeClr val="tx1"/>
                  </a:solidFill>
                  <a:latin typeface="Arial" charset="0"/>
                  <a:ea typeface="新細明體" charset="-120"/>
                </a:defRPr>
              </a:lvl6pPr>
              <a:lvl7pPr marL="2971800" indent="-228600" eaLnBrk="0" fontAlgn="base" hangingPunct="0">
                <a:spcBef>
                  <a:spcPct val="0"/>
                </a:spcBef>
                <a:spcAft>
                  <a:spcPct val="0"/>
                </a:spcAft>
                <a:buFont typeface="Arial" charset="0"/>
                <a:defRPr>
                  <a:solidFill>
                    <a:schemeClr val="tx1"/>
                  </a:solidFill>
                  <a:latin typeface="Arial" charset="0"/>
                  <a:ea typeface="新細明體" charset="-120"/>
                </a:defRPr>
              </a:lvl7pPr>
              <a:lvl8pPr marL="3429000" indent="-228600" eaLnBrk="0" fontAlgn="base" hangingPunct="0">
                <a:spcBef>
                  <a:spcPct val="0"/>
                </a:spcBef>
                <a:spcAft>
                  <a:spcPct val="0"/>
                </a:spcAft>
                <a:buFont typeface="Arial" charset="0"/>
                <a:defRPr>
                  <a:solidFill>
                    <a:schemeClr val="tx1"/>
                  </a:solidFill>
                  <a:latin typeface="Arial" charset="0"/>
                  <a:ea typeface="新細明體" charset="-120"/>
                </a:defRPr>
              </a:lvl8pPr>
              <a:lvl9pPr marL="3886200" indent="-228600" eaLnBrk="0" fontAlgn="base" hangingPunct="0">
                <a:spcBef>
                  <a:spcPct val="0"/>
                </a:spcBef>
                <a:spcAft>
                  <a:spcPct val="0"/>
                </a:spcAft>
                <a:buFont typeface="Arial" charset="0"/>
                <a:defRPr>
                  <a:solidFill>
                    <a:schemeClr val="tx1"/>
                  </a:solidFill>
                  <a:latin typeface="Arial" charset="0"/>
                  <a:ea typeface="新細明體" charset="-120"/>
                </a:defRPr>
              </a:lvl9pPr>
            </a:lstStyle>
            <a:p>
              <a:pPr algn="ctr"/>
              <a:endParaRPr lang="zh-TW" altLang="en-US">
                <a:solidFill>
                  <a:srgbClr val="FFFFFF"/>
                </a:solidFill>
                <a:latin typeface="Times New Roman" panose="02020603050405020304" pitchFamily="18" charset="0"/>
                <a:ea typeface="微軟正黑體" pitchFamily="34" charset="-120"/>
                <a:cs typeface="Times New Roman" panose="02020603050405020304" pitchFamily="18" charset="0"/>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6303"/>
            <a:stretch>
              <a:fillRect/>
            </a:stretch>
          </p:blipFill>
          <p:spPr bwMode="auto">
            <a:xfrm>
              <a:off x="4370526" y="-301782"/>
              <a:ext cx="2376524" cy="2304242"/>
            </a:xfrm>
            <a:prstGeom prst="rect">
              <a:avLst/>
            </a:prstGeom>
            <a:noFill/>
            <a:ln>
              <a:noFill/>
            </a:ln>
            <a:effectLst>
              <a:outerShdw algn="ctr" rotWithShape="0">
                <a:srgbClr val="000000">
                  <a:alpha val="6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67" t="3664" r="1927" b="12099"/>
            <a:stretch/>
          </p:blipFill>
          <p:spPr bwMode="auto">
            <a:xfrm>
              <a:off x="-1557" y="-309456"/>
              <a:ext cx="1883190" cy="2319591"/>
            </a:xfrm>
            <a:prstGeom prst="rect">
              <a:avLst/>
            </a:prstGeom>
            <a:noFill/>
            <a:ln>
              <a:noFill/>
            </a:ln>
            <a:effectLst>
              <a:outerShdw algn="ctr" rotWithShape="0">
                <a:srgbClr val="000000">
                  <a:alpha val="6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投影片編號版面配置區 2"/>
          <p:cNvSpPr>
            <a:spLocks noGrp="1"/>
          </p:cNvSpPr>
          <p:nvPr>
            <p:ph type="sldNum" sz="quarter" idx="12"/>
          </p:nvPr>
        </p:nvSpPr>
        <p:spPr>
          <a:xfrm>
            <a:off x="4509458" y="224491"/>
            <a:ext cx="1471794" cy="365125"/>
          </a:xfrm>
        </p:spPr>
        <p:txBody>
          <a:bodyPr/>
          <a:lstStyle/>
          <a:p>
            <a:fld id="{DA1A8190-D433-4F15-89D6-E560A667A368}" type="slidenum">
              <a:rPr lang="zh-TW" altLang="en-US" smtClean="0">
                <a:latin typeface="Times New Roman" panose="02020603050405020304" pitchFamily="18" charset="0"/>
                <a:cs typeface="Times New Roman" panose="02020603050405020304" pitchFamily="18" charset="0"/>
              </a:rPr>
              <a:pPr/>
              <a:t>1</a:t>
            </a:fld>
            <a:endParaRPr lang="zh-TW" altLang="en-US">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511" y="2994911"/>
            <a:ext cx="2411886" cy="2159000"/>
          </a:xfrm>
          <a:prstGeom prst="rect">
            <a:avLst/>
          </a:prstGeom>
        </p:spPr>
      </p:pic>
      <p:pic>
        <p:nvPicPr>
          <p:cNvPr id="9" name="圖片 8">
            <a:extLst>
              <a:ext uri="{FF2B5EF4-FFF2-40B4-BE49-F238E27FC236}">
                <a16:creationId xmlns:a16="http://schemas.microsoft.com/office/drawing/2014/main" id="{9ABF7E2E-B4C9-4D57-AD20-FA5DF3453C76}"/>
              </a:ext>
            </a:extLst>
          </p:cNvPr>
          <p:cNvPicPr>
            <a:picLocks noChangeAspect="1"/>
          </p:cNvPicPr>
          <p:nvPr/>
        </p:nvPicPr>
        <p:blipFill>
          <a:blip r:embed="rId7"/>
          <a:stretch>
            <a:fillRect/>
          </a:stretch>
        </p:blipFill>
        <p:spPr>
          <a:xfrm>
            <a:off x="362212" y="407053"/>
            <a:ext cx="1151782" cy="8047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4"/>
          <p:cNvSpPr txBox="1"/>
          <p:nvPr/>
        </p:nvSpPr>
        <p:spPr>
          <a:xfrm>
            <a:off x="6381934" y="2036454"/>
            <a:ext cx="2442312" cy="1231106"/>
          </a:xfrm>
          <a:prstGeom prst="rect">
            <a:avLst/>
          </a:prstGeom>
          <a:noFill/>
        </p:spPr>
        <p:txBody>
          <a:bodyPr wrap="square" lIns="0" tIns="0" rIns="0" bIns="0" rtlCol="0">
            <a:spAutoFit/>
          </a:bodyPr>
          <a:lstStyle/>
          <a:p>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Low income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and</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 high rates of divorce/single-parent families</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059" name="Picture 11" descr="C:\Users\h\AppData\Local\Microsoft\Windows\Temporary Internet Files\Content.IE5\HH3VO010\lgi01a2015012308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641" y="2770286"/>
            <a:ext cx="454823" cy="58670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0"/>
          <p:cNvGrpSpPr/>
          <p:nvPr/>
        </p:nvGrpSpPr>
        <p:grpSpPr>
          <a:xfrm>
            <a:off x="3086557" y="3473302"/>
            <a:ext cx="3026618" cy="981830"/>
            <a:chOff x="3644901" y="2154238"/>
            <a:chExt cx="1854200" cy="939800"/>
          </a:xfrm>
        </p:grpSpPr>
        <p:sp>
          <p:nvSpPr>
            <p:cNvPr id="52" name="Freeform 11"/>
            <p:cNvSpPr>
              <a:spLocks/>
            </p:cNvSpPr>
            <p:nvPr/>
          </p:nvSpPr>
          <p:spPr bwMode="auto">
            <a:xfrm>
              <a:off x="3644901" y="2357438"/>
              <a:ext cx="1854200" cy="736600"/>
            </a:xfrm>
            <a:custGeom>
              <a:avLst/>
              <a:gdLst/>
              <a:ahLst/>
              <a:cxnLst>
                <a:cxn ang="0">
                  <a:pos x="643" y="72"/>
                </a:cxn>
                <a:cxn ang="0">
                  <a:pos x="401" y="96"/>
                </a:cxn>
                <a:cxn ang="0">
                  <a:pos x="160" y="72"/>
                </a:cxn>
                <a:cxn ang="0">
                  <a:pos x="0" y="3"/>
                </a:cxn>
                <a:cxn ang="0">
                  <a:pos x="0" y="141"/>
                </a:cxn>
                <a:cxn ang="0">
                  <a:pos x="0" y="227"/>
                </a:cxn>
                <a:cxn ang="0">
                  <a:pos x="1" y="228"/>
                </a:cxn>
                <a:cxn ang="0">
                  <a:pos x="401" y="320"/>
                </a:cxn>
                <a:cxn ang="0">
                  <a:pos x="802" y="228"/>
                </a:cxn>
                <a:cxn ang="0">
                  <a:pos x="805" y="224"/>
                </a:cxn>
                <a:cxn ang="0">
                  <a:pos x="805" y="144"/>
                </a:cxn>
                <a:cxn ang="0">
                  <a:pos x="805" y="0"/>
                </a:cxn>
                <a:cxn ang="0">
                  <a:pos x="643" y="72"/>
                </a:cxn>
              </a:cxnLst>
              <a:rect l="0" t="0" r="r" b="b"/>
              <a:pathLst>
                <a:path w="805" h="320">
                  <a:moveTo>
                    <a:pt x="643" y="72"/>
                  </a:moveTo>
                  <a:cubicBezTo>
                    <a:pt x="574" y="87"/>
                    <a:pt x="491" y="96"/>
                    <a:pt x="401" y="96"/>
                  </a:cubicBezTo>
                  <a:cubicBezTo>
                    <a:pt x="311" y="96"/>
                    <a:pt x="228" y="87"/>
                    <a:pt x="160" y="72"/>
                  </a:cubicBezTo>
                  <a:cubicBezTo>
                    <a:pt x="86" y="55"/>
                    <a:pt x="29" y="31"/>
                    <a:pt x="0" y="3"/>
                  </a:cubicBezTo>
                  <a:cubicBezTo>
                    <a:pt x="0" y="141"/>
                    <a:pt x="0" y="141"/>
                    <a:pt x="0" y="141"/>
                  </a:cubicBezTo>
                  <a:cubicBezTo>
                    <a:pt x="0" y="227"/>
                    <a:pt x="0" y="227"/>
                    <a:pt x="0" y="227"/>
                  </a:cubicBezTo>
                  <a:cubicBezTo>
                    <a:pt x="0" y="227"/>
                    <a:pt x="1" y="227"/>
                    <a:pt x="1" y="228"/>
                  </a:cubicBezTo>
                  <a:cubicBezTo>
                    <a:pt x="58" y="282"/>
                    <a:pt x="216" y="320"/>
                    <a:pt x="401" y="320"/>
                  </a:cubicBezTo>
                  <a:cubicBezTo>
                    <a:pt x="587" y="320"/>
                    <a:pt x="745" y="282"/>
                    <a:pt x="802" y="228"/>
                  </a:cubicBezTo>
                  <a:cubicBezTo>
                    <a:pt x="803" y="227"/>
                    <a:pt x="804" y="225"/>
                    <a:pt x="805" y="224"/>
                  </a:cubicBezTo>
                  <a:cubicBezTo>
                    <a:pt x="805" y="144"/>
                    <a:pt x="805" y="144"/>
                    <a:pt x="805" y="144"/>
                  </a:cubicBezTo>
                  <a:cubicBezTo>
                    <a:pt x="805" y="0"/>
                    <a:pt x="805" y="0"/>
                    <a:pt x="805" y="0"/>
                  </a:cubicBezTo>
                  <a:cubicBezTo>
                    <a:pt x="777" y="30"/>
                    <a:pt x="719" y="55"/>
                    <a:pt x="643" y="72"/>
                  </a:cubicBez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Oval 12"/>
            <p:cNvSpPr>
              <a:spLocks noChangeArrowheads="1"/>
            </p:cNvSpPr>
            <p:nvPr/>
          </p:nvSpPr>
          <p:spPr bwMode="auto">
            <a:xfrm>
              <a:off x="3644901" y="2154238"/>
              <a:ext cx="1854200" cy="439738"/>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54"/>
          <p:cNvGrpSpPr/>
          <p:nvPr/>
        </p:nvGrpSpPr>
        <p:grpSpPr>
          <a:xfrm>
            <a:off x="3435736" y="1716375"/>
            <a:ext cx="2257425" cy="960973"/>
            <a:chOff x="3435734" y="1287280"/>
            <a:chExt cx="2257425" cy="720729"/>
          </a:xfrm>
        </p:grpSpPr>
        <p:sp>
          <p:nvSpPr>
            <p:cNvPr id="6150" name="Freeform 6"/>
            <p:cNvSpPr>
              <a:spLocks/>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3" name="Freeform 9"/>
            <p:cNvSpPr>
              <a:spLocks/>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55"/>
          <p:cNvGrpSpPr/>
          <p:nvPr/>
        </p:nvGrpSpPr>
        <p:grpSpPr>
          <a:xfrm>
            <a:off x="3082765" y="2498559"/>
            <a:ext cx="3012473" cy="931787"/>
            <a:chOff x="3068860" y="1958745"/>
            <a:chExt cx="3012473" cy="871530"/>
          </a:xfrm>
        </p:grpSpPr>
        <p:sp>
          <p:nvSpPr>
            <p:cNvPr id="6154" name="Freeform 10"/>
            <p:cNvSpPr>
              <a:spLocks/>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5" name="Freeform 11"/>
            <p:cNvSpPr>
              <a:spLocks/>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56"/>
          <p:cNvGrpSpPr/>
          <p:nvPr/>
        </p:nvGrpSpPr>
        <p:grpSpPr>
          <a:xfrm>
            <a:off x="3422208" y="5247862"/>
            <a:ext cx="2439988" cy="1037157"/>
            <a:chOff x="3410125" y="3630054"/>
            <a:chExt cx="2439988" cy="777868"/>
          </a:xfrm>
        </p:grpSpPr>
        <p:sp>
          <p:nvSpPr>
            <p:cNvPr id="6151" name="Freeform 7"/>
            <p:cNvSpPr>
              <a:spLocks/>
            </p:cNvSpPr>
            <p:nvPr/>
          </p:nvSpPr>
          <p:spPr bwMode="auto">
            <a:xfrm rot="21578059">
              <a:off x="3415372" y="3849122"/>
              <a:ext cx="2433638" cy="558800"/>
            </a:xfrm>
            <a:custGeom>
              <a:avLst/>
              <a:gdLst/>
              <a:ahLst/>
              <a:cxnLst>
                <a:cxn ang="0">
                  <a:pos x="0" y="0"/>
                </a:cxn>
                <a:cxn ang="0">
                  <a:pos x="3" y="4"/>
                </a:cxn>
                <a:cxn ang="0">
                  <a:pos x="10" y="9"/>
                </a:cxn>
                <a:cxn ang="0">
                  <a:pos x="18" y="13"/>
                </a:cxn>
                <a:cxn ang="0">
                  <a:pos x="30" y="18"/>
                </a:cxn>
                <a:cxn ang="0">
                  <a:pos x="113" y="35"/>
                </a:cxn>
                <a:cxn ang="0">
                  <a:pos x="174" y="42"/>
                </a:cxn>
                <a:cxn ang="0">
                  <a:pos x="208" y="45"/>
                </a:cxn>
                <a:cxn ang="0">
                  <a:pos x="254" y="48"/>
                </a:cxn>
                <a:cxn ang="0">
                  <a:pos x="260" y="48"/>
                </a:cxn>
                <a:cxn ang="0">
                  <a:pos x="262" y="48"/>
                </a:cxn>
                <a:cxn ang="0">
                  <a:pos x="264" y="48"/>
                </a:cxn>
                <a:cxn ang="0">
                  <a:pos x="273" y="49"/>
                </a:cxn>
                <a:cxn ang="0">
                  <a:pos x="278" y="49"/>
                </a:cxn>
                <a:cxn ang="0">
                  <a:pos x="294" y="49"/>
                </a:cxn>
                <a:cxn ang="0">
                  <a:pos x="304" y="50"/>
                </a:cxn>
                <a:cxn ang="0">
                  <a:pos x="345" y="50"/>
                </a:cxn>
                <a:cxn ang="0">
                  <a:pos x="388" y="51"/>
                </a:cxn>
                <a:cxn ang="0">
                  <a:pos x="452" y="50"/>
                </a:cxn>
                <a:cxn ang="0">
                  <a:pos x="513" y="48"/>
                </a:cxn>
                <a:cxn ang="0">
                  <a:pos x="524" y="48"/>
                </a:cxn>
                <a:cxn ang="0">
                  <a:pos x="535" y="47"/>
                </a:cxn>
                <a:cxn ang="0">
                  <a:pos x="570" y="45"/>
                </a:cxn>
                <a:cxn ang="0">
                  <a:pos x="603" y="42"/>
                </a:cxn>
                <a:cxn ang="0">
                  <a:pos x="664" y="35"/>
                </a:cxn>
                <a:cxn ang="0">
                  <a:pos x="714" y="26"/>
                </a:cxn>
                <a:cxn ang="0">
                  <a:pos x="728" y="23"/>
                </a:cxn>
                <a:cxn ang="0">
                  <a:pos x="773" y="5"/>
                </a:cxn>
                <a:cxn ang="0">
                  <a:pos x="776" y="1"/>
                </a:cxn>
                <a:cxn ang="0">
                  <a:pos x="775" y="2"/>
                </a:cxn>
                <a:cxn ang="0">
                  <a:pos x="775" y="3"/>
                </a:cxn>
                <a:cxn ang="0">
                  <a:pos x="765" y="14"/>
                </a:cxn>
                <a:cxn ang="0">
                  <a:pos x="756" y="23"/>
                </a:cxn>
                <a:cxn ang="0">
                  <a:pos x="748" y="32"/>
                </a:cxn>
                <a:cxn ang="0">
                  <a:pos x="387" y="178"/>
                </a:cxn>
                <a:cxn ang="0">
                  <a:pos x="30" y="36"/>
                </a:cxn>
                <a:cxn ang="0">
                  <a:pos x="18" y="23"/>
                </a:cxn>
                <a:cxn ang="0">
                  <a:pos x="10" y="16"/>
                </a:cxn>
                <a:cxn ang="0">
                  <a:pos x="3" y="7"/>
                </a:cxn>
                <a:cxn ang="0">
                  <a:pos x="0" y="1"/>
                </a:cxn>
                <a:cxn ang="0">
                  <a:pos x="0" y="1"/>
                </a:cxn>
                <a:cxn ang="0">
                  <a:pos x="1" y="2"/>
                </a:cxn>
                <a:cxn ang="0">
                  <a:pos x="0" y="0"/>
                </a:cxn>
              </a:cxnLst>
              <a:rect l="0" t="0" r="r" b="b"/>
              <a:pathLst>
                <a:path w="776" h="178">
                  <a:moveTo>
                    <a:pt x="0" y="0"/>
                  </a:moveTo>
                  <a:cubicBezTo>
                    <a:pt x="2" y="2"/>
                    <a:pt x="3" y="4"/>
                    <a:pt x="3" y="4"/>
                  </a:cubicBezTo>
                  <a:cubicBezTo>
                    <a:pt x="5" y="6"/>
                    <a:pt x="7" y="8"/>
                    <a:pt x="10" y="9"/>
                  </a:cubicBezTo>
                  <a:cubicBezTo>
                    <a:pt x="13" y="11"/>
                    <a:pt x="15" y="12"/>
                    <a:pt x="18" y="13"/>
                  </a:cubicBezTo>
                  <a:cubicBezTo>
                    <a:pt x="22" y="15"/>
                    <a:pt x="26" y="16"/>
                    <a:pt x="30" y="18"/>
                  </a:cubicBezTo>
                  <a:cubicBezTo>
                    <a:pt x="49" y="24"/>
                    <a:pt x="77" y="30"/>
                    <a:pt x="113" y="35"/>
                  </a:cubicBezTo>
                  <a:cubicBezTo>
                    <a:pt x="132" y="38"/>
                    <a:pt x="152" y="40"/>
                    <a:pt x="174" y="42"/>
                  </a:cubicBezTo>
                  <a:cubicBezTo>
                    <a:pt x="185" y="43"/>
                    <a:pt x="196" y="44"/>
                    <a:pt x="208" y="45"/>
                  </a:cubicBezTo>
                  <a:cubicBezTo>
                    <a:pt x="223" y="46"/>
                    <a:pt x="238" y="47"/>
                    <a:pt x="254" y="48"/>
                  </a:cubicBezTo>
                  <a:cubicBezTo>
                    <a:pt x="256" y="48"/>
                    <a:pt x="258" y="48"/>
                    <a:pt x="260" y="48"/>
                  </a:cubicBezTo>
                  <a:cubicBezTo>
                    <a:pt x="260" y="48"/>
                    <a:pt x="261" y="48"/>
                    <a:pt x="262" y="48"/>
                  </a:cubicBezTo>
                  <a:cubicBezTo>
                    <a:pt x="263" y="48"/>
                    <a:pt x="263" y="48"/>
                    <a:pt x="264" y="48"/>
                  </a:cubicBezTo>
                  <a:cubicBezTo>
                    <a:pt x="268" y="49"/>
                    <a:pt x="271" y="49"/>
                    <a:pt x="273" y="49"/>
                  </a:cubicBezTo>
                  <a:cubicBezTo>
                    <a:pt x="275" y="49"/>
                    <a:pt x="277" y="49"/>
                    <a:pt x="278" y="49"/>
                  </a:cubicBezTo>
                  <a:cubicBezTo>
                    <a:pt x="294" y="49"/>
                    <a:pt x="294" y="49"/>
                    <a:pt x="294" y="49"/>
                  </a:cubicBezTo>
                  <a:cubicBezTo>
                    <a:pt x="297" y="49"/>
                    <a:pt x="301" y="50"/>
                    <a:pt x="304" y="50"/>
                  </a:cubicBezTo>
                  <a:cubicBezTo>
                    <a:pt x="345" y="50"/>
                    <a:pt x="345" y="50"/>
                    <a:pt x="345" y="50"/>
                  </a:cubicBezTo>
                  <a:cubicBezTo>
                    <a:pt x="359" y="51"/>
                    <a:pt x="374" y="51"/>
                    <a:pt x="388" y="51"/>
                  </a:cubicBezTo>
                  <a:cubicBezTo>
                    <a:pt x="410" y="51"/>
                    <a:pt x="431" y="51"/>
                    <a:pt x="452" y="50"/>
                  </a:cubicBezTo>
                  <a:cubicBezTo>
                    <a:pt x="513" y="48"/>
                    <a:pt x="513" y="48"/>
                    <a:pt x="513" y="48"/>
                  </a:cubicBezTo>
                  <a:cubicBezTo>
                    <a:pt x="517" y="48"/>
                    <a:pt x="521" y="48"/>
                    <a:pt x="524" y="48"/>
                  </a:cubicBezTo>
                  <a:cubicBezTo>
                    <a:pt x="528" y="47"/>
                    <a:pt x="531" y="47"/>
                    <a:pt x="535" y="47"/>
                  </a:cubicBezTo>
                  <a:cubicBezTo>
                    <a:pt x="547" y="46"/>
                    <a:pt x="559" y="46"/>
                    <a:pt x="570" y="45"/>
                  </a:cubicBezTo>
                  <a:cubicBezTo>
                    <a:pt x="582" y="44"/>
                    <a:pt x="592" y="43"/>
                    <a:pt x="603" y="42"/>
                  </a:cubicBezTo>
                  <a:cubicBezTo>
                    <a:pt x="624" y="40"/>
                    <a:pt x="645" y="37"/>
                    <a:pt x="664" y="35"/>
                  </a:cubicBezTo>
                  <a:cubicBezTo>
                    <a:pt x="683" y="32"/>
                    <a:pt x="700" y="29"/>
                    <a:pt x="714" y="26"/>
                  </a:cubicBezTo>
                  <a:cubicBezTo>
                    <a:pt x="719" y="25"/>
                    <a:pt x="723" y="24"/>
                    <a:pt x="728" y="23"/>
                  </a:cubicBezTo>
                  <a:cubicBezTo>
                    <a:pt x="750" y="17"/>
                    <a:pt x="765" y="11"/>
                    <a:pt x="773" y="5"/>
                  </a:cubicBezTo>
                  <a:cubicBezTo>
                    <a:pt x="774" y="4"/>
                    <a:pt x="775" y="2"/>
                    <a:pt x="776" y="1"/>
                  </a:cubicBezTo>
                  <a:cubicBezTo>
                    <a:pt x="775" y="2"/>
                    <a:pt x="775" y="2"/>
                    <a:pt x="775" y="2"/>
                  </a:cubicBezTo>
                  <a:cubicBezTo>
                    <a:pt x="775" y="3"/>
                    <a:pt x="775" y="3"/>
                    <a:pt x="775" y="3"/>
                  </a:cubicBezTo>
                  <a:cubicBezTo>
                    <a:pt x="773" y="6"/>
                    <a:pt x="769" y="9"/>
                    <a:pt x="765" y="14"/>
                  </a:cubicBezTo>
                  <a:cubicBezTo>
                    <a:pt x="762" y="17"/>
                    <a:pt x="759" y="20"/>
                    <a:pt x="756" y="23"/>
                  </a:cubicBezTo>
                  <a:cubicBezTo>
                    <a:pt x="753" y="26"/>
                    <a:pt x="750" y="29"/>
                    <a:pt x="748" y="32"/>
                  </a:cubicBezTo>
                  <a:cubicBezTo>
                    <a:pt x="647" y="129"/>
                    <a:pt x="527" y="178"/>
                    <a:pt x="387" y="178"/>
                  </a:cubicBezTo>
                  <a:cubicBezTo>
                    <a:pt x="249" y="178"/>
                    <a:pt x="130" y="131"/>
                    <a:pt x="30" y="36"/>
                  </a:cubicBezTo>
                  <a:cubicBezTo>
                    <a:pt x="26" y="32"/>
                    <a:pt x="22" y="28"/>
                    <a:pt x="18" y="23"/>
                  </a:cubicBezTo>
                  <a:cubicBezTo>
                    <a:pt x="15" y="21"/>
                    <a:pt x="13" y="18"/>
                    <a:pt x="10" y="16"/>
                  </a:cubicBezTo>
                  <a:cubicBezTo>
                    <a:pt x="8" y="13"/>
                    <a:pt x="6" y="11"/>
                    <a:pt x="3" y="7"/>
                  </a:cubicBezTo>
                  <a:cubicBezTo>
                    <a:pt x="1" y="5"/>
                    <a:pt x="0" y="2"/>
                    <a:pt x="0" y="1"/>
                  </a:cubicBezTo>
                  <a:cubicBezTo>
                    <a:pt x="0" y="1"/>
                    <a:pt x="0" y="1"/>
                    <a:pt x="0" y="1"/>
                  </a:cubicBezTo>
                  <a:cubicBezTo>
                    <a:pt x="1" y="1"/>
                    <a:pt x="1" y="2"/>
                    <a:pt x="1" y="2"/>
                  </a:cubicBezTo>
                  <a:lnTo>
                    <a:pt x="0" y="0"/>
                  </a:lnTo>
                  <a:close/>
                </a:path>
              </a:pathLst>
            </a:custGeom>
            <a:gradFill>
              <a:gsLst>
                <a:gs pos="0">
                  <a:schemeClr val="accent1">
                    <a:lumMod val="75000"/>
                  </a:schemeClr>
                </a:gs>
                <a:gs pos="50000">
                  <a:schemeClr val="accent1"/>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6" name="Freeform 12"/>
            <p:cNvSpPr>
              <a:spLocks/>
            </p:cNvSpPr>
            <p:nvPr/>
          </p:nvSpPr>
          <p:spPr bwMode="auto">
            <a:xfrm rot="21578059">
              <a:off x="3410125" y="3630054"/>
              <a:ext cx="2439988" cy="347663"/>
            </a:xfrm>
            <a:custGeom>
              <a:avLst/>
              <a:gdLst/>
              <a:ahLst/>
              <a:cxnLst>
                <a:cxn ang="0">
                  <a:pos x="1" y="60"/>
                </a:cxn>
                <a:cxn ang="0">
                  <a:pos x="2" y="61"/>
                </a:cxn>
                <a:cxn ang="0">
                  <a:pos x="1" y="61"/>
                </a:cxn>
                <a:cxn ang="0">
                  <a:pos x="1" y="60"/>
                </a:cxn>
                <a:cxn ang="0">
                  <a:pos x="1" y="60"/>
                </a:cxn>
                <a:cxn ang="0">
                  <a:pos x="1" y="59"/>
                </a:cxn>
                <a:cxn ang="0">
                  <a:pos x="1" y="59"/>
                </a:cxn>
                <a:cxn ang="0">
                  <a:pos x="0" y="56"/>
                </a:cxn>
                <a:cxn ang="0">
                  <a:pos x="4" y="47"/>
                </a:cxn>
                <a:cxn ang="0">
                  <a:pos x="32" y="33"/>
                </a:cxn>
                <a:cxn ang="0">
                  <a:pos x="114" y="16"/>
                </a:cxn>
                <a:cxn ang="0">
                  <a:pos x="116" y="16"/>
                </a:cxn>
                <a:cxn ang="0">
                  <a:pos x="213" y="5"/>
                </a:cxn>
                <a:cxn ang="0">
                  <a:pos x="214" y="5"/>
                </a:cxn>
                <a:cxn ang="0">
                  <a:pos x="216" y="5"/>
                </a:cxn>
                <a:cxn ang="0">
                  <a:pos x="389" y="0"/>
                </a:cxn>
                <a:cxn ang="0">
                  <a:pos x="563" y="5"/>
                </a:cxn>
                <a:cxn ang="0">
                  <a:pos x="564" y="6"/>
                </a:cxn>
                <a:cxn ang="0">
                  <a:pos x="566" y="6"/>
                </a:cxn>
                <a:cxn ang="0">
                  <a:pos x="663" y="16"/>
                </a:cxn>
                <a:cxn ang="0">
                  <a:pos x="665" y="16"/>
                </a:cxn>
                <a:cxn ang="0">
                  <a:pos x="729" y="28"/>
                </a:cxn>
                <a:cxn ang="0">
                  <a:pos x="778" y="56"/>
                </a:cxn>
                <a:cxn ang="0">
                  <a:pos x="776" y="62"/>
                </a:cxn>
                <a:cxn ang="0">
                  <a:pos x="777" y="61"/>
                </a:cxn>
                <a:cxn ang="0">
                  <a:pos x="774" y="65"/>
                </a:cxn>
                <a:cxn ang="0">
                  <a:pos x="729" y="83"/>
                </a:cxn>
                <a:cxn ang="0">
                  <a:pos x="665" y="95"/>
                </a:cxn>
                <a:cxn ang="0">
                  <a:pos x="604" y="102"/>
                </a:cxn>
                <a:cxn ang="0">
                  <a:pos x="571" y="105"/>
                </a:cxn>
                <a:cxn ang="0">
                  <a:pos x="536" y="107"/>
                </a:cxn>
                <a:cxn ang="0">
                  <a:pos x="526" y="108"/>
                </a:cxn>
                <a:cxn ang="0">
                  <a:pos x="514" y="108"/>
                </a:cxn>
                <a:cxn ang="0">
                  <a:pos x="453" y="110"/>
                </a:cxn>
                <a:cxn ang="0">
                  <a:pos x="389" y="111"/>
                </a:cxn>
                <a:cxn ang="0">
                  <a:pos x="346" y="111"/>
                </a:cxn>
                <a:cxn ang="0">
                  <a:pos x="305" y="110"/>
                </a:cxn>
                <a:cxn ang="0">
                  <a:pos x="295" y="110"/>
                </a:cxn>
                <a:cxn ang="0">
                  <a:pos x="279" y="109"/>
                </a:cxn>
                <a:cxn ang="0">
                  <a:pos x="274" y="109"/>
                </a:cxn>
                <a:cxn ang="0">
                  <a:pos x="265" y="108"/>
                </a:cxn>
                <a:cxn ang="0">
                  <a:pos x="263" y="108"/>
                </a:cxn>
                <a:cxn ang="0">
                  <a:pos x="255" y="108"/>
                </a:cxn>
                <a:cxn ang="0">
                  <a:pos x="209" y="105"/>
                </a:cxn>
                <a:cxn ang="0">
                  <a:pos x="175" y="102"/>
                </a:cxn>
                <a:cxn ang="0">
                  <a:pos x="114" y="95"/>
                </a:cxn>
                <a:cxn ang="0">
                  <a:pos x="32" y="78"/>
                </a:cxn>
                <a:cxn ang="0">
                  <a:pos x="11" y="70"/>
                </a:cxn>
                <a:cxn ang="0">
                  <a:pos x="4" y="64"/>
                </a:cxn>
                <a:cxn ang="0">
                  <a:pos x="1" y="60"/>
                </a:cxn>
              </a:cxnLst>
              <a:rect l="0" t="0" r="r" b="b"/>
              <a:pathLst>
                <a:path w="778" h="111">
                  <a:moveTo>
                    <a:pt x="1" y="60"/>
                  </a:moveTo>
                  <a:cubicBezTo>
                    <a:pt x="2" y="61"/>
                    <a:pt x="2" y="61"/>
                    <a:pt x="2" y="61"/>
                  </a:cubicBezTo>
                  <a:cubicBezTo>
                    <a:pt x="1" y="61"/>
                    <a:pt x="1" y="61"/>
                    <a:pt x="1" y="61"/>
                  </a:cubicBezTo>
                  <a:cubicBezTo>
                    <a:pt x="1" y="60"/>
                    <a:pt x="1" y="60"/>
                    <a:pt x="1" y="60"/>
                  </a:cubicBezTo>
                  <a:cubicBezTo>
                    <a:pt x="1" y="60"/>
                    <a:pt x="1" y="60"/>
                    <a:pt x="1" y="60"/>
                  </a:cubicBezTo>
                  <a:cubicBezTo>
                    <a:pt x="1" y="60"/>
                    <a:pt x="1" y="60"/>
                    <a:pt x="1" y="59"/>
                  </a:cubicBezTo>
                  <a:cubicBezTo>
                    <a:pt x="1" y="59"/>
                    <a:pt x="1" y="59"/>
                    <a:pt x="1" y="59"/>
                  </a:cubicBezTo>
                  <a:cubicBezTo>
                    <a:pt x="0" y="58"/>
                    <a:pt x="0" y="57"/>
                    <a:pt x="0" y="56"/>
                  </a:cubicBezTo>
                  <a:cubicBezTo>
                    <a:pt x="0" y="53"/>
                    <a:pt x="1" y="50"/>
                    <a:pt x="4" y="47"/>
                  </a:cubicBezTo>
                  <a:cubicBezTo>
                    <a:pt x="9" y="42"/>
                    <a:pt x="18" y="38"/>
                    <a:pt x="32" y="33"/>
                  </a:cubicBezTo>
                  <a:cubicBezTo>
                    <a:pt x="51" y="27"/>
                    <a:pt x="78" y="21"/>
                    <a:pt x="114" y="16"/>
                  </a:cubicBezTo>
                  <a:cubicBezTo>
                    <a:pt x="115" y="16"/>
                    <a:pt x="115" y="16"/>
                    <a:pt x="116" y="16"/>
                  </a:cubicBezTo>
                  <a:cubicBezTo>
                    <a:pt x="146" y="11"/>
                    <a:pt x="178" y="8"/>
                    <a:pt x="213" y="5"/>
                  </a:cubicBezTo>
                  <a:cubicBezTo>
                    <a:pt x="213" y="5"/>
                    <a:pt x="214" y="5"/>
                    <a:pt x="214" y="5"/>
                  </a:cubicBezTo>
                  <a:cubicBezTo>
                    <a:pt x="215" y="5"/>
                    <a:pt x="215" y="5"/>
                    <a:pt x="216" y="5"/>
                  </a:cubicBezTo>
                  <a:cubicBezTo>
                    <a:pt x="268" y="2"/>
                    <a:pt x="326" y="0"/>
                    <a:pt x="389" y="0"/>
                  </a:cubicBezTo>
                  <a:cubicBezTo>
                    <a:pt x="453" y="0"/>
                    <a:pt x="511" y="2"/>
                    <a:pt x="563" y="5"/>
                  </a:cubicBezTo>
                  <a:cubicBezTo>
                    <a:pt x="563" y="6"/>
                    <a:pt x="564" y="6"/>
                    <a:pt x="564" y="6"/>
                  </a:cubicBezTo>
                  <a:cubicBezTo>
                    <a:pt x="565" y="6"/>
                    <a:pt x="565" y="6"/>
                    <a:pt x="566" y="6"/>
                  </a:cubicBezTo>
                  <a:cubicBezTo>
                    <a:pt x="601" y="8"/>
                    <a:pt x="633" y="12"/>
                    <a:pt x="663" y="16"/>
                  </a:cubicBezTo>
                  <a:cubicBezTo>
                    <a:pt x="664" y="16"/>
                    <a:pt x="664" y="16"/>
                    <a:pt x="665" y="16"/>
                  </a:cubicBezTo>
                  <a:cubicBezTo>
                    <a:pt x="690" y="20"/>
                    <a:pt x="712" y="24"/>
                    <a:pt x="729" y="28"/>
                  </a:cubicBezTo>
                  <a:cubicBezTo>
                    <a:pt x="762" y="36"/>
                    <a:pt x="778" y="46"/>
                    <a:pt x="778" y="56"/>
                  </a:cubicBezTo>
                  <a:cubicBezTo>
                    <a:pt x="778" y="57"/>
                    <a:pt x="778" y="60"/>
                    <a:pt x="776" y="62"/>
                  </a:cubicBezTo>
                  <a:cubicBezTo>
                    <a:pt x="777" y="61"/>
                    <a:pt x="777" y="61"/>
                    <a:pt x="777" y="61"/>
                  </a:cubicBezTo>
                  <a:cubicBezTo>
                    <a:pt x="776" y="62"/>
                    <a:pt x="775" y="64"/>
                    <a:pt x="774" y="65"/>
                  </a:cubicBezTo>
                  <a:cubicBezTo>
                    <a:pt x="766" y="71"/>
                    <a:pt x="751" y="78"/>
                    <a:pt x="729" y="83"/>
                  </a:cubicBezTo>
                  <a:cubicBezTo>
                    <a:pt x="712" y="87"/>
                    <a:pt x="690" y="91"/>
                    <a:pt x="665" y="95"/>
                  </a:cubicBezTo>
                  <a:cubicBezTo>
                    <a:pt x="646" y="98"/>
                    <a:pt x="625" y="100"/>
                    <a:pt x="604" y="102"/>
                  </a:cubicBezTo>
                  <a:cubicBezTo>
                    <a:pt x="594" y="103"/>
                    <a:pt x="583" y="104"/>
                    <a:pt x="571" y="105"/>
                  </a:cubicBezTo>
                  <a:cubicBezTo>
                    <a:pt x="560" y="106"/>
                    <a:pt x="548" y="107"/>
                    <a:pt x="536" y="107"/>
                  </a:cubicBezTo>
                  <a:cubicBezTo>
                    <a:pt x="532" y="108"/>
                    <a:pt x="529" y="108"/>
                    <a:pt x="526" y="108"/>
                  </a:cubicBezTo>
                  <a:cubicBezTo>
                    <a:pt x="522" y="108"/>
                    <a:pt x="518" y="108"/>
                    <a:pt x="514" y="108"/>
                  </a:cubicBezTo>
                  <a:cubicBezTo>
                    <a:pt x="453" y="110"/>
                    <a:pt x="453" y="110"/>
                    <a:pt x="453" y="110"/>
                  </a:cubicBezTo>
                  <a:cubicBezTo>
                    <a:pt x="432" y="111"/>
                    <a:pt x="411" y="111"/>
                    <a:pt x="389" y="111"/>
                  </a:cubicBezTo>
                  <a:cubicBezTo>
                    <a:pt x="375" y="111"/>
                    <a:pt x="360" y="111"/>
                    <a:pt x="346" y="111"/>
                  </a:cubicBezTo>
                  <a:cubicBezTo>
                    <a:pt x="305" y="110"/>
                    <a:pt x="305" y="110"/>
                    <a:pt x="305" y="110"/>
                  </a:cubicBezTo>
                  <a:cubicBezTo>
                    <a:pt x="302" y="110"/>
                    <a:pt x="298" y="110"/>
                    <a:pt x="295" y="110"/>
                  </a:cubicBezTo>
                  <a:cubicBezTo>
                    <a:pt x="279" y="109"/>
                    <a:pt x="279" y="109"/>
                    <a:pt x="279" y="109"/>
                  </a:cubicBezTo>
                  <a:cubicBezTo>
                    <a:pt x="278" y="109"/>
                    <a:pt x="276" y="109"/>
                    <a:pt x="274" y="109"/>
                  </a:cubicBezTo>
                  <a:cubicBezTo>
                    <a:pt x="272" y="109"/>
                    <a:pt x="269" y="109"/>
                    <a:pt x="265" y="108"/>
                  </a:cubicBezTo>
                  <a:cubicBezTo>
                    <a:pt x="264" y="108"/>
                    <a:pt x="264" y="108"/>
                    <a:pt x="263" y="108"/>
                  </a:cubicBezTo>
                  <a:cubicBezTo>
                    <a:pt x="260" y="108"/>
                    <a:pt x="257" y="108"/>
                    <a:pt x="255" y="108"/>
                  </a:cubicBezTo>
                  <a:cubicBezTo>
                    <a:pt x="239" y="107"/>
                    <a:pt x="224" y="106"/>
                    <a:pt x="209" y="105"/>
                  </a:cubicBezTo>
                  <a:cubicBezTo>
                    <a:pt x="197" y="104"/>
                    <a:pt x="186" y="103"/>
                    <a:pt x="175" y="102"/>
                  </a:cubicBezTo>
                  <a:cubicBezTo>
                    <a:pt x="153" y="100"/>
                    <a:pt x="133" y="98"/>
                    <a:pt x="114" y="95"/>
                  </a:cubicBezTo>
                  <a:cubicBezTo>
                    <a:pt x="78" y="90"/>
                    <a:pt x="51" y="84"/>
                    <a:pt x="32" y="78"/>
                  </a:cubicBezTo>
                  <a:cubicBezTo>
                    <a:pt x="23" y="75"/>
                    <a:pt x="16" y="72"/>
                    <a:pt x="11" y="70"/>
                  </a:cubicBezTo>
                  <a:cubicBezTo>
                    <a:pt x="8" y="68"/>
                    <a:pt x="6" y="66"/>
                    <a:pt x="4" y="64"/>
                  </a:cubicBezTo>
                  <a:cubicBezTo>
                    <a:pt x="4" y="64"/>
                    <a:pt x="3" y="62"/>
                    <a:pt x="1" y="6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2" name="TextBox 61"/>
          <p:cNvSpPr txBox="1"/>
          <p:nvPr/>
        </p:nvSpPr>
        <p:spPr>
          <a:xfrm>
            <a:off x="255415" y="1778440"/>
            <a:ext cx="2276194" cy="1354217"/>
          </a:xfrm>
          <a:prstGeom prst="rect">
            <a:avLst/>
          </a:prstGeom>
          <a:noFill/>
        </p:spPr>
        <p:txBody>
          <a:bodyPr wrap="square" lIns="0" tIns="0" rIns="0" bIns="0" rtlCol="0">
            <a:spAutoFit/>
          </a:bodyPr>
          <a:lstStyle/>
          <a:p>
            <a:pPr lvl="0">
              <a:spcBef>
                <a:spcPct val="20000"/>
              </a:spcBef>
              <a:defRPr/>
            </a:pPr>
            <a:r>
              <a:rPr lang="en-US" altLang="zh-TW" sz="2000" b="1" dirty="0">
                <a:latin typeface="Times New Roman" panose="02020603050405020304" pitchFamily="18" charset="0"/>
                <a:cs typeface="Times New Roman" panose="02020603050405020304" pitchFamily="18" charset="0"/>
              </a:rPr>
              <a:t>High percentage of elderly people </a:t>
            </a:r>
            <a:r>
              <a:rPr lang="en-US" altLang="zh-TW" sz="1600" dirty="0">
                <a:latin typeface="Times New Roman" panose="02020603050405020304" pitchFamily="18" charset="0"/>
                <a:cs typeface="Times New Roman" panose="02020603050405020304" pitchFamily="18" charset="0"/>
              </a:rPr>
              <a:t>in the tribal communities due to urban migration of young and/or middle-aged adults</a:t>
            </a:r>
            <a:endParaRPr 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5" name="TextBox 64"/>
          <p:cNvSpPr txBox="1"/>
          <p:nvPr/>
        </p:nvSpPr>
        <p:spPr>
          <a:xfrm>
            <a:off x="293143" y="3878665"/>
            <a:ext cx="2423592" cy="738664"/>
          </a:xfrm>
          <a:prstGeom prst="rect">
            <a:avLst/>
          </a:prstGeom>
          <a:noFill/>
        </p:spPr>
        <p:txBody>
          <a:bodyPr wrap="square" lIns="0" tIns="0" rIns="0" bIns="0" rtlCol="0">
            <a:spAutoFit/>
          </a:bodyPr>
          <a:lstStyle/>
          <a:p>
            <a:r>
              <a:rPr lang="en-US" altLang="zh-TW" sz="2400" b="1" dirty="0">
                <a:latin typeface="Times New Roman" panose="02020603050405020304" pitchFamily="18" charset="0"/>
                <a:cs typeface="Times New Roman" panose="02020603050405020304" pitchFamily="18" charset="0"/>
              </a:rPr>
              <a:t>High disease &amp; mortality rate</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6" name="Group 89"/>
          <p:cNvGrpSpPr/>
          <p:nvPr/>
        </p:nvGrpSpPr>
        <p:grpSpPr>
          <a:xfrm rot="10800000">
            <a:off x="1115617" y="4721980"/>
            <a:ext cx="1785782" cy="117453"/>
            <a:chOff x="6103020" y="2195733"/>
            <a:chExt cx="1785782" cy="88090"/>
          </a:xfrm>
        </p:grpSpPr>
        <p:cxnSp>
          <p:nvCxnSpPr>
            <p:cNvPr id="91" name="Straight Connector 90"/>
            <p:cNvCxnSpPr/>
            <p:nvPr/>
          </p:nvCxnSpPr>
          <p:spPr>
            <a:xfrm rot="10800000" flipV="1">
              <a:off x="6295224" y="2195733"/>
              <a:ext cx="1593578" cy="201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427800">
              <a:off x="6103020" y="228382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7" name="標題 16"/>
          <p:cNvSpPr>
            <a:spLocks noGrp="1"/>
          </p:cNvSpPr>
          <p:nvPr>
            <p:ph type="title"/>
          </p:nvPr>
        </p:nvSpPr>
        <p:spPr>
          <a:xfrm>
            <a:off x="420832" y="635440"/>
            <a:ext cx="8003232" cy="1143000"/>
          </a:xfrm>
        </p:spPr>
        <p:txBody>
          <a:bodyPr>
            <a:normAutofit fontScale="90000"/>
          </a:bodyPr>
          <a:lstStyle/>
          <a:p>
            <a:pPr algn="ctr"/>
            <a:r>
              <a:rPr lang="en-US" altLang="zh-TW" dirty="0">
                <a:effectLst/>
                <a:latin typeface="Times New Roman" panose="02020603050405020304" pitchFamily="18" charset="0"/>
                <a:cs typeface="Times New Roman" panose="02020603050405020304" pitchFamily="18" charset="0"/>
              </a:rPr>
              <a:t>Factors Affecting Health Status among Indigenous Peoples</a:t>
            </a:r>
            <a:endParaRPr lang="zh-TW" altLang="en-US" sz="4400" dirty="0">
              <a:solidFill>
                <a:schemeClr val="tx1"/>
              </a:solidFill>
              <a:effectLst/>
              <a:latin typeface="Times New Roman" panose="02020603050405020304" pitchFamily="18" charset="0"/>
              <a:ea typeface="Adobe 繁黑體 Std B" pitchFamily="34" charset="-120"/>
              <a:cs typeface="Times New Roman" panose="02020603050405020304" pitchFamily="18" charset="0"/>
            </a:endParaRPr>
          </a:p>
        </p:txBody>
      </p:sp>
      <p:sp>
        <p:nvSpPr>
          <p:cNvPr id="6152" name="Freeform 8"/>
          <p:cNvSpPr>
            <a:spLocks/>
          </p:cNvSpPr>
          <p:nvPr/>
        </p:nvSpPr>
        <p:spPr bwMode="auto">
          <a:xfrm rot="21578059">
            <a:off x="3150026" y="4517168"/>
            <a:ext cx="3019425" cy="644530"/>
          </a:xfrm>
          <a:custGeom>
            <a:avLst/>
            <a:gdLst/>
            <a:ahLst/>
            <a:cxnLst>
              <a:cxn ang="0">
                <a:pos x="959" y="53"/>
              </a:cxn>
              <a:cxn ang="0">
                <a:pos x="925" y="175"/>
              </a:cxn>
              <a:cxn ang="0">
                <a:pos x="925" y="175"/>
              </a:cxn>
              <a:cxn ang="0">
                <a:pos x="925" y="175"/>
              </a:cxn>
              <a:cxn ang="0">
                <a:pos x="915" y="196"/>
              </a:cxn>
              <a:cxn ang="0">
                <a:pos x="482" y="210"/>
              </a:cxn>
              <a:cxn ang="0">
                <a:pos x="48" y="196"/>
              </a:cxn>
              <a:cxn ang="0">
                <a:pos x="38" y="175"/>
              </a:cxn>
              <a:cxn ang="0">
                <a:pos x="4" y="53"/>
              </a:cxn>
              <a:cxn ang="0">
                <a:pos x="3" y="40"/>
              </a:cxn>
              <a:cxn ang="0">
                <a:pos x="0" y="15"/>
              </a:cxn>
              <a:cxn ang="0">
                <a:pos x="482" y="0"/>
              </a:cxn>
              <a:cxn ang="0">
                <a:pos x="963" y="14"/>
              </a:cxn>
              <a:cxn ang="0">
                <a:pos x="960" y="40"/>
              </a:cxn>
              <a:cxn ang="0">
                <a:pos x="959" y="53"/>
              </a:cxn>
            </a:cxnLst>
            <a:rect l="0" t="0" r="r" b="b"/>
            <a:pathLst>
              <a:path w="963" h="210">
                <a:moveTo>
                  <a:pt x="959" y="53"/>
                </a:moveTo>
                <a:cubicBezTo>
                  <a:pt x="953" y="96"/>
                  <a:pt x="942" y="137"/>
                  <a:pt x="925" y="175"/>
                </a:cubicBezTo>
                <a:cubicBezTo>
                  <a:pt x="925" y="175"/>
                  <a:pt x="925" y="175"/>
                  <a:pt x="925" y="175"/>
                </a:cubicBezTo>
                <a:cubicBezTo>
                  <a:pt x="925" y="175"/>
                  <a:pt x="925" y="175"/>
                  <a:pt x="925" y="175"/>
                </a:cubicBezTo>
                <a:cubicBezTo>
                  <a:pt x="922" y="182"/>
                  <a:pt x="919" y="189"/>
                  <a:pt x="915" y="196"/>
                </a:cubicBezTo>
                <a:cubicBezTo>
                  <a:pt x="788" y="205"/>
                  <a:pt x="643" y="210"/>
                  <a:pt x="482" y="210"/>
                </a:cubicBezTo>
                <a:cubicBezTo>
                  <a:pt x="320" y="210"/>
                  <a:pt x="176" y="205"/>
                  <a:pt x="48" y="196"/>
                </a:cubicBezTo>
                <a:cubicBezTo>
                  <a:pt x="44" y="189"/>
                  <a:pt x="41" y="182"/>
                  <a:pt x="38" y="175"/>
                </a:cubicBezTo>
                <a:cubicBezTo>
                  <a:pt x="21" y="136"/>
                  <a:pt x="10" y="96"/>
                  <a:pt x="4" y="53"/>
                </a:cubicBezTo>
                <a:cubicBezTo>
                  <a:pt x="4" y="49"/>
                  <a:pt x="3" y="44"/>
                  <a:pt x="3" y="40"/>
                </a:cubicBezTo>
                <a:cubicBezTo>
                  <a:pt x="2" y="31"/>
                  <a:pt x="1" y="23"/>
                  <a:pt x="0" y="15"/>
                </a:cubicBezTo>
                <a:cubicBezTo>
                  <a:pt x="141" y="5"/>
                  <a:pt x="302" y="0"/>
                  <a:pt x="482" y="0"/>
                </a:cubicBezTo>
                <a:cubicBezTo>
                  <a:pt x="662" y="0"/>
                  <a:pt x="822" y="5"/>
                  <a:pt x="963" y="14"/>
                </a:cubicBezTo>
                <a:cubicBezTo>
                  <a:pt x="962" y="23"/>
                  <a:pt x="961" y="31"/>
                  <a:pt x="960" y="40"/>
                </a:cubicBezTo>
                <a:cubicBezTo>
                  <a:pt x="960" y="44"/>
                  <a:pt x="959" y="49"/>
                  <a:pt x="959" y="53"/>
                </a:cubicBezTo>
                <a:close/>
              </a:path>
            </a:pathLst>
          </a:custGeom>
          <a:gradFill>
            <a:gsLst>
              <a:gs pos="0">
                <a:schemeClr val="accent2">
                  <a:lumMod val="50000"/>
                </a:schemeClr>
              </a:gs>
              <a:gs pos="50000">
                <a:schemeClr val="accent2"/>
              </a:gs>
            </a:gsLst>
            <a:lin ang="0" scaled="0"/>
          </a:gradFill>
          <a:ln w="9525">
            <a:noFill/>
            <a:round/>
            <a:headEnd/>
            <a:tailEnd/>
          </a:ln>
        </p:spPr>
        <p:txBody>
          <a:bodyPr vert="horz" wrap="square" lIns="121899" tIns="60949" rIns="121899" bIns="60949" numCol="1" anchor="t" anchorCtr="0" compatLnSpc="1">
            <a:prstTxWarp prst="textNoShape">
              <a:avLst/>
            </a:prstTxWarp>
          </a:bodyPr>
          <a:lstStyle/>
          <a:p>
            <a:endParaRPr lang="en-US" dirty="0"/>
          </a:p>
        </p:txBody>
      </p:sp>
      <p:sp>
        <p:nvSpPr>
          <p:cNvPr id="54" name="TextBox 64"/>
          <p:cNvSpPr txBox="1"/>
          <p:nvPr/>
        </p:nvSpPr>
        <p:spPr>
          <a:xfrm>
            <a:off x="379531" y="5329766"/>
            <a:ext cx="2527047" cy="861774"/>
          </a:xfrm>
          <a:prstGeom prst="rect">
            <a:avLst/>
          </a:prstGeom>
          <a:noFill/>
        </p:spPr>
        <p:txBody>
          <a:bodyPr wrap="square" lIns="0" tIns="0" rIns="0" bIns="0" rtlCol="0">
            <a:spAutoFit/>
          </a:bodyPr>
          <a:lstStyle/>
          <a:p>
            <a:r>
              <a:rPr lang="en-US" altLang="zh-TW" sz="2800" b="1" dirty="0">
                <a:latin typeface="Times New Roman" panose="02020603050405020304" pitchFamily="18" charset="0"/>
                <a:cs typeface="Times New Roman" panose="02020603050405020304" pitchFamily="18" charset="0"/>
              </a:rPr>
              <a:t>Low level of education</a:t>
            </a:r>
            <a:endParaRPr lang="zh-TW" altLang="en-US" sz="27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4" name="TextBox 64"/>
          <p:cNvSpPr txBox="1"/>
          <p:nvPr/>
        </p:nvSpPr>
        <p:spPr>
          <a:xfrm>
            <a:off x="6548051" y="3555367"/>
            <a:ext cx="2276195" cy="923330"/>
          </a:xfrm>
          <a:prstGeom prst="rect">
            <a:avLst/>
          </a:prstGeom>
          <a:noFill/>
        </p:spPr>
        <p:txBody>
          <a:bodyPr wrap="square" lIns="0" tIns="0" rIns="0" bIns="0" rtlCol="0">
            <a:spAutoFit/>
          </a:bodyPr>
          <a:lstStyle/>
          <a:p>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Remote places with inconvenient transport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7" name="TextBox 64"/>
          <p:cNvSpPr txBox="1"/>
          <p:nvPr/>
        </p:nvSpPr>
        <p:spPr>
          <a:xfrm>
            <a:off x="6444208" y="4990817"/>
            <a:ext cx="2694953" cy="923330"/>
          </a:xfrm>
          <a:prstGeom prst="rect">
            <a:avLst/>
          </a:prstGeom>
          <a:noFill/>
        </p:spPr>
        <p:txBody>
          <a:bodyPr wrap="square" lIns="0" tIns="0" rIns="0" bIns="0" rtlCol="0">
            <a:spAutoFit/>
          </a:bodyPr>
          <a:lstStyle/>
          <a:p>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Poor health outcomes due to lack of culturally sensitive health care</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7" name="Group 88"/>
          <p:cNvGrpSpPr/>
          <p:nvPr/>
        </p:nvGrpSpPr>
        <p:grpSpPr>
          <a:xfrm flipV="1">
            <a:off x="6248951" y="4311689"/>
            <a:ext cx="1768977" cy="103513"/>
            <a:chOff x="6049525" y="2213365"/>
            <a:chExt cx="1768977" cy="9375"/>
          </a:xfrm>
        </p:grpSpPr>
        <p:cxnSp>
          <p:nvCxnSpPr>
            <p:cNvPr id="71" name="Straight Connector 82"/>
            <p:cNvCxnSpPr/>
            <p:nvPr/>
          </p:nvCxnSpPr>
          <p:spPr>
            <a:xfrm flipH="1">
              <a:off x="6240995" y="2213365"/>
              <a:ext cx="1577507" cy="10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83"/>
            <p:cNvCxnSpPr/>
            <p:nvPr/>
          </p:nvCxnSpPr>
          <p:spPr>
            <a:xfrm rot="8427800">
              <a:off x="6049525" y="2222740"/>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89"/>
          <p:cNvGrpSpPr/>
          <p:nvPr/>
        </p:nvGrpSpPr>
        <p:grpSpPr>
          <a:xfrm rot="10800000">
            <a:off x="984496" y="6073552"/>
            <a:ext cx="2426184" cy="91752"/>
            <a:chOff x="6103020" y="2215009"/>
            <a:chExt cx="2426184" cy="68814"/>
          </a:xfrm>
        </p:grpSpPr>
        <p:cxnSp>
          <p:nvCxnSpPr>
            <p:cNvPr id="74" name="Straight Connector 90"/>
            <p:cNvCxnSpPr/>
            <p:nvPr/>
          </p:nvCxnSpPr>
          <p:spPr>
            <a:xfrm flipH="1">
              <a:off x="6295224" y="2215009"/>
              <a:ext cx="2233980" cy="894"/>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91"/>
            <p:cNvCxnSpPr/>
            <p:nvPr/>
          </p:nvCxnSpPr>
          <p:spPr>
            <a:xfrm rot="8427800">
              <a:off x="6103020" y="228382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89"/>
          <p:cNvGrpSpPr/>
          <p:nvPr/>
        </p:nvGrpSpPr>
        <p:grpSpPr>
          <a:xfrm rot="10800000">
            <a:off x="827585" y="3248000"/>
            <a:ext cx="2148809" cy="91753"/>
            <a:chOff x="6103020" y="2215008"/>
            <a:chExt cx="2148809" cy="68815"/>
          </a:xfrm>
        </p:grpSpPr>
        <p:cxnSp>
          <p:nvCxnSpPr>
            <p:cNvPr id="79" name="Straight Connector 90"/>
            <p:cNvCxnSpPr/>
            <p:nvPr/>
          </p:nvCxnSpPr>
          <p:spPr>
            <a:xfrm rot="10800000" flipV="1">
              <a:off x="6295224" y="2215008"/>
              <a:ext cx="1956605" cy="895"/>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91"/>
            <p:cNvCxnSpPr/>
            <p:nvPr/>
          </p:nvCxnSpPr>
          <p:spPr>
            <a:xfrm rot="8427800">
              <a:off x="6103020" y="228382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 name="Group 88"/>
          <p:cNvGrpSpPr/>
          <p:nvPr/>
        </p:nvGrpSpPr>
        <p:grpSpPr>
          <a:xfrm flipV="1">
            <a:off x="6170963" y="3265271"/>
            <a:ext cx="1821417" cy="91721"/>
            <a:chOff x="6049525" y="2214433"/>
            <a:chExt cx="1821417" cy="8307"/>
          </a:xfrm>
        </p:grpSpPr>
        <p:cxnSp>
          <p:nvCxnSpPr>
            <p:cNvPr id="88" name="Straight Connector 82"/>
            <p:cNvCxnSpPr/>
            <p:nvPr/>
          </p:nvCxnSpPr>
          <p:spPr>
            <a:xfrm flipH="1" flipV="1">
              <a:off x="6240995" y="2214433"/>
              <a:ext cx="1629947"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3"/>
            <p:cNvCxnSpPr/>
            <p:nvPr/>
          </p:nvCxnSpPr>
          <p:spPr>
            <a:xfrm rot="8427800">
              <a:off x="6049525" y="2222740"/>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pic>
        <p:nvPicPr>
          <p:cNvPr id="2050" name="Picture 2" descr="H:\背景圖ppt\醫療圖示素材\0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6667" y="1967214"/>
            <a:ext cx="743164" cy="9905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背景圖ppt\醫療圖示素材\05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7632" y="5056661"/>
            <a:ext cx="737237" cy="98267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背景圖ppt\醫療圖示素材\ambulance c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1971" y="3933056"/>
            <a:ext cx="644914" cy="8596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背景圖ppt\醫療圖示素材\02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1048" y="3815682"/>
            <a:ext cx="684221" cy="9120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AppData\Local\Microsoft\Windows\Temporary Internet Files\Content.IE5\FC7BE2AH\book_PNG210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5445224"/>
            <a:ext cx="947830" cy="73599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88"/>
          <p:cNvGrpSpPr/>
          <p:nvPr/>
        </p:nvGrpSpPr>
        <p:grpSpPr>
          <a:xfrm flipV="1">
            <a:off x="6195695" y="6113307"/>
            <a:ext cx="1432663" cy="91721"/>
            <a:chOff x="6049525" y="2214433"/>
            <a:chExt cx="1432663" cy="8307"/>
          </a:xfrm>
        </p:grpSpPr>
        <p:cxnSp>
          <p:nvCxnSpPr>
            <p:cNvPr id="102" name="Straight Connector 82"/>
            <p:cNvCxnSpPr/>
            <p:nvPr/>
          </p:nvCxnSpPr>
          <p:spPr>
            <a:xfrm flipH="1" flipV="1">
              <a:off x="6240995" y="2214433"/>
              <a:ext cx="1241193"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83"/>
            <p:cNvCxnSpPr/>
            <p:nvPr/>
          </p:nvCxnSpPr>
          <p:spPr>
            <a:xfrm rot="8427800">
              <a:off x="6049525" y="2222740"/>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46" name="標題 1"/>
          <p:cNvSpPr txBox="1">
            <a:spLocks/>
          </p:cNvSpPr>
          <p:nvPr/>
        </p:nvSpPr>
        <p:spPr>
          <a:xfrm>
            <a:off x="3604731" y="6373127"/>
            <a:ext cx="2943320" cy="484873"/>
          </a:xfrm>
          <a:prstGeom prst="rect">
            <a:avLst/>
          </a:prstGeom>
        </p:spPr>
        <p:txBody>
          <a:bodyPr lIns="121899" tIns="60949" rIns="121899" bIns="91440" anchor="b" anchorCtr="0">
            <a:normAutofit fontScale="77500" lnSpcReduction="20000"/>
          </a:bodyPr>
          <a:lstStyle/>
          <a:p>
            <a:pPr lvl="0" eaLnBrk="1" fontAlgn="auto" hangingPunct="1">
              <a:spcAft>
                <a:spcPts val="0"/>
              </a:spcAft>
              <a:defRPr/>
            </a:pPr>
            <a:r>
              <a:rPr kumimoji="0" lang="en-US" altLang="zh-TW" sz="1600" b="1" i="0" u="none" strike="noStrike" kern="1200" cap="none" spc="0" normalizeH="0" baseline="0" noProof="0" dirty="0">
                <a:ln>
                  <a:noFill/>
                </a:ln>
                <a:solidFill>
                  <a:schemeClr val="tx1"/>
                </a:solidFill>
                <a:effectLst/>
                <a:uLnTx/>
                <a:uFillTx/>
                <a:latin typeface="Adobe 繁黑體 Std B" pitchFamily="34" charset="-120"/>
                <a:ea typeface="Adobe 繁黑體 Std B" pitchFamily="34" charset="-120"/>
                <a:cs typeface="+mj-cs"/>
              </a:rPr>
              <a:t>Source</a:t>
            </a:r>
            <a:r>
              <a:rPr kumimoji="0" lang="en-US" altLang="zh-TW" sz="1600" b="1" dirty="0">
                <a:latin typeface="Adobe 繁黑體 Std B" pitchFamily="34" charset="-120"/>
                <a:ea typeface="Adobe 繁黑體 Std B" pitchFamily="34" charset="-120"/>
                <a:cs typeface="+mj-cs"/>
              </a:rPr>
              <a:t>: Prof. Chao-</a:t>
            </a:r>
            <a:r>
              <a:rPr kumimoji="0" lang="en-US" altLang="zh-TW" sz="1600" b="1" dirty="0" err="1">
                <a:latin typeface="Adobe 繁黑體 Std B" pitchFamily="34" charset="-120"/>
                <a:ea typeface="Adobe 繁黑體 Std B" pitchFamily="34" charset="-120"/>
                <a:cs typeface="+mj-cs"/>
              </a:rPr>
              <a:t>Kuang</a:t>
            </a:r>
            <a:r>
              <a:rPr kumimoji="0" lang="en-US" altLang="zh-TW" sz="1600" b="1" dirty="0">
                <a:latin typeface="Adobe 繁黑體 Std B" pitchFamily="34" charset="-120"/>
                <a:ea typeface="Adobe 繁黑體 Std B" pitchFamily="34" charset="-120"/>
                <a:cs typeface="+mj-cs"/>
              </a:rPr>
              <a:t> Lin (NYCU)</a:t>
            </a:r>
            <a:endParaRPr kumimoji="0" lang="zh-TW" altLang="en-US" sz="1600" b="1" i="0" u="none" strike="noStrike" kern="1200" cap="none" spc="0" normalizeH="0" baseline="0" noProof="0" dirty="0">
              <a:ln>
                <a:noFill/>
              </a:ln>
              <a:solidFill>
                <a:schemeClr val="tx1"/>
              </a:solidFill>
              <a:effectLst/>
              <a:uLnTx/>
              <a:uFillTx/>
              <a:latin typeface="Adobe 繁黑體 Std B" pitchFamily="34" charset="-120"/>
              <a:ea typeface="Adobe 繁黑體 Std B" pitchFamily="34" charset="-120"/>
              <a:cs typeface="+mj-cs"/>
            </a:endParaRPr>
          </a:p>
        </p:txBody>
      </p:sp>
      <p:sp>
        <p:nvSpPr>
          <p:cNvPr id="47" name="投影片編號版面配置區 6"/>
          <p:cNvSpPr txBox="1">
            <a:spLocks/>
          </p:cNvSpPr>
          <p:nvPr/>
        </p:nvSpPr>
        <p:spPr>
          <a:xfrm>
            <a:off x="4649096" y="260648"/>
            <a:ext cx="1332156"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DA1A8190-D433-4F15-89D6-E560A667A368}" type="slidenum">
              <a:rPr lang="zh-TW" altLang="en-US" sz="1200" smtClean="0">
                <a:solidFill>
                  <a:schemeClr val="bg1"/>
                </a:solidFill>
              </a:rPr>
              <a:pPr/>
              <a:t>10</a:t>
            </a:fld>
            <a:endParaRPr lang="zh-TW" altLang="en-US" sz="1200" dirty="0">
              <a:solidFill>
                <a:schemeClr val="bg1"/>
              </a:solidFill>
            </a:endParaRPr>
          </a:p>
        </p:txBody>
      </p:sp>
    </p:spTree>
    <p:extLst>
      <p:ext uri="{BB962C8B-B14F-4D97-AF65-F5344CB8AC3E}">
        <p14:creationId xmlns:p14="http://schemas.microsoft.com/office/powerpoint/2010/main" val="988316872"/>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5711787"/>
            <a:ext cx="661610"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Age</a:t>
            </a:r>
            <a:endParaRPr lang="zh-TW" altLang="en-US" dirty="0">
              <a:latin typeface="Times New Roman" panose="02020603050405020304" pitchFamily="18" charset="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fld id="{DA1A8190-D433-4F15-89D6-E560A667A368}" type="slidenum">
              <a:rPr lang="zh-TW" altLang="en-US" smtClean="0"/>
              <a:pPr/>
              <a:t>11</a:t>
            </a:fld>
            <a:endParaRPr lang="zh-TW" altLang="en-US" dirty="0"/>
          </a:p>
        </p:txBody>
      </p:sp>
      <p:sp>
        <p:nvSpPr>
          <p:cNvPr id="11" name="矩形 10"/>
          <p:cNvSpPr/>
          <p:nvPr/>
        </p:nvSpPr>
        <p:spPr>
          <a:xfrm>
            <a:off x="1238536" y="776881"/>
            <a:ext cx="6995826" cy="1384995"/>
          </a:xfrm>
          <a:prstGeom prst="rect">
            <a:avLst/>
          </a:prstGeom>
        </p:spPr>
        <p:txBody>
          <a:bodyPr wrap="none">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Disparities in average life expectancy </a:t>
            </a:r>
          </a:p>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between Indigenous and national population</a:t>
            </a:r>
          </a:p>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(2011–2020)</a:t>
            </a:r>
            <a:endPar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9" name="圖表 8">
            <a:extLst>
              <a:ext uri="{FF2B5EF4-FFF2-40B4-BE49-F238E27FC236}">
                <a16:creationId xmlns:a16="http://schemas.microsoft.com/office/drawing/2014/main" id="{F96FFB3A-BA55-4EFB-BDC4-CE0E032F0151}"/>
              </a:ext>
            </a:extLst>
          </p:cNvPr>
          <p:cNvGraphicFramePr>
            <a:graphicFrameLocks/>
          </p:cNvGraphicFramePr>
          <p:nvPr>
            <p:extLst>
              <p:ext uri="{D42A27DB-BD31-4B8C-83A1-F6EECF244321}">
                <p14:modId xmlns:p14="http://schemas.microsoft.com/office/powerpoint/2010/main" val="3161925862"/>
              </p:ext>
            </p:extLst>
          </p:nvPr>
        </p:nvGraphicFramePr>
        <p:xfrm>
          <a:off x="1259632" y="2337573"/>
          <a:ext cx="6941262" cy="3820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99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764704"/>
            <a:ext cx="7811173" cy="1200329"/>
          </a:xfrm>
          <a:prstGeom prst="rect">
            <a:avLst/>
          </a:prstGeom>
        </p:spPr>
        <p:txBody>
          <a:bodyPr wrap="square">
            <a:spAutoFit/>
          </a:bodyPr>
          <a:lstStyle/>
          <a:p>
            <a: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The top 10 Causes of Death: </a:t>
            </a:r>
          </a:p>
          <a:p>
            <a: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comparing standardized mortality rates </a:t>
            </a:r>
          </a:p>
          <a:p>
            <a: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between Indigenous and national population (2020)</a:t>
            </a:r>
            <a:endParaRPr lang="zh-TW"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DA1A8190-D433-4F15-89D6-E560A667A368}" type="slidenum">
              <a:rPr lang="zh-TW" altLang="en-US" smtClean="0"/>
              <a:pPr/>
              <a:t>12</a:t>
            </a:fld>
            <a:endParaRPr lang="zh-TW" altLang="en-US"/>
          </a:p>
        </p:txBody>
      </p:sp>
      <p:graphicFrame>
        <p:nvGraphicFramePr>
          <p:cNvPr id="5" name="圖表 4">
            <a:extLst>
              <a:ext uri="{FF2B5EF4-FFF2-40B4-BE49-F238E27FC236}">
                <a16:creationId xmlns:a16="http://schemas.microsoft.com/office/drawing/2014/main" id="{62E0AA5F-AD96-4647-BE72-06CC2057C0EC}"/>
              </a:ext>
            </a:extLst>
          </p:cNvPr>
          <p:cNvGraphicFramePr/>
          <p:nvPr>
            <p:extLst>
              <p:ext uri="{D42A27DB-BD31-4B8C-83A1-F6EECF244321}">
                <p14:modId xmlns:p14="http://schemas.microsoft.com/office/powerpoint/2010/main" val="4014270620"/>
              </p:ext>
            </p:extLst>
          </p:nvPr>
        </p:nvGraphicFramePr>
        <p:xfrm>
          <a:off x="251520" y="1868836"/>
          <a:ext cx="9241790" cy="4386580"/>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2524860" y="5670641"/>
            <a:ext cx="4248472" cy="584775"/>
          </a:xfrm>
          <a:prstGeom prst="rect">
            <a:avLst/>
          </a:prstGeom>
        </p:spPr>
        <p:txBody>
          <a:bodyPr wrap="square">
            <a:spAutoFit/>
          </a:bodyPr>
          <a:lstStyle/>
          <a:p>
            <a:pPr marL="304800" marR="304800" algn="ctr">
              <a:spcBef>
                <a:spcPts val="1800"/>
              </a:spcBef>
              <a:spcAft>
                <a:spcPts val="1800"/>
              </a:spcAft>
            </a:pP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Age Standardized Mortality Rates (per 100,000 Population for Deaths)</a:t>
            </a:r>
            <a:endParaRPr lang="zh-TW" altLang="zh-TW" sz="16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81386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724" y="885134"/>
            <a:ext cx="7024744" cy="1143000"/>
          </a:xfrm>
        </p:spPr>
        <p:txBody>
          <a:bodyPr>
            <a:normAutofit/>
          </a:bodyPr>
          <a:lstStyle/>
          <a:p>
            <a:pPr algn="ctr"/>
            <a:r>
              <a:rPr lang="en-US" altLang="zh-TW" sz="2800" b="1" dirty="0">
                <a:latin typeface="Times New Roman" panose="02020603050405020304" pitchFamily="18" charset="0"/>
                <a:cs typeface="Times New Roman" panose="02020603050405020304" pitchFamily="18" charset="0"/>
              </a:rPr>
              <a:t>Social Determinants of Health Inequities in Indigenous Peoples</a:t>
            </a:r>
            <a:endParaRPr lang="zh-TW" altLang="zh-TW" sz="28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normAutofit fontScale="70000" lnSpcReduction="20000"/>
          </a:bodyPr>
          <a:lstStyle/>
          <a:p>
            <a:r>
              <a:rPr lang="en-US" altLang="zh-TW" sz="2300" b="1" dirty="0">
                <a:latin typeface="Times New Roman" panose="02020603050405020304" pitchFamily="18" charset="0"/>
                <a:cs typeface="Times New Roman" panose="02020603050405020304" pitchFamily="18" charset="0"/>
              </a:rPr>
              <a:t>Commissioned by the Ministry of Health and Welfare (MOHW) and conducted by the Institute of Health Equity (IHE) at University College London (UCL), a research shows:</a:t>
            </a:r>
            <a:endParaRPr lang="zh-TW" altLang="zh-TW" sz="2300" dirty="0">
              <a:latin typeface="Times New Roman" panose="02020603050405020304" pitchFamily="18" charset="0"/>
              <a:cs typeface="Times New Roman" panose="02020603050405020304" pitchFamily="18" charset="0"/>
            </a:endParaRPr>
          </a:p>
          <a:p>
            <a:pPr marL="850392" lvl="3" indent="0">
              <a:buNone/>
            </a:pPr>
            <a:endParaRPr lang="en-US" altLang="zh-TW" sz="2200" b="1" dirty="0">
              <a:latin typeface="Times New Roman" panose="02020603050405020304" pitchFamily="18" charset="0"/>
              <a:cs typeface="Times New Roman" panose="02020603050405020304" pitchFamily="18" charset="0"/>
            </a:endParaRPr>
          </a:p>
          <a:p>
            <a:pPr marL="850392" lvl="3" indent="0">
              <a:buNone/>
            </a:pPr>
            <a:r>
              <a:rPr lang="en-US" altLang="zh-TW" sz="3400" b="1" dirty="0">
                <a:latin typeface="Times New Roman" panose="02020603050405020304" pitchFamily="18" charset="0"/>
                <a:cs typeface="Times New Roman" panose="02020603050405020304" pitchFamily="18" charset="0"/>
              </a:rPr>
              <a:t>The right to health of Indigenous Peoples is being violated due to inappropriate political, economic and institutional factors of the country.</a:t>
            </a:r>
            <a:endParaRPr lang="zh-TW" altLang="zh-TW" sz="3400" dirty="0">
              <a:latin typeface="Times New Roman" panose="02020603050405020304" pitchFamily="18" charset="0"/>
              <a:cs typeface="Times New Roman" panose="02020603050405020304" pitchFamily="18" charset="0"/>
            </a:endParaRPr>
          </a:p>
          <a:p>
            <a:pPr marL="68580" indent="0" algn="just">
              <a:buNone/>
            </a:pPr>
            <a:endParaRPr lang="zh-TW" altLang="en-US" sz="2400" dirty="0">
              <a:latin typeface="Times New Roman" panose="02020603050405020304" pitchFamily="18" charset="0"/>
              <a:cs typeface="Times New Roman" panose="02020603050405020304" pitchFamily="18" charset="0"/>
            </a:endParaRPr>
          </a:p>
          <a:p>
            <a:pPr marL="68580" indent="0">
              <a:buNone/>
            </a:pPr>
            <a:endParaRPr lang="en-US" altLang="zh-TW" b="1" i="1" dirty="0">
              <a:latin typeface="Times New Roman" panose="02020603050405020304" pitchFamily="18" charset="0"/>
              <a:cs typeface="Times New Roman" panose="02020603050405020304" pitchFamily="18" charset="0"/>
            </a:endParaRPr>
          </a:p>
          <a:p>
            <a:pPr marL="68580" indent="0" algn="ctr">
              <a:buNone/>
            </a:pPr>
            <a:r>
              <a:rPr lang="en-US" altLang="zh-TW" b="1" i="1" dirty="0">
                <a:latin typeface="Times New Roman" panose="02020603050405020304" pitchFamily="18" charset="0"/>
                <a:cs typeface="Times New Roman" panose="02020603050405020304" pitchFamily="18" charset="0"/>
              </a:rPr>
              <a:t> Why did President Tsai </a:t>
            </a:r>
            <a:r>
              <a:rPr lang="en-US" altLang="zh-TW" b="1" i="1" dirty="0" err="1">
                <a:latin typeface="Times New Roman" panose="02020603050405020304" pitchFamily="18" charset="0"/>
                <a:cs typeface="Times New Roman" panose="02020603050405020304" pitchFamily="18" charset="0"/>
              </a:rPr>
              <a:t>Ing</a:t>
            </a:r>
            <a:r>
              <a:rPr lang="en-US" altLang="zh-TW" b="1" i="1" dirty="0">
                <a:latin typeface="Times New Roman" panose="02020603050405020304" pitchFamily="18" charset="0"/>
                <a:cs typeface="Times New Roman" panose="02020603050405020304" pitchFamily="18" charset="0"/>
              </a:rPr>
              <a:t>-wen apologize to </a:t>
            </a:r>
          </a:p>
          <a:p>
            <a:pPr marL="68580" indent="0" algn="ctr">
              <a:buNone/>
            </a:pPr>
            <a:r>
              <a:rPr lang="en-US" altLang="zh-TW" b="1" i="1" dirty="0">
                <a:latin typeface="Times New Roman" panose="02020603050405020304" pitchFamily="18" charset="0"/>
                <a:cs typeface="Times New Roman" panose="02020603050405020304" pitchFamily="18" charset="0"/>
              </a:rPr>
              <a:t>Indigenous Peoples?</a:t>
            </a:r>
            <a:endParaRPr lang="zh-TW" altLang="zh-TW" dirty="0">
              <a:latin typeface="Times New Roman" panose="02020603050405020304" pitchFamily="18" charset="0"/>
              <a:cs typeface="Times New Roman" panose="02020603050405020304" pitchFamily="18" charset="0"/>
            </a:endParaRPr>
          </a:p>
          <a:p>
            <a:pPr marL="68580" indent="0" algn="ctr">
              <a:buNone/>
            </a:pPr>
            <a:r>
              <a:rPr lang="zh-TW" altLang="en-US" b="1" i="1"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hlinkClick r:id="rId3"/>
              </a:rPr>
              <a:t>https://www.president.gov.tw/NEWS/20603</a:t>
            </a:r>
            <a:endParaRPr lang="en-US" altLang="zh-TW" sz="1000" dirty="0">
              <a:latin typeface="Times New Roman" panose="02020603050405020304" pitchFamily="18" charset="0"/>
              <a:cs typeface="Times New Roman" panose="02020603050405020304" pitchFamily="18" charset="0"/>
            </a:endParaRPr>
          </a:p>
          <a:p>
            <a:pPr algn="just"/>
            <a:endParaRPr lang="en-US" altLang="zh-TW" sz="2400" dirty="0">
              <a:latin typeface="Times New Roman" panose="02020603050405020304" pitchFamily="18" charset="0"/>
              <a:cs typeface="Times New Roman" panose="02020603050405020304" pitchFamily="18" charset="0"/>
            </a:endParaRPr>
          </a:p>
          <a:p>
            <a:pPr marL="68580" indent="0" algn="just">
              <a:buNone/>
            </a:pPr>
            <a:endParaRPr lang="en-US" altLang="zh-TW" sz="2400" dirty="0">
              <a:latin typeface="標楷體" pitchFamily="65" charset="-120"/>
            </a:endParaRPr>
          </a:p>
        </p:txBody>
      </p:sp>
      <p:sp>
        <p:nvSpPr>
          <p:cNvPr id="4" name="投影片編號版面配置區 3"/>
          <p:cNvSpPr>
            <a:spLocks noGrp="1"/>
          </p:cNvSpPr>
          <p:nvPr>
            <p:ph type="sldNum" sz="quarter" idx="12"/>
          </p:nvPr>
        </p:nvSpPr>
        <p:spPr/>
        <p:txBody>
          <a:bodyPr/>
          <a:lstStyle/>
          <a:p>
            <a:fld id="{6294C92D-0306-4E69-9CD3-20855E849650}" type="slidenum">
              <a:rPr kumimoji="0" lang="en-US" smtClean="0"/>
              <a:pPr/>
              <a:t>13</a:t>
            </a:fld>
            <a:endParaRPr kumimoji="0" lang="en-US" dirty="0"/>
          </a:p>
        </p:txBody>
      </p:sp>
    </p:spTree>
    <p:extLst>
      <p:ext uri="{BB962C8B-B14F-4D97-AF65-F5344CB8AC3E}">
        <p14:creationId xmlns:p14="http://schemas.microsoft.com/office/powerpoint/2010/main" val="138526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5096142" y="3083167"/>
            <a:ext cx="2160587" cy="935037"/>
          </a:xfrm>
          <a:prstGeom prst="rect">
            <a:avLst/>
          </a:prstGeom>
          <a:noFill/>
          <a:ln w="9525">
            <a:noFill/>
            <a:miter lim="800000"/>
            <a:headEnd/>
            <a:tailEnd/>
          </a:ln>
        </p:spPr>
        <p:txBody>
          <a:bodyPr anchor="ctr"/>
          <a:lstStyle/>
          <a:p>
            <a:pPr algn="ctr" eaLnBrk="0" hangingPunct="0">
              <a:defRPr/>
            </a:pPr>
            <a:r>
              <a:rPr kumimoji="1" lang="en-US" altLang="zh-TW" sz="2800" kern="0" dirty="0">
                <a:solidFill>
                  <a:schemeClr val="tx2"/>
                </a:solidFill>
                <a:latin typeface="Times New Roman" panose="02020603050405020304" pitchFamily="18" charset="0"/>
                <a:ea typeface="+mj-ea"/>
                <a:cs typeface="Times New Roman" panose="02020603050405020304" pitchFamily="18" charset="0"/>
              </a:rPr>
              <a:t>VS</a:t>
            </a:r>
            <a:endParaRPr kumimoji="1" lang="zh-TW" altLang="en-US" sz="2800" kern="0" dirty="0">
              <a:solidFill>
                <a:schemeClr val="tx2"/>
              </a:solidFill>
              <a:latin typeface="Times New Roman" panose="02020603050405020304" pitchFamily="18" charset="0"/>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DA1A8190-D433-4F15-89D6-E560A667A368}" type="slidenum">
              <a:rPr lang="zh-TW" altLang="en-US" smtClean="0"/>
              <a:pPr/>
              <a:t>14</a:t>
            </a:fld>
            <a:endParaRPr lang="zh-TW" altLang="en-US"/>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17400" t="13025" r="12676" b="26154"/>
          <a:stretch/>
        </p:blipFill>
        <p:spPr>
          <a:xfrm>
            <a:off x="4640987" y="3861048"/>
            <a:ext cx="3600401" cy="2376264"/>
          </a:xfrm>
          <a:prstGeom prst="rect">
            <a:avLst/>
          </a:prstGeom>
        </p:spPr>
      </p:pic>
      <p:pic>
        <p:nvPicPr>
          <p:cNvPr id="4" name="圖片 3"/>
          <p:cNvPicPr>
            <a:picLocks noChangeAspect="1"/>
          </p:cNvPicPr>
          <p:nvPr/>
        </p:nvPicPr>
        <p:blipFill rotWithShape="1">
          <a:blip r:embed="rId4" cstate="print">
            <a:extLst>
              <a:ext uri="{28A0092B-C50C-407E-A947-70E740481C1C}">
                <a14:useLocalDpi xmlns:a14="http://schemas.microsoft.com/office/drawing/2010/main" val="0"/>
              </a:ext>
            </a:extLst>
          </a:blip>
          <a:srcRect t="20429"/>
          <a:stretch/>
        </p:blipFill>
        <p:spPr>
          <a:xfrm>
            <a:off x="885492" y="1852265"/>
            <a:ext cx="2652436" cy="3276663"/>
          </a:xfrm>
          <a:prstGeom prst="rect">
            <a:avLst/>
          </a:prstGeom>
        </p:spPr>
      </p:pic>
      <p:pic>
        <p:nvPicPr>
          <p:cNvPr id="11" name="內容版面配置區 10" descr="一張含有 橙色, 組 的圖片&#10;&#10;自動產生的描述">
            <a:extLst>
              <a:ext uri="{FF2B5EF4-FFF2-40B4-BE49-F238E27FC236}">
                <a16:creationId xmlns:a16="http://schemas.microsoft.com/office/drawing/2014/main" id="{A561C5CD-A658-48F4-0D0C-50B0F1179D7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6075" b="10467"/>
          <a:stretch/>
        </p:blipFill>
        <p:spPr>
          <a:xfrm>
            <a:off x="4640987" y="882216"/>
            <a:ext cx="3600401" cy="2288030"/>
          </a:xfrm>
        </p:spPr>
      </p:pic>
      <p:sp>
        <p:nvSpPr>
          <p:cNvPr id="12" name="文字方塊 11">
            <a:extLst>
              <a:ext uri="{FF2B5EF4-FFF2-40B4-BE49-F238E27FC236}">
                <a16:creationId xmlns:a16="http://schemas.microsoft.com/office/drawing/2014/main" id="{6B490FCD-75D2-227E-41D3-9F833F3F7E2A}"/>
              </a:ext>
            </a:extLst>
          </p:cNvPr>
          <p:cNvSpPr txBox="1"/>
          <p:nvPr/>
        </p:nvSpPr>
        <p:spPr>
          <a:xfrm>
            <a:off x="683568" y="5621085"/>
            <a:ext cx="3331361" cy="369332"/>
          </a:xfrm>
          <a:prstGeom prst="rect">
            <a:avLst/>
          </a:prstGeom>
          <a:noFill/>
        </p:spPr>
        <p:txBody>
          <a:bodyPr wrap="none" rtlCol="0">
            <a:spAutoFit/>
          </a:bodyPr>
          <a:lstStyle/>
          <a:p>
            <a:r>
              <a:rPr kumimoji="1" lang="en-US" altLang="zh-TW" dirty="0">
                <a:latin typeface="Times New Roman" panose="02020603050405020304" pitchFamily="18" charset="0"/>
                <a:cs typeface="Times New Roman" panose="02020603050405020304" pitchFamily="18" charset="0"/>
              </a:rPr>
              <a:t>My husband ►</a:t>
            </a:r>
            <a:r>
              <a:rPr lang="en-US" altLang="zh-TW" dirty="0">
                <a:latin typeface="Times New Roman" panose="02020603050405020304" pitchFamily="18" charset="0"/>
                <a:cs typeface="Times New Roman" panose="02020603050405020304" pitchFamily="18" charset="0"/>
              </a:rPr>
              <a:t>Indigenous People</a:t>
            </a:r>
            <a:endParaRPr kumimoji="1" lang="zh-TW" altLang="en-US" dirty="0">
              <a:latin typeface="Times New Roman" panose="02020603050405020304" pitchFamily="18" charset="0"/>
              <a:cs typeface="Times New Roman" panose="02020603050405020304" pitchFamily="18" charset="0"/>
            </a:endParaRPr>
          </a:p>
        </p:txBody>
      </p:sp>
      <p:sp>
        <p:nvSpPr>
          <p:cNvPr id="15" name="文字方塊 14">
            <a:extLst>
              <a:ext uri="{FF2B5EF4-FFF2-40B4-BE49-F238E27FC236}">
                <a16:creationId xmlns:a16="http://schemas.microsoft.com/office/drawing/2014/main" id="{3A75B9E6-60D2-30FD-A6FC-6EF36F2C6A02}"/>
              </a:ext>
            </a:extLst>
          </p:cNvPr>
          <p:cNvSpPr txBox="1"/>
          <p:nvPr/>
        </p:nvSpPr>
        <p:spPr>
          <a:xfrm>
            <a:off x="683568" y="1052248"/>
            <a:ext cx="1750736" cy="369332"/>
          </a:xfrm>
          <a:prstGeom prst="rect">
            <a:avLst/>
          </a:prstGeom>
          <a:noFill/>
        </p:spPr>
        <p:txBody>
          <a:bodyPr wrap="none" rtlCol="0">
            <a:spAutoFit/>
          </a:bodyPr>
          <a:lstStyle/>
          <a:p>
            <a:r>
              <a:rPr kumimoji="1" lang="en-US" altLang="zh-TW" dirty="0">
                <a:latin typeface="Times New Roman" panose="02020603050405020304" pitchFamily="18" charset="0"/>
                <a:cs typeface="Times New Roman" panose="02020603050405020304" pitchFamily="18" charset="0"/>
              </a:rPr>
              <a:t>Me ►Taiwanese</a:t>
            </a:r>
            <a:endParaRPr kumimoji="1" lang="zh-TW" altLang="en-US" dirty="0">
              <a:latin typeface="Times New Roman" panose="02020603050405020304" pitchFamily="18" charset="0"/>
              <a:cs typeface="Times New Roman" panose="02020603050405020304" pitchFamily="18" charset="0"/>
            </a:endParaRPr>
          </a:p>
        </p:txBody>
      </p:sp>
      <p:cxnSp>
        <p:nvCxnSpPr>
          <p:cNvPr id="14" name="曲線接點 13">
            <a:extLst>
              <a:ext uri="{FF2B5EF4-FFF2-40B4-BE49-F238E27FC236}">
                <a16:creationId xmlns:a16="http://schemas.microsoft.com/office/drawing/2014/main" id="{0BF0B8D2-44BA-9875-6174-135C0D77C3D3}"/>
              </a:ext>
            </a:extLst>
          </p:cNvPr>
          <p:cNvCxnSpPr/>
          <p:nvPr/>
        </p:nvCxnSpPr>
        <p:spPr>
          <a:xfrm rot="5400000" flipH="1" flipV="1">
            <a:off x="991682" y="4993095"/>
            <a:ext cx="751925" cy="504056"/>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曲線接點 17">
            <a:extLst>
              <a:ext uri="{FF2B5EF4-FFF2-40B4-BE49-F238E27FC236}">
                <a16:creationId xmlns:a16="http://schemas.microsoft.com/office/drawing/2014/main" id="{E109B827-36D7-0D3B-7D51-8ABF095E7F76}"/>
              </a:ext>
            </a:extLst>
          </p:cNvPr>
          <p:cNvCxnSpPr>
            <a:cxnSpLocks/>
          </p:cNvCxnSpPr>
          <p:nvPr/>
        </p:nvCxnSpPr>
        <p:spPr>
          <a:xfrm rot="16200000" flipH="1">
            <a:off x="1676098" y="1613218"/>
            <a:ext cx="1071316" cy="688039"/>
          </a:xfrm>
          <a:prstGeom prst="curvedConnector3">
            <a:avLst>
              <a:gd name="adj1" fmla="val 33388"/>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向下箭號 25">
            <a:extLst>
              <a:ext uri="{FF2B5EF4-FFF2-40B4-BE49-F238E27FC236}">
                <a16:creationId xmlns:a16="http://schemas.microsoft.com/office/drawing/2014/main" id="{8664F49E-A1EB-1D34-1CF9-A1763B200C35}"/>
              </a:ext>
            </a:extLst>
          </p:cNvPr>
          <p:cNvSpPr/>
          <p:nvPr/>
        </p:nvSpPr>
        <p:spPr>
          <a:xfrm rot="16200000">
            <a:off x="3792894" y="3033647"/>
            <a:ext cx="524141" cy="103407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57406B-4E08-492F-A5E8-CB98215B8E25}"/>
              </a:ext>
            </a:extLst>
          </p:cNvPr>
          <p:cNvSpPr>
            <a:spLocks noGrp="1"/>
          </p:cNvSpPr>
          <p:nvPr>
            <p:ph type="title"/>
          </p:nvPr>
        </p:nvSpPr>
        <p:spPr>
          <a:xfrm>
            <a:off x="1040150" y="332656"/>
            <a:ext cx="7024744" cy="1143000"/>
          </a:xfrm>
        </p:spPr>
        <p:txBody>
          <a:bodyPr>
            <a:normAutofit/>
          </a:bodyPr>
          <a:lstStyle/>
          <a:p>
            <a:pPr algn="ctr"/>
            <a:r>
              <a:rPr lang="en-US" altLang="zh-TW" b="1" dirty="0">
                <a:latin typeface="Times New Roman" panose="02020603050405020304" pitchFamily="18" charset="0"/>
                <a:cs typeface="Times New Roman" panose="02020603050405020304" pitchFamily="18" charset="0"/>
              </a:rPr>
              <a:t>Ongoing Efforts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A40197D9-D40F-478A-B753-F25635B7A6CB}"/>
              </a:ext>
            </a:extLst>
          </p:cNvPr>
          <p:cNvSpPr>
            <a:spLocks noGrp="1"/>
          </p:cNvSpPr>
          <p:nvPr>
            <p:ph idx="1"/>
          </p:nvPr>
        </p:nvSpPr>
        <p:spPr>
          <a:xfrm>
            <a:off x="1069995" y="2060848"/>
            <a:ext cx="6777317" cy="3528392"/>
          </a:xfrm>
        </p:spPr>
        <p:txBody>
          <a:bodyPr>
            <a:normAutofit/>
          </a:bodyPr>
          <a:lstStyle/>
          <a:p>
            <a:r>
              <a:rPr lang="en-US" altLang="zh-TW" dirty="0">
                <a:latin typeface="Times New Roman" panose="02020603050405020304" pitchFamily="18" charset="0"/>
                <a:cs typeface="Times New Roman" panose="02020603050405020304" pitchFamily="18" charset="0"/>
              </a:rPr>
              <a:t>Draft Amendment to come: “</a:t>
            </a:r>
            <a:r>
              <a:rPr lang="en-US" altLang="zh-TW" b="1" dirty="0">
                <a:latin typeface="Times New Roman" panose="02020603050405020304" pitchFamily="18" charset="0"/>
                <a:cs typeface="Times New Roman" panose="02020603050405020304" pitchFamily="18" charset="0"/>
              </a:rPr>
              <a:t>Measures for Training, Certification, Registration, and Continuing Education Requirements for Long-term Care Workers</a:t>
            </a:r>
            <a:r>
              <a:rPr lang="en-US" altLang="zh-TW" dirty="0">
                <a:latin typeface="Times New Roman" panose="02020603050405020304" pitchFamily="18" charset="0"/>
                <a:cs typeface="Times New Roman" panose="02020603050405020304" pitchFamily="18" charset="0"/>
              </a:rPr>
              <a:t>” </a:t>
            </a:r>
          </a:p>
          <a:p>
            <a:pPr marL="68580" indent="0">
              <a:buNone/>
            </a:pPr>
            <a:endParaRPr lang="zh-TW" altLang="zh-TW" dirty="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Indigenous Health Act (Draft)</a:t>
            </a:r>
            <a:endParaRPr lang="zh-TW" altLang="zh-TW" dirty="0">
              <a:latin typeface="Times New Roman" panose="02020603050405020304" pitchFamily="18" charset="0"/>
              <a:cs typeface="Times New Roman" panose="02020603050405020304" pitchFamily="18" charset="0"/>
            </a:endParaRPr>
          </a:p>
          <a:p>
            <a:pPr marL="365760" lvl="1" indent="0">
              <a:buNone/>
            </a:pPr>
            <a:endParaRPr lang="en-US" altLang="zh-TW" sz="2400" b="1" dirty="0">
              <a:latin typeface="+mj-ea"/>
            </a:endParaRPr>
          </a:p>
          <a:p>
            <a:pPr lvl="1"/>
            <a:endParaRPr lang="en-US" altLang="zh-TW" sz="2400" b="1" dirty="0">
              <a:latin typeface="+mj-ea"/>
            </a:endParaRPr>
          </a:p>
          <a:p>
            <a:pPr marL="365760" lvl="1" indent="0">
              <a:buNone/>
            </a:pPr>
            <a:endParaRPr lang="en-US" altLang="zh-TW" sz="2400" b="1" dirty="0">
              <a:latin typeface="+mj-ea"/>
            </a:endParaRPr>
          </a:p>
          <a:p>
            <a:pPr marL="685800" lvl="2" indent="0">
              <a:buNone/>
            </a:pPr>
            <a:endParaRPr lang="zh-TW" altLang="en-US" sz="2400" dirty="0"/>
          </a:p>
          <a:p>
            <a:pPr marL="685800" lvl="2" indent="0">
              <a:buNone/>
            </a:pPr>
            <a:endParaRPr lang="en-US" altLang="zh-TW" sz="2200" b="1" dirty="0">
              <a:latin typeface="+mj-ea"/>
            </a:endParaRPr>
          </a:p>
          <a:p>
            <a:pPr lvl="1"/>
            <a:endParaRPr lang="en-US" altLang="zh-TW" sz="2400" b="1" dirty="0">
              <a:latin typeface="+mj-ea"/>
            </a:endParaRPr>
          </a:p>
          <a:p>
            <a:pPr lvl="1"/>
            <a:endParaRPr lang="en-US" altLang="zh-TW" sz="2400" b="1" dirty="0">
              <a:latin typeface="+mj-ea"/>
            </a:endParaRPr>
          </a:p>
          <a:p>
            <a:pPr lvl="1"/>
            <a:endParaRPr lang="zh-TW" altLang="en-US" dirty="0"/>
          </a:p>
        </p:txBody>
      </p:sp>
      <p:sp>
        <p:nvSpPr>
          <p:cNvPr id="4" name="投影片編號版面配置區 3">
            <a:extLst>
              <a:ext uri="{FF2B5EF4-FFF2-40B4-BE49-F238E27FC236}">
                <a16:creationId xmlns:a16="http://schemas.microsoft.com/office/drawing/2014/main" id="{DF150F90-AF06-419F-8A72-1224277C42E9}"/>
              </a:ext>
            </a:extLst>
          </p:cNvPr>
          <p:cNvSpPr>
            <a:spLocks noGrp="1"/>
          </p:cNvSpPr>
          <p:nvPr>
            <p:ph type="sldNum" sz="quarter" idx="12"/>
          </p:nvPr>
        </p:nvSpPr>
        <p:spPr/>
        <p:txBody>
          <a:bodyPr/>
          <a:lstStyle/>
          <a:p>
            <a:fld id="{DA1A8190-D433-4F15-89D6-E560A667A368}" type="slidenum">
              <a:rPr lang="zh-TW" altLang="en-US" smtClean="0"/>
              <a:pPr/>
              <a:t>15</a:t>
            </a:fld>
            <a:endParaRPr lang="zh-TW" altLang="en-US" dirty="0"/>
          </a:p>
        </p:txBody>
      </p:sp>
    </p:spTree>
    <p:extLst>
      <p:ext uri="{BB962C8B-B14F-4D97-AF65-F5344CB8AC3E}">
        <p14:creationId xmlns:p14="http://schemas.microsoft.com/office/powerpoint/2010/main" val="414122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57406B-4E08-492F-A5E8-CB98215B8E25}"/>
              </a:ext>
            </a:extLst>
          </p:cNvPr>
          <p:cNvSpPr>
            <a:spLocks noGrp="1"/>
          </p:cNvSpPr>
          <p:nvPr>
            <p:ph type="title"/>
          </p:nvPr>
        </p:nvSpPr>
        <p:spPr>
          <a:xfrm>
            <a:off x="1040150" y="332656"/>
            <a:ext cx="7024744" cy="1143000"/>
          </a:xfrm>
        </p:spPr>
        <p:txBody>
          <a:bodyPr>
            <a:normAutofit/>
          </a:bodyPr>
          <a:lstStyle/>
          <a:p>
            <a:pPr algn="ctr"/>
            <a:r>
              <a:rPr lang="en-US" altLang="zh-TW" b="1" dirty="0">
                <a:latin typeface="Times New Roman" panose="02020603050405020304" pitchFamily="18" charset="0"/>
                <a:cs typeface="Times New Roman" panose="02020603050405020304" pitchFamily="18" charset="0"/>
              </a:rPr>
              <a:t>Sharing Personal Stories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A40197D9-D40F-478A-B753-F25635B7A6CB}"/>
              </a:ext>
            </a:extLst>
          </p:cNvPr>
          <p:cNvSpPr>
            <a:spLocks noGrp="1"/>
          </p:cNvSpPr>
          <p:nvPr>
            <p:ph idx="1"/>
          </p:nvPr>
        </p:nvSpPr>
        <p:spPr>
          <a:xfrm>
            <a:off x="1040150" y="1916832"/>
            <a:ext cx="6777317" cy="4104456"/>
          </a:xfrm>
        </p:spPr>
        <p:txBody>
          <a:bodyPr>
            <a:noAutofit/>
          </a:bodyPr>
          <a:lstStyle/>
          <a:p>
            <a:pPr lvl="1"/>
            <a:r>
              <a:rPr lang="en-US" altLang="zh-TW" sz="2400" b="1" dirty="0">
                <a:latin typeface="Times New Roman" panose="02020603050405020304" pitchFamily="18" charset="0"/>
                <a:cs typeface="Times New Roman" panose="02020603050405020304" pitchFamily="18" charset="0"/>
              </a:rPr>
              <a:t>A Very Difficult Journey: </a:t>
            </a:r>
          </a:p>
          <a:p>
            <a:pPr marL="640080" lvl="2" indent="0">
              <a:buNone/>
            </a:pPr>
            <a:r>
              <a:rPr lang="en-US" altLang="zh-TW" sz="2200" dirty="0">
                <a:latin typeface="Times New Roman" panose="02020603050405020304" pitchFamily="18" charset="0"/>
                <a:cs typeface="Times New Roman" panose="02020603050405020304" pitchFamily="18" charset="0"/>
              </a:rPr>
              <a:t>Tribal children’s pursuit of professional success and happiness in a city far away from home</a:t>
            </a:r>
          </a:p>
          <a:p>
            <a:pPr marL="365760" lvl="1" indent="0">
              <a:buNone/>
            </a:pPr>
            <a:endParaRPr lang="en-US" altLang="zh-TW" sz="2400" b="1" dirty="0">
              <a:latin typeface="Times New Roman" panose="02020603050405020304" pitchFamily="18" charset="0"/>
              <a:cs typeface="Times New Roman" panose="02020603050405020304" pitchFamily="18" charset="0"/>
            </a:endParaRPr>
          </a:p>
          <a:p>
            <a:pPr lvl="1"/>
            <a:r>
              <a:rPr lang="en-US" altLang="zh-TW" sz="2400" b="1" dirty="0">
                <a:latin typeface="Times New Roman" panose="02020603050405020304" pitchFamily="18" charset="0"/>
                <a:cs typeface="Times New Roman" panose="02020603050405020304" pitchFamily="18" charset="0"/>
              </a:rPr>
              <a:t>Indigenization ≅ Self-awakening</a:t>
            </a:r>
            <a:endParaRPr lang="zh-TW" altLang="zh-TW" sz="2400" dirty="0">
              <a:latin typeface="Times New Roman" panose="02020603050405020304" pitchFamily="18" charset="0"/>
              <a:cs typeface="Times New Roman" panose="02020603050405020304" pitchFamily="18" charset="0"/>
            </a:endParaRPr>
          </a:p>
          <a:p>
            <a:pPr lvl="1"/>
            <a:endParaRPr lang="en-US" altLang="zh-TW" sz="2400" b="1" dirty="0">
              <a:latin typeface="Times New Roman" panose="02020603050405020304" pitchFamily="18" charset="0"/>
              <a:cs typeface="Times New Roman" panose="02020603050405020304" pitchFamily="18" charset="0"/>
            </a:endParaRPr>
          </a:p>
          <a:p>
            <a:pPr lvl="1"/>
            <a:r>
              <a:rPr lang="en-US" altLang="zh-TW" b="1" dirty="0">
                <a:latin typeface="Times New Roman" panose="02020603050405020304" pitchFamily="18" charset="0"/>
                <a:cs typeface="Times New Roman" panose="02020603050405020304" pitchFamily="18" charset="0"/>
              </a:rPr>
              <a:t>How I cultivated Cultural Sensitivity by moving through different phases of Culture Shock while working at the CIP</a:t>
            </a:r>
            <a:endParaRPr lang="en-US" altLang="zh-TW" sz="2400" b="1" dirty="0">
              <a:latin typeface="Times New Roman" panose="02020603050405020304" pitchFamily="18" charset="0"/>
              <a:cs typeface="Times New Roman" panose="02020603050405020304" pitchFamily="18" charset="0"/>
            </a:endParaRPr>
          </a:p>
          <a:p>
            <a:pPr marL="685800" lvl="2" indent="0">
              <a:buNone/>
            </a:pPr>
            <a:r>
              <a:rPr lang="zh-TW" altLang="en-US" sz="2400" b="1" dirty="0">
                <a:latin typeface="+mj-ea"/>
              </a:rPr>
              <a:t> </a:t>
            </a:r>
            <a:endParaRPr lang="en-US" altLang="zh-TW" sz="2400" b="1" dirty="0">
              <a:latin typeface="+mj-ea"/>
            </a:endParaRPr>
          </a:p>
          <a:p>
            <a:pPr marL="365760" lvl="1" indent="0">
              <a:buNone/>
            </a:pPr>
            <a:endParaRPr lang="en-US" altLang="zh-TW" sz="2400" b="1" dirty="0">
              <a:latin typeface="+mj-ea"/>
            </a:endParaRPr>
          </a:p>
          <a:p>
            <a:pPr lvl="1"/>
            <a:endParaRPr lang="en-US" altLang="zh-TW" sz="2400" b="1" dirty="0">
              <a:latin typeface="+mj-ea"/>
            </a:endParaRPr>
          </a:p>
          <a:p>
            <a:pPr lvl="1"/>
            <a:endParaRPr lang="en-US" altLang="zh-TW" sz="2400" b="1" dirty="0">
              <a:latin typeface="+mj-ea"/>
            </a:endParaRPr>
          </a:p>
          <a:p>
            <a:pPr marL="365760" lvl="1" indent="0">
              <a:buNone/>
            </a:pPr>
            <a:endParaRPr lang="en-US" altLang="zh-TW" sz="2400" b="1" dirty="0">
              <a:latin typeface="+mj-ea"/>
            </a:endParaRPr>
          </a:p>
          <a:p>
            <a:pPr marL="685800" lvl="2" indent="0">
              <a:buNone/>
            </a:pPr>
            <a:endParaRPr lang="zh-TW" altLang="en-US" sz="2400" dirty="0"/>
          </a:p>
          <a:p>
            <a:pPr marL="685800" lvl="2" indent="0">
              <a:buNone/>
            </a:pPr>
            <a:endParaRPr lang="en-US" altLang="zh-TW" sz="2400" b="1" dirty="0">
              <a:latin typeface="+mj-ea"/>
            </a:endParaRPr>
          </a:p>
          <a:p>
            <a:pPr lvl="1"/>
            <a:endParaRPr lang="en-US" altLang="zh-TW" sz="2400" b="1" dirty="0">
              <a:latin typeface="+mj-ea"/>
            </a:endParaRPr>
          </a:p>
          <a:p>
            <a:pPr lvl="1"/>
            <a:endParaRPr lang="en-US" altLang="zh-TW" sz="2400" b="1" dirty="0">
              <a:latin typeface="+mj-ea"/>
            </a:endParaRPr>
          </a:p>
          <a:p>
            <a:pPr lvl="1"/>
            <a:endParaRPr lang="zh-TW" altLang="en-US" sz="2400" dirty="0"/>
          </a:p>
        </p:txBody>
      </p:sp>
      <p:sp>
        <p:nvSpPr>
          <p:cNvPr id="4" name="投影片編號版面配置區 3">
            <a:extLst>
              <a:ext uri="{FF2B5EF4-FFF2-40B4-BE49-F238E27FC236}">
                <a16:creationId xmlns:a16="http://schemas.microsoft.com/office/drawing/2014/main" id="{DF150F90-AF06-419F-8A72-1224277C42E9}"/>
              </a:ext>
            </a:extLst>
          </p:cNvPr>
          <p:cNvSpPr>
            <a:spLocks noGrp="1"/>
          </p:cNvSpPr>
          <p:nvPr>
            <p:ph type="sldNum" sz="quarter" idx="12"/>
          </p:nvPr>
        </p:nvSpPr>
        <p:spPr/>
        <p:txBody>
          <a:bodyPr/>
          <a:lstStyle/>
          <a:p>
            <a:fld id="{DA1A8190-D433-4F15-89D6-E560A667A368}" type="slidenum">
              <a:rPr lang="zh-TW" altLang="en-US" smtClean="0"/>
              <a:pPr/>
              <a:t>16</a:t>
            </a:fld>
            <a:endParaRPr lang="zh-TW" altLang="en-US"/>
          </a:p>
        </p:txBody>
      </p:sp>
    </p:spTree>
    <p:extLst>
      <p:ext uri="{BB962C8B-B14F-4D97-AF65-F5344CB8AC3E}">
        <p14:creationId xmlns:p14="http://schemas.microsoft.com/office/powerpoint/2010/main" val="145969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字版面配置區 5"/>
          <p:cNvSpPr>
            <a:spLocks noGrp="1"/>
          </p:cNvSpPr>
          <p:nvPr>
            <p:ph idx="1"/>
          </p:nvPr>
        </p:nvSpPr>
        <p:spPr>
          <a:xfrm>
            <a:off x="460207" y="1450501"/>
            <a:ext cx="8424862" cy="1981663"/>
          </a:xfrm>
        </p:spPr>
        <p:txBody>
          <a:bodyPr>
            <a:normAutofit/>
          </a:bodyPr>
          <a:lstStyle/>
          <a:p>
            <a:pPr marL="68580" indent="0" algn="ctr">
              <a:buNone/>
            </a:pPr>
            <a:r>
              <a:rPr lang="en-US" altLang="zh-TW" sz="3000" dirty="0">
                <a:latin typeface="Times New Roman" panose="02020603050405020304" pitchFamily="18" charset="0"/>
                <a:cs typeface="Times New Roman" panose="02020603050405020304" pitchFamily="18" charset="0"/>
              </a:rPr>
              <a:t>People-oriented </a:t>
            </a:r>
          </a:p>
          <a:p>
            <a:pPr marL="68580" indent="0" algn="ctr">
              <a:buNone/>
            </a:pPr>
            <a:r>
              <a:rPr lang="en-US" altLang="zh-TW" sz="3000" dirty="0">
                <a:latin typeface="Times New Roman" panose="02020603050405020304" pitchFamily="18" charset="0"/>
                <a:cs typeface="Times New Roman" panose="02020603050405020304" pitchFamily="18" charset="0"/>
              </a:rPr>
              <a:t>Keep them company with your love.</a:t>
            </a:r>
            <a:endParaRPr lang="zh-TW" altLang="zh-TW" sz="3000" dirty="0">
              <a:latin typeface="Times New Roman" panose="02020603050405020304" pitchFamily="18" charset="0"/>
              <a:cs typeface="Times New Roman" panose="02020603050405020304" pitchFamily="18" charset="0"/>
            </a:endParaRPr>
          </a:p>
          <a:p>
            <a:pPr marL="68580" indent="0" algn="ctr">
              <a:buNone/>
            </a:pPr>
            <a:r>
              <a:rPr lang="en-US" altLang="zh-TW" sz="3000" dirty="0">
                <a:latin typeface="Times New Roman" panose="02020603050405020304" pitchFamily="18" charset="0"/>
                <a:cs typeface="Times New Roman" panose="02020603050405020304" pitchFamily="18" charset="0"/>
              </a:rPr>
              <a:t>Deliver care with all your heart.</a:t>
            </a:r>
            <a:r>
              <a:rPr lang="zh-TW" altLang="en-US" sz="3000" dirty="0">
                <a:latin typeface="Times New Roman" panose="02020603050405020304" pitchFamily="18" charset="0"/>
                <a:cs typeface="Times New Roman" panose="02020603050405020304" pitchFamily="18" charset="0"/>
              </a:rPr>
              <a:t>    </a:t>
            </a:r>
            <a:endParaRPr lang="zh-TW" altLang="zh-TW" sz="3000" dirty="0">
              <a:latin typeface="Times New Roman" panose="02020603050405020304" pitchFamily="18" charset="0"/>
              <a:ea typeface="標楷體" pitchFamily="65" charset="-120"/>
              <a:cs typeface="Times New Roman" panose="02020603050405020304" pitchFamily="18" charset="0"/>
            </a:endParaRPr>
          </a:p>
          <a:p>
            <a:pPr eaLnBrk="1" hangingPunct="1">
              <a:buFont typeface="Wingdings 3" pitchFamily="18" charset="2"/>
              <a:buNone/>
              <a:defRPr/>
            </a:pPr>
            <a:endParaRPr lang="en-US" altLang="zh-TW" sz="2000" b="1" dirty="0">
              <a:solidFill>
                <a:schemeClr val="tx2"/>
              </a:solidFill>
              <a:effectLst>
                <a:outerShdw blurRad="38100" dist="38100" dir="2700000" algn="tl">
                  <a:srgbClr val="C0C0C0"/>
                </a:outerShdw>
              </a:effectLst>
              <a:latin typeface="Arial" panose="020B0604020202020204" pitchFamily="34" charset="0"/>
              <a:ea typeface="標楷體" pitchFamily="65" charset="-120"/>
              <a:cs typeface="Arial" panose="020B0604020202020204" pitchFamily="34" charset="0"/>
            </a:endParaRPr>
          </a:p>
          <a:p>
            <a:pPr eaLnBrk="1" hangingPunct="1">
              <a:buFont typeface="Wingdings 3" pitchFamily="18" charset="2"/>
              <a:buNone/>
              <a:defRPr/>
            </a:pPr>
            <a:endParaRPr lang="en-US" altLang="zh-TW" sz="2000" b="1" dirty="0">
              <a:latin typeface="Arial" panose="020B0604020202020204" pitchFamily="34" charset="0"/>
              <a:ea typeface="標楷體" pitchFamily="65" charset="-120"/>
              <a:cs typeface="Arial" panose="020B0604020202020204" pitchFamily="34" charset="0"/>
            </a:endParaRPr>
          </a:p>
        </p:txBody>
      </p:sp>
      <p:sp>
        <p:nvSpPr>
          <p:cNvPr id="3174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64A9E3DC-9597-4D87-B2B5-A02D556A105E}" type="slidenum">
              <a:rPr kumimoji="0" lang="zh-TW" altLang="en-US">
                <a:solidFill>
                  <a:schemeClr val="bg1"/>
                </a:solidFill>
              </a:rPr>
              <a:pPr/>
              <a:t>17</a:t>
            </a:fld>
            <a:endParaRPr kumimoji="0" lang="en-US" altLang="zh-TW" dirty="0">
              <a:solidFill>
                <a:schemeClr val="bg1"/>
              </a:solidFill>
            </a:endParaRPr>
          </a:p>
        </p:txBody>
      </p:sp>
      <p:pic>
        <p:nvPicPr>
          <p:cNvPr id="31748" name="圖片 5" descr="1110-1.jpg"/>
          <p:cNvPicPr>
            <a:picLocks noChangeAspect="1"/>
          </p:cNvPicPr>
          <p:nvPr/>
        </p:nvPicPr>
        <p:blipFill rotWithShape="1">
          <a:blip r:embed="rId3" cstate="print">
            <a:extLst>
              <a:ext uri="{28A0092B-C50C-407E-A947-70E740481C1C}">
                <a14:useLocalDpi xmlns:a14="http://schemas.microsoft.com/office/drawing/2010/main" val="0"/>
              </a:ext>
            </a:extLst>
          </a:blip>
          <a:srcRect r="1186"/>
          <a:stretch/>
        </p:blipFill>
        <p:spPr bwMode="auto">
          <a:xfrm>
            <a:off x="4686114" y="3409061"/>
            <a:ext cx="4011827" cy="293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1">
            <a:extLst>
              <a:ext uri="{FF2B5EF4-FFF2-40B4-BE49-F238E27FC236}">
                <a16:creationId xmlns:a16="http://schemas.microsoft.com/office/drawing/2014/main" id="{7C57406B-4E08-492F-A5E8-CB98215B8E25}"/>
              </a:ext>
            </a:extLst>
          </p:cNvPr>
          <p:cNvSpPr>
            <a:spLocks noGrp="1"/>
          </p:cNvSpPr>
          <p:nvPr>
            <p:ph type="title"/>
          </p:nvPr>
        </p:nvSpPr>
        <p:spPr>
          <a:xfrm>
            <a:off x="971600" y="175023"/>
            <a:ext cx="7024744" cy="1143000"/>
          </a:xfrm>
        </p:spPr>
        <p:txBody>
          <a:bodyPr>
            <a:normAutofit/>
          </a:bodyPr>
          <a:lstStyle/>
          <a:p>
            <a:pPr algn="ctr"/>
            <a:r>
              <a:rPr lang="en-US" altLang="zh-TW" b="1" dirty="0">
                <a:latin typeface="Times New Roman" panose="02020603050405020304" pitchFamily="18" charset="0"/>
                <a:cs typeface="Times New Roman" panose="02020603050405020304" pitchFamily="18" charset="0"/>
              </a:rPr>
              <a:t>Conclusion</a:t>
            </a:r>
            <a:endParaRPr lang="zh-TW" altLang="en-US" dirty="0">
              <a:latin typeface="Times New Roman" panose="02020603050405020304" pitchFamily="18" charset="0"/>
              <a:cs typeface="Times New Roman" panose="02020603050405020304" pitchFamily="18" charset="0"/>
            </a:endParaRPr>
          </a:p>
        </p:txBody>
      </p:sp>
      <p:pic>
        <p:nvPicPr>
          <p:cNvPr id="31747" name="Picture 5" descr="「原住民耆老」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17" y="3409391"/>
            <a:ext cx="4231539" cy="293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58186"/>
            <a:ext cx="7024744" cy="1143000"/>
          </a:xfrm>
        </p:spPr>
        <p:txBody>
          <a:bodyPr/>
          <a:lstStyle/>
          <a:p>
            <a:pPr algn="ctr"/>
            <a:r>
              <a:rPr lang="en-US" altLang="zh-TW" b="1" dirty="0">
                <a:latin typeface="Times New Roman" panose="02020603050405020304" pitchFamily="18" charset="0"/>
                <a:cs typeface="Times New Roman" panose="02020603050405020304" pitchFamily="18" charset="0"/>
              </a:rPr>
              <a:t>About Me</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010768" y="1628800"/>
            <a:ext cx="7122463" cy="4680520"/>
          </a:xfrm>
        </p:spPr>
        <p:txBody>
          <a:bodyPr>
            <a:noAutofit/>
          </a:bodyPr>
          <a:lstStyle/>
          <a:p>
            <a:r>
              <a:rPr lang="en-US" altLang="zh-TW" sz="1800" dirty="0">
                <a:latin typeface="Times New Roman" panose="02020603050405020304" pitchFamily="18" charset="0"/>
                <a:cs typeface="Times New Roman" panose="02020603050405020304" pitchFamily="18" charset="0"/>
              </a:rPr>
              <a:t>MS in Health Education from University of Florida (UF)</a:t>
            </a:r>
          </a:p>
          <a:p>
            <a:r>
              <a:rPr lang="en-US" altLang="zh-TW" sz="1800" dirty="0">
                <a:latin typeface="Times New Roman" panose="02020603050405020304" pitchFamily="18" charset="0"/>
                <a:cs typeface="Times New Roman" panose="02020603050405020304" pitchFamily="18" charset="0"/>
              </a:rPr>
              <a:t>BS in Nursing from National Taiwan University (NTU)</a:t>
            </a:r>
            <a:r>
              <a:rPr lang="zh-TW" altLang="en-US" sz="1800" dirty="0">
                <a:latin typeface="Times New Roman" panose="02020603050405020304" pitchFamily="18" charset="0"/>
                <a:cs typeface="Times New Roman" panose="02020603050405020304" pitchFamily="18" charset="0"/>
              </a:rPr>
              <a:t> </a:t>
            </a:r>
            <a:endParaRPr lang="en-US" altLang="zh-TW" sz="1800" dirty="0">
              <a:latin typeface="Times New Roman" panose="02020603050405020304" pitchFamily="18" charset="0"/>
              <a:cs typeface="Times New Roman" panose="02020603050405020304" pitchFamily="18" charset="0"/>
            </a:endParaRPr>
          </a:p>
          <a:p>
            <a:r>
              <a:rPr lang="en-US" altLang="zh-TW" sz="1800" b="1" dirty="0">
                <a:latin typeface="Times New Roman" panose="02020603050405020304" pitchFamily="18" charset="0"/>
                <a:cs typeface="Times New Roman" panose="02020603050405020304" pitchFamily="18" charset="0"/>
              </a:rPr>
              <a:t>Member</a:t>
            </a: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of </a:t>
            </a:r>
            <a:r>
              <a:rPr lang="en-US" altLang="zh-TW" sz="1800" b="1" dirty="0" err="1">
                <a:solidFill>
                  <a:srgbClr val="FF0000"/>
                </a:solidFill>
                <a:latin typeface="Times New Roman" panose="02020603050405020304" pitchFamily="18" charset="0"/>
                <a:cs typeface="Times New Roman" panose="02020603050405020304" pitchFamily="18" charset="0"/>
              </a:rPr>
              <a:t>Shanfu</a:t>
            </a:r>
            <a:r>
              <a:rPr lang="en-US" altLang="zh-TW" sz="1800" b="1" dirty="0">
                <a:latin typeface="Times New Roman" panose="02020603050405020304" pitchFamily="18" charset="0"/>
                <a:cs typeface="Times New Roman" panose="02020603050405020304" pitchFamily="18" charset="0"/>
              </a:rPr>
              <a:t> </a:t>
            </a:r>
            <a:r>
              <a:rPr lang="en-US" altLang="zh-TW" sz="1800" b="1" dirty="0">
                <a:solidFill>
                  <a:srgbClr val="FF0000"/>
                </a:solidFill>
                <a:latin typeface="Times New Roman" panose="02020603050405020304" pitchFamily="18" charset="0"/>
                <a:cs typeface="Times New Roman" panose="02020603050405020304" pitchFamily="18" charset="0"/>
              </a:rPr>
              <a:t>(an Indigenous Services Team at NTU)</a:t>
            </a:r>
          </a:p>
          <a:p>
            <a:r>
              <a:rPr lang="en-US" altLang="zh-TW" sz="1800" dirty="0">
                <a:latin typeface="Times New Roman" panose="02020603050405020304" pitchFamily="18" charset="0"/>
                <a:cs typeface="Times New Roman" panose="02020603050405020304" pitchFamily="18" charset="0"/>
              </a:rPr>
              <a:t>Cardiac Nurse, Taipei Veterans General Hospital</a:t>
            </a:r>
          </a:p>
          <a:p>
            <a:r>
              <a:rPr lang="en-US" altLang="zh-TW" sz="1800" dirty="0">
                <a:latin typeface="Times New Roman" panose="02020603050405020304" pitchFamily="18" charset="0"/>
                <a:cs typeface="Times New Roman" panose="02020603050405020304" pitchFamily="18" charset="0"/>
              </a:rPr>
              <a:t>Associate Researcher, Institute of Public Health of Taiwan Province</a:t>
            </a:r>
          </a:p>
          <a:p>
            <a:r>
              <a:rPr lang="en-US" altLang="zh-TW" sz="1800" dirty="0">
                <a:latin typeface="Times New Roman" panose="02020603050405020304" pitchFamily="18" charset="0"/>
                <a:cs typeface="Times New Roman" panose="02020603050405020304" pitchFamily="18" charset="0"/>
              </a:rPr>
              <a:t>Section Chief, </a:t>
            </a:r>
          </a:p>
          <a:p>
            <a:pPr marL="365760" lvl="1" indent="0">
              <a:buNone/>
            </a:pPr>
            <a:r>
              <a:rPr lang="en-US" altLang="zh-TW" sz="1800" dirty="0">
                <a:latin typeface="Times New Roman" panose="02020603050405020304" pitchFamily="18" charset="0"/>
                <a:cs typeface="Times New Roman" panose="02020603050405020304" pitchFamily="18" charset="0"/>
              </a:rPr>
              <a:t>Department of Health (DOH), </a:t>
            </a:r>
          </a:p>
          <a:p>
            <a:pPr marL="68580" indent="0">
              <a:buNone/>
            </a:pPr>
            <a:r>
              <a:rPr lang="en-US" altLang="zh-TW" sz="1800" dirty="0">
                <a:latin typeface="Times New Roman" panose="02020603050405020304" pitchFamily="18" charset="0"/>
                <a:cs typeface="Times New Roman" panose="02020603050405020304" pitchFamily="18" charset="0"/>
              </a:rPr>
              <a:t>     Ministry of Health and Welfare (MOHW)</a:t>
            </a:r>
          </a:p>
          <a:p>
            <a:r>
              <a:rPr lang="en-US" altLang="zh-TW" sz="1800" dirty="0">
                <a:latin typeface="Times New Roman" panose="02020603050405020304" pitchFamily="18" charset="0"/>
                <a:cs typeface="Times New Roman" panose="02020603050405020304" pitchFamily="18" charset="0"/>
              </a:rPr>
              <a:t>Section Chief, </a:t>
            </a:r>
          </a:p>
          <a:p>
            <a:pPr marL="365760" lvl="1" indent="0">
              <a:buNone/>
            </a:pPr>
            <a:r>
              <a:rPr lang="en-US" altLang="zh-TW" sz="1800" dirty="0">
                <a:latin typeface="Times New Roman" panose="02020603050405020304" pitchFamily="18" charset="0"/>
                <a:cs typeface="Times New Roman" panose="02020603050405020304" pitchFamily="18" charset="0"/>
              </a:rPr>
              <a:t>Council of Indigenous Peoples (CIP)</a:t>
            </a:r>
          </a:p>
          <a:p>
            <a:r>
              <a:rPr lang="en-US" altLang="zh-TW" sz="1800" b="1" dirty="0">
                <a:latin typeface="Times New Roman" panose="02020603050405020304" pitchFamily="18" charset="0"/>
                <a:cs typeface="Times New Roman" panose="02020603050405020304" pitchFamily="18" charset="0"/>
              </a:rPr>
              <a:t>A Bunun Mother</a:t>
            </a:r>
          </a:p>
        </p:txBody>
      </p:sp>
      <p:sp>
        <p:nvSpPr>
          <p:cNvPr id="4" name="投影片編號版面配置區 3"/>
          <p:cNvSpPr>
            <a:spLocks noGrp="1"/>
          </p:cNvSpPr>
          <p:nvPr>
            <p:ph type="sldNum" sz="quarter" idx="12"/>
          </p:nvPr>
        </p:nvSpPr>
        <p:spPr/>
        <p:txBody>
          <a:bodyPr/>
          <a:lstStyle/>
          <a:p>
            <a:fld id="{DA1A8190-D433-4F15-89D6-E560A667A368}" type="slidenum">
              <a:rPr lang="zh-TW" altLang="en-US" smtClean="0"/>
              <a:pPr/>
              <a:t>2</a:t>
            </a:fld>
            <a:endParaRPr lang="zh-TW" altLang="en-US"/>
          </a:p>
        </p:txBody>
      </p:sp>
      <p:pic>
        <p:nvPicPr>
          <p:cNvPr id="6" name="圖片 5">
            <a:extLst>
              <a:ext uri="{FF2B5EF4-FFF2-40B4-BE49-F238E27FC236}">
                <a16:creationId xmlns:a16="http://schemas.microsoft.com/office/drawing/2014/main" id="{204400FE-C1A9-6EC4-9107-4D3DF0F77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927" r="2267"/>
          <a:stretch/>
        </p:blipFill>
        <p:spPr>
          <a:xfrm>
            <a:off x="6084168" y="3356992"/>
            <a:ext cx="2592288" cy="3168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78F091C-81A4-46FF-937F-80576211B1A7}"/>
              </a:ext>
            </a:extLst>
          </p:cNvPr>
          <p:cNvSpPr>
            <a:spLocks noGrp="1" noChangeArrowheads="1"/>
          </p:cNvSpPr>
          <p:nvPr>
            <p:ph type="title"/>
          </p:nvPr>
        </p:nvSpPr>
        <p:spPr>
          <a:xfrm>
            <a:off x="611188" y="0"/>
            <a:ext cx="6769100" cy="1230313"/>
          </a:xfrm>
        </p:spPr>
        <p:txBody>
          <a:bodyPr rtlCol="0">
            <a:normAutofit/>
          </a:bodyPr>
          <a:lstStyle/>
          <a:p>
            <a:pPr algn="ctr">
              <a:defRPr/>
            </a:pPr>
            <a:r>
              <a:rPr lang="en-US" altLang="zh-TW" b="1" dirty="0">
                <a:latin typeface="Times New Roman" panose="02020603050405020304" pitchFamily="18" charset="0"/>
                <a:cs typeface="Times New Roman" panose="02020603050405020304" pitchFamily="18" charset="0"/>
              </a:rPr>
              <a:t>Outline</a:t>
            </a:r>
            <a:endParaRPr lang="zh-TW" altLang="zh-TW" b="1" dirty="0">
              <a:latin typeface="Times New Roman" panose="02020603050405020304" pitchFamily="18" charset="0"/>
              <a:cs typeface="Times New Roman" panose="02020603050405020304" pitchFamily="18" charset="0"/>
            </a:endParaRPr>
          </a:p>
        </p:txBody>
      </p:sp>
      <p:sp>
        <p:nvSpPr>
          <p:cNvPr id="17" name="流程圖: 程序 16">
            <a:extLst>
              <a:ext uri="{FF2B5EF4-FFF2-40B4-BE49-F238E27FC236}">
                <a16:creationId xmlns:a16="http://schemas.microsoft.com/office/drawing/2014/main" id="{C1611DDC-40D9-4F9B-A3F1-A059E23CDE25}"/>
              </a:ext>
            </a:extLst>
          </p:cNvPr>
          <p:cNvSpPr/>
          <p:nvPr/>
        </p:nvSpPr>
        <p:spPr>
          <a:xfrm>
            <a:off x="0" y="6237288"/>
            <a:ext cx="46038" cy="36036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5" name="表格 4">
            <a:extLst>
              <a:ext uri="{FF2B5EF4-FFF2-40B4-BE49-F238E27FC236}">
                <a16:creationId xmlns:a16="http://schemas.microsoft.com/office/drawing/2014/main" id="{DFA5B0EE-F7B3-4D1A-930A-471E1D7DC494}"/>
              </a:ext>
            </a:extLst>
          </p:cNvPr>
          <p:cNvGraphicFramePr>
            <a:graphicFrameLocks noGrp="1"/>
          </p:cNvGraphicFramePr>
          <p:nvPr>
            <p:extLst>
              <p:ext uri="{D42A27DB-BD31-4B8C-83A1-F6EECF244321}">
                <p14:modId xmlns:p14="http://schemas.microsoft.com/office/powerpoint/2010/main" val="1793614642"/>
              </p:ext>
            </p:extLst>
          </p:nvPr>
        </p:nvGraphicFramePr>
        <p:xfrm>
          <a:off x="611188" y="1196975"/>
          <a:ext cx="7993062" cy="5121276"/>
        </p:xfrm>
        <a:graphic>
          <a:graphicData uri="http://schemas.openxmlformats.org/drawingml/2006/table">
            <a:tbl>
              <a:tblPr firstRow="1" bandRow="1">
                <a:tableStyleId>{8799B23B-EC83-4686-B30A-512413B5E67A}</a:tableStyleId>
              </a:tblPr>
              <a:tblGrid>
                <a:gridCol w="1008506">
                  <a:extLst>
                    <a:ext uri="{9D8B030D-6E8A-4147-A177-3AD203B41FA5}">
                      <a16:colId xmlns:a16="http://schemas.microsoft.com/office/drawing/2014/main" val="20000"/>
                    </a:ext>
                  </a:extLst>
                </a:gridCol>
                <a:gridCol w="6984556">
                  <a:extLst>
                    <a:ext uri="{9D8B030D-6E8A-4147-A177-3AD203B41FA5}">
                      <a16:colId xmlns:a16="http://schemas.microsoft.com/office/drawing/2014/main" val="20001"/>
                    </a:ext>
                  </a:extLst>
                </a:gridCol>
              </a:tblGrid>
              <a:tr h="853546">
                <a:tc>
                  <a:txBody>
                    <a:bodyPr/>
                    <a:lstStyle/>
                    <a:p>
                      <a:pPr marL="342900" indent="-342900">
                        <a:spcBef>
                          <a:spcPct val="20000"/>
                        </a:spcBef>
                        <a:buFont typeface="Wingdings" pitchFamily="2" charset="2"/>
                        <a:buChar char="u"/>
                        <a:defRPr/>
                      </a:pPr>
                      <a:endParaRPr lang="en-US" altLang="zh-TW" sz="2500" b="1" kern="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marL="91442" marR="91442" marT="45726" marB="45726">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r>
                        <a:rPr lang="en-US" altLang="zh-TW" sz="2500" b="1" kern="0" dirty="0">
                          <a:solidFill>
                            <a:schemeClr val="tx1"/>
                          </a:solidFill>
                          <a:latin typeface="Times New Roman" panose="02020603050405020304" pitchFamily="18" charset="0"/>
                          <a:ea typeface="+mn-ea"/>
                          <a:cs typeface="Times New Roman" panose="02020603050405020304" pitchFamily="18" charset="0"/>
                        </a:rPr>
                        <a:t>President Tsai's Indigenous Peoples Policy</a:t>
                      </a:r>
                      <a:endParaRPr lang="zh-TW" altLang="en-US" sz="2500" b="1" kern="0" dirty="0">
                        <a:solidFill>
                          <a:schemeClr val="tx1"/>
                        </a:solidFill>
                        <a:latin typeface="Times New Roman" panose="02020603050405020304" pitchFamily="18" charset="0"/>
                        <a:ea typeface="+mn-ea"/>
                        <a:cs typeface="Times New Roman" panose="02020603050405020304" pitchFamily="18" charset="0"/>
                      </a:endParaRPr>
                    </a:p>
                  </a:txBody>
                  <a:tcPr marL="91442" marR="91442" marT="45726" marB="45726" anchor="ctr">
                    <a:lnL w="12700" cmpd="sng">
                      <a:noFill/>
                    </a:lnL>
                    <a:lnR w="12700" cmpd="sng">
                      <a:noFill/>
                    </a:lnR>
                    <a:lnT w="12700" cmpd="sng">
                      <a:noFill/>
                    </a:lnT>
                    <a:lnB w="12700" cap="flat" cmpd="sng" algn="ctr">
                      <a:solidFill>
                        <a:schemeClr val="tx1"/>
                      </a:solidFill>
                      <a:prstDash val="lg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53546">
                <a:tc>
                  <a:txBody>
                    <a:bodyPr/>
                    <a:lstStyle/>
                    <a:p>
                      <a:pPr marL="342900" indent="-342900">
                        <a:spcBef>
                          <a:spcPct val="20000"/>
                        </a:spcBef>
                        <a:buFont typeface="Wingdings" pitchFamily="2" charset="2"/>
                        <a:buChar char="u"/>
                        <a:defRPr/>
                      </a:pPr>
                      <a:endParaRPr kumimoji="0" lang="en-US" altLang="zh-TW" sz="2400" b="1" kern="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marL="91442" marR="91442" marT="45726" marB="45726">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r>
                        <a:rPr lang="en-US" altLang="zh-TW" sz="2500" b="1" kern="0" dirty="0">
                          <a:solidFill>
                            <a:schemeClr val="tx1"/>
                          </a:solidFill>
                          <a:latin typeface="Times New Roman" panose="02020603050405020304" pitchFamily="18" charset="0"/>
                          <a:ea typeface="+mn-ea"/>
                          <a:cs typeface="Times New Roman" panose="02020603050405020304" pitchFamily="18" charset="0"/>
                        </a:rPr>
                        <a:t>Cultural Safety Policies for Taiwanese Indigenous Peoples: An Overview</a:t>
                      </a:r>
                    </a:p>
                  </a:txBody>
                  <a:tcPr marL="91442" marR="91442" marT="45726" marB="45726" anchor="ctr">
                    <a:lnL w="12700" cmpd="sng">
                      <a:noFill/>
                    </a:lnL>
                    <a:lnR w="12700" cmpd="sng">
                      <a:noFill/>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53546">
                <a:tc>
                  <a:txBody>
                    <a:bodyPr/>
                    <a:lstStyle/>
                    <a:p>
                      <a:pPr marL="342900" indent="-342900">
                        <a:spcBef>
                          <a:spcPct val="20000"/>
                        </a:spcBef>
                        <a:buFont typeface="Wingdings" pitchFamily="2" charset="2"/>
                        <a:buChar char="u"/>
                        <a:defRPr/>
                      </a:pPr>
                      <a:endParaRPr kumimoji="0" lang="en-US" altLang="zh-TW" sz="2400" b="1" kern="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marL="91442" marR="91442" marT="45726" marB="45726">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r>
                        <a:rPr lang="en-US" altLang="zh-TW" sz="2500" b="1" kern="0" dirty="0">
                          <a:solidFill>
                            <a:schemeClr val="tx1"/>
                          </a:solidFill>
                          <a:latin typeface="Times New Roman" panose="02020603050405020304" pitchFamily="18" charset="0"/>
                          <a:ea typeface="+mn-ea"/>
                          <a:cs typeface="Times New Roman" panose="02020603050405020304" pitchFamily="18" charset="0"/>
                        </a:rPr>
                        <a:t>Ongoing Efforts</a:t>
                      </a:r>
                    </a:p>
                  </a:txBody>
                  <a:tcPr marL="91442" marR="91442" marT="45726" marB="45726" anchor="ctr">
                    <a:lnL w="12700" cmpd="sng">
                      <a:noFill/>
                    </a:lnL>
                    <a:lnR w="12700" cmpd="sng">
                      <a:noFill/>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3546">
                <a:tc>
                  <a:txBody>
                    <a:bodyPr/>
                    <a:lstStyle/>
                    <a:p>
                      <a:pPr marL="342900" marR="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endParaRPr lang="zh-TW" altLang="en-US" sz="2500" b="1" kern="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marL="91442" marR="91442" marT="45726" marB="45726">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r>
                        <a:rPr lang="en-US" altLang="zh-TW" sz="2500" b="1" kern="0" dirty="0">
                          <a:solidFill>
                            <a:schemeClr val="tx1"/>
                          </a:solidFill>
                          <a:latin typeface="Times New Roman" panose="02020603050405020304" pitchFamily="18" charset="0"/>
                          <a:ea typeface="+mn-ea"/>
                          <a:cs typeface="Times New Roman" panose="02020603050405020304" pitchFamily="18" charset="0"/>
                        </a:rPr>
                        <a:t>Sharing Personal Stories</a:t>
                      </a:r>
                      <a:endParaRPr lang="zh-TW" altLang="en-US" sz="2500" b="1" kern="0" dirty="0">
                        <a:solidFill>
                          <a:schemeClr val="tx1"/>
                        </a:solidFill>
                        <a:latin typeface="Times New Roman" panose="02020603050405020304" pitchFamily="18" charset="0"/>
                        <a:ea typeface="微軟正黑體" pitchFamily="34" charset="-120"/>
                        <a:cs typeface="Times New Roman" panose="02020603050405020304" pitchFamily="18" charset="0"/>
                      </a:endParaRPr>
                    </a:p>
                  </a:txBody>
                  <a:tcPr marL="91442" marR="91442" marT="45726" marB="45726" anchor="ctr">
                    <a:lnL w="12700" cmpd="sng">
                      <a:noFill/>
                    </a:lnL>
                    <a:lnR w="12700" cmpd="sng">
                      <a:noFill/>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3546">
                <a:tc>
                  <a:txBody>
                    <a:bodyPr/>
                    <a:lstStyle/>
                    <a:p>
                      <a:pPr marL="342900" marR="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endParaRPr lang="zh-TW" altLang="en-US" sz="2500" b="1" kern="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marL="91442" marR="91442" marT="45726" marB="45726">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r>
                        <a:rPr lang="en-US" altLang="zh-TW" sz="2500" b="1" kern="0" dirty="0">
                          <a:solidFill>
                            <a:schemeClr val="tx1"/>
                          </a:solidFill>
                          <a:latin typeface="Times New Roman" panose="02020603050405020304" pitchFamily="18" charset="0"/>
                          <a:ea typeface="+mn-ea"/>
                          <a:cs typeface="Times New Roman" panose="02020603050405020304" pitchFamily="18" charset="0"/>
                        </a:rPr>
                        <a:t>Conclusion</a:t>
                      </a:r>
                      <a:endParaRPr lang="zh-TW" altLang="en-US" sz="2500" b="1" kern="0" dirty="0">
                        <a:solidFill>
                          <a:schemeClr val="tx1"/>
                        </a:solidFill>
                        <a:latin typeface="Times New Roman" panose="02020603050405020304" pitchFamily="18" charset="0"/>
                        <a:ea typeface="微軟正黑體" pitchFamily="34" charset="-120"/>
                        <a:cs typeface="Times New Roman" panose="02020603050405020304" pitchFamily="18" charset="0"/>
                      </a:endParaRPr>
                    </a:p>
                  </a:txBody>
                  <a:tcPr marL="91442" marR="91442" marT="45726" marB="45726" anchor="ctr">
                    <a:lnL w="12700" cmpd="sng">
                      <a:noFill/>
                    </a:lnL>
                    <a:lnR w="12700" cmpd="sng">
                      <a:noFill/>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53546">
                <a:tc>
                  <a:txBody>
                    <a:bodyPr/>
                    <a:lstStyle/>
                    <a:p>
                      <a:pPr marL="342900" marR="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2500" b="1" kern="0" dirty="0">
                        <a:solidFill>
                          <a:srgbClr val="C00000"/>
                        </a:solidFill>
                        <a:latin typeface="Times New Roman" panose="02020603050405020304" pitchFamily="18" charset="0"/>
                        <a:ea typeface="標楷體" pitchFamily="65" charset="-120"/>
                        <a:cs typeface="Times New Roman" panose="02020603050405020304" pitchFamily="18" charset="0"/>
                      </a:endParaRPr>
                    </a:p>
                  </a:txBody>
                  <a:tcPr marL="91442" marR="91442" marT="45726" marB="45726">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914400" rtl="0" eaLnBrk="1" fontAlgn="auto" latinLnBrk="0" hangingPunct="1">
                        <a:lnSpc>
                          <a:spcPct val="100000"/>
                        </a:lnSpc>
                        <a:spcBef>
                          <a:spcPct val="20000"/>
                        </a:spcBef>
                        <a:spcAft>
                          <a:spcPts val="0"/>
                        </a:spcAft>
                        <a:buClrTx/>
                        <a:buSzTx/>
                        <a:buFontTx/>
                        <a:buNone/>
                        <a:tabLst/>
                        <a:defRPr/>
                      </a:pPr>
                      <a:endParaRPr kumimoji="0" lang="zh-TW" altLang="en-US" sz="2500" b="1" kern="0" dirty="0">
                        <a:solidFill>
                          <a:srgbClr val="000066"/>
                        </a:solidFill>
                        <a:latin typeface="Times New Roman" panose="02020603050405020304" pitchFamily="18" charset="0"/>
                        <a:ea typeface="微軟正黑體" pitchFamily="34" charset="-120"/>
                        <a:cs typeface="Times New Roman" panose="02020603050405020304" pitchFamily="18" charset="0"/>
                      </a:endParaRPr>
                    </a:p>
                  </a:txBody>
                  <a:tcPr marL="91442" marR="91442" marT="45726" marB="45726" anchor="ctr">
                    <a:lnL w="12700" cmpd="sng">
                      <a:noFill/>
                    </a:lnL>
                    <a:lnR w="12700" cmpd="sng">
                      <a:noFill/>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3" name="淚滴形 12">
            <a:extLst>
              <a:ext uri="{FF2B5EF4-FFF2-40B4-BE49-F238E27FC236}">
                <a16:creationId xmlns:a16="http://schemas.microsoft.com/office/drawing/2014/main" id="{5EC3F473-35C5-47DB-A468-8B3291A0DCAB}"/>
              </a:ext>
            </a:extLst>
          </p:cNvPr>
          <p:cNvSpPr/>
          <p:nvPr/>
        </p:nvSpPr>
        <p:spPr>
          <a:xfrm>
            <a:off x="4303713" y="6165850"/>
            <a:ext cx="431800" cy="431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solidFill>
                  <a:schemeClr val="bg1"/>
                </a:solidFill>
                <a:effectLst>
                  <a:outerShdw blurRad="38100" dist="38100" dir="2700000" algn="tl">
                    <a:srgbClr val="000000">
                      <a:alpha val="43137"/>
                    </a:srgbClr>
                  </a:outerShdw>
                </a:effectLst>
                <a:latin typeface="Algerian" pitchFamily="82" charset="0"/>
              </a:rPr>
              <a:t>Ⅰ</a:t>
            </a:r>
            <a:endParaRPr lang="zh-TW" altLang="en-US" b="1" dirty="0">
              <a:solidFill>
                <a:schemeClr val="bg1"/>
              </a:solidFill>
              <a:effectLst>
                <a:outerShdw blurRad="38100" dist="38100" dir="2700000" algn="tl">
                  <a:srgbClr val="000000">
                    <a:alpha val="43137"/>
                  </a:srgbClr>
                </a:outerShdw>
              </a:effectLst>
              <a:latin typeface="Algerian"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7B1EA397-EC22-57EF-C9DD-357E26AB368B}"/>
              </a:ext>
            </a:extLst>
          </p:cNvPr>
          <p:cNvPicPr>
            <a:picLocks noChangeAspect="1"/>
          </p:cNvPicPr>
          <p:nvPr/>
        </p:nvPicPr>
        <p:blipFill rotWithShape="1">
          <a:blip r:embed="rId3">
            <a:alphaModFix amt="58000"/>
            <a:extLst>
              <a:ext uri="{28A0092B-C50C-407E-A947-70E740481C1C}">
                <a14:useLocalDpi xmlns:a14="http://schemas.microsoft.com/office/drawing/2010/main" val="0"/>
              </a:ext>
            </a:extLst>
          </a:blip>
          <a:srcRect l="4914" t="1034" r="8601" b="1137"/>
          <a:stretch/>
        </p:blipFill>
        <p:spPr>
          <a:xfrm>
            <a:off x="467544" y="332656"/>
            <a:ext cx="8229054" cy="6192688"/>
          </a:xfrm>
          <a:prstGeom prst="rect">
            <a:avLst/>
          </a:prstGeom>
        </p:spPr>
      </p:pic>
      <p:sp>
        <p:nvSpPr>
          <p:cNvPr id="6" name="矩形 5">
            <a:extLst>
              <a:ext uri="{FF2B5EF4-FFF2-40B4-BE49-F238E27FC236}">
                <a16:creationId xmlns:a16="http://schemas.microsoft.com/office/drawing/2014/main" id="{601AFE1E-0D30-4953-607C-6A604F47D86A}"/>
              </a:ext>
            </a:extLst>
          </p:cNvPr>
          <p:cNvSpPr/>
          <p:nvPr/>
        </p:nvSpPr>
        <p:spPr>
          <a:xfrm>
            <a:off x="467544" y="332656"/>
            <a:ext cx="8229054" cy="6192688"/>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9" name="矩形 8">
            <a:extLst>
              <a:ext uri="{FF2B5EF4-FFF2-40B4-BE49-F238E27FC236}">
                <a16:creationId xmlns:a16="http://schemas.microsoft.com/office/drawing/2014/main" id="{4F9C0597-9513-D184-18E0-AC3A208AB9CF}"/>
              </a:ext>
            </a:extLst>
          </p:cNvPr>
          <p:cNvSpPr/>
          <p:nvPr/>
        </p:nvSpPr>
        <p:spPr>
          <a:xfrm>
            <a:off x="1069699" y="1872572"/>
            <a:ext cx="7329679" cy="386206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6626" name="標題 1">
            <a:extLst>
              <a:ext uri="{FF2B5EF4-FFF2-40B4-BE49-F238E27FC236}">
                <a16:creationId xmlns:a16="http://schemas.microsoft.com/office/drawing/2014/main" id="{07592672-3115-490E-9E41-99FBA1DFA3AA}"/>
              </a:ext>
            </a:extLst>
          </p:cNvPr>
          <p:cNvSpPr>
            <a:spLocks noGrp="1"/>
          </p:cNvSpPr>
          <p:nvPr>
            <p:ph type="title"/>
          </p:nvPr>
        </p:nvSpPr>
        <p:spPr>
          <a:xfrm>
            <a:off x="1042385" y="510364"/>
            <a:ext cx="7024744" cy="1143000"/>
          </a:xfrm>
        </p:spPr>
        <p:txBody>
          <a:bodyPr>
            <a:noAutofit/>
          </a:bodyPr>
          <a:lstStyle/>
          <a:p>
            <a:pPr algn="ctr"/>
            <a:r>
              <a:rPr lang="en-US" altLang="zh-TW" sz="2800" b="1" dirty="0">
                <a:solidFill>
                  <a:schemeClr val="bg2"/>
                </a:solidFill>
                <a:latin typeface="Times New Roman" panose="02020603050405020304" pitchFamily="18" charset="0"/>
                <a:cs typeface="Times New Roman" panose="02020603050405020304" pitchFamily="18" charset="0"/>
              </a:rPr>
              <a:t>President Tsai's </a:t>
            </a:r>
            <a:br>
              <a:rPr lang="en-US" altLang="zh-TW" sz="2800" b="1" dirty="0">
                <a:solidFill>
                  <a:schemeClr val="bg2"/>
                </a:solidFill>
                <a:latin typeface="Times New Roman" panose="02020603050405020304" pitchFamily="18" charset="0"/>
                <a:cs typeface="Times New Roman" panose="02020603050405020304" pitchFamily="18" charset="0"/>
              </a:rPr>
            </a:br>
            <a:r>
              <a:rPr lang="en-US" altLang="zh-TW" sz="2800" b="1" dirty="0">
                <a:solidFill>
                  <a:schemeClr val="bg2"/>
                </a:solidFill>
                <a:latin typeface="Times New Roman" panose="02020603050405020304" pitchFamily="18" charset="0"/>
                <a:cs typeface="Times New Roman" panose="02020603050405020304" pitchFamily="18" charset="0"/>
              </a:rPr>
              <a:t>Indigenous Peoples Policy</a:t>
            </a:r>
            <a:endParaRPr lang="zh-TW" altLang="en-US" sz="2800" dirty="0">
              <a:solidFill>
                <a:schemeClr val="bg2"/>
              </a:solidFill>
              <a:latin typeface="Times New Roman" panose="02020603050405020304" pitchFamily="18" charset="0"/>
              <a:cs typeface="Times New Roman" panose="02020603050405020304" pitchFamily="18" charset="0"/>
            </a:endParaRPr>
          </a:p>
        </p:txBody>
      </p:sp>
      <p:sp>
        <p:nvSpPr>
          <p:cNvPr id="5" name="內容版面配置區 2">
            <a:extLst>
              <a:ext uri="{FF2B5EF4-FFF2-40B4-BE49-F238E27FC236}">
                <a16:creationId xmlns:a16="http://schemas.microsoft.com/office/drawing/2014/main" id="{015123C3-9812-4E86-9FF3-ACC4FC2EA3FF}"/>
              </a:ext>
            </a:extLst>
          </p:cNvPr>
          <p:cNvSpPr>
            <a:spLocks noGrp="1"/>
          </p:cNvSpPr>
          <p:nvPr>
            <p:ph idx="1"/>
          </p:nvPr>
        </p:nvSpPr>
        <p:spPr>
          <a:xfrm>
            <a:off x="1222166" y="2276872"/>
            <a:ext cx="7024744" cy="3240360"/>
          </a:xfrm>
        </p:spPr>
        <p:txBody>
          <a:bodyPr>
            <a:normAutofit/>
          </a:bodyPr>
          <a:lstStyle/>
          <a:p>
            <a:pPr marL="68580" indent="0">
              <a:buNone/>
            </a:pPr>
            <a:r>
              <a:rPr lang="en-US" altLang="zh-TW" dirty="0">
                <a:latin typeface="Times New Roman" panose="02020603050405020304" pitchFamily="18" charset="0"/>
                <a:cs typeface="Times New Roman" panose="02020603050405020304" pitchFamily="18" charset="0"/>
              </a:rPr>
              <a:t>After taking office, on Taiwan's first Indigenous Peoples' Day (August 1, 2016)</a:t>
            </a:r>
          </a:p>
          <a:p>
            <a:pPr marL="68580" indent="0">
              <a:buNone/>
            </a:pPr>
            <a:endParaRPr lang="en-US" altLang="zh-TW" dirty="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Apologized to Indigenous Peoples on behalf of the government</a:t>
            </a:r>
            <a:endParaRPr lang="zh-TW" altLang="zh-TW" b="1"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Establish the </a:t>
            </a:r>
            <a:r>
              <a:rPr lang="en-US" altLang="zh-TW" b="1" dirty="0">
                <a:latin typeface="Times New Roman" panose="02020603050405020304" pitchFamily="18" charset="0"/>
                <a:cs typeface="Times New Roman" panose="02020603050405020304" pitchFamily="18" charset="0"/>
              </a:rPr>
              <a:t>Presidential Office Indigenous Historical Justice and Transitional Justice Committee</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0EB4AB16-6F7F-4C45-A9D0-1E98E7BF9E58}"/>
              </a:ext>
            </a:extLst>
          </p:cNvPr>
          <p:cNvSpPr>
            <a:spLocks noGrp="1"/>
          </p:cNvSpPr>
          <p:nvPr>
            <p:ph type="title"/>
          </p:nvPr>
        </p:nvSpPr>
        <p:spPr>
          <a:xfrm>
            <a:off x="1059628" y="836712"/>
            <a:ext cx="7024744" cy="1005244"/>
          </a:xfrm>
        </p:spPr>
        <p:txBody>
          <a:bodyPr>
            <a:normAutofit/>
          </a:bodyPr>
          <a:lstStyle/>
          <a:p>
            <a:pPr algn="ctr" eaLnBrk="0" fontAlgn="base" hangingPunct="0"/>
            <a:r>
              <a:rPr lang="en-US" altLang="zh-TW" sz="2800" b="1" dirty="0">
                <a:latin typeface="Times New Roman" panose="02020603050405020304" pitchFamily="18" charset="0"/>
                <a:cs typeface="Times New Roman" panose="02020603050405020304" pitchFamily="18" charset="0"/>
              </a:rPr>
              <a:t>9 Proposed Initiatives</a:t>
            </a:r>
            <a:br>
              <a:rPr lang="en-US" altLang="zh-TW" sz="2800" b="1" dirty="0"/>
            </a:br>
            <a:endParaRPr lang="en-US" altLang="zh-TW" sz="2800" b="1" dirty="0"/>
          </a:p>
        </p:txBody>
      </p:sp>
      <p:sp>
        <p:nvSpPr>
          <p:cNvPr id="28675" name="內容版面配置區 2">
            <a:extLst>
              <a:ext uri="{FF2B5EF4-FFF2-40B4-BE49-F238E27FC236}">
                <a16:creationId xmlns:a16="http://schemas.microsoft.com/office/drawing/2014/main" id="{043AAFF0-346D-4B0F-826F-32B9F92BDF34}"/>
              </a:ext>
            </a:extLst>
          </p:cNvPr>
          <p:cNvSpPr>
            <a:spLocks noGrp="1"/>
          </p:cNvSpPr>
          <p:nvPr>
            <p:ph idx="1"/>
          </p:nvPr>
        </p:nvSpPr>
        <p:spPr>
          <a:xfrm>
            <a:off x="503548" y="1556792"/>
            <a:ext cx="8136904" cy="4752528"/>
          </a:xfrm>
        </p:spPr>
        <p:txBody>
          <a:bodyPr>
            <a:normAutofit/>
          </a:bodyPr>
          <a:lstStyle/>
          <a:p>
            <a:pPr>
              <a:lnSpc>
                <a:spcPct val="150000"/>
              </a:lnSpc>
              <a:buFont typeface="Wingdings" pitchFamily="2" charset="2"/>
              <a:buChar char="ü"/>
            </a:pPr>
            <a:r>
              <a:rPr lang="en-US" altLang="zh-TW" sz="1800" b="1" dirty="0">
                <a:latin typeface="Times New Roman" panose="02020603050405020304" pitchFamily="18" charset="0"/>
                <a:cs typeface="Times New Roman" panose="02020603050405020304" pitchFamily="18" charset="0"/>
              </a:rPr>
              <a:t>Pursue Transitional Justice</a:t>
            </a:r>
          </a:p>
          <a:p>
            <a:pPr>
              <a:lnSpc>
                <a:spcPct val="150000"/>
              </a:lnSpc>
              <a:buFont typeface="Wingdings" pitchFamily="2" charset="2"/>
              <a:buChar char="ü"/>
            </a:pPr>
            <a:r>
              <a:rPr lang="en-US" altLang="zh-TW" sz="1800" dirty="0">
                <a:latin typeface="Times New Roman" panose="02020603050405020304" pitchFamily="18" charset="0"/>
                <a:cs typeface="Times New Roman" panose="02020603050405020304" pitchFamily="18" charset="0"/>
              </a:rPr>
              <a:t>Recognize the</a:t>
            </a:r>
            <a:r>
              <a:rPr lang="en-US" altLang="zh-TW" sz="1800" b="1" dirty="0">
                <a:latin typeface="Times New Roman" panose="02020603050405020304" pitchFamily="18" charset="0"/>
                <a:cs typeface="Times New Roman" panose="02020603050405020304" pitchFamily="18" charset="0"/>
              </a:rPr>
              <a:t> Sovereignty </a:t>
            </a:r>
            <a:r>
              <a:rPr lang="en-US" altLang="zh-TW" sz="1800" dirty="0">
                <a:latin typeface="Times New Roman" panose="02020603050405020304" pitchFamily="18" charset="0"/>
                <a:cs typeface="Times New Roman" panose="02020603050405020304" pitchFamily="18" charset="0"/>
              </a:rPr>
              <a:t>of Indigenous Peoples</a:t>
            </a:r>
            <a:endParaRPr lang="zh-TW" altLang="zh-TW" sz="1800" dirty="0">
              <a:latin typeface="Times New Roman" panose="02020603050405020304" pitchFamily="18" charset="0"/>
              <a:cs typeface="Times New Roman" panose="02020603050405020304" pitchFamily="18" charset="0"/>
            </a:endParaRPr>
          </a:p>
          <a:p>
            <a:pPr>
              <a:lnSpc>
                <a:spcPct val="150000"/>
              </a:lnSpc>
              <a:buFont typeface="Wingdings" pitchFamily="2" charset="2"/>
              <a:buChar char="ü"/>
            </a:pPr>
            <a:r>
              <a:rPr lang="en-US" altLang="zh-TW" sz="1800" dirty="0">
                <a:latin typeface="Times New Roman" panose="02020603050405020304" pitchFamily="18" charset="0"/>
                <a:cs typeface="Times New Roman" panose="02020603050405020304" pitchFamily="18" charset="0"/>
              </a:rPr>
              <a:t>Recognize Indigenous Peoples’ </a:t>
            </a:r>
            <a:r>
              <a:rPr lang="en-US" altLang="zh-TW" sz="1800" b="1" dirty="0">
                <a:latin typeface="Times New Roman" panose="02020603050405020304" pitchFamily="18" charset="0"/>
                <a:cs typeface="Times New Roman" panose="02020603050405020304" pitchFamily="18" charset="0"/>
              </a:rPr>
              <a:t>Right to Autonomy &amp; Self-determination</a:t>
            </a:r>
          </a:p>
          <a:p>
            <a:pPr>
              <a:lnSpc>
                <a:spcPct val="150000"/>
              </a:lnSpc>
              <a:buFont typeface="Wingdings" pitchFamily="2" charset="2"/>
              <a:buChar char="ü"/>
            </a:pPr>
            <a:r>
              <a:rPr lang="en-US" altLang="zh-TW" sz="1800" b="1" dirty="0">
                <a:latin typeface="Times New Roman" panose="02020603050405020304" pitchFamily="18" charset="0"/>
                <a:cs typeface="Times New Roman" panose="02020603050405020304" pitchFamily="18" charset="0"/>
              </a:rPr>
              <a:t>Protect </a:t>
            </a:r>
            <a:r>
              <a:rPr lang="en-US" altLang="zh-TW" sz="1800" dirty="0">
                <a:latin typeface="Times New Roman" panose="02020603050405020304" pitchFamily="18" charset="0"/>
                <a:cs typeface="Times New Roman" panose="02020603050405020304" pitchFamily="18" charset="0"/>
              </a:rPr>
              <a:t>Indigenous Peoples’</a:t>
            </a:r>
            <a:r>
              <a:rPr lang="en-US" altLang="zh-TW" sz="1800" b="1" dirty="0">
                <a:latin typeface="Times New Roman" panose="02020603050405020304" pitchFamily="18" charset="0"/>
                <a:cs typeface="Times New Roman" panose="02020603050405020304" pitchFamily="18" charset="0"/>
              </a:rPr>
              <a:t> Land Rights through Legislation</a:t>
            </a:r>
          </a:p>
          <a:p>
            <a:pPr>
              <a:lnSpc>
                <a:spcPct val="150000"/>
              </a:lnSpc>
              <a:buFont typeface="Wingdings" pitchFamily="2" charset="2"/>
              <a:buChar char="ü"/>
            </a:pPr>
            <a:r>
              <a:rPr lang="en-US" altLang="zh-TW" sz="1800" b="1" dirty="0">
                <a:latin typeface="Times New Roman" panose="02020603050405020304" pitchFamily="18" charset="0"/>
                <a:cs typeface="Times New Roman" panose="02020603050405020304" pitchFamily="18" charset="0"/>
              </a:rPr>
              <a:t>Job Guarantee </a:t>
            </a:r>
            <a:r>
              <a:rPr lang="en-US" altLang="zh-TW" sz="1800" dirty="0">
                <a:latin typeface="Times New Roman" panose="02020603050405020304" pitchFamily="18" charset="0"/>
                <a:cs typeface="Times New Roman" panose="02020603050405020304" pitchFamily="18" charset="0"/>
              </a:rPr>
              <a:t>to secure tens of thousands of new job opportunities</a:t>
            </a:r>
          </a:p>
          <a:p>
            <a:pPr>
              <a:lnSpc>
                <a:spcPct val="150000"/>
              </a:lnSpc>
              <a:buFont typeface="Wingdings" pitchFamily="2" charset="2"/>
              <a:buChar char="ü"/>
            </a:pPr>
            <a:r>
              <a:rPr lang="en-US" altLang="zh-TW" sz="1800" b="1" dirty="0">
                <a:latin typeface="Times New Roman" panose="02020603050405020304" pitchFamily="18" charset="0"/>
                <a:cs typeface="Times New Roman" panose="02020603050405020304" pitchFamily="18" charset="0"/>
              </a:rPr>
              <a:t>Establish </a:t>
            </a:r>
            <a:r>
              <a:rPr lang="en-US" altLang="zh-TW" sz="1800" dirty="0">
                <a:latin typeface="Times New Roman" panose="02020603050405020304" pitchFamily="18" charset="0"/>
                <a:cs typeface="Times New Roman" panose="02020603050405020304" pitchFamily="18" charset="0"/>
              </a:rPr>
              <a:t>Indigenous Peoples’ </a:t>
            </a:r>
            <a:r>
              <a:rPr lang="en-US" altLang="zh-TW" sz="1800" b="1" dirty="0">
                <a:latin typeface="Times New Roman" panose="02020603050405020304" pitchFamily="18" charset="0"/>
                <a:cs typeface="Times New Roman" panose="02020603050405020304" pitchFamily="18" charset="0"/>
              </a:rPr>
              <a:t>Educational Systems</a:t>
            </a:r>
            <a:endParaRPr lang="zh-TW" altLang="zh-TW" sz="1800" dirty="0">
              <a:latin typeface="Times New Roman" panose="02020603050405020304" pitchFamily="18" charset="0"/>
              <a:cs typeface="Times New Roman" panose="02020603050405020304" pitchFamily="18" charset="0"/>
            </a:endParaRPr>
          </a:p>
          <a:p>
            <a:pPr>
              <a:lnSpc>
                <a:spcPct val="150000"/>
              </a:lnSpc>
              <a:buFont typeface="Wingdings" pitchFamily="2" charset="2"/>
              <a:buChar char="ü"/>
            </a:pPr>
            <a:r>
              <a:rPr lang="en-US" altLang="zh-TW" sz="1800" dirty="0">
                <a:highlight>
                  <a:srgbClr val="FFFF00"/>
                </a:highlight>
                <a:latin typeface="Times New Roman" panose="02020603050405020304" pitchFamily="18" charset="0"/>
                <a:cs typeface="Times New Roman" panose="02020603050405020304" pitchFamily="18" charset="0"/>
              </a:rPr>
              <a:t>Heed Indigenous Peoples' access to Health Services to </a:t>
            </a:r>
            <a:r>
              <a:rPr lang="en-US" altLang="zh-TW" sz="1800" b="1" dirty="0">
                <a:highlight>
                  <a:srgbClr val="FFFF00"/>
                </a:highlight>
                <a:latin typeface="Times New Roman" panose="02020603050405020304" pitchFamily="18" charset="0"/>
                <a:cs typeface="Times New Roman" panose="02020603050405020304" pitchFamily="18" charset="0"/>
              </a:rPr>
              <a:t>Close the Health Inequalities Gap</a:t>
            </a:r>
            <a:endParaRPr lang="zh-TW" altLang="zh-TW" sz="1800" b="1" dirty="0">
              <a:highlight>
                <a:srgbClr val="FFFF00"/>
              </a:highlight>
              <a:latin typeface="Times New Roman" panose="02020603050405020304" pitchFamily="18" charset="0"/>
              <a:cs typeface="Times New Roman" panose="02020603050405020304" pitchFamily="18" charset="0"/>
            </a:endParaRPr>
          </a:p>
          <a:p>
            <a:pPr>
              <a:lnSpc>
                <a:spcPct val="150000"/>
              </a:lnSpc>
              <a:buFont typeface="Wingdings" pitchFamily="2" charset="2"/>
              <a:buChar char="ü"/>
            </a:pPr>
            <a:r>
              <a:rPr lang="en-US" altLang="zh-TW" sz="1800" b="1" dirty="0">
                <a:latin typeface="Times New Roman" panose="02020603050405020304" pitchFamily="18" charset="0"/>
                <a:cs typeface="Times New Roman" panose="02020603050405020304" pitchFamily="18" charset="0"/>
              </a:rPr>
              <a:t>Grow support network between urban and rural Indigenous Peoples</a:t>
            </a:r>
            <a:endParaRPr lang="zh-TW" altLang="zh-TW" sz="1800" dirty="0">
              <a:latin typeface="Times New Roman" panose="02020603050405020304" pitchFamily="18" charset="0"/>
              <a:cs typeface="Times New Roman" panose="02020603050405020304" pitchFamily="18" charset="0"/>
            </a:endParaRPr>
          </a:p>
          <a:p>
            <a:pPr>
              <a:lnSpc>
                <a:spcPct val="150000"/>
              </a:lnSpc>
              <a:buFont typeface="Wingdings" pitchFamily="2" charset="2"/>
              <a:buChar char="ü"/>
            </a:pPr>
            <a:r>
              <a:rPr lang="en-US" altLang="zh-TW" sz="1800" dirty="0">
                <a:latin typeface="Times New Roman" panose="02020603050405020304" pitchFamily="18" charset="0"/>
                <a:cs typeface="Times New Roman" panose="02020603050405020304" pitchFamily="18" charset="0"/>
              </a:rPr>
              <a:t>Respect the </a:t>
            </a:r>
            <a:r>
              <a:rPr lang="en-US" altLang="zh-TW" sz="1800" b="1" dirty="0" err="1">
                <a:latin typeface="Times New Roman" panose="02020603050405020304" pitchFamily="18" charset="0"/>
                <a:cs typeface="Times New Roman" panose="02020603050405020304" pitchFamily="18" charset="0"/>
              </a:rPr>
              <a:t>Pingpu</a:t>
            </a:r>
            <a:r>
              <a:rPr lang="en-US" altLang="zh-TW" sz="1800" b="1" dirty="0">
                <a:latin typeface="Times New Roman" panose="02020603050405020304" pitchFamily="18" charset="0"/>
                <a:cs typeface="Times New Roman" panose="02020603050405020304" pitchFamily="18" charset="0"/>
              </a:rPr>
              <a:t> ethnic group's self-identity</a:t>
            </a:r>
            <a:endParaRPr lang="zh-TW" alt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885134"/>
            <a:ext cx="7632848" cy="1143000"/>
          </a:xfrm>
        </p:spPr>
        <p:txBody>
          <a:bodyPr>
            <a:normAutofit fontScale="90000"/>
          </a:bodyPr>
          <a:lstStyle/>
          <a:p>
            <a:pPr algn="ctr">
              <a:spcBef>
                <a:spcPct val="20000"/>
              </a:spcBef>
              <a:defRPr/>
            </a:pPr>
            <a:r>
              <a:rPr lang="en-US" altLang="zh-TW" b="1" dirty="0">
                <a:latin typeface="Times New Roman" panose="02020603050405020304" pitchFamily="18" charset="0"/>
                <a:cs typeface="Times New Roman" panose="02020603050405020304" pitchFamily="18" charset="0"/>
              </a:rPr>
              <a:t>Cultural Safety Policies for Taiwanese Indigenous Peoples</a:t>
            </a:r>
            <a:endParaRPr lang="en-US" altLang="zh-TW" b="1" kern="0" dirty="0">
              <a:solidFill>
                <a:srgbClr val="000066"/>
              </a:solidFill>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83568" y="2275230"/>
            <a:ext cx="7632848" cy="3746058"/>
          </a:xfrm>
        </p:spPr>
        <p:txBody>
          <a:bodyPr>
            <a:normAutofit/>
          </a:bodyPr>
          <a:lstStyle/>
          <a:p>
            <a:pPr>
              <a:spcAft>
                <a:spcPts val="1200"/>
              </a:spcAft>
            </a:pPr>
            <a:r>
              <a:rPr lang="en-US" altLang="zh-TW" sz="2000" b="1" dirty="0">
                <a:highlight>
                  <a:srgbClr val="FFFF00"/>
                </a:highlight>
                <a:latin typeface="Times New Roman" panose="02020603050405020304" pitchFamily="18" charset="0"/>
                <a:cs typeface="Times New Roman" panose="02020603050405020304" pitchFamily="18" charset="0"/>
              </a:rPr>
              <a:t>National Ten-year Long-term Care Plan 2.0: The Indigenous Peoples Chapter </a:t>
            </a:r>
            <a:r>
              <a:rPr lang="en-US" altLang="zh-TW" sz="2000" dirty="0">
                <a:latin typeface="Times New Roman" panose="02020603050405020304" pitchFamily="18" charset="0"/>
                <a:cs typeface="Times New Roman" panose="02020603050405020304" pitchFamily="18" charset="0"/>
              </a:rPr>
              <a:t>(2017-2026)</a:t>
            </a:r>
          </a:p>
          <a:p>
            <a:pPr lvl="1">
              <a:lnSpc>
                <a:spcPct val="150000"/>
              </a:lnSpc>
            </a:pPr>
            <a:r>
              <a:rPr lang="en-US" altLang="zh-TW" sz="1800" dirty="0">
                <a:latin typeface="Times New Roman" panose="02020603050405020304" pitchFamily="18" charset="0"/>
                <a:cs typeface="Times New Roman" panose="02020603050405020304" pitchFamily="18" charset="0"/>
              </a:rPr>
              <a:t>Incorporating </a:t>
            </a:r>
            <a:r>
              <a:rPr lang="en-US" altLang="zh-TW" sz="1800" b="1" dirty="0">
                <a:latin typeface="Times New Roman" panose="02020603050405020304" pitchFamily="18" charset="0"/>
                <a:cs typeface="Times New Roman" panose="02020603050405020304" pitchFamily="18" charset="0"/>
              </a:rPr>
              <a:t>Indigenous Cultural Sensitivity Training</a:t>
            </a:r>
          </a:p>
          <a:p>
            <a:pPr lvl="1">
              <a:lnSpc>
                <a:spcPct val="150000"/>
              </a:lnSpc>
            </a:pPr>
            <a:r>
              <a:rPr lang="en-US" altLang="zh-TW" sz="1800" dirty="0">
                <a:latin typeface="Times New Roman" panose="02020603050405020304" pitchFamily="18" charset="0"/>
                <a:cs typeface="Times New Roman" panose="02020603050405020304" pitchFamily="18" charset="0"/>
              </a:rPr>
              <a:t>Adding </a:t>
            </a:r>
            <a:r>
              <a:rPr lang="en-US" altLang="zh-TW" sz="1800" b="1" dirty="0">
                <a:latin typeface="Times New Roman" panose="02020603050405020304" pitchFamily="18" charset="0"/>
                <a:cs typeface="Times New Roman" panose="02020603050405020304" pitchFamily="18" charset="0"/>
              </a:rPr>
              <a:t>3-hour Basic Training Course</a:t>
            </a:r>
            <a:r>
              <a:rPr lang="en-US" altLang="zh-TW" sz="1800" dirty="0">
                <a:latin typeface="Times New Roman" panose="02020603050405020304" pitchFamily="18" charset="0"/>
                <a:cs typeface="Times New Roman" panose="02020603050405020304" pitchFamily="18" charset="0"/>
              </a:rPr>
              <a:t> designed for all care workers </a:t>
            </a:r>
            <a:endParaRPr lang="zh-TW" altLang="zh-TW" sz="1800" dirty="0">
              <a:latin typeface="Times New Roman" panose="02020603050405020304" pitchFamily="18" charset="0"/>
              <a:cs typeface="Times New Roman" panose="02020603050405020304" pitchFamily="18" charset="0"/>
            </a:endParaRPr>
          </a:p>
          <a:p>
            <a:pPr lvl="1">
              <a:lnSpc>
                <a:spcPct val="150000"/>
              </a:lnSpc>
            </a:pPr>
            <a:r>
              <a:rPr lang="en-US" altLang="zh-TW" sz="1800" dirty="0">
                <a:latin typeface="Times New Roman" panose="02020603050405020304" pitchFamily="18" charset="0"/>
                <a:cs typeface="Times New Roman" panose="02020603050405020304" pitchFamily="18" charset="0"/>
              </a:rPr>
              <a:t>Including a </a:t>
            </a:r>
            <a:r>
              <a:rPr lang="en-US" altLang="zh-TW" sz="1800" b="1" dirty="0">
                <a:latin typeface="Times New Roman" panose="02020603050405020304" pitchFamily="18" charset="0"/>
                <a:cs typeface="Times New Roman" panose="02020603050405020304" pitchFamily="18" charset="0"/>
              </a:rPr>
              <a:t>14-hours On-the-job Training Program</a:t>
            </a:r>
            <a:r>
              <a:rPr lang="en-US" altLang="zh-TW" sz="1800" dirty="0">
                <a:latin typeface="Times New Roman" panose="02020603050405020304" pitchFamily="18" charset="0"/>
                <a:cs typeface="Times New Roman" panose="02020603050405020304" pitchFamily="18" charset="0"/>
              </a:rPr>
              <a:t> designed for professional care workers, social workers and medical staff</a:t>
            </a:r>
          </a:p>
          <a:p>
            <a:pPr lvl="1">
              <a:lnSpc>
                <a:spcPct val="150000"/>
              </a:lnSpc>
            </a:pPr>
            <a:r>
              <a:rPr lang="en-US" altLang="zh-TW" sz="1800" dirty="0">
                <a:latin typeface="Times New Roman" panose="02020603050405020304" pitchFamily="18" charset="0"/>
                <a:cs typeface="Times New Roman" panose="02020603050405020304" pitchFamily="18" charset="0"/>
              </a:rPr>
              <a:t>Course content and course instructors are provided by </a:t>
            </a:r>
            <a:r>
              <a:rPr lang="en-US" altLang="zh-TW" sz="1800" b="1" dirty="0">
                <a:latin typeface="Times New Roman" panose="02020603050405020304" pitchFamily="18" charset="0"/>
                <a:cs typeface="Times New Roman" panose="02020603050405020304" pitchFamily="18" charset="0"/>
              </a:rPr>
              <a:t>Council of Indigenous Peoples (CIP)</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DA1A8190-D433-4F15-89D6-E560A667A368}" type="slidenum">
              <a:rPr lang="zh-TW" altLang="en-US" smtClean="0"/>
              <a:pPr/>
              <a:t>6</a:t>
            </a:fld>
            <a:endParaRPr lang="zh-TW" altLang="en-US"/>
          </a:p>
        </p:txBody>
      </p:sp>
    </p:spTree>
    <p:extLst>
      <p:ext uri="{BB962C8B-B14F-4D97-AF65-F5344CB8AC3E}">
        <p14:creationId xmlns:p14="http://schemas.microsoft.com/office/powerpoint/2010/main" val="15636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32E7BF-EFA4-4A29-BB18-7C95BF575A8F}"/>
              </a:ext>
            </a:extLst>
          </p:cNvPr>
          <p:cNvSpPr>
            <a:spLocks noGrp="1"/>
          </p:cNvSpPr>
          <p:nvPr>
            <p:ph type="title"/>
          </p:nvPr>
        </p:nvSpPr>
        <p:spPr>
          <a:xfrm>
            <a:off x="760664" y="407053"/>
            <a:ext cx="7776864" cy="1143000"/>
          </a:xfrm>
        </p:spPr>
        <p:txBody>
          <a:bodyPr>
            <a:normAutofit/>
          </a:bodyPr>
          <a:lstStyle/>
          <a:p>
            <a:pPr algn="ctr"/>
            <a:r>
              <a:rPr lang="en-US" altLang="zh-TW" b="1" dirty="0">
                <a:latin typeface="Times New Roman" panose="02020603050405020304" pitchFamily="18" charset="0"/>
                <a:cs typeface="Times New Roman" panose="02020603050405020304" pitchFamily="18" charset="0"/>
              </a:rPr>
              <a:t>3-hour Basic Training Course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C1AD7C1-9CF6-4C61-AA84-298B74E4DEDE}"/>
              </a:ext>
            </a:extLst>
          </p:cNvPr>
          <p:cNvSpPr>
            <a:spLocks noGrp="1"/>
          </p:cNvSpPr>
          <p:nvPr>
            <p:ph idx="1"/>
          </p:nvPr>
        </p:nvSpPr>
        <p:spPr>
          <a:xfrm>
            <a:off x="1115616" y="1732614"/>
            <a:ext cx="6777201" cy="4576705"/>
          </a:xfrm>
        </p:spPr>
        <p:txBody>
          <a:bodyPr>
            <a:noAutofit/>
          </a:bodyPr>
          <a:lstStyle/>
          <a:p>
            <a:pPr>
              <a:spcAft>
                <a:spcPts val="1200"/>
              </a:spcAft>
            </a:pPr>
            <a:r>
              <a:rPr lang="en-US" altLang="zh-TW" sz="1800"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Course Goals &amp; Learning Objectives:</a:t>
            </a:r>
            <a:endParaRPr lang="zh-TW" altLang="zh-TW" sz="1800" dirty="0">
              <a:latin typeface="Times New Roman" panose="02020603050405020304" pitchFamily="18" charset="0"/>
              <a:cs typeface="Times New Roman" panose="02020603050405020304" pitchFamily="18" charset="0"/>
            </a:endParaRPr>
          </a:p>
          <a:p>
            <a:pPr lvl="1">
              <a:lnSpc>
                <a:spcPct val="150000"/>
              </a:lnSpc>
            </a:pPr>
            <a:r>
              <a:rPr lang="en-US" altLang="zh-TW" sz="1800" dirty="0">
                <a:latin typeface="Times New Roman" panose="02020603050405020304" pitchFamily="18" charset="0"/>
                <a:cs typeface="Times New Roman" panose="02020603050405020304" pitchFamily="18" charset="0"/>
              </a:rPr>
              <a:t>Understand the </a:t>
            </a:r>
            <a:r>
              <a:rPr lang="en-US" altLang="zh-TW" sz="1800" u="sng" dirty="0">
                <a:latin typeface="Times New Roman" panose="02020603050405020304" pitchFamily="18" charset="0"/>
                <a:cs typeface="Times New Roman" panose="02020603050405020304" pitchFamily="18" charset="0"/>
              </a:rPr>
              <a:t>definition</a:t>
            </a:r>
            <a:r>
              <a:rPr lang="en-US" altLang="zh-TW" sz="1800" dirty="0">
                <a:latin typeface="Times New Roman" panose="02020603050405020304" pitchFamily="18" charset="0"/>
                <a:cs typeface="Times New Roman" panose="02020603050405020304" pitchFamily="18" charset="0"/>
              </a:rPr>
              <a:t> and </a:t>
            </a:r>
            <a:r>
              <a:rPr lang="en-US" altLang="zh-TW" sz="1800" u="sng" dirty="0">
                <a:latin typeface="Times New Roman" panose="02020603050405020304" pitchFamily="18" charset="0"/>
                <a:cs typeface="Times New Roman" panose="02020603050405020304" pitchFamily="18" charset="0"/>
              </a:rPr>
              <a:t>importance</a:t>
            </a:r>
            <a:r>
              <a:rPr lang="en-US" altLang="zh-TW" sz="1800" dirty="0">
                <a:latin typeface="Times New Roman" panose="02020603050405020304" pitchFamily="18" charset="0"/>
                <a:cs typeface="Times New Roman" panose="02020603050405020304" pitchFamily="18" charset="0"/>
              </a:rPr>
              <a:t> of </a:t>
            </a:r>
            <a:r>
              <a:rPr lang="en-US" altLang="zh-TW" sz="1800" b="1" dirty="0">
                <a:latin typeface="Times New Roman" panose="02020603050405020304" pitchFamily="18" charset="0"/>
                <a:cs typeface="Times New Roman" panose="02020603050405020304" pitchFamily="18" charset="0"/>
              </a:rPr>
              <a:t>Cultural Sensitivity</a:t>
            </a:r>
          </a:p>
          <a:p>
            <a:pPr lvl="1">
              <a:lnSpc>
                <a:spcPct val="150000"/>
              </a:lnSpc>
            </a:pPr>
            <a:r>
              <a:rPr lang="en-US" altLang="zh-TW" sz="1800" dirty="0">
                <a:latin typeface="Times New Roman" panose="02020603050405020304" pitchFamily="18" charset="0"/>
                <a:cs typeface="Times New Roman" panose="02020603050405020304" pitchFamily="18" charset="0"/>
              </a:rPr>
              <a:t>Understand the importance of </a:t>
            </a:r>
            <a:r>
              <a:rPr lang="en-US" altLang="zh-TW" sz="1800" b="1" dirty="0">
                <a:latin typeface="Times New Roman" panose="02020603050405020304" pitchFamily="18" charset="0"/>
                <a:cs typeface="Times New Roman" panose="02020603050405020304" pitchFamily="18" charset="0"/>
              </a:rPr>
              <a:t>Cultural Safety in Health Care for Indigenous Peoples</a:t>
            </a:r>
          </a:p>
          <a:p>
            <a:pPr lvl="1">
              <a:lnSpc>
                <a:spcPct val="150000"/>
              </a:lnSpc>
            </a:pPr>
            <a:r>
              <a:rPr lang="en-US" altLang="zh-TW" sz="1800" dirty="0">
                <a:latin typeface="Times New Roman" panose="02020603050405020304" pitchFamily="18" charset="0"/>
                <a:cs typeface="Times New Roman" panose="02020603050405020304" pitchFamily="18" charset="0"/>
              </a:rPr>
              <a:t>Understand </a:t>
            </a:r>
            <a:r>
              <a:rPr lang="en-US" altLang="zh-TW" sz="1800" u="sng" dirty="0">
                <a:latin typeface="Times New Roman" panose="02020603050405020304" pitchFamily="18" charset="0"/>
                <a:cs typeface="Times New Roman" panose="02020603050405020304" pitchFamily="18" charset="0"/>
              </a:rPr>
              <a:t>standard practices</a:t>
            </a:r>
            <a:r>
              <a:rPr lang="en-US" altLang="zh-TW" sz="1800" dirty="0">
                <a:latin typeface="Times New Roman" panose="02020603050405020304" pitchFamily="18" charset="0"/>
                <a:cs typeface="Times New Roman" panose="02020603050405020304" pitchFamily="18" charset="0"/>
              </a:rPr>
              <a:t> of </a:t>
            </a:r>
            <a:r>
              <a:rPr lang="en-US" altLang="zh-TW" sz="1800" b="1" dirty="0">
                <a:latin typeface="Times New Roman" panose="02020603050405020304" pitchFamily="18" charset="0"/>
                <a:cs typeface="Times New Roman" panose="02020603050405020304" pitchFamily="18" charset="0"/>
              </a:rPr>
              <a:t>Culturally Appropriate Health Care</a:t>
            </a:r>
            <a:r>
              <a:rPr lang="en-US" altLang="zh-TW" sz="1800" dirty="0">
                <a:latin typeface="Times New Roman" panose="02020603050405020304" pitchFamily="18" charset="0"/>
                <a:cs typeface="Times New Roman" panose="02020603050405020304" pitchFamily="18" charset="0"/>
              </a:rPr>
              <a:t> and how to deliver them</a:t>
            </a:r>
            <a:endParaRPr lang="zh-TW" altLang="zh-TW" sz="1800" dirty="0">
              <a:latin typeface="Times New Roman" panose="02020603050405020304" pitchFamily="18" charset="0"/>
              <a:cs typeface="Times New Roman" panose="02020603050405020304" pitchFamily="18" charset="0"/>
            </a:endParaRPr>
          </a:p>
          <a:p>
            <a:pPr lvl="1">
              <a:lnSpc>
                <a:spcPct val="150000"/>
              </a:lnSpc>
            </a:pPr>
            <a:r>
              <a:rPr lang="en-US" altLang="zh-TW" sz="1800" dirty="0">
                <a:latin typeface="Times New Roman" panose="02020603050405020304" pitchFamily="18" charset="0"/>
                <a:cs typeface="Times New Roman" panose="02020603050405020304" pitchFamily="18" charset="0"/>
              </a:rPr>
              <a:t>Design </a:t>
            </a:r>
            <a:r>
              <a:rPr lang="en-US" altLang="zh-TW" sz="1800" u="sng" dirty="0">
                <a:latin typeface="Times New Roman" panose="02020603050405020304" pitchFamily="18" charset="0"/>
                <a:cs typeface="Times New Roman" panose="02020603050405020304" pitchFamily="18" charset="0"/>
              </a:rPr>
              <a:t>best practices</a:t>
            </a:r>
            <a:r>
              <a:rPr lang="en-US" altLang="zh-TW" sz="1800" dirty="0">
                <a:latin typeface="Times New Roman" panose="02020603050405020304" pitchFamily="18" charset="0"/>
                <a:cs typeface="Times New Roman" panose="02020603050405020304" pitchFamily="18" charset="0"/>
              </a:rPr>
              <a:t> of </a:t>
            </a:r>
            <a:r>
              <a:rPr lang="en-US" altLang="zh-TW" sz="1800" b="1" dirty="0">
                <a:latin typeface="Times New Roman" panose="02020603050405020304" pitchFamily="18" charset="0"/>
                <a:cs typeface="Times New Roman" panose="02020603050405020304" pitchFamily="18" charset="0"/>
              </a:rPr>
              <a:t>Culturally Appropriate Health Care</a:t>
            </a:r>
          </a:p>
          <a:p>
            <a:pPr lvl="1">
              <a:lnSpc>
                <a:spcPct val="150000"/>
              </a:lnSpc>
            </a:pPr>
            <a:r>
              <a:rPr lang="en-US" altLang="zh-TW" sz="1800" dirty="0">
                <a:latin typeface="Times New Roman" panose="02020603050405020304" pitchFamily="18" charset="0"/>
                <a:cs typeface="Times New Roman" panose="02020603050405020304" pitchFamily="18" charset="0"/>
              </a:rPr>
              <a:t>Instructional videos from online and live courses are made available for care workers.</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dirty="0">
              <a:latin typeface="標楷體" panose="03000509000000000000" pitchFamily="65" charset="-120"/>
              <a:ea typeface="標楷體" panose="03000509000000000000" pitchFamily="65" charset="-120"/>
            </a:endParaRPr>
          </a:p>
          <a:p>
            <a:endParaRPr lang="en-US" altLang="zh-TW" sz="1800" dirty="0">
              <a:latin typeface="標楷體" panose="03000509000000000000" pitchFamily="65" charset="-120"/>
              <a:ea typeface="標楷體" panose="03000509000000000000" pitchFamily="65" charset="-120"/>
            </a:endParaRPr>
          </a:p>
          <a:p>
            <a:endParaRPr lang="en-US" altLang="zh-TW" sz="1800" dirty="0">
              <a:latin typeface="標楷體" panose="03000509000000000000" pitchFamily="65" charset="-120"/>
              <a:ea typeface="標楷體" panose="03000509000000000000" pitchFamily="65" charset="-120"/>
            </a:endParaRPr>
          </a:p>
          <a:p>
            <a:pPr lvl="1"/>
            <a:endParaRPr lang="en-US" altLang="zh-TW" sz="1800" dirty="0">
              <a:latin typeface="標楷體" panose="03000509000000000000" pitchFamily="65" charset="-120"/>
              <a:ea typeface="標楷體" panose="03000509000000000000" pitchFamily="65" charset="-120"/>
            </a:endParaRPr>
          </a:p>
          <a:p>
            <a:pPr marL="365760" lvl="1" indent="0">
              <a:buNone/>
            </a:pPr>
            <a:endParaRPr lang="en-US" altLang="zh-TW" sz="1800" dirty="0">
              <a:latin typeface="標楷體" panose="03000509000000000000" pitchFamily="65" charset="-120"/>
              <a:ea typeface="標楷體" panose="03000509000000000000" pitchFamily="65" charset="-120"/>
            </a:endParaRPr>
          </a:p>
          <a:p>
            <a:endParaRPr lang="zh-TW" altLang="en-US" sz="1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ADA8886C-D685-441D-8D6F-30B7E954B207}"/>
              </a:ext>
            </a:extLst>
          </p:cNvPr>
          <p:cNvSpPr>
            <a:spLocks noGrp="1"/>
          </p:cNvSpPr>
          <p:nvPr>
            <p:ph type="sldNum" sz="quarter" idx="12"/>
          </p:nvPr>
        </p:nvSpPr>
        <p:spPr/>
        <p:txBody>
          <a:bodyPr/>
          <a:lstStyle/>
          <a:p>
            <a:fld id="{DA1A8190-D433-4F15-89D6-E560A667A368}" type="slidenum">
              <a:rPr lang="zh-TW" altLang="en-US" smtClean="0"/>
              <a:pPr/>
              <a:t>7</a:t>
            </a:fld>
            <a:endParaRPr lang="zh-TW" altLang="en-US"/>
          </a:p>
        </p:txBody>
      </p:sp>
    </p:spTree>
    <p:extLst>
      <p:ext uri="{BB962C8B-B14F-4D97-AF65-F5344CB8AC3E}">
        <p14:creationId xmlns:p14="http://schemas.microsoft.com/office/powerpoint/2010/main" val="1107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57406B-4E08-492F-A5E8-CB98215B8E25}"/>
              </a:ext>
            </a:extLst>
          </p:cNvPr>
          <p:cNvSpPr>
            <a:spLocks noGrp="1"/>
          </p:cNvSpPr>
          <p:nvPr>
            <p:ph type="title"/>
          </p:nvPr>
        </p:nvSpPr>
        <p:spPr>
          <a:xfrm>
            <a:off x="1040150" y="407053"/>
            <a:ext cx="7024744" cy="1143000"/>
          </a:xfrm>
        </p:spPr>
        <p:txBody>
          <a:bodyPr>
            <a:normAutofit/>
          </a:bodyPr>
          <a:lstStyle/>
          <a:p>
            <a:pPr algn="ctr"/>
            <a:r>
              <a:rPr lang="en-US" altLang="zh-TW" sz="2800" b="1" dirty="0">
                <a:latin typeface="Times New Roman" panose="02020603050405020304" pitchFamily="18" charset="0"/>
                <a:cs typeface="Times New Roman" panose="02020603050405020304" pitchFamily="18" charset="0"/>
              </a:rPr>
              <a:t>Introduction to Cultural Safety:</a:t>
            </a:r>
            <a:br>
              <a:rPr lang="en-US" altLang="zh-TW" sz="2800" b="1" dirty="0">
                <a:latin typeface="Times New Roman" panose="02020603050405020304" pitchFamily="18" charset="0"/>
                <a:cs typeface="Times New Roman" panose="02020603050405020304" pitchFamily="18" charset="0"/>
              </a:rPr>
            </a:br>
            <a:r>
              <a:rPr lang="en-US" altLang="zh-TW" sz="2800" b="1" dirty="0">
                <a:latin typeface="Times New Roman" panose="02020603050405020304" pitchFamily="18" charset="0"/>
                <a:cs typeface="Times New Roman" panose="02020603050405020304" pitchFamily="18" charset="0"/>
              </a:rPr>
              <a:t>Course Content </a:t>
            </a:r>
            <a:endParaRPr lang="zh-TW" altLang="en-US" sz="2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A40197D9-D40F-478A-B753-F25635B7A6CB}"/>
              </a:ext>
            </a:extLst>
          </p:cNvPr>
          <p:cNvSpPr>
            <a:spLocks noGrp="1"/>
          </p:cNvSpPr>
          <p:nvPr>
            <p:ph idx="1"/>
          </p:nvPr>
        </p:nvSpPr>
        <p:spPr>
          <a:xfrm>
            <a:off x="1163863" y="1628800"/>
            <a:ext cx="6777317" cy="4680520"/>
          </a:xfrm>
        </p:spPr>
        <p:txBody>
          <a:bodyPr>
            <a:normAutofit/>
          </a:bodyPr>
          <a:lstStyle/>
          <a:p>
            <a:pPr lvl="1"/>
            <a:r>
              <a:rPr lang="en-US" altLang="zh-TW" b="1" dirty="0">
                <a:latin typeface="Times New Roman" panose="02020603050405020304" pitchFamily="18" charset="0"/>
                <a:cs typeface="Times New Roman" panose="02020603050405020304" pitchFamily="18" charset="0"/>
              </a:rPr>
              <a:t>Getting to know Taiwanese Indigenous Peoples</a:t>
            </a:r>
            <a:endParaRPr lang="zh-TW" altLang="zh-TW" dirty="0">
              <a:latin typeface="Times New Roman" panose="02020603050405020304" pitchFamily="18" charset="0"/>
              <a:cs typeface="Times New Roman" panose="02020603050405020304" pitchFamily="18" charset="0"/>
            </a:endParaRPr>
          </a:p>
          <a:p>
            <a:pPr lvl="2"/>
            <a:r>
              <a:rPr lang="en-US" altLang="zh-TW" dirty="0">
                <a:latin typeface="Times New Roman" panose="02020603050405020304" pitchFamily="18" charset="0"/>
                <a:cs typeface="Times New Roman" panose="02020603050405020304" pitchFamily="18" charset="0"/>
              </a:rPr>
              <a:t>Invaded &amp; Colonized history</a:t>
            </a:r>
            <a:endParaRPr lang="zh-TW" altLang="zh-TW" dirty="0">
              <a:latin typeface="Times New Roman" panose="02020603050405020304" pitchFamily="18" charset="0"/>
              <a:cs typeface="Times New Roman" panose="02020603050405020304" pitchFamily="18" charset="0"/>
            </a:endParaRPr>
          </a:p>
          <a:p>
            <a:pPr lvl="2">
              <a:spcAft>
                <a:spcPts val="600"/>
              </a:spcAft>
            </a:pPr>
            <a:r>
              <a:rPr lang="en-US" altLang="zh-TW" dirty="0">
                <a:latin typeface="Times New Roman" panose="02020603050405020304" pitchFamily="18" charset="0"/>
                <a:cs typeface="Times New Roman" panose="02020603050405020304" pitchFamily="18" charset="0"/>
              </a:rPr>
              <a:t>Current Situation</a:t>
            </a:r>
          </a:p>
          <a:p>
            <a:pPr lvl="1"/>
            <a:r>
              <a:rPr lang="en-US" altLang="zh-TW" b="1" dirty="0">
                <a:latin typeface="Times New Roman" panose="02020603050405020304" pitchFamily="18" charset="0"/>
                <a:cs typeface="Times New Roman" panose="02020603050405020304" pitchFamily="18" charset="0"/>
              </a:rPr>
              <a:t>Health Inequities in Indigenous Peoples</a:t>
            </a:r>
          </a:p>
          <a:p>
            <a:pPr lvl="2"/>
            <a:r>
              <a:rPr lang="en-US" altLang="zh-TW" dirty="0">
                <a:latin typeface="Times New Roman" panose="02020603050405020304" pitchFamily="18" charset="0"/>
                <a:cs typeface="Times New Roman" panose="02020603050405020304" pitchFamily="18" charset="0"/>
              </a:rPr>
              <a:t>Factors Affecting their Health Status </a:t>
            </a:r>
            <a:endParaRPr lang="en-US" altLang="zh-TW" sz="2400" dirty="0">
              <a:solidFill>
                <a:schemeClr val="tx1"/>
              </a:solidFill>
              <a:latin typeface="Times New Roman" panose="02020603050405020304" pitchFamily="18" charset="0"/>
              <a:ea typeface="Adobe 繁黑體 Std B" pitchFamily="34" charset="-120"/>
              <a:cs typeface="Times New Roman" panose="02020603050405020304" pitchFamily="18" charset="0"/>
            </a:endParaRPr>
          </a:p>
          <a:p>
            <a:pPr lvl="2">
              <a:spcAft>
                <a:spcPts val="600"/>
              </a:spcAft>
            </a:pPr>
            <a:r>
              <a:rPr lang="en-US" altLang="zh-TW" dirty="0">
                <a:latin typeface="Times New Roman" panose="02020603050405020304" pitchFamily="18" charset="0"/>
                <a:cs typeface="Times New Roman" panose="02020603050405020304" pitchFamily="18" charset="0"/>
              </a:rPr>
              <a:t>Disparities in Average Life Expectancy and Mortality Rates between Indigenous and National Population</a:t>
            </a:r>
            <a:endParaRPr lang="zh-TW" altLang="zh-TW" dirty="0">
              <a:latin typeface="Times New Roman" panose="02020603050405020304" pitchFamily="18" charset="0"/>
              <a:cs typeface="Times New Roman" panose="02020603050405020304" pitchFamily="18" charset="0"/>
            </a:endParaRPr>
          </a:p>
          <a:p>
            <a:pPr lvl="1"/>
            <a:r>
              <a:rPr lang="en-US" altLang="zh-TW" b="1" dirty="0">
                <a:latin typeface="Times New Roman" panose="02020603050405020304" pitchFamily="18" charset="0"/>
                <a:cs typeface="Times New Roman" panose="02020603050405020304" pitchFamily="18" charset="0"/>
              </a:rPr>
              <a:t>How to deliver Culturally Safe Care</a:t>
            </a:r>
            <a:endParaRPr lang="zh-TW" altLang="zh-TW" dirty="0">
              <a:latin typeface="Times New Roman" panose="02020603050405020304" pitchFamily="18" charset="0"/>
              <a:cs typeface="Times New Roman" panose="02020603050405020304" pitchFamily="18" charset="0"/>
            </a:endParaRPr>
          </a:p>
          <a:p>
            <a:pPr lvl="2"/>
            <a:r>
              <a:rPr lang="en-US" altLang="zh-TW" dirty="0">
                <a:latin typeface="Times New Roman" panose="02020603050405020304" pitchFamily="18" charset="0"/>
                <a:cs typeface="Times New Roman" panose="02020603050405020304" pitchFamily="18" charset="0"/>
              </a:rPr>
              <a:t>It takes </a:t>
            </a:r>
            <a:r>
              <a:rPr lang="en-US" altLang="zh-TW" b="1" dirty="0">
                <a:latin typeface="Times New Roman" panose="02020603050405020304" pitchFamily="18" charset="0"/>
                <a:cs typeface="Times New Roman" panose="02020603050405020304" pitchFamily="18" charset="0"/>
              </a:rPr>
              <a:t>real training</a:t>
            </a:r>
            <a:r>
              <a:rPr lang="en-US" altLang="zh-TW" dirty="0">
                <a:latin typeface="Times New Roman" panose="02020603050405020304" pitchFamily="18" charset="0"/>
                <a:cs typeface="Times New Roman" panose="02020603050405020304" pitchFamily="18" charset="0"/>
              </a:rPr>
              <a:t> to cultivate </a:t>
            </a:r>
            <a:r>
              <a:rPr lang="en-US" altLang="zh-TW" b="1" dirty="0">
                <a:latin typeface="Times New Roman" panose="02020603050405020304" pitchFamily="18" charset="0"/>
                <a:cs typeface="Times New Roman" panose="02020603050405020304" pitchFamily="18" charset="0"/>
              </a:rPr>
              <a:t>cultural sensitivity</a:t>
            </a:r>
            <a:r>
              <a:rPr lang="en-US" altLang="zh-TW" dirty="0">
                <a:latin typeface="Times New Roman" panose="02020603050405020304" pitchFamily="18" charset="0"/>
                <a:cs typeface="Times New Roman" panose="02020603050405020304" pitchFamily="18" charset="0"/>
              </a:rPr>
              <a:t>.</a:t>
            </a:r>
            <a:endParaRPr lang="zh-TW" altLang="zh-TW" dirty="0">
              <a:latin typeface="Times New Roman" panose="02020603050405020304" pitchFamily="18" charset="0"/>
              <a:cs typeface="Times New Roman" panose="02020603050405020304" pitchFamily="18" charset="0"/>
            </a:endParaRPr>
          </a:p>
          <a:p>
            <a:pPr lvl="2">
              <a:spcAft>
                <a:spcPts val="600"/>
              </a:spcAft>
            </a:pPr>
            <a:r>
              <a:rPr lang="en-US" altLang="zh-TW" dirty="0">
                <a:latin typeface="Times New Roman" panose="02020603050405020304" pitchFamily="18" charset="0"/>
                <a:cs typeface="Times New Roman" panose="02020603050405020304" pitchFamily="18" charset="0"/>
              </a:rPr>
              <a:t>Self-awareness, Empowerment &amp; Advocacy</a:t>
            </a:r>
            <a:endParaRPr lang="zh-TW" altLang="zh-TW" dirty="0">
              <a:latin typeface="Times New Roman" panose="02020603050405020304" pitchFamily="18" charset="0"/>
              <a:cs typeface="Times New Roman" panose="02020603050405020304" pitchFamily="18" charset="0"/>
            </a:endParaRPr>
          </a:p>
          <a:p>
            <a:pPr lvl="1"/>
            <a:r>
              <a:rPr lang="en-US" altLang="zh-TW" b="1" dirty="0">
                <a:latin typeface="Times New Roman" panose="02020603050405020304" pitchFamily="18" charset="0"/>
                <a:cs typeface="Times New Roman" panose="02020603050405020304" pitchFamily="18" charset="0"/>
              </a:rPr>
              <a:t>Case Sharing</a:t>
            </a:r>
            <a:endParaRPr lang="en-US" altLang="zh-TW" sz="2200" b="1" dirty="0">
              <a:latin typeface="Times New Roman" panose="02020603050405020304" pitchFamily="18" charset="0"/>
              <a:cs typeface="Times New Roman" panose="02020603050405020304" pitchFamily="18" charset="0"/>
            </a:endParaRPr>
          </a:p>
          <a:p>
            <a:pPr lvl="1"/>
            <a:endParaRPr lang="en-US" altLang="zh-TW" sz="2400" b="1" dirty="0">
              <a:latin typeface="Times New Roman" panose="02020603050405020304" pitchFamily="18" charset="0"/>
              <a:cs typeface="Times New Roman" panose="02020603050405020304" pitchFamily="18" charset="0"/>
            </a:endParaRPr>
          </a:p>
          <a:p>
            <a:pPr lvl="1"/>
            <a:endParaRPr lang="en-US" altLang="zh-TW" sz="2400" b="1" dirty="0">
              <a:latin typeface="Times New Roman" panose="02020603050405020304" pitchFamily="18" charset="0"/>
              <a:cs typeface="Times New Roman" panose="02020603050405020304" pitchFamily="18" charset="0"/>
            </a:endParaRPr>
          </a:p>
          <a:p>
            <a:pPr lvl="1"/>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F150F90-AF06-419F-8A72-1224277C42E9}"/>
              </a:ext>
            </a:extLst>
          </p:cNvPr>
          <p:cNvSpPr>
            <a:spLocks noGrp="1"/>
          </p:cNvSpPr>
          <p:nvPr>
            <p:ph type="sldNum" sz="quarter" idx="12"/>
          </p:nvPr>
        </p:nvSpPr>
        <p:spPr/>
        <p:txBody>
          <a:bodyPr/>
          <a:lstStyle/>
          <a:p>
            <a:fld id="{DA1A8190-D433-4F15-89D6-E560A667A368}" type="slidenum">
              <a:rPr lang="zh-TW" altLang="en-US" smtClean="0"/>
              <a:pPr/>
              <a:t>8</a:t>
            </a:fld>
            <a:endParaRPr lang="zh-TW" altLang="en-US"/>
          </a:p>
        </p:txBody>
      </p:sp>
    </p:spTree>
    <p:extLst>
      <p:ext uri="{BB962C8B-B14F-4D97-AF65-F5344CB8AC3E}">
        <p14:creationId xmlns:p14="http://schemas.microsoft.com/office/powerpoint/2010/main" val="185529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454" y="1340768"/>
            <a:ext cx="421169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370654" y="669574"/>
            <a:ext cx="8229600" cy="936104"/>
          </a:xfrm>
        </p:spPr>
        <p:txBody>
          <a:bodyPr>
            <a:noAutofit/>
          </a:bodyPr>
          <a:lstStyle/>
          <a:p>
            <a:pPr algn="ctr"/>
            <a:r>
              <a:rPr lang="en-US" altLang="zh-TW" sz="2800" b="1" dirty="0">
                <a:latin typeface="Times New Roman" panose="02020603050405020304" pitchFamily="18" charset="0"/>
                <a:cs typeface="Times New Roman" panose="02020603050405020304" pitchFamily="18" charset="0"/>
              </a:rPr>
              <a:t>Taiwanese Indigenous Peoples: </a:t>
            </a:r>
            <a:br>
              <a:rPr lang="zh-TW" altLang="zh-TW" sz="2800" dirty="0">
                <a:latin typeface="Times New Roman" panose="02020603050405020304" pitchFamily="18" charset="0"/>
                <a:cs typeface="Times New Roman" panose="02020603050405020304" pitchFamily="18" charset="0"/>
              </a:rPr>
            </a:br>
            <a:r>
              <a:rPr lang="en-US" altLang="zh-TW" sz="2800" b="1" dirty="0">
                <a:latin typeface="Times New Roman" panose="02020603050405020304" pitchFamily="18" charset="0"/>
                <a:cs typeface="Times New Roman" panose="02020603050405020304" pitchFamily="18" charset="0"/>
              </a:rPr>
              <a:t>Current Situation </a:t>
            </a:r>
            <a:endParaRPr lang="zh-TW" altLang="zh-TW" sz="2800" dirty="0">
              <a:latin typeface="Times New Roman" panose="02020603050405020304" pitchFamily="18" charset="0"/>
              <a:cs typeface="Times New Roman" panose="02020603050405020304" pitchFamily="18" charset="0"/>
            </a:endParaRPr>
          </a:p>
        </p:txBody>
      </p:sp>
      <p:sp>
        <p:nvSpPr>
          <p:cNvPr id="3" name="矩形 2"/>
          <p:cNvSpPr/>
          <p:nvPr/>
        </p:nvSpPr>
        <p:spPr>
          <a:xfrm>
            <a:off x="755576" y="1901846"/>
            <a:ext cx="6192688" cy="3600986"/>
          </a:xfrm>
          <a:prstGeom prst="rect">
            <a:avLst/>
          </a:prstGeom>
        </p:spPr>
        <p:txBody>
          <a:bodyPr wrap="square">
            <a:spAutoFit/>
          </a:bodyPr>
          <a:lstStyle/>
          <a:p>
            <a:pPr marL="342900" indent="-342900">
              <a:spcAft>
                <a:spcPts val="1200"/>
              </a:spcAft>
              <a:buSzPct val="80000"/>
              <a:buFont typeface="Wingdings" pitchFamily="2" charset="2"/>
              <a:buChar char="u"/>
            </a:pPr>
            <a:r>
              <a:rPr lang="en-US" altLang="zh-TW" sz="2200" b="1" dirty="0">
                <a:latin typeface="Times New Roman" panose="02020603050405020304" pitchFamily="18" charset="0"/>
                <a:cs typeface="Times New Roman" panose="02020603050405020304" pitchFamily="18" charset="0"/>
              </a:rPr>
              <a:t>Number of Ethnic Groups</a:t>
            </a:r>
            <a:r>
              <a:rPr lang="en-US" altLang="zh-TW" sz="2200" dirty="0">
                <a:latin typeface="Times New Roman" panose="02020603050405020304" pitchFamily="18" charset="0"/>
                <a:cs typeface="Times New Roman" panose="02020603050405020304" pitchFamily="18" charset="0"/>
              </a:rPr>
              <a:t>: 16</a:t>
            </a:r>
          </a:p>
          <a:p>
            <a:pPr marL="342900" indent="-342900">
              <a:spcAft>
                <a:spcPts val="1200"/>
              </a:spcAft>
              <a:buSzPct val="80000"/>
              <a:buFont typeface="Wingdings" pitchFamily="2" charset="2"/>
              <a:buChar char="u"/>
            </a:pPr>
            <a:r>
              <a:rPr lang="en-US" altLang="zh-TW" sz="2200" b="1" dirty="0">
                <a:latin typeface="Times New Roman" panose="02020603050405020304" pitchFamily="18" charset="0"/>
                <a:cs typeface="Times New Roman" panose="02020603050405020304" pitchFamily="18" charset="0"/>
              </a:rPr>
              <a:t>Population</a:t>
            </a:r>
            <a:r>
              <a:rPr lang="en-US" altLang="zh-TW" sz="2200" dirty="0">
                <a:latin typeface="Times New Roman" panose="02020603050405020304" pitchFamily="18" charset="0"/>
                <a:cs typeface="Times New Roman" panose="02020603050405020304" pitchFamily="18" charset="0"/>
              </a:rPr>
              <a:t>: ~581,000 (</a:t>
            </a:r>
            <a:r>
              <a:rPr lang="en-US" altLang="zh-TW" sz="2200" b="1" dirty="0">
                <a:highlight>
                  <a:srgbClr val="FFFF00"/>
                </a:highlight>
                <a:latin typeface="Times New Roman" panose="02020603050405020304" pitchFamily="18" charset="0"/>
                <a:cs typeface="Times New Roman" panose="02020603050405020304" pitchFamily="18" charset="0"/>
              </a:rPr>
              <a:t>2.5%</a:t>
            </a:r>
            <a:r>
              <a:rPr lang="en-US" altLang="zh-TW" sz="2200" dirty="0">
                <a:latin typeface="Times New Roman" panose="02020603050405020304" pitchFamily="18" charset="0"/>
                <a:cs typeface="Times New Roman" panose="02020603050405020304" pitchFamily="18" charset="0"/>
              </a:rPr>
              <a:t>)</a:t>
            </a:r>
          </a:p>
          <a:p>
            <a:pPr marL="342900" indent="-342900">
              <a:buSzPct val="80000"/>
              <a:buFont typeface="Wingdings" pitchFamily="2" charset="2"/>
              <a:buChar char="u"/>
            </a:pPr>
            <a:r>
              <a:rPr lang="en-US" altLang="zh-TW" sz="2200" b="1" dirty="0">
                <a:latin typeface="Times New Roman" panose="02020603050405020304" pitchFamily="18" charset="0"/>
                <a:cs typeface="Times New Roman" panose="02020603050405020304" pitchFamily="18" charset="0"/>
              </a:rPr>
              <a:t>Languages</a:t>
            </a:r>
            <a:r>
              <a:rPr lang="en-US" altLang="zh-TW" sz="2200" dirty="0">
                <a:latin typeface="Times New Roman" panose="02020603050405020304" pitchFamily="18" charset="0"/>
                <a:cs typeface="Times New Roman" panose="02020603050405020304" pitchFamily="18" charset="0"/>
              </a:rPr>
              <a:t>: </a:t>
            </a:r>
          </a:p>
          <a:p>
            <a:pPr>
              <a:spcAft>
                <a:spcPts val="1200"/>
              </a:spcAft>
              <a:buSzPct val="80000"/>
            </a:pPr>
            <a:r>
              <a:rPr lang="en-US" altLang="zh-TW" sz="2200" dirty="0">
                <a:latin typeface="Times New Roman" panose="02020603050405020304" pitchFamily="18" charset="0"/>
                <a:cs typeface="Times New Roman" panose="02020603050405020304" pitchFamily="18" charset="0"/>
              </a:rPr>
              <a:t>       Austronesian languages</a:t>
            </a:r>
          </a:p>
          <a:p>
            <a:pPr marL="342900" indent="-342900">
              <a:buSzPct val="80000"/>
              <a:buFont typeface="Wingdings" pitchFamily="2" charset="2"/>
              <a:buChar char="u"/>
            </a:pPr>
            <a:r>
              <a:rPr lang="en-US" altLang="zh-TW" sz="2200" b="1" dirty="0">
                <a:latin typeface="Times New Roman" panose="02020603050405020304" pitchFamily="18" charset="0"/>
                <a:cs typeface="Times New Roman" panose="02020603050405020304" pitchFamily="18" charset="0"/>
              </a:rPr>
              <a:t>Geographic Distribution</a:t>
            </a:r>
            <a:r>
              <a:rPr lang="en-US" altLang="zh-TW" sz="2200" dirty="0">
                <a:latin typeface="Times New Roman" panose="02020603050405020304" pitchFamily="18" charset="0"/>
                <a:cs typeface="Times New Roman" panose="02020603050405020304" pitchFamily="18" charset="0"/>
              </a:rPr>
              <a:t>:</a:t>
            </a:r>
            <a:endParaRPr lang="zh-TW" altLang="zh-TW" sz="2200" dirty="0">
              <a:latin typeface="Times New Roman" panose="02020603050405020304" pitchFamily="18" charset="0"/>
              <a:cs typeface="Times New Roman" panose="02020603050405020304" pitchFamily="18" charset="0"/>
            </a:endParaRPr>
          </a:p>
          <a:p>
            <a:pPr lvl="1">
              <a:buSzPct val="80000"/>
            </a:pPr>
            <a:r>
              <a:rPr lang="en-US" altLang="zh-TW" sz="2200" dirty="0">
                <a:latin typeface="Times New Roman" panose="02020603050405020304" pitchFamily="18" charset="0"/>
                <a:cs typeface="Times New Roman" panose="02020603050405020304" pitchFamily="18" charset="0"/>
              </a:rPr>
              <a:t>25 Plains Indigenous Areas</a:t>
            </a:r>
          </a:p>
          <a:p>
            <a:pPr lvl="1">
              <a:buSzPct val="80000"/>
            </a:pPr>
            <a:r>
              <a:rPr lang="en-US" altLang="zh-TW" sz="2200" dirty="0">
                <a:latin typeface="Times New Roman" panose="02020603050405020304" pitchFamily="18" charset="0"/>
                <a:cs typeface="Times New Roman" panose="02020603050405020304" pitchFamily="18" charset="0"/>
              </a:rPr>
              <a:t>30 Mountain Indigenous Areas</a:t>
            </a:r>
          </a:p>
          <a:p>
            <a:pPr marL="800100" lvl="1" indent="-342900">
              <a:buSzPct val="80000"/>
              <a:buFont typeface="Wingdings" pitchFamily="2" charset="2"/>
              <a:buChar char="u"/>
            </a:pPr>
            <a:endParaRPr lang="en-US" altLang="zh-TW" sz="2200" dirty="0">
              <a:latin typeface="Times New Roman" panose="02020603050405020304" pitchFamily="18" charset="0"/>
              <a:cs typeface="Times New Roman" panose="02020603050405020304" pitchFamily="18" charset="0"/>
            </a:endParaRPr>
          </a:p>
          <a:p>
            <a:pPr marL="342900" lvl="1" indent="-342900">
              <a:buSzPct val="80000"/>
              <a:buFont typeface="Wingdings" pitchFamily="2" charset="2"/>
              <a:buChar char="u"/>
            </a:pPr>
            <a:r>
              <a:rPr lang="en-US" altLang="zh-TW" sz="2200" b="1" dirty="0">
                <a:latin typeface="Times New Roman" panose="02020603050405020304" pitchFamily="18" charset="0"/>
                <a:cs typeface="Times New Roman" panose="02020603050405020304" pitchFamily="18" charset="0"/>
              </a:rPr>
              <a:t>Number of Tribes</a:t>
            </a:r>
            <a:r>
              <a:rPr lang="en-US" altLang="zh-TW" sz="2200" dirty="0">
                <a:latin typeface="Times New Roman" panose="02020603050405020304" pitchFamily="18" charset="0"/>
                <a:cs typeface="Times New Roman" panose="02020603050405020304" pitchFamily="18" charset="0"/>
              </a:rPr>
              <a:t>: 737</a:t>
            </a:r>
          </a:p>
        </p:txBody>
      </p:sp>
      <p:sp>
        <p:nvSpPr>
          <p:cNvPr id="4" name="投影片編號版面配置區 3"/>
          <p:cNvSpPr>
            <a:spLocks noGrp="1"/>
          </p:cNvSpPr>
          <p:nvPr>
            <p:ph type="sldNum" sz="quarter" idx="12"/>
          </p:nvPr>
        </p:nvSpPr>
        <p:spPr/>
        <p:txBody>
          <a:bodyPr/>
          <a:lstStyle/>
          <a:p>
            <a:fld id="{DA1A8190-D433-4F15-89D6-E560A667A368}" type="slidenum">
              <a:rPr lang="zh-TW" altLang="en-US" smtClean="0"/>
              <a:pPr/>
              <a:t>9</a:t>
            </a:fld>
            <a:endParaRPr lang="zh-TW" altLang="en-US"/>
          </a:p>
        </p:txBody>
      </p:sp>
    </p:spTree>
    <p:extLst>
      <p:ext uri="{BB962C8B-B14F-4D97-AF65-F5344CB8AC3E}">
        <p14:creationId xmlns:p14="http://schemas.microsoft.com/office/powerpoint/2010/main" val="4170812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奧斯丁">
  <a:themeElements>
    <a:clrScheme name="奧斯丁">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奧斯丁">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奧斯丁">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{8D5BB4FD-F681-9B43-AA60-7CAE814DC7E4}tf16401378</Template>
  <TotalTime>9848</TotalTime>
  <Words>3486</Words>
  <Application>Microsoft Macintosh PowerPoint</Application>
  <PresentationFormat>如螢幕大小 (4:3)</PresentationFormat>
  <Paragraphs>300</Paragraphs>
  <Slides>17</Slides>
  <Notes>17</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17</vt:i4>
      </vt:variant>
    </vt:vector>
  </HeadingPairs>
  <TitlesOfParts>
    <vt:vector size="30" baseType="lpstr">
      <vt:lpstr>微軟正黑體</vt:lpstr>
      <vt:lpstr>標楷體</vt:lpstr>
      <vt:lpstr>Adobe 繁黑體 Std B</vt:lpstr>
      <vt:lpstr>Algerian</vt:lpstr>
      <vt:lpstr>Arial</vt:lpstr>
      <vt:lpstr>Calibri</vt:lpstr>
      <vt:lpstr>Calibri Light</vt:lpstr>
      <vt:lpstr>Century Gothic</vt:lpstr>
      <vt:lpstr>Times New Roman</vt:lpstr>
      <vt:lpstr>Wingdings</vt:lpstr>
      <vt:lpstr>Wingdings 2</vt:lpstr>
      <vt:lpstr>Wingdings 3</vt:lpstr>
      <vt:lpstr>奧斯丁</vt:lpstr>
      <vt:lpstr>Ethnic Dialogue &amp; Experience Sharing: How Taiwan promoted  Indigenous Cultural Safety</vt:lpstr>
      <vt:lpstr>About Me</vt:lpstr>
      <vt:lpstr>Outline</vt:lpstr>
      <vt:lpstr>President Tsai's  Indigenous Peoples Policy</vt:lpstr>
      <vt:lpstr>9 Proposed Initiatives </vt:lpstr>
      <vt:lpstr>Cultural Safety Policies for Taiwanese Indigenous Peoples</vt:lpstr>
      <vt:lpstr>3-hour Basic Training Course</vt:lpstr>
      <vt:lpstr>Introduction to Cultural Safety: Course Content </vt:lpstr>
      <vt:lpstr>Taiwanese Indigenous Peoples:  Current Situation </vt:lpstr>
      <vt:lpstr>Factors Affecting Health Status among Indigenous Peoples</vt:lpstr>
      <vt:lpstr>PowerPoint 簡報</vt:lpstr>
      <vt:lpstr>PowerPoint 簡報</vt:lpstr>
      <vt:lpstr>Social Determinants of Health Inequities in Indigenous Peoples</vt:lpstr>
      <vt:lpstr>PowerPoint 簡報</vt:lpstr>
      <vt:lpstr>Ongoing Efforts</vt:lpstr>
      <vt:lpstr>Sharing Personal Stories</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原住民族長期照顧服務模式之規劃</dc:title>
  <dc:creator>lily920544</dc:creator>
  <cp:lastModifiedBy>心梅 潘</cp:lastModifiedBy>
  <cp:revision>409</cp:revision>
  <cp:lastPrinted>2021-10-28T02:24:25Z</cp:lastPrinted>
  <dcterms:created xsi:type="dcterms:W3CDTF">2016-09-07T03:31:22Z</dcterms:created>
  <dcterms:modified xsi:type="dcterms:W3CDTF">2022-07-10T16:29:31Z</dcterms:modified>
</cp:coreProperties>
</file>