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4" r:id="rId3"/>
    <p:sldId id="266" r:id="rId4"/>
    <p:sldId id="267" r:id="rId5"/>
    <p:sldId id="268" r:id="rId6"/>
    <p:sldId id="269" r:id="rId7"/>
    <p:sldId id="270" r:id="rId8"/>
    <p:sldId id="271" r:id="rId9"/>
    <p:sldId id="272" r:id="rId10"/>
    <p:sldId id="273" r:id="rId11"/>
    <p:sldId id="566" r:id="rId12"/>
    <p:sldId id="259" r:id="rId13"/>
    <p:sldId id="564" r:id="rId14"/>
    <p:sldId id="565" r:id="rId15"/>
    <p:sldId id="571" r:id="rId16"/>
    <p:sldId id="567" r:id="rId17"/>
    <p:sldId id="568" r:id="rId18"/>
    <p:sldId id="569" r:id="rId19"/>
    <p:sldId id="570" r:id="rId20"/>
    <p:sldId id="260" r:id="rId21"/>
    <p:sldId id="279" r:id="rId22"/>
    <p:sldId id="291" r:id="rId23"/>
    <p:sldId id="280" r:id="rId24"/>
    <p:sldId id="262" r:id="rId25"/>
    <p:sldId id="572" r:id="rId26"/>
    <p:sldId id="283" r:id="rId27"/>
    <p:sldId id="290" r:id="rId28"/>
    <p:sldId id="284" r:id="rId29"/>
    <p:sldId id="285" r:id="rId30"/>
    <p:sldId id="563" r:id="rId31"/>
    <p:sldId id="286" r:id="rId32"/>
    <p:sldId id="294" r:id="rId33"/>
    <p:sldId id="287" r:id="rId34"/>
    <p:sldId id="288" r:id="rId35"/>
    <p:sldId id="257" r:id="rId36"/>
    <p:sldId id="292" r:id="rId37"/>
    <p:sldId id="28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67" autoAdjust="0"/>
    <p:restoredTop sz="83487" autoAdjust="0"/>
  </p:normalViewPr>
  <p:slideViewPr>
    <p:cSldViewPr snapToGrid="0" showGuides="1">
      <p:cViewPr varScale="1">
        <p:scale>
          <a:sx n="81" d="100"/>
          <a:sy n="81" d="100"/>
        </p:scale>
        <p:origin x="44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AC7A57-2F1B-499A-94DC-06ADA1A79BBD}" type="datetimeFigureOut">
              <a:rPr lang="en-ZA" smtClean="0"/>
              <a:t>2022/09/28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A3E8F-AD5A-4053-8C66-EA2963881E22}" type="slidenum">
              <a:rPr lang="en-ZA" smtClean="0"/>
              <a:t>‹#›</a:t>
            </a:fld>
            <a:endParaRPr lang="en-ZA"/>
          </a:p>
        </p:txBody>
      </p:sp>
    </p:spTree>
    <p:extLst>
      <p:ext uri="{BB962C8B-B14F-4D97-AF65-F5344CB8AC3E}">
        <p14:creationId xmlns:p14="http://schemas.microsoft.com/office/powerpoint/2010/main" val="2733937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brickworld.co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At the end of 2018 I left the digital agency I started 13 years earlier to start a new journey, a journey inspired by a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That question was, what the heck do we mean by digital transformation?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Boston Consulting Group reports that more than 70% of all digital transformations fail</a:t>
            </a:r>
          </a:p>
          <a:p>
            <a:endParaRPr lang="en-ZA" dirty="0"/>
          </a:p>
        </p:txBody>
      </p:sp>
      <p:sp>
        <p:nvSpPr>
          <p:cNvPr id="4" name="Slide Number Placeholder 3"/>
          <p:cNvSpPr>
            <a:spLocks noGrp="1"/>
          </p:cNvSpPr>
          <p:nvPr>
            <p:ph type="sldNum" sz="quarter" idx="5"/>
          </p:nvPr>
        </p:nvSpPr>
        <p:spPr/>
        <p:txBody>
          <a:bodyPr/>
          <a:lstStyle/>
          <a:p>
            <a:fld id="{178A3E8F-AD5A-4053-8C66-EA2963881E22}" type="slidenum">
              <a:rPr lang="en-ZA" smtClean="0"/>
              <a:t>2</a:t>
            </a:fld>
            <a:endParaRPr lang="en-ZA"/>
          </a:p>
        </p:txBody>
      </p:sp>
    </p:spTree>
    <p:extLst>
      <p:ext uri="{BB962C8B-B14F-4D97-AF65-F5344CB8AC3E}">
        <p14:creationId xmlns:p14="http://schemas.microsoft.com/office/powerpoint/2010/main" val="4190990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But speaking of sadness,</a:t>
            </a:r>
          </a:p>
        </p:txBody>
      </p:sp>
      <p:sp>
        <p:nvSpPr>
          <p:cNvPr id="4" name="Slide Number Placeholder 3"/>
          <p:cNvSpPr>
            <a:spLocks noGrp="1"/>
          </p:cNvSpPr>
          <p:nvPr>
            <p:ph type="sldNum" sz="quarter" idx="5"/>
          </p:nvPr>
        </p:nvSpPr>
        <p:spPr/>
        <p:txBody>
          <a:bodyPr/>
          <a:lstStyle/>
          <a:p>
            <a:fld id="{178A3E8F-AD5A-4053-8C66-EA2963881E22}" type="slidenum">
              <a:rPr lang="en-ZA" smtClean="0"/>
              <a:t>14</a:t>
            </a:fld>
            <a:endParaRPr lang="en-ZA"/>
          </a:p>
        </p:txBody>
      </p:sp>
    </p:spTree>
    <p:extLst>
      <p:ext uri="{BB962C8B-B14F-4D97-AF65-F5344CB8AC3E}">
        <p14:creationId xmlns:p14="http://schemas.microsoft.com/office/powerpoint/2010/main" val="561961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78A3E8F-AD5A-4053-8C66-EA2963881E22}" type="slidenum">
              <a:rPr lang="en-ZA" smtClean="0"/>
              <a:t>15</a:t>
            </a:fld>
            <a:endParaRPr lang="en-ZA"/>
          </a:p>
        </p:txBody>
      </p:sp>
    </p:spTree>
    <p:extLst>
      <p:ext uri="{BB962C8B-B14F-4D97-AF65-F5344CB8AC3E}">
        <p14:creationId xmlns:p14="http://schemas.microsoft.com/office/powerpoint/2010/main" val="3878462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78A3E8F-AD5A-4053-8C66-EA2963881E22}" type="slidenum">
              <a:rPr lang="en-ZA" smtClean="0"/>
              <a:t>16</a:t>
            </a:fld>
            <a:endParaRPr lang="en-ZA"/>
          </a:p>
        </p:txBody>
      </p:sp>
    </p:spTree>
    <p:extLst>
      <p:ext uri="{BB962C8B-B14F-4D97-AF65-F5344CB8AC3E}">
        <p14:creationId xmlns:p14="http://schemas.microsoft.com/office/powerpoint/2010/main" val="759966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78A3E8F-AD5A-4053-8C66-EA2963881E22}" type="slidenum">
              <a:rPr lang="en-ZA" smtClean="0"/>
              <a:t>17</a:t>
            </a:fld>
            <a:endParaRPr lang="en-ZA"/>
          </a:p>
        </p:txBody>
      </p:sp>
    </p:spTree>
    <p:extLst>
      <p:ext uri="{BB962C8B-B14F-4D97-AF65-F5344CB8AC3E}">
        <p14:creationId xmlns:p14="http://schemas.microsoft.com/office/powerpoint/2010/main" val="2939680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78A3E8F-AD5A-4053-8C66-EA2963881E22}" type="slidenum">
              <a:rPr lang="en-ZA" smtClean="0"/>
              <a:t>18</a:t>
            </a:fld>
            <a:endParaRPr lang="en-ZA"/>
          </a:p>
        </p:txBody>
      </p:sp>
    </p:spTree>
    <p:extLst>
      <p:ext uri="{BB962C8B-B14F-4D97-AF65-F5344CB8AC3E}">
        <p14:creationId xmlns:p14="http://schemas.microsoft.com/office/powerpoint/2010/main" val="3758333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1932 – founded in Billund, Denmark</a:t>
            </a:r>
          </a:p>
          <a:p>
            <a:r>
              <a:rPr lang="en-ZA" dirty="0"/>
              <a:t>1958 – launched the brick that would be DNA of their business for decades to come</a:t>
            </a:r>
          </a:p>
          <a:p>
            <a:r>
              <a:rPr lang="en-ZA" dirty="0"/>
              <a:t>1988 – patent protection law suit</a:t>
            </a:r>
          </a:p>
          <a:p>
            <a:r>
              <a:rPr lang="en-ZA" dirty="0"/>
              <a:t>1998 – posted first loss</a:t>
            </a:r>
          </a:p>
          <a:p>
            <a:r>
              <a:rPr lang="en-ZA" dirty="0"/>
              <a:t>2003 – 30% year on year loss and almost a billion dollars in debt</a:t>
            </a:r>
          </a:p>
        </p:txBody>
      </p:sp>
      <p:sp>
        <p:nvSpPr>
          <p:cNvPr id="4" name="Slide Number Placeholder 3"/>
          <p:cNvSpPr>
            <a:spLocks noGrp="1"/>
          </p:cNvSpPr>
          <p:nvPr>
            <p:ph type="sldNum" sz="quarter" idx="5"/>
          </p:nvPr>
        </p:nvSpPr>
        <p:spPr/>
        <p:txBody>
          <a:bodyPr/>
          <a:lstStyle/>
          <a:p>
            <a:fld id="{178A3E8F-AD5A-4053-8C66-EA2963881E22}" type="slidenum">
              <a:rPr lang="en-ZA" smtClean="0"/>
              <a:t>19</a:t>
            </a:fld>
            <a:endParaRPr lang="en-ZA"/>
          </a:p>
        </p:txBody>
      </p:sp>
    </p:spTree>
    <p:extLst>
      <p:ext uri="{BB962C8B-B14F-4D97-AF65-F5344CB8AC3E}">
        <p14:creationId xmlns:p14="http://schemas.microsoft.com/office/powerpoint/2010/main" val="3319962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Patent protection for the iconic brick expired in 1988</a:t>
            </a:r>
          </a:p>
          <a:p>
            <a:endParaRPr lang="en-ZA" dirty="0"/>
          </a:p>
          <a:p>
            <a:r>
              <a:rPr lang="en-ZA" dirty="0"/>
              <a:t>Competition like TYCO, HASBRO MEGA BLOKS and video games, and the changes of 1989…</a:t>
            </a:r>
          </a:p>
          <a:p>
            <a:endParaRPr lang="en-ZA" dirty="0"/>
          </a:p>
          <a:p>
            <a:r>
              <a:rPr lang="en-ZA" dirty="0"/>
              <a:t>Our past success is no guarantee of future success. </a:t>
            </a:r>
          </a:p>
          <a:p>
            <a:r>
              <a:rPr lang="en-ZA" dirty="0"/>
              <a:t>Sometimes innovation is stopping doing the old things. </a:t>
            </a:r>
          </a:p>
          <a:p>
            <a:endParaRPr lang="en-ZA" dirty="0"/>
          </a:p>
        </p:txBody>
      </p:sp>
      <p:sp>
        <p:nvSpPr>
          <p:cNvPr id="4" name="Slide Number Placeholder 3"/>
          <p:cNvSpPr>
            <a:spLocks noGrp="1"/>
          </p:cNvSpPr>
          <p:nvPr>
            <p:ph type="sldNum" sz="quarter" idx="5"/>
          </p:nvPr>
        </p:nvSpPr>
        <p:spPr/>
        <p:txBody>
          <a:bodyPr/>
          <a:lstStyle/>
          <a:p>
            <a:fld id="{178A3E8F-AD5A-4053-8C66-EA2963881E22}" type="slidenum">
              <a:rPr lang="en-ZA" smtClean="0"/>
              <a:t>20</a:t>
            </a:fld>
            <a:endParaRPr lang="en-ZA"/>
          </a:p>
        </p:txBody>
      </p:sp>
    </p:spTree>
    <p:extLst>
      <p:ext uri="{BB962C8B-B14F-4D97-AF65-F5344CB8AC3E}">
        <p14:creationId xmlns:p14="http://schemas.microsoft.com/office/powerpoint/2010/main" val="362739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LEGO opened theme parks, explored video games and TV</a:t>
            </a:r>
          </a:p>
          <a:p>
            <a:r>
              <a:rPr lang="en-ZA" dirty="0"/>
              <a:t>SKUs went from 6000 in 1997 to 14000 in 2004</a:t>
            </a:r>
          </a:p>
          <a:p>
            <a:r>
              <a:rPr lang="en-ZA" dirty="0"/>
              <a:t>11000 suppliers – more than twice the amount of Boeing</a:t>
            </a:r>
          </a:p>
          <a:p>
            <a:r>
              <a:rPr lang="en-ZA" dirty="0"/>
              <a:t>In 2003 the LEGO group reported an operating loss of $228 million dollars on just over $1B in sales. Cash flow was negative, and the end was nigh.</a:t>
            </a:r>
          </a:p>
          <a:p>
            <a:endParaRPr lang="en-ZA" dirty="0"/>
          </a:p>
        </p:txBody>
      </p:sp>
      <p:sp>
        <p:nvSpPr>
          <p:cNvPr id="4" name="Slide Number Placeholder 3"/>
          <p:cNvSpPr>
            <a:spLocks noGrp="1"/>
          </p:cNvSpPr>
          <p:nvPr>
            <p:ph type="sldNum" sz="quarter" idx="5"/>
          </p:nvPr>
        </p:nvSpPr>
        <p:spPr/>
        <p:txBody>
          <a:bodyPr/>
          <a:lstStyle/>
          <a:p>
            <a:fld id="{178A3E8F-AD5A-4053-8C66-EA2963881E22}" type="slidenum">
              <a:rPr lang="en-ZA" smtClean="0"/>
              <a:t>21</a:t>
            </a:fld>
            <a:endParaRPr lang="en-ZA"/>
          </a:p>
        </p:txBody>
      </p:sp>
    </p:spTree>
    <p:extLst>
      <p:ext uri="{BB962C8B-B14F-4D97-AF65-F5344CB8AC3E}">
        <p14:creationId xmlns:p14="http://schemas.microsoft.com/office/powerpoint/2010/main" val="1738255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greater good” </a:t>
            </a:r>
          </a:p>
          <a:p>
            <a:r>
              <a:rPr lang="en-ZA" dirty="0"/>
              <a:t>The timeframe paradox</a:t>
            </a:r>
          </a:p>
          <a:p>
            <a:endParaRPr lang="en-ZA" dirty="0"/>
          </a:p>
        </p:txBody>
      </p:sp>
      <p:sp>
        <p:nvSpPr>
          <p:cNvPr id="4" name="Slide Number Placeholder 3"/>
          <p:cNvSpPr>
            <a:spLocks noGrp="1"/>
          </p:cNvSpPr>
          <p:nvPr>
            <p:ph type="sldNum" sz="quarter" idx="5"/>
          </p:nvPr>
        </p:nvSpPr>
        <p:spPr/>
        <p:txBody>
          <a:bodyPr/>
          <a:lstStyle/>
          <a:p>
            <a:fld id="{178A3E8F-AD5A-4053-8C66-EA2963881E22}" type="slidenum">
              <a:rPr lang="en-ZA" smtClean="0"/>
              <a:t>23</a:t>
            </a:fld>
            <a:endParaRPr lang="en-ZA"/>
          </a:p>
        </p:txBody>
      </p:sp>
    </p:spTree>
    <p:extLst>
      <p:ext uri="{BB962C8B-B14F-4D97-AF65-F5344CB8AC3E}">
        <p14:creationId xmlns:p14="http://schemas.microsoft.com/office/powerpoint/2010/main" val="1868128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Mr</a:t>
            </a:r>
            <a:r>
              <a:rPr lang="en-US" dirty="0"/>
              <a:t> Kristiansen is prepared for the fact that Lego’s winning streak could come to an end. According to </a:t>
            </a:r>
            <a:r>
              <a:rPr lang="en-US" dirty="0" err="1"/>
              <a:t>Mr</a:t>
            </a:r>
            <a:r>
              <a:rPr lang="en-US" dirty="0"/>
              <a:t> Knudstorp, he has a saying: “As a family owner, if you want to own something for 150 years there will always be another crisis.”</a:t>
            </a:r>
          </a:p>
          <a:p>
            <a:endParaRPr lang="en-US" dirty="0"/>
          </a:p>
          <a:p>
            <a:r>
              <a:rPr lang="en-ZA" dirty="0"/>
              <a:t>In early 2004, Kjeld Kirk Kristiansen then owner of the group and a member of the founding family, invested a substantial portion of his personal wealth into the dying company, and stepped down as CEO. </a:t>
            </a:r>
          </a:p>
          <a:p>
            <a:endParaRPr lang="en-ZA" dirty="0"/>
          </a:p>
          <a:p>
            <a:r>
              <a:rPr lang="en-US" b="0" i="0" dirty="0">
                <a:solidFill>
                  <a:srgbClr val="000000"/>
                </a:solidFill>
                <a:effectLst/>
                <a:latin typeface="Roboto" panose="02000000000000000000" pitchFamily="2" charset="0"/>
              </a:rPr>
              <a:t>Kjeld once said that “Children mean everything to us. Children and their development. And this must pervade everything we do.” He married Camilla Kristiansen and had their first child was born in 1978, a daughter which they named Sofie Kirk </a:t>
            </a:r>
            <a:r>
              <a:rPr lang="en-US" b="0" i="0" dirty="0" err="1">
                <a:solidFill>
                  <a:srgbClr val="000000"/>
                </a:solidFill>
                <a:effectLst/>
                <a:latin typeface="Roboto" panose="02000000000000000000" pitchFamily="2" charset="0"/>
              </a:rPr>
              <a:t>Kiaer</a:t>
            </a:r>
            <a:r>
              <a:rPr lang="en-US" b="0" i="0" dirty="0">
                <a:solidFill>
                  <a:srgbClr val="000000"/>
                </a:solidFill>
                <a:effectLst/>
                <a:latin typeface="Roboto" panose="02000000000000000000" pitchFamily="2" charset="0"/>
              </a:rPr>
              <a:t> Kristiansen. </a:t>
            </a:r>
            <a:endParaRPr lang="en-ZA" dirty="0"/>
          </a:p>
        </p:txBody>
      </p:sp>
      <p:sp>
        <p:nvSpPr>
          <p:cNvPr id="4" name="Slide Number Placeholder 3"/>
          <p:cNvSpPr>
            <a:spLocks noGrp="1"/>
          </p:cNvSpPr>
          <p:nvPr>
            <p:ph type="sldNum" sz="quarter" idx="5"/>
          </p:nvPr>
        </p:nvSpPr>
        <p:spPr/>
        <p:txBody>
          <a:bodyPr/>
          <a:lstStyle/>
          <a:p>
            <a:fld id="{178A3E8F-AD5A-4053-8C66-EA2963881E22}" type="slidenum">
              <a:rPr lang="en-ZA" smtClean="0"/>
              <a:t>24</a:t>
            </a:fld>
            <a:endParaRPr lang="en-ZA"/>
          </a:p>
        </p:txBody>
      </p:sp>
    </p:spTree>
    <p:extLst>
      <p:ext uri="{BB962C8B-B14F-4D97-AF65-F5344CB8AC3E}">
        <p14:creationId xmlns:p14="http://schemas.microsoft.com/office/powerpoint/2010/main" val="3369462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world feels uncertain, but the truth is we live in a time of exponential possibility. This is true because of remarkable technological advancements – specifically computing – post World War II. Most innovations and improvements in industry are linear, but the innovation and improvement in processing power, storage capacity, and connectivity have been astonishing.</a:t>
            </a:r>
          </a:p>
        </p:txBody>
      </p:sp>
      <p:sp>
        <p:nvSpPr>
          <p:cNvPr id="4" name="Slide Number Placeholder 3"/>
          <p:cNvSpPr>
            <a:spLocks noGrp="1"/>
          </p:cNvSpPr>
          <p:nvPr>
            <p:ph type="sldNum" sz="quarter" idx="5"/>
          </p:nvPr>
        </p:nvSpPr>
        <p:spPr/>
        <p:txBody>
          <a:bodyPr/>
          <a:lstStyle/>
          <a:p>
            <a:fld id="{080E6686-E68C-46AA-9C45-1D260A1AEB47}" type="slidenum">
              <a:rPr lang="en-ZA" smtClean="0"/>
              <a:t>3</a:t>
            </a:fld>
            <a:endParaRPr lang="en-ZA"/>
          </a:p>
        </p:txBody>
      </p:sp>
    </p:spTree>
    <p:extLst>
      <p:ext uri="{BB962C8B-B14F-4D97-AF65-F5344CB8AC3E}">
        <p14:creationId xmlns:p14="http://schemas.microsoft.com/office/powerpoint/2010/main" val="1824997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Jorgan</a:t>
            </a:r>
            <a:r>
              <a:rPr lang="en-ZA" dirty="0"/>
              <a:t> </a:t>
            </a:r>
            <a:r>
              <a:rPr lang="en-ZA" dirty="0" err="1"/>
              <a:t>Vig</a:t>
            </a:r>
            <a:r>
              <a:rPr lang="en-ZA" dirty="0"/>
              <a:t> Knudstorp was 35 when he </a:t>
            </a:r>
            <a:r>
              <a:rPr lang="en-ZA" dirty="0" err="1"/>
              <a:t>joine</a:t>
            </a:r>
            <a:r>
              <a:rPr lang="en-ZA" dirty="0"/>
              <a:t> the business, with no executive experience, from McKinsey.</a:t>
            </a:r>
          </a:p>
          <a:p>
            <a:r>
              <a:rPr lang="en-ZA" dirty="0"/>
              <a:t>Many of the groups supply chain issues grew out of their commitment to innovation</a:t>
            </a:r>
          </a:p>
          <a:p>
            <a:endParaRPr lang="en-ZA" dirty="0"/>
          </a:p>
          <a:p>
            <a:r>
              <a:rPr lang="en-ZA" dirty="0"/>
              <a:t>Putting technology on top of broken business processes doesn’t fix them – it amplifies the brokenness</a:t>
            </a:r>
          </a:p>
          <a:p>
            <a:endParaRPr lang="en-ZA" dirty="0"/>
          </a:p>
          <a:p>
            <a:r>
              <a:rPr lang="en-US" dirty="0" err="1"/>
              <a:t>Mr</a:t>
            </a:r>
            <a:r>
              <a:rPr lang="en-US" dirty="0"/>
              <a:t> Knudstorp adopted a strict focus on cash, selling off peripheral businesses such as theme parks and video games, and cutting the number of parts Lego made. Foreign outposts were scaled back or closed down.</a:t>
            </a:r>
          </a:p>
          <a:p>
            <a:endParaRPr lang="en-US" dirty="0"/>
          </a:p>
          <a:p>
            <a:r>
              <a:rPr lang="en-US" b="0" i="0" dirty="0">
                <a:solidFill>
                  <a:srgbClr val="121212"/>
                </a:solidFill>
                <a:effectLst/>
                <a:latin typeface="GuardianTextEgyptian"/>
              </a:rPr>
              <a:t>e also encouraged interaction with Lego’s fans, something previously considered verboten. Far from killing off Lego, the internet has played a vital role in allowing fans to share their creations and promote events like </a:t>
            </a:r>
            <a:r>
              <a:rPr lang="en-US" b="0" i="0" u="none" strike="noStrike" dirty="0" err="1">
                <a:solidFill>
                  <a:srgbClr val="BB3B80"/>
                </a:solidFill>
                <a:effectLst/>
                <a:latin typeface="GuardianTextEgyptian"/>
                <a:hlinkClick r:id="rId3"/>
              </a:rPr>
              <a:t>Brickworld</a:t>
            </a:r>
            <a:r>
              <a:rPr lang="en-US" b="0" i="0" dirty="0">
                <a:solidFill>
                  <a:srgbClr val="121212"/>
                </a:solidFill>
                <a:effectLst/>
                <a:latin typeface="GuardianTextEgyptian"/>
              </a:rPr>
              <a:t>, adult Lego fan conventions.</a:t>
            </a:r>
            <a:endParaRPr lang="en-ZA" dirty="0"/>
          </a:p>
        </p:txBody>
      </p:sp>
      <p:sp>
        <p:nvSpPr>
          <p:cNvPr id="4" name="Slide Number Placeholder 3"/>
          <p:cNvSpPr>
            <a:spLocks noGrp="1"/>
          </p:cNvSpPr>
          <p:nvPr>
            <p:ph type="sldNum" sz="quarter" idx="5"/>
          </p:nvPr>
        </p:nvSpPr>
        <p:spPr/>
        <p:txBody>
          <a:bodyPr/>
          <a:lstStyle/>
          <a:p>
            <a:fld id="{178A3E8F-AD5A-4053-8C66-EA2963881E22}" type="slidenum">
              <a:rPr lang="en-ZA" smtClean="0"/>
              <a:t>25</a:t>
            </a:fld>
            <a:endParaRPr lang="en-ZA"/>
          </a:p>
        </p:txBody>
      </p:sp>
    </p:spTree>
    <p:extLst>
      <p:ext uri="{BB962C8B-B14F-4D97-AF65-F5344CB8AC3E}">
        <p14:creationId xmlns:p14="http://schemas.microsoft.com/office/powerpoint/2010/main" val="2351681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Digitisation and putting technology on broken business processes</a:t>
            </a:r>
          </a:p>
          <a:p>
            <a:endParaRPr lang="en-ZA" dirty="0"/>
          </a:p>
        </p:txBody>
      </p:sp>
      <p:sp>
        <p:nvSpPr>
          <p:cNvPr id="4" name="Slide Number Placeholder 3"/>
          <p:cNvSpPr>
            <a:spLocks noGrp="1"/>
          </p:cNvSpPr>
          <p:nvPr>
            <p:ph type="sldNum" sz="quarter" idx="5"/>
          </p:nvPr>
        </p:nvSpPr>
        <p:spPr/>
        <p:txBody>
          <a:bodyPr/>
          <a:lstStyle/>
          <a:p>
            <a:fld id="{178A3E8F-AD5A-4053-8C66-EA2963881E22}" type="slidenum">
              <a:rPr lang="en-ZA" smtClean="0"/>
              <a:t>26</a:t>
            </a:fld>
            <a:endParaRPr lang="en-ZA"/>
          </a:p>
        </p:txBody>
      </p:sp>
    </p:spTree>
    <p:extLst>
      <p:ext uri="{BB962C8B-B14F-4D97-AF65-F5344CB8AC3E}">
        <p14:creationId xmlns:p14="http://schemas.microsoft.com/office/powerpoint/2010/main" val="1152604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Explain transformation</a:t>
            </a:r>
          </a:p>
          <a:p>
            <a:r>
              <a:rPr lang="en-ZA" dirty="0"/>
              <a:t>Implementing LEGO’s Group’s enterprise platform (integrating supply chain, HR, finance and other core competencies) took nearly a decade, but management now point to those systems as being a huge development. It also bred a culture of continuous improvement. </a:t>
            </a:r>
          </a:p>
          <a:p>
            <a:endParaRPr lang="en-ZA" dirty="0"/>
          </a:p>
        </p:txBody>
      </p:sp>
      <p:sp>
        <p:nvSpPr>
          <p:cNvPr id="4" name="Slide Number Placeholder 3"/>
          <p:cNvSpPr>
            <a:spLocks noGrp="1"/>
          </p:cNvSpPr>
          <p:nvPr>
            <p:ph type="sldNum" sz="quarter" idx="5"/>
          </p:nvPr>
        </p:nvSpPr>
        <p:spPr/>
        <p:txBody>
          <a:bodyPr/>
          <a:lstStyle/>
          <a:p>
            <a:fld id="{178A3E8F-AD5A-4053-8C66-EA2963881E22}" type="slidenum">
              <a:rPr lang="en-ZA" smtClean="0"/>
              <a:t>28</a:t>
            </a:fld>
            <a:endParaRPr lang="en-ZA"/>
          </a:p>
        </p:txBody>
      </p:sp>
    </p:spTree>
    <p:extLst>
      <p:ext uri="{BB962C8B-B14F-4D97-AF65-F5344CB8AC3E}">
        <p14:creationId xmlns:p14="http://schemas.microsoft.com/office/powerpoint/2010/main" val="3937946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Digital is something you do, or something you are?</a:t>
            </a:r>
          </a:p>
          <a:p>
            <a:r>
              <a:rPr lang="en-ZA" dirty="0"/>
              <a:t>Clearer goals – better management</a:t>
            </a:r>
          </a:p>
          <a:p>
            <a:r>
              <a:rPr lang="en-ZA" dirty="0"/>
              <a:t>2015 blog post</a:t>
            </a:r>
          </a:p>
          <a:p>
            <a:pPr lvl="1"/>
            <a:r>
              <a:rPr lang="en-ZA" dirty="0"/>
              <a:t>Streamlined decision-making</a:t>
            </a:r>
          </a:p>
          <a:p>
            <a:pPr lvl="1"/>
            <a:r>
              <a:rPr lang="en-ZA" dirty="0"/>
              <a:t>Direction for future IT development</a:t>
            </a:r>
          </a:p>
          <a:p>
            <a:pPr lvl="1"/>
            <a:r>
              <a:rPr lang="en-ZA" dirty="0"/>
              <a:t>Global collaborative culture</a:t>
            </a:r>
          </a:p>
          <a:p>
            <a:endParaRPr lang="en-ZA" dirty="0"/>
          </a:p>
          <a:p>
            <a:endParaRPr lang="en-ZA" dirty="0"/>
          </a:p>
        </p:txBody>
      </p:sp>
      <p:sp>
        <p:nvSpPr>
          <p:cNvPr id="4" name="Slide Number Placeholder 3"/>
          <p:cNvSpPr>
            <a:spLocks noGrp="1"/>
          </p:cNvSpPr>
          <p:nvPr>
            <p:ph type="sldNum" sz="quarter" idx="5"/>
          </p:nvPr>
        </p:nvSpPr>
        <p:spPr/>
        <p:txBody>
          <a:bodyPr/>
          <a:lstStyle/>
          <a:p>
            <a:fld id="{178A3E8F-AD5A-4053-8C66-EA2963881E22}" type="slidenum">
              <a:rPr lang="en-ZA" smtClean="0"/>
              <a:t>29</a:t>
            </a:fld>
            <a:endParaRPr lang="en-ZA"/>
          </a:p>
        </p:txBody>
      </p:sp>
    </p:spTree>
    <p:extLst>
      <p:ext uri="{BB962C8B-B14F-4D97-AF65-F5344CB8AC3E}">
        <p14:creationId xmlns:p14="http://schemas.microsoft.com/office/powerpoint/2010/main" val="3356945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Watch what you spend, don’t overstay your welcome, and never get into a car with a stranger. Now there’s an app for all of those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AABE99-2CA7-41D8-98CE-809E7F2A571D}"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925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78A3E8F-AD5A-4053-8C66-EA2963881E22}" type="slidenum">
              <a:rPr lang="en-ZA" smtClean="0"/>
              <a:t>31</a:t>
            </a:fld>
            <a:endParaRPr lang="en-ZA"/>
          </a:p>
        </p:txBody>
      </p:sp>
    </p:spTree>
    <p:extLst>
      <p:ext uri="{BB962C8B-B14F-4D97-AF65-F5344CB8AC3E}">
        <p14:creationId xmlns:p14="http://schemas.microsoft.com/office/powerpoint/2010/main" val="61552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21212"/>
                </a:solidFill>
                <a:effectLst/>
                <a:latin typeface="GuardianTextEgyptian"/>
              </a:rPr>
              <a:t>He also encouraged interaction with Lego’s fans, something previously considered verboten.</a:t>
            </a:r>
          </a:p>
          <a:p>
            <a:endParaRPr lang="en-US" b="0" i="0" dirty="0">
              <a:solidFill>
                <a:srgbClr val="121212"/>
              </a:solidFill>
              <a:effectLst/>
              <a:latin typeface="GuardianTextEgyptian"/>
            </a:endParaRPr>
          </a:p>
          <a:p>
            <a:r>
              <a:rPr lang="en-US" b="0" i="0" dirty="0">
                <a:solidFill>
                  <a:srgbClr val="121212"/>
                </a:solidFill>
                <a:effectLst/>
                <a:latin typeface="GuardianTextEgyptian"/>
              </a:rPr>
              <a:t>Lego launched its own crowdsourcing competition: originators of winning ideas get 1% of their product’s net sales, designs that so far include the </a:t>
            </a:r>
            <a:r>
              <a:rPr lang="en-US" b="0" i="1" dirty="0">
                <a:solidFill>
                  <a:srgbClr val="121212"/>
                </a:solidFill>
                <a:effectLst/>
                <a:latin typeface="GuardianTextEgyptian"/>
              </a:rPr>
              <a:t>Back to the Future</a:t>
            </a:r>
            <a:r>
              <a:rPr lang="en-US" b="0" i="0" dirty="0">
                <a:solidFill>
                  <a:srgbClr val="121212"/>
                </a:solidFill>
                <a:effectLst/>
                <a:latin typeface="GuardianTextEgyptian"/>
              </a:rPr>
              <a:t> DeLorean time machine, the Beatles’ Yellow Submarine and a set of female Nasa scientists.</a:t>
            </a:r>
            <a:endParaRPr lang="en-ZA" dirty="0"/>
          </a:p>
        </p:txBody>
      </p:sp>
      <p:sp>
        <p:nvSpPr>
          <p:cNvPr id="4" name="Slide Number Placeholder 3"/>
          <p:cNvSpPr>
            <a:spLocks noGrp="1"/>
          </p:cNvSpPr>
          <p:nvPr>
            <p:ph type="sldNum" sz="quarter" idx="5"/>
          </p:nvPr>
        </p:nvSpPr>
        <p:spPr/>
        <p:txBody>
          <a:bodyPr/>
          <a:lstStyle/>
          <a:p>
            <a:fld id="{178A3E8F-AD5A-4053-8C66-EA2963881E22}" type="slidenum">
              <a:rPr lang="en-ZA" smtClean="0"/>
              <a:t>32</a:t>
            </a:fld>
            <a:endParaRPr lang="en-ZA"/>
          </a:p>
        </p:txBody>
      </p:sp>
    </p:spTree>
    <p:extLst>
      <p:ext uri="{BB962C8B-B14F-4D97-AF65-F5344CB8AC3E}">
        <p14:creationId xmlns:p14="http://schemas.microsoft.com/office/powerpoint/2010/main" val="1491151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78A3E8F-AD5A-4053-8C66-EA2963881E22}" type="slidenum">
              <a:rPr lang="en-ZA" smtClean="0"/>
              <a:t>33</a:t>
            </a:fld>
            <a:endParaRPr lang="en-ZA"/>
          </a:p>
        </p:txBody>
      </p:sp>
    </p:spTree>
    <p:extLst>
      <p:ext uri="{BB962C8B-B14F-4D97-AF65-F5344CB8AC3E}">
        <p14:creationId xmlns:p14="http://schemas.microsoft.com/office/powerpoint/2010/main" val="1654745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Social media was a big opportunity</a:t>
            </a:r>
          </a:p>
          <a:p>
            <a:r>
              <a:rPr lang="en-ZA" dirty="0"/>
              <a:t>The company’s consumers and customers were potentially outpacing LEGO’s own employees in the demand of digital services and in imagining digital opportunities</a:t>
            </a:r>
          </a:p>
          <a:p>
            <a:r>
              <a:rPr lang="en-ZA" dirty="0"/>
              <a:t>A culture of data-driven decision-making</a:t>
            </a:r>
          </a:p>
          <a:p>
            <a:endParaRPr lang="en-ZA" dirty="0"/>
          </a:p>
          <a:p>
            <a:r>
              <a:rPr lang="en-ZA" dirty="0"/>
              <a:t>Bring your people along with you</a:t>
            </a:r>
          </a:p>
          <a:p>
            <a:endParaRPr lang="en-ZA" dirty="0"/>
          </a:p>
        </p:txBody>
      </p:sp>
      <p:sp>
        <p:nvSpPr>
          <p:cNvPr id="4" name="Slide Number Placeholder 3"/>
          <p:cNvSpPr>
            <a:spLocks noGrp="1"/>
          </p:cNvSpPr>
          <p:nvPr>
            <p:ph type="sldNum" sz="quarter" idx="5"/>
          </p:nvPr>
        </p:nvSpPr>
        <p:spPr/>
        <p:txBody>
          <a:bodyPr/>
          <a:lstStyle/>
          <a:p>
            <a:fld id="{178A3E8F-AD5A-4053-8C66-EA2963881E22}" type="slidenum">
              <a:rPr lang="en-ZA" smtClean="0"/>
              <a:t>34</a:t>
            </a:fld>
            <a:endParaRPr lang="en-ZA"/>
          </a:p>
        </p:txBody>
      </p:sp>
    </p:spTree>
    <p:extLst>
      <p:ext uri="{BB962C8B-B14F-4D97-AF65-F5344CB8AC3E}">
        <p14:creationId xmlns:p14="http://schemas.microsoft.com/office/powerpoint/2010/main" val="4134702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Technology exists that can help us to address climate change and scarce energy resources. To drive sustainability and look after the planet. </a:t>
            </a:r>
          </a:p>
        </p:txBody>
      </p:sp>
      <p:sp>
        <p:nvSpPr>
          <p:cNvPr id="4" name="Slide Number Placeholder 3"/>
          <p:cNvSpPr>
            <a:spLocks noGrp="1"/>
          </p:cNvSpPr>
          <p:nvPr>
            <p:ph type="sldNum" sz="quarter" idx="5"/>
          </p:nvPr>
        </p:nvSpPr>
        <p:spPr/>
        <p:txBody>
          <a:bodyPr/>
          <a:lstStyle/>
          <a:p>
            <a:fld id="{080E6686-E68C-46AA-9C45-1D260A1AEB47}" type="slidenum">
              <a:rPr lang="en-ZA" smtClean="0"/>
              <a:t>4</a:t>
            </a:fld>
            <a:endParaRPr lang="en-ZA"/>
          </a:p>
        </p:txBody>
      </p:sp>
    </p:spTree>
    <p:extLst>
      <p:ext uri="{BB962C8B-B14F-4D97-AF65-F5344CB8AC3E}">
        <p14:creationId xmlns:p14="http://schemas.microsoft.com/office/powerpoint/2010/main" val="749487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Technology exists that can help us address societal challenges, personal privacy, identity, communication and fake news.</a:t>
            </a:r>
          </a:p>
          <a:p>
            <a:endParaRPr lang="en-ZA" dirty="0"/>
          </a:p>
        </p:txBody>
      </p:sp>
      <p:sp>
        <p:nvSpPr>
          <p:cNvPr id="4" name="Slide Number Placeholder 3"/>
          <p:cNvSpPr>
            <a:spLocks noGrp="1"/>
          </p:cNvSpPr>
          <p:nvPr>
            <p:ph type="sldNum" sz="quarter" idx="5"/>
          </p:nvPr>
        </p:nvSpPr>
        <p:spPr/>
        <p:txBody>
          <a:bodyPr/>
          <a:lstStyle/>
          <a:p>
            <a:fld id="{080E6686-E68C-46AA-9C45-1D260A1AEB47}" type="slidenum">
              <a:rPr lang="en-ZA" smtClean="0"/>
              <a:t>5</a:t>
            </a:fld>
            <a:endParaRPr lang="en-ZA"/>
          </a:p>
        </p:txBody>
      </p:sp>
    </p:spTree>
    <p:extLst>
      <p:ext uri="{BB962C8B-B14F-4D97-AF65-F5344CB8AC3E}">
        <p14:creationId xmlns:p14="http://schemas.microsoft.com/office/powerpoint/2010/main" val="1618693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Technology to solve and address a multitude of health issues, or at least to fast-track research and scientific progress in this regard.</a:t>
            </a:r>
          </a:p>
        </p:txBody>
      </p:sp>
      <p:sp>
        <p:nvSpPr>
          <p:cNvPr id="4" name="Slide Number Placeholder 3"/>
          <p:cNvSpPr>
            <a:spLocks noGrp="1"/>
          </p:cNvSpPr>
          <p:nvPr>
            <p:ph type="sldNum" sz="quarter" idx="5"/>
          </p:nvPr>
        </p:nvSpPr>
        <p:spPr/>
        <p:txBody>
          <a:bodyPr/>
          <a:lstStyle/>
          <a:p>
            <a:fld id="{080E6686-E68C-46AA-9C45-1D260A1AEB47}" type="slidenum">
              <a:rPr lang="en-ZA" smtClean="0"/>
              <a:t>6</a:t>
            </a:fld>
            <a:endParaRPr lang="en-ZA"/>
          </a:p>
        </p:txBody>
      </p:sp>
    </p:spTree>
    <p:extLst>
      <p:ext uri="{BB962C8B-B14F-4D97-AF65-F5344CB8AC3E}">
        <p14:creationId xmlns:p14="http://schemas.microsoft.com/office/powerpoint/2010/main" val="1708768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Technology exists to solve economic challenges, address inequality, drive financial inclusion, to improve the world of money and </a:t>
            </a:r>
            <a:r>
              <a:rPr lang="en-ZA" dirty="0" err="1"/>
              <a:t>transactionality</a:t>
            </a:r>
            <a:r>
              <a:rPr lang="en-ZA" dirty="0"/>
              <a:t>.</a:t>
            </a:r>
          </a:p>
        </p:txBody>
      </p:sp>
      <p:sp>
        <p:nvSpPr>
          <p:cNvPr id="4" name="Slide Number Placeholder 3"/>
          <p:cNvSpPr>
            <a:spLocks noGrp="1"/>
          </p:cNvSpPr>
          <p:nvPr>
            <p:ph type="sldNum" sz="quarter" idx="5"/>
          </p:nvPr>
        </p:nvSpPr>
        <p:spPr/>
        <p:txBody>
          <a:bodyPr/>
          <a:lstStyle/>
          <a:p>
            <a:fld id="{080E6686-E68C-46AA-9C45-1D260A1AEB47}" type="slidenum">
              <a:rPr lang="en-ZA" smtClean="0"/>
              <a:t>7</a:t>
            </a:fld>
            <a:endParaRPr lang="en-ZA"/>
          </a:p>
        </p:txBody>
      </p:sp>
    </p:spTree>
    <p:extLst>
      <p:ext uri="{BB962C8B-B14F-4D97-AF65-F5344CB8AC3E}">
        <p14:creationId xmlns:p14="http://schemas.microsoft.com/office/powerpoint/2010/main" val="133348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Technology exists to radically transform the efficiency and productivity of many of our businesses in such a way that empowers and enables people rather than replaces them. </a:t>
            </a:r>
          </a:p>
        </p:txBody>
      </p:sp>
      <p:sp>
        <p:nvSpPr>
          <p:cNvPr id="4" name="Slide Number Placeholder 3"/>
          <p:cNvSpPr>
            <a:spLocks noGrp="1"/>
          </p:cNvSpPr>
          <p:nvPr>
            <p:ph type="sldNum" sz="quarter" idx="5"/>
          </p:nvPr>
        </p:nvSpPr>
        <p:spPr/>
        <p:txBody>
          <a:bodyPr/>
          <a:lstStyle/>
          <a:p>
            <a:fld id="{080E6686-E68C-46AA-9C45-1D260A1AEB47}" type="slidenum">
              <a:rPr lang="en-ZA" smtClean="0"/>
              <a:t>8</a:t>
            </a:fld>
            <a:endParaRPr lang="en-ZA"/>
          </a:p>
        </p:txBody>
      </p:sp>
    </p:spTree>
    <p:extLst>
      <p:ext uri="{BB962C8B-B14F-4D97-AF65-F5344CB8AC3E}">
        <p14:creationId xmlns:p14="http://schemas.microsoft.com/office/powerpoint/2010/main" val="4151326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happens because of a gap between…</a:t>
            </a:r>
          </a:p>
          <a:p>
            <a:endParaRPr lang="en-ZA" dirty="0"/>
          </a:p>
          <a:p>
            <a:r>
              <a:rPr lang="en-ZA" dirty="0"/>
              <a:t>Now, this is ok when things are going swimmingly but when the going gets tough.</a:t>
            </a:r>
          </a:p>
        </p:txBody>
      </p:sp>
      <p:sp>
        <p:nvSpPr>
          <p:cNvPr id="4" name="Slide Number Placeholder 3"/>
          <p:cNvSpPr>
            <a:spLocks noGrp="1"/>
          </p:cNvSpPr>
          <p:nvPr>
            <p:ph type="sldNum" sz="quarter" idx="5"/>
          </p:nvPr>
        </p:nvSpPr>
        <p:spPr/>
        <p:txBody>
          <a:bodyPr/>
          <a:lstStyle/>
          <a:p>
            <a:fld id="{080E6686-E68C-46AA-9C45-1D260A1AEB47}" type="slidenum">
              <a:rPr lang="en-ZA" smtClean="0"/>
              <a:t>9</a:t>
            </a:fld>
            <a:endParaRPr lang="en-ZA"/>
          </a:p>
        </p:txBody>
      </p:sp>
    </p:spTree>
    <p:extLst>
      <p:ext uri="{BB962C8B-B14F-4D97-AF65-F5344CB8AC3E}">
        <p14:creationId xmlns:p14="http://schemas.microsoft.com/office/powerpoint/2010/main" val="4075836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Not wanting to dismiss the obvious human tragedy of COVID, it was fascinating watching which organisations adapted well to such unprecedented levels of disruption, and why? </a:t>
            </a:r>
          </a:p>
          <a:p>
            <a:r>
              <a:rPr lang="en-ZA" dirty="0"/>
              <a:t>It seemed to me that being digitally transformed meaned being the kind of organisation that was adaptable enough to not only survive discomfort, but to thrive in it</a:t>
            </a:r>
          </a:p>
          <a:p>
            <a:r>
              <a:rPr lang="en-ZA" dirty="0"/>
              <a:t>That adaptability was a function of people’s attitudes toward change, which was a function of culture, which was ultimately a function of leadership. The capacity of any organisation to truly transform comes down to the quality of </a:t>
            </a:r>
            <a:r>
              <a:rPr lang="en-ZA"/>
              <a:t>its leadership</a:t>
            </a:r>
            <a:endParaRPr lang="en-ZA" dirty="0"/>
          </a:p>
        </p:txBody>
      </p:sp>
      <p:sp>
        <p:nvSpPr>
          <p:cNvPr id="4" name="Slide Number Placeholder 3"/>
          <p:cNvSpPr>
            <a:spLocks noGrp="1"/>
          </p:cNvSpPr>
          <p:nvPr>
            <p:ph type="sldNum" sz="quarter" idx="5"/>
          </p:nvPr>
        </p:nvSpPr>
        <p:spPr/>
        <p:txBody>
          <a:bodyPr/>
          <a:lstStyle/>
          <a:p>
            <a:fld id="{178A3E8F-AD5A-4053-8C66-EA2963881E22}" type="slidenum">
              <a:rPr lang="en-ZA" smtClean="0"/>
              <a:t>10</a:t>
            </a:fld>
            <a:endParaRPr lang="en-ZA"/>
          </a:p>
        </p:txBody>
      </p:sp>
    </p:spTree>
    <p:extLst>
      <p:ext uri="{BB962C8B-B14F-4D97-AF65-F5344CB8AC3E}">
        <p14:creationId xmlns:p14="http://schemas.microsoft.com/office/powerpoint/2010/main" val="2558280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1017-7363-0A89-9EF5-091B7AFBF8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2F13D81-0EB2-6208-0399-1DCF2B9972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0673FFBB-C647-1365-5B01-0F7F75B54E2B}"/>
              </a:ext>
            </a:extLst>
          </p:cNvPr>
          <p:cNvSpPr>
            <a:spLocks noGrp="1"/>
          </p:cNvSpPr>
          <p:nvPr>
            <p:ph type="dt" sz="half" idx="10"/>
          </p:nvPr>
        </p:nvSpPr>
        <p:spPr/>
        <p:txBody>
          <a:bodyPr/>
          <a:lstStyle/>
          <a:p>
            <a:fld id="{BDAC9F69-EEFD-489D-9554-E5BCFBD7DCFE}" type="datetimeFigureOut">
              <a:rPr lang="en-ZA" smtClean="0"/>
              <a:t>2022/09/28</a:t>
            </a:fld>
            <a:endParaRPr lang="en-ZA"/>
          </a:p>
        </p:txBody>
      </p:sp>
      <p:sp>
        <p:nvSpPr>
          <p:cNvPr id="5" name="Footer Placeholder 4">
            <a:extLst>
              <a:ext uri="{FF2B5EF4-FFF2-40B4-BE49-F238E27FC236}">
                <a16:creationId xmlns:a16="http://schemas.microsoft.com/office/drawing/2014/main" id="{58708446-D561-742B-0D45-90D48CC9E08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C933682-BB2A-E845-E3F4-2471B8AC8699}"/>
              </a:ext>
            </a:extLst>
          </p:cNvPr>
          <p:cNvSpPr>
            <a:spLocks noGrp="1"/>
          </p:cNvSpPr>
          <p:nvPr>
            <p:ph type="sldNum" sz="quarter" idx="12"/>
          </p:nvPr>
        </p:nvSpPr>
        <p:spPr/>
        <p:txBody>
          <a:bodyPr/>
          <a:lstStyle/>
          <a:p>
            <a:fld id="{76B5DCDB-923A-41B5-9683-69AD474F6B28}" type="slidenum">
              <a:rPr lang="en-ZA" smtClean="0"/>
              <a:t>‹#›</a:t>
            </a:fld>
            <a:endParaRPr lang="en-ZA"/>
          </a:p>
        </p:txBody>
      </p:sp>
    </p:spTree>
    <p:extLst>
      <p:ext uri="{BB962C8B-B14F-4D97-AF65-F5344CB8AC3E}">
        <p14:creationId xmlns:p14="http://schemas.microsoft.com/office/powerpoint/2010/main" val="3605882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49816-7842-56BA-2EA3-028BC34CF3F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62194816-3A33-6EDB-688E-2A79856AB5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B39154B-E608-CAF9-EB96-6321DF7C9C63}"/>
              </a:ext>
            </a:extLst>
          </p:cNvPr>
          <p:cNvSpPr>
            <a:spLocks noGrp="1"/>
          </p:cNvSpPr>
          <p:nvPr>
            <p:ph type="dt" sz="half" idx="10"/>
          </p:nvPr>
        </p:nvSpPr>
        <p:spPr/>
        <p:txBody>
          <a:bodyPr/>
          <a:lstStyle/>
          <a:p>
            <a:fld id="{BDAC9F69-EEFD-489D-9554-E5BCFBD7DCFE}" type="datetimeFigureOut">
              <a:rPr lang="en-ZA" smtClean="0"/>
              <a:t>2022/09/28</a:t>
            </a:fld>
            <a:endParaRPr lang="en-ZA"/>
          </a:p>
        </p:txBody>
      </p:sp>
      <p:sp>
        <p:nvSpPr>
          <p:cNvPr id="5" name="Footer Placeholder 4">
            <a:extLst>
              <a:ext uri="{FF2B5EF4-FFF2-40B4-BE49-F238E27FC236}">
                <a16:creationId xmlns:a16="http://schemas.microsoft.com/office/drawing/2014/main" id="{58B386D5-08E2-BDAD-796A-6DEFBD504BB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E4AD17F-000D-67A0-1BD4-95C237B48981}"/>
              </a:ext>
            </a:extLst>
          </p:cNvPr>
          <p:cNvSpPr>
            <a:spLocks noGrp="1"/>
          </p:cNvSpPr>
          <p:nvPr>
            <p:ph type="sldNum" sz="quarter" idx="12"/>
          </p:nvPr>
        </p:nvSpPr>
        <p:spPr/>
        <p:txBody>
          <a:bodyPr/>
          <a:lstStyle/>
          <a:p>
            <a:fld id="{76B5DCDB-923A-41B5-9683-69AD474F6B28}" type="slidenum">
              <a:rPr lang="en-ZA" smtClean="0"/>
              <a:t>‹#›</a:t>
            </a:fld>
            <a:endParaRPr lang="en-ZA"/>
          </a:p>
        </p:txBody>
      </p:sp>
    </p:spTree>
    <p:extLst>
      <p:ext uri="{BB962C8B-B14F-4D97-AF65-F5344CB8AC3E}">
        <p14:creationId xmlns:p14="http://schemas.microsoft.com/office/powerpoint/2010/main" val="2077755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DA8E01-4D2B-ADD3-4E28-445F1AAE95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CE8A4FA-0CF9-7968-90FB-D7BA4C368E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9F66FBA-A2F4-498E-3A95-B3D0C155E88B}"/>
              </a:ext>
            </a:extLst>
          </p:cNvPr>
          <p:cNvSpPr>
            <a:spLocks noGrp="1"/>
          </p:cNvSpPr>
          <p:nvPr>
            <p:ph type="dt" sz="half" idx="10"/>
          </p:nvPr>
        </p:nvSpPr>
        <p:spPr/>
        <p:txBody>
          <a:bodyPr/>
          <a:lstStyle/>
          <a:p>
            <a:fld id="{BDAC9F69-EEFD-489D-9554-E5BCFBD7DCFE}" type="datetimeFigureOut">
              <a:rPr lang="en-ZA" smtClean="0"/>
              <a:t>2022/09/28</a:t>
            </a:fld>
            <a:endParaRPr lang="en-ZA"/>
          </a:p>
        </p:txBody>
      </p:sp>
      <p:sp>
        <p:nvSpPr>
          <p:cNvPr id="5" name="Footer Placeholder 4">
            <a:extLst>
              <a:ext uri="{FF2B5EF4-FFF2-40B4-BE49-F238E27FC236}">
                <a16:creationId xmlns:a16="http://schemas.microsoft.com/office/drawing/2014/main" id="{B0A1DACB-BF1F-7869-174C-EDF08E36D58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F50F38C-D59C-6B11-F790-B9BF1D15D179}"/>
              </a:ext>
            </a:extLst>
          </p:cNvPr>
          <p:cNvSpPr>
            <a:spLocks noGrp="1"/>
          </p:cNvSpPr>
          <p:nvPr>
            <p:ph type="sldNum" sz="quarter" idx="12"/>
          </p:nvPr>
        </p:nvSpPr>
        <p:spPr/>
        <p:txBody>
          <a:bodyPr/>
          <a:lstStyle/>
          <a:p>
            <a:fld id="{76B5DCDB-923A-41B5-9683-69AD474F6B28}" type="slidenum">
              <a:rPr lang="en-ZA" smtClean="0"/>
              <a:t>‹#›</a:t>
            </a:fld>
            <a:endParaRPr lang="en-ZA"/>
          </a:p>
        </p:txBody>
      </p:sp>
    </p:spTree>
    <p:extLst>
      <p:ext uri="{BB962C8B-B14F-4D97-AF65-F5344CB8AC3E}">
        <p14:creationId xmlns:p14="http://schemas.microsoft.com/office/powerpoint/2010/main" val="16994079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E668C-7763-EB2A-CFF2-E39D2248EBA6}"/>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6DCC1F3-3340-6DF2-9560-4D2771B07B54}"/>
              </a:ext>
            </a:extLst>
          </p:cNvPr>
          <p:cNvSpPr>
            <a:spLocks noGrp="1"/>
          </p:cNvSpPr>
          <p:nvPr>
            <p:ph idx="1"/>
          </p:nvPr>
        </p:nvSpPr>
        <p:spPr/>
        <p:txBody>
          <a:bodyPr/>
          <a:lstStyle>
            <a:lvl1pPr>
              <a:defRPr spc="0"/>
            </a:lvl1pPr>
            <a:lvl2pPr>
              <a:defRPr spc="0"/>
            </a:lvl2pPr>
            <a:lvl3pPr>
              <a:defRPr spc="0"/>
            </a:lvl3pPr>
            <a:lvl4pPr>
              <a:defRPr spc="0"/>
            </a:lvl4pPr>
            <a:lvl5pPr>
              <a:defRPr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FAFB320F-B358-B9D0-ABEF-D5D1964AF15B}"/>
              </a:ext>
            </a:extLst>
          </p:cNvPr>
          <p:cNvSpPr>
            <a:spLocks noGrp="1"/>
          </p:cNvSpPr>
          <p:nvPr>
            <p:ph type="dt" sz="half" idx="10"/>
          </p:nvPr>
        </p:nvSpPr>
        <p:spPr/>
        <p:txBody>
          <a:bodyPr/>
          <a:lstStyle/>
          <a:p>
            <a:fld id="{BDAC9F69-EEFD-489D-9554-E5BCFBD7DCFE}" type="datetimeFigureOut">
              <a:rPr lang="en-ZA" smtClean="0"/>
              <a:t>2022/09/28</a:t>
            </a:fld>
            <a:endParaRPr lang="en-ZA"/>
          </a:p>
        </p:txBody>
      </p:sp>
      <p:sp>
        <p:nvSpPr>
          <p:cNvPr id="5" name="Footer Placeholder 4">
            <a:extLst>
              <a:ext uri="{FF2B5EF4-FFF2-40B4-BE49-F238E27FC236}">
                <a16:creationId xmlns:a16="http://schemas.microsoft.com/office/drawing/2014/main" id="{1A2D3920-D0CB-E63B-0F8E-BFA2ADA8564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359F8BD-08BF-FEEE-C943-6E156FF7CC20}"/>
              </a:ext>
            </a:extLst>
          </p:cNvPr>
          <p:cNvSpPr>
            <a:spLocks noGrp="1"/>
          </p:cNvSpPr>
          <p:nvPr>
            <p:ph type="sldNum" sz="quarter" idx="12"/>
          </p:nvPr>
        </p:nvSpPr>
        <p:spPr/>
        <p:txBody>
          <a:bodyPr/>
          <a:lstStyle/>
          <a:p>
            <a:fld id="{76B5DCDB-923A-41B5-9683-69AD474F6B28}" type="slidenum">
              <a:rPr lang="en-ZA" smtClean="0"/>
              <a:t>‹#›</a:t>
            </a:fld>
            <a:endParaRPr lang="en-ZA"/>
          </a:p>
        </p:txBody>
      </p:sp>
    </p:spTree>
    <p:extLst>
      <p:ext uri="{BB962C8B-B14F-4D97-AF65-F5344CB8AC3E}">
        <p14:creationId xmlns:p14="http://schemas.microsoft.com/office/powerpoint/2010/main" val="14934709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D1AE5-C23A-961F-CD0F-E9E74F612A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72B5E541-CA31-F6C8-5EFF-A962C2E70F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DB0083-2845-538D-5E4B-BE3DCAFD68C7}"/>
              </a:ext>
            </a:extLst>
          </p:cNvPr>
          <p:cNvSpPr>
            <a:spLocks noGrp="1"/>
          </p:cNvSpPr>
          <p:nvPr>
            <p:ph type="dt" sz="half" idx="10"/>
          </p:nvPr>
        </p:nvSpPr>
        <p:spPr/>
        <p:txBody>
          <a:bodyPr/>
          <a:lstStyle/>
          <a:p>
            <a:fld id="{BDAC9F69-EEFD-489D-9554-E5BCFBD7DCFE}" type="datetimeFigureOut">
              <a:rPr lang="en-ZA" smtClean="0"/>
              <a:t>2022/09/28</a:t>
            </a:fld>
            <a:endParaRPr lang="en-ZA"/>
          </a:p>
        </p:txBody>
      </p:sp>
      <p:sp>
        <p:nvSpPr>
          <p:cNvPr id="5" name="Footer Placeholder 4">
            <a:extLst>
              <a:ext uri="{FF2B5EF4-FFF2-40B4-BE49-F238E27FC236}">
                <a16:creationId xmlns:a16="http://schemas.microsoft.com/office/drawing/2014/main" id="{3887B0EA-2C93-37C2-24A1-D24BDD2096C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C0F572F-4F5C-AA7F-AA60-6110E34CA0DD}"/>
              </a:ext>
            </a:extLst>
          </p:cNvPr>
          <p:cNvSpPr>
            <a:spLocks noGrp="1"/>
          </p:cNvSpPr>
          <p:nvPr>
            <p:ph type="sldNum" sz="quarter" idx="12"/>
          </p:nvPr>
        </p:nvSpPr>
        <p:spPr/>
        <p:txBody>
          <a:bodyPr/>
          <a:lstStyle/>
          <a:p>
            <a:fld id="{76B5DCDB-923A-41B5-9683-69AD474F6B28}" type="slidenum">
              <a:rPr lang="en-ZA" smtClean="0"/>
              <a:t>‹#›</a:t>
            </a:fld>
            <a:endParaRPr lang="en-ZA"/>
          </a:p>
        </p:txBody>
      </p:sp>
    </p:spTree>
    <p:extLst>
      <p:ext uri="{BB962C8B-B14F-4D97-AF65-F5344CB8AC3E}">
        <p14:creationId xmlns:p14="http://schemas.microsoft.com/office/powerpoint/2010/main" val="16600469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B7689-7A9F-7A8E-DC24-E3C690A263B7}"/>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B82363D5-1771-3979-C9DD-78A8B34193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20A89E36-7349-0585-1E63-35B944540C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46D25EA1-5936-3B8D-36A1-794B8FC88541}"/>
              </a:ext>
            </a:extLst>
          </p:cNvPr>
          <p:cNvSpPr>
            <a:spLocks noGrp="1"/>
          </p:cNvSpPr>
          <p:nvPr>
            <p:ph type="dt" sz="half" idx="10"/>
          </p:nvPr>
        </p:nvSpPr>
        <p:spPr/>
        <p:txBody>
          <a:bodyPr/>
          <a:lstStyle/>
          <a:p>
            <a:fld id="{BDAC9F69-EEFD-489D-9554-E5BCFBD7DCFE}" type="datetimeFigureOut">
              <a:rPr lang="en-ZA" smtClean="0"/>
              <a:t>2022/09/28</a:t>
            </a:fld>
            <a:endParaRPr lang="en-ZA"/>
          </a:p>
        </p:txBody>
      </p:sp>
      <p:sp>
        <p:nvSpPr>
          <p:cNvPr id="6" name="Footer Placeholder 5">
            <a:extLst>
              <a:ext uri="{FF2B5EF4-FFF2-40B4-BE49-F238E27FC236}">
                <a16:creationId xmlns:a16="http://schemas.microsoft.com/office/drawing/2014/main" id="{FE61CA60-0BB8-30D8-18EF-4B305DD91072}"/>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FB834B-8D86-6A52-074D-69A4CCEBC25A}"/>
              </a:ext>
            </a:extLst>
          </p:cNvPr>
          <p:cNvSpPr>
            <a:spLocks noGrp="1"/>
          </p:cNvSpPr>
          <p:nvPr>
            <p:ph type="sldNum" sz="quarter" idx="12"/>
          </p:nvPr>
        </p:nvSpPr>
        <p:spPr/>
        <p:txBody>
          <a:bodyPr/>
          <a:lstStyle/>
          <a:p>
            <a:fld id="{76B5DCDB-923A-41B5-9683-69AD474F6B28}" type="slidenum">
              <a:rPr lang="en-ZA" smtClean="0"/>
              <a:t>‹#›</a:t>
            </a:fld>
            <a:endParaRPr lang="en-ZA"/>
          </a:p>
        </p:txBody>
      </p:sp>
    </p:spTree>
    <p:extLst>
      <p:ext uri="{BB962C8B-B14F-4D97-AF65-F5344CB8AC3E}">
        <p14:creationId xmlns:p14="http://schemas.microsoft.com/office/powerpoint/2010/main" val="2020416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7291D-C847-04D0-3F18-DAB8BAD98175}"/>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D583657-13E7-D09C-AB97-18EEA3E331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7E431B-5C02-91F2-BA70-48961479A4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78A73018-8283-B6EE-2E13-6AA0A83CBC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499377-3B4A-9486-366E-54C826BCBB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258C5588-E5E4-2B43-D47A-0C41AA76CF81}"/>
              </a:ext>
            </a:extLst>
          </p:cNvPr>
          <p:cNvSpPr>
            <a:spLocks noGrp="1"/>
          </p:cNvSpPr>
          <p:nvPr>
            <p:ph type="dt" sz="half" idx="10"/>
          </p:nvPr>
        </p:nvSpPr>
        <p:spPr/>
        <p:txBody>
          <a:bodyPr/>
          <a:lstStyle/>
          <a:p>
            <a:fld id="{BDAC9F69-EEFD-489D-9554-E5BCFBD7DCFE}" type="datetimeFigureOut">
              <a:rPr lang="en-ZA" smtClean="0"/>
              <a:t>2022/09/28</a:t>
            </a:fld>
            <a:endParaRPr lang="en-ZA"/>
          </a:p>
        </p:txBody>
      </p:sp>
      <p:sp>
        <p:nvSpPr>
          <p:cNvPr id="8" name="Footer Placeholder 7">
            <a:extLst>
              <a:ext uri="{FF2B5EF4-FFF2-40B4-BE49-F238E27FC236}">
                <a16:creationId xmlns:a16="http://schemas.microsoft.com/office/drawing/2014/main" id="{C6354AE9-0A42-905C-D3E2-1DDDF3F0AFB2}"/>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9E12C711-92EE-2592-2EC7-E5BAD747C2B0}"/>
              </a:ext>
            </a:extLst>
          </p:cNvPr>
          <p:cNvSpPr>
            <a:spLocks noGrp="1"/>
          </p:cNvSpPr>
          <p:nvPr>
            <p:ph type="sldNum" sz="quarter" idx="12"/>
          </p:nvPr>
        </p:nvSpPr>
        <p:spPr/>
        <p:txBody>
          <a:bodyPr/>
          <a:lstStyle/>
          <a:p>
            <a:fld id="{76B5DCDB-923A-41B5-9683-69AD474F6B28}" type="slidenum">
              <a:rPr lang="en-ZA" smtClean="0"/>
              <a:t>‹#›</a:t>
            </a:fld>
            <a:endParaRPr lang="en-ZA"/>
          </a:p>
        </p:txBody>
      </p:sp>
    </p:spTree>
    <p:extLst>
      <p:ext uri="{BB962C8B-B14F-4D97-AF65-F5344CB8AC3E}">
        <p14:creationId xmlns:p14="http://schemas.microsoft.com/office/powerpoint/2010/main" val="1627736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41BD8-4CB8-DEBB-4639-A2C5D35BCABA}"/>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3C733837-ED71-2932-E4CC-B29434DB62D3}"/>
              </a:ext>
            </a:extLst>
          </p:cNvPr>
          <p:cNvSpPr>
            <a:spLocks noGrp="1"/>
          </p:cNvSpPr>
          <p:nvPr>
            <p:ph type="dt" sz="half" idx="10"/>
          </p:nvPr>
        </p:nvSpPr>
        <p:spPr/>
        <p:txBody>
          <a:bodyPr/>
          <a:lstStyle/>
          <a:p>
            <a:fld id="{BDAC9F69-EEFD-489D-9554-E5BCFBD7DCFE}" type="datetimeFigureOut">
              <a:rPr lang="en-ZA" smtClean="0"/>
              <a:t>2022/09/28</a:t>
            </a:fld>
            <a:endParaRPr lang="en-ZA"/>
          </a:p>
        </p:txBody>
      </p:sp>
      <p:sp>
        <p:nvSpPr>
          <p:cNvPr id="4" name="Footer Placeholder 3">
            <a:extLst>
              <a:ext uri="{FF2B5EF4-FFF2-40B4-BE49-F238E27FC236}">
                <a16:creationId xmlns:a16="http://schemas.microsoft.com/office/drawing/2014/main" id="{8CDAEE73-95A0-A0AB-0674-94FDF53C9441}"/>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10ED717B-3D76-5276-C2B8-63F16EF29D01}"/>
              </a:ext>
            </a:extLst>
          </p:cNvPr>
          <p:cNvSpPr>
            <a:spLocks noGrp="1"/>
          </p:cNvSpPr>
          <p:nvPr>
            <p:ph type="sldNum" sz="quarter" idx="12"/>
          </p:nvPr>
        </p:nvSpPr>
        <p:spPr/>
        <p:txBody>
          <a:bodyPr/>
          <a:lstStyle/>
          <a:p>
            <a:fld id="{76B5DCDB-923A-41B5-9683-69AD474F6B28}" type="slidenum">
              <a:rPr lang="en-ZA" smtClean="0"/>
              <a:t>‹#›</a:t>
            </a:fld>
            <a:endParaRPr lang="en-ZA"/>
          </a:p>
        </p:txBody>
      </p:sp>
    </p:spTree>
    <p:extLst>
      <p:ext uri="{BB962C8B-B14F-4D97-AF65-F5344CB8AC3E}">
        <p14:creationId xmlns:p14="http://schemas.microsoft.com/office/powerpoint/2010/main" val="13451660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1821C3-856C-6E17-616A-DA20FC723D32}"/>
              </a:ext>
            </a:extLst>
          </p:cNvPr>
          <p:cNvSpPr>
            <a:spLocks noGrp="1"/>
          </p:cNvSpPr>
          <p:nvPr>
            <p:ph type="dt" sz="half" idx="10"/>
          </p:nvPr>
        </p:nvSpPr>
        <p:spPr/>
        <p:txBody>
          <a:bodyPr/>
          <a:lstStyle/>
          <a:p>
            <a:fld id="{BDAC9F69-EEFD-489D-9554-E5BCFBD7DCFE}" type="datetimeFigureOut">
              <a:rPr lang="en-ZA" smtClean="0"/>
              <a:t>2022/09/28</a:t>
            </a:fld>
            <a:endParaRPr lang="en-ZA"/>
          </a:p>
        </p:txBody>
      </p:sp>
      <p:sp>
        <p:nvSpPr>
          <p:cNvPr id="3" name="Footer Placeholder 2">
            <a:extLst>
              <a:ext uri="{FF2B5EF4-FFF2-40B4-BE49-F238E27FC236}">
                <a16:creationId xmlns:a16="http://schemas.microsoft.com/office/drawing/2014/main" id="{53D0E4CA-12FE-3A3A-0B54-CBF1DEF8974C}"/>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5F28E4F3-C3D7-BA7B-6EF7-31FF46A98181}"/>
              </a:ext>
            </a:extLst>
          </p:cNvPr>
          <p:cNvSpPr>
            <a:spLocks noGrp="1"/>
          </p:cNvSpPr>
          <p:nvPr>
            <p:ph type="sldNum" sz="quarter" idx="12"/>
          </p:nvPr>
        </p:nvSpPr>
        <p:spPr/>
        <p:txBody>
          <a:bodyPr/>
          <a:lstStyle/>
          <a:p>
            <a:fld id="{76B5DCDB-923A-41B5-9683-69AD474F6B28}" type="slidenum">
              <a:rPr lang="en-ZA" smtClean="0"/>
              <a:t>‹#›</a:t>
            </a:fld>
            <a:endParaRPr lang="en-ZA"/>
          </a:p>
        </p:txBody>
      </p:sp>
    </p:spTree>
    <p:extLst>
      <p:ext uri="{BB962C8B-B14F-4D97-AF65-F5344CB8AC3E}">
        <p14:creationId xmlns:p14="http://schemas.microsoft.com/office/powerpoint/2010/main" val="124532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ECDEF-3DD7-1AE0-D137-65525690A0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CFFCFCC8-8A4D-3502-4086-E758B6C2BE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E568E8ED-5FD0-60B1-0102-E86C61F710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2A6E04-00A5-3439-AB8B-D0A71BFA606E}"/>
              </a:ext>
            </a:extLst>
          </p:cNvPr>
          <p:cNvSpPr>
            <a:spLocks noGrp="1"/>
          </p:cNvSpPr>
          <p:nvPr>
            <p:ph type="dt" sz="half" idx="10"/>
          </p:nvPr>
        </p:nvSpPr>
        <p:spPr/>
        <p:txBody>
          <a:bodyPr/>
          <a:lstStyle/>
          <a:p>
            <a:fld id="{BDAC9F69-EEFD-489D-9554-E5BCFBD7DCFE}" type="datetimeFigureOut">
              <a:rPr lang="en-ZA" smtClean="0"/>
              <a:t>2022/09/28</a:t>
            </a:fld>
            <a:endParaRPr lang="en-ZA"/>
          </a:p>
        </p:txBody>
      </p:sp>
      <p:sp>
        <p:nvSpPr>
          <p:cNvPr id="6" name="Footer Placeholder 5">
            <a:extLst>
              <a:ext uri="{FF2B5EF4-FFF2-40B4-BE49-F238E27FC236}">
                <a16:creationId xmlns:a16="http://schemas.microsoft.com/office/drawing/2014/main" id="{D986C5F1-FBB6-FDD5-3A33-C916E928BFE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DDE9DC5-5D43-295D-083B-3C6CF30868A6}"/>
              </a:ext>
            </a:extLst>
          </p:cNvPr>
          <p:cNvSpPr>
            <a:spLocks noGrp="1"/>
          </p:cNvSpPr>
          <p:nvPr>
            <p:ph type="sldNum" sz="quarter" idx="12"/>
          </p:nvPr>
        </p:nvSpPr>
        <p:spPr/>
        <p:txBody>
          <a:bodyPr/>
          <a:lstStyle/>
          <a:p>
            <a:fld id="{76B5DCDB-923A-41B5-9683-69AD474F6B28}" type="slidenum">
              <a:rPr lang="en-ZA" smtClean="0"/>
              <a:t>‹#›</a:t>
            </a:fld>
            <a:endParaRPr lang="en-ZA"/>
          </a:p>
        </p:txBody>
      </p:sp>
    </p:spTree>
    <p:extLst>
      <p:ext uri="{BB962C8B-B14F-4D97-AF65-F5344CB8AC3E}">
        <p14:creationId xmlns:p14="http://schemas.microsoft.com/office/powerpoint/2010/main" val="2720350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2708A-37CF-88A6-DBC4-B840BA5F90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55840B95-185E-F0B2-672C-674B4B99AF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7C4C9E8B-B44E-3CBA-208B-0B5516404D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CFBBCE-EACD-6235-F9D1-8661CAE9B15F}"/>
              </a:ext>
            </a:extLst>
          </p:cNvPr>
          <p:cNvSpPr>
            <a:spLocks noGrp="1"/>
          </p:cNvSpPr>
          <p:nvPr>
            <p:ph type="dt" sz="half" idx="10"/>
          </p:nvPr>
        </p:nvSpPr>
        <p:spPr/>
        <p:txBody>
          <a:bodyPr/>
          <a:lstStyle/>
          <a:p>
            <a:fld id="{BDAC9F69-EEFD-489D-9554-E5BCFBD7DCFE}" type="datetimeFigureOut">
              <a:rPr lang="en-ZA" smtClean="0"/>
              <a:t>2022/09/28</a:t>
            </a:fld>
            <a:endParaRPr lang="en-ZA"/>
          </a:p>
        </p:txBody>
      </p:sp>
      <p:sp>
        <p:nvSpPr>
          <p:cNvPr id="6" name="Footer Placeholder 5">
            <a:extLst>
              <a:ext uri="{FF2B5EF4-FFF2-40B4-BE49-F238E27FC236}">
                <a16:creationId xmlns:a16="http://schemas.microsoft.com/office/drawing/2014/main" id="{941EF6FB-8674-B3EA-937D-6C564F26E8EF}"/>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DB29EC89-51C6-8433-2FFF-5FE2491F85C6}"/>
              </a:ext>
            </a:extLst>
          </p:cNvPr>
          <p:cNvSpPr>
            <a:spLocks noGrp="1"/>
          </p:cNvSpPr>
          <p:nvPr>
            <p:ph type="sldNum" sz="quarter" idx="12"/>
          </p:nvPr>
        </p:nvSpPr>
        <p:spPr/>
        <p:txBody>
          <a:bodyPr/>
          <a:lstStyle/>
          <a:p>
            <a:fld id="{76B5DCDB-923A-41B5-9683-69AD474F6B28}" type="slidenum">
              <a:rPr lang="en-ZA" smtClean="0"/>
              <a:t>‹#›</a:t>
            </a:fld>
            <a:endParaRPr lang="en-ZA"/>
          </a:p>
        </p:txBody>
      </p:sp>
    </p:spTree>
    <p:extLst>
      <p:ext uri="{BB962C8B-B14F-4D97-AF65-F5344CB8AC3E}">
        <p14:creationId xmlns:p14="http://schemas.microsoft.com/office/powerpoint/2010/main" val="33856502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3F0E2B-D557-43A3-5197-C26D244E2D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id="{B6BAE111-F5DB-8B33-399F-3D3E75230C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4717523C-CBCE-233F-0239-7532C541AB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C9F69-EEFD-489D-9554-E5BCFBD7DCFE}" type="datetimeFigureOut">
              <a:rPr lang="en-ZA" smtClean="0"/>
              <a:t>2022/09/28</a:t>
            </a:fld>
            <a:endParaRPr lang="en-ZA"/>
          </a:p>
        </p:txBody>
      </p:sp>
      <p:sp>
        <p:nvSpPr>
          <p:cNvPr id="5" name="Footer Placeholder 4">
            <a:extLst>
              <a:ext uri="{FF2B5EF4-FFF2-40B4-BE49-F238E27FC236}">
                <a16:creationId xmlns:a16="http://schemas.microsoft.com/office/drawing/2014/main" id="{C76406E4-9414-1AB0-0D69-F9ADE34710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6D192350-9995-FB75-B6BA-7188135032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B5DCDB-923A-41B5-9683-69AD474F6B28}" type="slidenum">
              <a:rPr lang="en-ZA" smtClean="0"/>
              <a:t>‹#›</a:t>
            </a:fld>
            <a:endParaRPr lang="en-ZA"/>
          </a:p>
        </p:txBody>
      </p:sp>
    </p:spTree>
    <p:extLst>
      <p:ext uri="{BB962C8B-B14F-4D97-AF65-F5344CB8AC3E}">
        <p14:creationId xmlns:p14="http://schemas.microsoft.com/office/powerpoint/2010/main" val="3921400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b="1" kern="1200" spc="-150">
          <a:solidFill>
            <a:schemeClr val="tx1"/>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spc="-15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15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15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15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15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1E58B-197C-2041-18F2-0750B7DB4A63}"/>
              </a:ext>
            </a:extLst>
          </p:cNvPr>
          <p:cNvSpPr>
            <a:spLocks noGrp="1"/>
          </p:cNvSpPr>
          <p:nvPr>
            <p:ph type="ctrTitle"/>
          </p:nvPr>
        </p:nvSpPr>
        <p:spPr/>
        <p:txBody>
          <a:bodyPr>
            <a:normAutofit fontScale="90000"/>
          </a:bodyPr>
          <a:lstStyle/>
          <a:p>
            <a:r>
              <a:rPr lang="en-ZA" dirty="0"/>
              <a:t>What Lego Can Teach Us About Digital Transformation</a:t>
            </a:r>
          </a:p>
        </p:txBody>
      </p:sp>
      <p:sp>
        <p:nvSpPr>
          <p:cNvPr id="3" name="Subtitle 2">
            <a:extLst>
              <a:ext uri="{FF2B5EF4-FFF2-40B4-BE49-F238E27FC236}">
                <a16:creationId xmlns:a16="http://schemas.microsoft.com/office/drawing/2014/main" id="{5EA969A5-99D5-6436-0BD2-DB2F0B0544B2}"/>
              </a:ext>
            </a:extLst>
          </p:cNvPr>
          <p:cNvSpPr>
            <a:spLocks noGrp="1"/>
          </p:cNvSpPr>
          <p:nvPr>
            <p:ph type="subTitle" idx="1"/>
          </p:nvPr>
        </p:nvSpPr>
        <p:spPr/>
        <p:txBody>
          <a:bodyPr/>
          <a:lstStyle/>
          <a:p>
            <a:endParaRPr lang="en-ZA"/>
          </a:p>
        </p:txBody>
      </p:sp>
      <p:pic>
        <p:nvPicPr>
          <p:cNvPr id="1026" name="Picture 2">
            <a:extLst>
              <a:ext uri="{FF2B5EF4-FFF2-40B4-BE49-F238E27FC236}">
                <a16:creationId xmlns:a16="http://schemas.microsoft.com/office/drawing/2014/main" id="{19363C9B-6C4F-F488-422D-4DB834787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714" y="4454647"/>
            <a:ext cx="9012572" cy="2403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0316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D2F38-02C6-3905-AFFD-4312ADF2CA6C}"/>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A78132DF-169D-741B-BD21-27898702EDCC}"/>
              </a:ext>
            </a:extLst>
          </p:cNvPr>
          <p:cNvSpPr>
            <a:spLocks noGrp="1"/>
          </p:cNvSpPr>
          <p:nvPr>
            <p:ph idx="1"/>
          </p:nvPr>
        </p:nvSpPr>
        <p:spPr/>
        <p:txBody>
          <a:bodyPr/>
          <a:lstStyle/>
          <a:p>
            <a:endParaRPr lang="en-ZA"/>
          </a:p>
        </p:txBody>
      </p:sp>
      <p:pic>
        <p:nvPicPr>
          <p:cNvPr id="4" name="Picture 2" descr="Is COVID-19 Forcing Your Digital Transformation? 12 Steps To Move ...">
            <a:extLst>
              <a:ext uri="{FF2B5EF4-FFF2-40B4-BE49-F238E27FC236}">
                <a16:creationId xmlns:a16="http://schemas.microsoft.com/office/drawing/2014/main" id="{47979654-11A9-6AEE-3B1E-49096AA46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0959" y="1460897"/>
            <a:ext cx="6857998" cy="3936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884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26296-C43E-7703-4673-54AEB5CEAE23}"/>
              </a:ext>
            </a:extLst>
          </p:cNvPr>
          <p:cNvSpPr>
            <a:spLocks noGrp="1"/>
          </p:cNvSpPr>
          <p:nvPr>
            <p:ph type="title"/>
          </p:nvPr>
        </p:nvSpPr>
        <p:spPr/>
        <p:txBody>
          <a:bodyPr/>
          <a:lstStyle/>
          <a:p>
            <a:endParaRPr lang="en-ZA"/>
          </a:p>
        </p:txBody>
      </p:sp>
      <p:pic>
        <p:nvPicPr>
          <p:cNvPr id="4098" name="Picture 2">
            <a:extLst>
              <a:ext uri="{FF2B5EF4-FFF2-40B4-BE49-F238E27FC236}">
                <a16:creationId xmlns:a16="http://schemas.microsoft.com/office/drawing/2014/main" id="{BAF377FC-4ADA-2182-CA20-E215911887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4680" y="1157680"/>
            <a:ext cx="4542639" cy="4542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4735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517F3-9FBF-704D-1086-BB81CB8130B9}"/>
              </a:ext>
            </a:extLst>
          </p:cNvPr>
          <p:cNvSpPr>
            <a:spLocks noGrp="1"/>
          </p:cNvSpPr>
          <p:nvPr>
            <p:ph type="title"/>
          </p:nvPr>
        </p:nvSpPr>
        <p:spPr/>
        <p:txBody>
          <a:bodyPr/>
          <a:lstStyle/>
          <a:p>
            <a:r>
              <a:rPr lang="en-ZA" dirty="0"/>
              <a:t>Lego Today</a:t>
            </a:r>
          </a:p>
        </p:txBody>
      </p:sp>
      <p:sp>
        <p:nvSpPr>
          <p:cNvPr id="3" name="Content Placeholder 2">
            <a:extLst>
              <a:ext uri="{FF2B5EF4-FFF2-40B4-BE49-F238E27FC236}">
                <a16:creationId xmlns:a16="http://schemas.microsoft.com/office/drawing/2014/main" id="{10EBF24B-01AA-0404-2ACC-63931FAB4C3A}"/>
              </a:ext>
            </a:extLst>
          </p:cNvPr>
          <p:cNvSpPr>
            <a:spLocks noGrp="1"/>
          </p:cNvSpPr>
          <p:nvPr>
            <p:ph idx="1"/>
          </p:nvPr>
        </p:nvSpPr>
        <p:spPr/>
        <p:txBody>
          <a:bodyPr>
            <a:noAutofit/>
          </a:bodyPr>
          <a:lstStyle/>
          <a:p>
            <a:r>
              <a:rPr lang="en-US" b="0" i="0" dirty="0">
                <a:solidFill>
                  <a:srgbClr val="121212"/>
                </a:solidFill>
                <a:effectLst/>
              </a:rPr>
              <a:t>Still a privately owned, family-controlled </a:t>
            </a:r>
            <a:r>
              <a:rPr lang="en-US" dirty="0">
                <a:solidFill>
                  <a:srgbClr val="121212"/>
                </a:solidFill>
              </a:rPr>
              <a:t>group</a:t>
            </a:r>
          </a:p>
          <a:p>
            <a:r>
              <a:rPr lang="en-US" b="0" i="0" dirty="0">
                <a:solidFill>
                  <a:srgbClr val="121212"/>
                </a:solidFill>
                <a:effectLst/>
              </a:rPr>
              <a:t>In 2015 overtook Ferrari as the world’s most powerful brand</a:t>
            </a:r>
            <a:endParaRPr lang="en-US" dirty="0"/>
          </a:p>
          <a:p>
            <a:r>
              <a:rPr lang="en-US" dirty="0"/>
              <a:t>Outscores Disney, Rolex, Ferrari, Microsoft, Levi Strauss, Netflix, Adidas, Bosch and Intel in reputability</a:t>
            </a:r>
          </a:p>
          <a:p>
            <a:r>
              <a:rPr lang="en-US" dirty="0"/>
              <a:t>The most profitable toymaker in the world</a:t>
            </a:r>
          </a:p>
          <a:p>
            <a:r>
              <a:rPr lang="en-US" dirty="0"/>
              <a:t>The number of Lego people in circulation exceeds the number of actual humans on the planet</a:t>
            </a:r>
          </a:p>
        </p:txBody>
      </p:sp>
    </p:spTree>
    <p:extLst>
      <p:ext uri="{BB962C8B-B14F-4D97-AF65-F5344CB8AC3E}">
        <p14:creationId xmlns:p14="http://schemas.microsoft.com/office/powerpoint/2010/main" val="27253556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517F3-9FBF-704D-1086-BB81CB8130B9}"/>
              </a:ext>
            </a:extLst>
          </p:cNvPr>
          <p:cNvSpPr>
            <a:spLocks noGrp="1"/>
          </p:cNvSpPr>
          <p:nvPr>
            <p:ph type="title"/>
          </p:nvPr>
        </p:nvSpPr>
        <p:spPr/>
        <p:txBody>
          <a:bodyPr/>
          <a:lstStyle/>
          <a:p>
            <a:r>
              <a:rPr lang="en-ZA" dirty="0"/>
              <a:t>Lego Today</a:t>
            </a:r>
          </a:p>
        </p:txBody>
      </p:sp>
      <p:sp>
        <p:nvSpPr>
          <p:cNvPr id="3" name="Content Placeholder 2">
            <a:extLst>
              <a:ext uri="{FF2B5EF4-FFF2-40B4-BE49-F238E27FC236}">
                <a16:creationId xmlns:a16="http://schemas.microsoft.com/office/drawing/2014/main" id="{10EBF24B-01AA-0404-2ACC-63931FAB4C3A}"/>
              </a:ext>
            </a:extLst>
          </p:cNvPr>
          <p:cNvSpPr>
            <a:spLocks noGrp="1"/>
          </p:cNvSpPr>
          <p:nvPr>
            <p:ph idx="1"/>
          </p:nvPr>
        </p:nvSpPr>
        <p:spPr>
          <a:xfrm>
            <a:off x="838200" y="1825625"/>
            <a:ext cx="6158218" cy="4351338"/>
          </a:xfrm>
        </p:spPr>
        <p:txBody>
          <a:bodyPr>
            <a:noAutofit/>
          </a:bodyPr>
          <a:lstStyle/>
          <a:p>
            <a:pPr marL="0" indent="0">
              <a:buNone/>
            </a:pPr>
            <a:r>
              <a:rPr lang="en-US" b="0" i="1" dirty="0">
                <a:solidFill>
                  <a:srgbClr val="121212"/>
                </a:solidFill>
                <a:effectLst/>
              </a:rPr>
              <a:t>The</a:t>
            </a:r>
            <a:r>
              <a:rPr lang="en-US" b="0" i="0" dirty="0">
                <a:solidFill>
                  <a:srgbClr val="121212"/>
                </a:solidFill>
                <a:effectLst/>
              </a:rPr>
              <a:t> </a:t>
            </a:r>
            <a:r>
              <a:rPr lang="en-US" b="0" i="1" dirty="0">
                <a:solidFill>
                  <a:srgbClr val="121212"/>
                </a:solidFill>
                <a:effectLst/>
              </a:rPr>
              <a:t>Lego Batman Movie</a:t>
            </a:r>
            <a:r>
              <a:rPr lang="en-US" b="0" i="0" dirty="0">
                <a:solidFill>
                  <a:srgbClr val="121212"/>
                </a:solidFill>
                <a:effectLst/>
              </a:rPr>
              <a:t>, a follow-up to 2014’s wildly successful </a:t>
            </a:r>
            <a:r>
              <a:rPr lang="en-US" b="0" i="1" dirty="0">
                <a:solidFill>
                  <a:srgbClr val="121212"/>
                </a:solidFill>
                <a:effectLst/>
              </a:rPr>
              <a:t>The Lego Movie</a:t>
            </a:r>
            <a:r>
              <a:rPr lang="en-US" b="0" i="0" dirty="0">
                <a:solidFill>
                  <a:srgbClr val="121212"/>
                </a:solidFill>
                <a:effectLst/>
              </a:rPr>
              <a:t>, outperformed </a:t>
            </a:r>
            <a:r>
              <a:rPr lang="en-US" b="0" i="1" dirty="0">
                <a:solidFill>
                  <a:srgbClr val="121212"/>
                </a:solidFill>
                <a:effectLst/>
              </a:rPr>
              <a:t>Batman v Superman: Dawn of Justice</a:t>
            </a:r>
            <a:r>
              <a:rPr lang="en-US" dirty="0">
                <a:solidFill>
                  <a:srgbClr val="121212"/>
                </a:solidFill>
              </a:rPr>
              <a:t> in 2017 </a:t>
            </a:r>
            <a:r>
              <a:rPr lang="en-US" b="0" i="0" dirty="0">
                <a:solidFill>
                  <a:srgbClr val="121212"/>
                </a:solidFill>
                <a:effectLst/>
              </a:rPr>
              <a:t>to such a degree that DC Comics faced the genuine problem of audiences overwhelmingly preferring the Dark Knight in his pompous and plastic version rather than Ben Affleck’s portrayal.</a:t>
            </a:r>
            <a:endParaRPr lang="en-ZA" dirty="0"/>
          </a:p>
        </p:txBody>
      </p:sp>
      <p:pic>
        <p:nvPicPr>
          <p:cNvPr id="2050" name="Picture 2" descr="Life Lessons With 'The Lego Batman Movie' - The Ringer">
            <a:extLst>
              <a:ext uri="{FF2B5EF4-FFF2-40B4-BE49-F238E27FC236}">
                <a16:creationId xmlns:a16="http://schemas.microsoft.com/office/drawing/2014/main" id="{E4B7CD38-5719-7685-0484-7A0630117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6418" y="1825625"/>
            <a:ext cx="4357382" cy="4357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584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descr="sad affleck">
            <a:extLst>
              <a:ext uri="{FF2B5EF4-FFF2-40B4-BE49-F238E27FC236}">
                <a16:creationId xmlns:a16="http://schemas.microsoft.com/office/drawing/2014/main" id="{4AFE6874-08F2-DBE8-E7EE-C3DBA73E26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4647" b="12984"/>
          <a:stretch/>
        </p:blipFill>
        <p:spPr bwMode="auto">
          <a:xfrm>
            <a:off x="6996418" y="1819581"/>
            <a:ext cx="4357382" cy="43513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39517F3-9FBF-704D-1086-BB81CB8130B9}"/>
              </a:ext>
            </a:extLst>
          </p:cNvPr>
          <p:cNvSpPr>
            <a:spLocks noGrp="1"/>
          </p:cNvSpPr>
          <p:nvPr>
            <p:ph type="title"/>
          </p:nvPr>
        </p:nvSpPr>
        <p:spPr/>
        <p:txBody>
          <a:bodyPr/>
          <a:lstStyle/>
          <a:p>
            <a:r>
              <a:rPr lang="en-ZA" dirty="0"/>
              <a:t>Lego Today</a:t>
            </a:r>
          </a:p>
        </p:txBody>
      </p:sp>
      <p:sp>
        <p:nvSpPr>
          <p:cNvPr id="3" name="Content Placeholder 2">
            <a:extLst>
              <a:ext uri="{FF2B5EF4-FFF2-40B4-BE49-F238E27FC236}">
                <a16:creationId xmlns:a16="http://schemas.microsoft.com/office/drawing/2014/main" id="{10EBF24B-01AA-0404-2ACC-63931FAB4C3A}"/>
              </a:ext>
            </a:extLst>
          </p:cNvPr>
          <p:cNvSpPr>
            <a:spLocks noGrp="1"/>
          </p:cNvSpPr>
          <p:nvPr>
            <p:ph idx="1"/>
          </p:nvPr>
        </p:nvSpPr>
        <p:spPr>
          <a:xfrm>
            <a:off x="838200" y="1825625"/>
            <a:ext cx="6158218" cy="4351338"/>
          </a:xfrm>
        </p:spPr>
        <p:txBody>
          <a:bodyPr>
            <a:noAutofit/>
          </a:bodyPr>
          <a:lstStyle/>
          <a:p>
            <a:pPr marL="0" indent="0">
              <a:buNone/>
            </a:pPr>
            <a:r>
              <a:rPr lang="en-US" b="0" i="1" dirty="0">
                <a:solidFill>
                  <a:srgbClr val="121212"/>
                </a:solidFill>
                <a:effectLst/>
              </a:rPr>
              <a:t>The</a:t>
            </a:r>
            <a:r>
              <a:rPr lang="en-US" b="0" i="0" dirty="0">
                <a:solidFill>
                  <a:srgbClr val="121212"/>
                </a:solidFill>
                <a:effectLst/>
              </a:rPr>
              <a:t> </a:t>
            </a:r>
            <a:r>
              <a:rPr lang="en-US" b="0" i="1" dirty="0">
                <a:solidFill>
                  <a:srgbClr val="121212"/>
                </a:solidFill>
                <a:effectLst/>
              </a:rPr>
              <a:t>Lego Batman Movie</a:t>
            </a:r>
            <a:r>
              <a:rPr lang="en-US" b="0" i="0" dirty="0">
                <a:solidFill>
                  <a:srgbClr val="121212"/>
                </a:solidFill>
                <a:effectLst/>
              </a:rPr>
              <a:t>, a follow-up to 2014’s wildly successful </a:t>
            </a:r>
            <a:r>
              <a:rPr lang="en-US" b="0" i="1" dirty="0">
                <a:solidFill>
                  <a:srgbClr val="121212"/>
                </a:solidFill>
                <a:effectLst/>
              </a:rPr>
              <a:t>The Lego Movie</a:t>
            </a:r>
            <a:r>
              <a:rPr lang="en-US" b="0" i="0" dirty="0">
                <a:solidFill>
                  <a:srgbClr val="121212"/>
                </a:solidFill>
                <a:effectLst/>
              </a:rPr>
              <a:t>, outperformed </a:t>
            </a:r>
            <a:r>
              <a:rPr lang="en-US" b="0" i="1" dirty="0">
                <a:solidFill>
                  <a:srgbClr val="121212"/>
                </a:solidFill>
                <a:effectLst/>
              </a:rPr>
              <a:t>Batman v Superman: Dawn of Justice</a:t>
            </a:r>
            <a:r>
              <a:rPr lang="en-US" dirty="0">
                <a:solidFill>
                  <a:srgbClr val="121212"/>
                </a:solidFill>
              </a:rPr>
              <a:t> in 2017 </a:t>
            </a:r>
            <a:r>
              <a:rPr lang="en-US" b="0" i="0" dirty="0">
                <a:solidFill>
                  <a:srgbClr val="121212"/>
                </a:solidFill>
                <a:effectLst/>
              </a:rPr>
              <a:t>to such a degree that DC Comics faced the genuine problem of audiences overwhelmingly preferring the Dark Knight in his pompous and plastic version rather than Ben Affleck’s portrayal.</a:t>
            </a:r>
            <a:endParaRPr lang="en-ZA" dirty="0"/>
          </a:p>
        </p:txBody>
      </p:sp>
    </p:spTree>
    <p:extLst>
      <p:ext uri="{BB962C8B-B14F-4D97-AF65-F5344CB8AC3E}">
        <p14:creationId xmlns:p14="http://schemas.microsoft.com/office/powerpoint/2010/main" val="41117320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279A9-5B41-FD00-3DF8-C3F66A3F5324}"/>
              </a:ext>
            </a:extLst>
          </p:cNvPr>
          <p:cNvSpPr>
            <a:spLocks noGrp="1"/>
          </p:cNvSpPr>
          <p:nvPr>
            <p:ph type="title"/>
          </p:nvPr>
        </p:nvSpPr>
        <p:spPr>
          <a:xfrm>
            <a:off x="838200" y="545284"/>
            <a:ext cx="10515600" cy="5763237"/>
          </a:xfrm>
        </p:spPr>
        <p:txBody>
          <a:bodyPr>
            <a:normAutofit/>
          </a:bodyPr>
          <a:lstStyle/>
          <a:p>
            <a:pPr algn="ctr"/>
            <a:r>
              <a:rPr lang="en-ZA" sz="7200" dirty="0"/>
              <a:t>1932</a:t>
            </a:r>
            <a:br>
              <a:rPr lang="en-ZA" sz="7200" dirty="0"/>
            </a:br>
            <a:r>
              <a:rPr lang="en-ZA" sz="7200" dirty="0"/>
              <a:t>1958</a:t>
            </a:r>
            <a:br>
              <a:rPr lang="en-ZA" sz="7200" dirty="0"/>
            </a:br>
            <a:r>
              <a:rPr lang="en-ZA" sz="7200" dirty="0"/>
              <a:t>1988</a:t>
            </a:r>
            <a:br>
              <a:rPr lang="en-ZA" sz="7200" dirty="0"/>
            </a:br>
            <a:r>
              <a:rPr lang="en-ZA" sz="7200" dirty="0"/>
              <a:t>1998</a:t>
            </a:r>
            <a:br>
              <a:rPr lang="en-ZA" sz="7200" dirty="0"/>
            </a:br>
            <a:r>
              <a:rPr lang="en-ZA" sz="7200" dirty="0"/>
              <a:t>2003</a:t>
            </a:r>
          </a:p>
        </p:txBody>
      </p:sp>
      <p:sp>
        <p:nvSpPr>
          <p:cNvPr id="3" name="Rectangle 2">
            <a:extLst>
              <a:ext uri="{FF2B5EF4-FFF2-40B4-BE49-F238E27FC236}">
                <a16:creationId xmlns:a16="http://schemas.microsoft.com/office/drawing/2014/main" id="{F91B2F0A-EBEE-3BB3-7BEA-B472C02292CD}"/>
              </a:ext>
            </a:extLst>
          </p:cNvPr>
          <p:cNvSpPr/>
          <p:nvPr/>
        </p:nvSpPr>
        <p:spPr>
          <a:xfrm>
            <a:off x="4890782" y="1996580"/>
            <a:ext cx="2508308" cy="4311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558787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279A9-5B41-FD00-3DF8-C3F66A3F5324}"/>
              </a:ext>
            </a:extLst>
          </p:cNvPr>
          <p:cNvSpPr>
            <a:spLocks noGrp="1"/>
          </p:cNvSpPr>
          <p:nvPr>
            <p:ph type="title"/>
          </p:nvPr>
        </p:nvSpPr>
        <p:spPr>
          <a:xfrm>
            <a:off x="838200" y="545284"/>
            <a:ext cx="10515600" cy="5763237"/>
          </a:xfrm>
        </p:spPr>
        <p:txBody>
          <a:bodyPr>
            <a:normAutofit/>
          </a:bodyPr>
          <a:lstStyle/>
          <a:p>
            <a:pPr algn="ctr"/>
            <a:r>
              <a:rPr lang="en-ZA" sz="7200" dirty="0"/>
              <a:t>1932</a:t>
            </a:r>
            <a:br>
              <a:rPr lang="en-ZA" sz="7200" dirty="0"/>
            </a:br>
            <a:r>
              <a:rPr lang="en-ZA" sz="7200" dirty="0"/>
              <a:t>1958</a:t>
            </a:r>
            <a:br>
              <a:rPr lang="en-ZA" sz="7200" dirty="0"/>
            </a:br>
            <a:r>
              <a:rPr lang="en-ZA" sz="7200" dirty="0"/>
              <a:t>1988</a:t>
            </a:r>
            <a:br>
              <a:rPr lang="en-ZA" sz="7200" dirty="0"/>
            </a:br>
            <a:r>
              <a:rPr lang="en-ZA" sz="7200" dirty="0"/>
              <a:t>1998</a:t>
            </a:r>
            <a:br>
              <a:rPr lang="en-ZA" sz="7200" dirty="0"/>
            </a:br>
            <a:r>
              <a:rPr lang="en-ZA" sz="7200" dirty="0"/>
              <a:t>2003</a:t>
            </a:r>
          </a:p>
        </p:txBody>
      </p:sp>
      <p:sp>
        <p:nvSpPr>
          <p:cNvPr id="3" name="Rectangle 2">
            <a:extLst>
              <a:ext uri="{FF2B5EF4-FFF2-40B4-BE49-F238E27FC236}">
                <a16:creationId xmlns:a16="http://schemas.microsoft.com/office/drawing/2014/main" id="{1CEF908E-FB5A-723C-B6DA-6E92483965E1}"/>
              </a:ext>
            </a:extLst>
          </p:cNvPr>
          <p:cNvSpPr/>
          <p:nvPr/>
        </p:nvSpPr>
        <p:spPr>
          <a:xfrm>
            <a:off x="4890782" y="2919369"/>
            <a:ext cx="2508308" cy="3389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465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279A9-5B41-FD00-3DF8-C3F66A3F5324}"/>
              </a:ext>
            </a:extLst>
          </p:cNvPr>
          <p:cNvSpPr>
            <a:spLocks noGrp="1"/>
          </p:cNvSpPr>
          <p:nvPr>
            <p:ph type="title"/>
          </p:nvPr>
        </p:nvSpPr>
        <p:spPr>
          <a:xfrm>
            <a:off x="838200" y="545284"/>
            <a:ext cx="10515600" cy="5763237"/>
          </a:xfrm>
        </p:spPr>
        <p:txBody>
          <a:bodyPr>
            <a:normAutofit/>
          </a:bodyPr>
          <a:lstStyle/>
          <a:p>
            <a:pPr algn="ctr"/>
            <a:r>
              <a:rPr lang="en-ZA" sz="7200" dirty="0"/>
              <a:t>1932</a:t>
            </a:r>
            <a:br>
              <a:rPr lang="en-ZA" sz="7200" dirty="0"/>
            </a:br>
            <a:r>
              <a:rPr lang="en-ZA" sz="7200" dirty="0"/>
              <a:t>1958</a:t>
            </a:r>
            <a:br>
              <a:rPr lang="en-ZA" sz="7200" dirty="0"/>
            </a:br>
            <a:r>
              <a:rPr lang="en-ZA" sz="7200" dirty="0">
                <a:solidFill>
                  <a:srgbClr val="FF0000"/>
                </a:solidFill>
              </a:rPr>
              <a:t>1988</a:t>
            </a:r>
            <a:br>
              <a:rPr lang="en-ZA" sz="7200" dirty="0"/>
            </a:br>
            <a:r>
              <a:rPr lang="en-ZA" sz="7200" dirty="0"/>
              <a:t>1998</a:t>
            </a:r>
            <a:br>
              <a:rPr lang="en-ZA" sz="7200" dirty="0"/>
            </a:br>
            <a:r>
              <a:rPr lang="en-ZA" sz="7200" dirty="0"/>
              <a:t>2003</a:t>
            </a:r>
          </a:p>
        </p:txBody>
      </p:sp>
      <p:sp>
        <p:nvSpPr>
          <p:cNvPr id="3" name="Rectangle 2">
            <a:extLst>
              <a:ext uri="{FF2B5EF4-FFF2-40B4-BE49-F238E27FC236}">
                <a16:creationId xmlns:a16="http://schemas.microsoft.com/office/drawing/2014/main" id="{510C17E6-F909-10A6-0DC5-8D8D903B4BFE}"/>
              </a:ext>
            </a:extLst>
          </p:cNvPr>
          <p:cNvSpPr/>
          <p:nvPr/>
        </p:nvSpPr>
        <p:spPr>
          <a:xfrm>
            <a:off x="4890782" y="3875713"/>
            <a:ext cx="2508308" cy="243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086139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279A9-5B41-FD00-3DF8-C3F66A3F5324}"/>
              </a:ext>
            </a:extLst>
          </p:cNvPr>
          <p:cNvSpPr>
            <a:spLocks noGrp="1"/>
          </p:cNvSpPr>
          <p:nvPr>
            <p:ph type="title"/>
          </p:nvPr>
        </p:nvSpPr>
        <p:spPr>
          <a:xfrm>
            <a:off x="838200" y="545284"/>
            <a:ext cx="10515600" cy="5763237"/>
          </a:xfrm>
        </p:spPr>
        <p:txBody>
          <a:bodyPr>
            <a:normAutofit/>
          </a:bodyPr>
          <a:lstStyle/>
          <a:p>
            <a:pPr algn="ctr"/>
            <a:r>
              <a:rPr lang="en-ZA" sz="7200" dirty="0"/>
              <a:t>1932</a:t>
            </a:r>
            <a:br>
              <a:rPr lang="en-ZA" sz="7200" dirty="0"/>
            </a:br>
            <a:r>
              <a:rPr lang="en-ZA" sz="7200" dirty="0"/>
              <a:t>1958</a:t>
            </a:r>
            <a:br>
              <a:rPr lang="en-ZA" sz="7200" dirty="0"/>
            </a:br>
            <a:r>
              <a:rPr lang="en-ZA" sz="7200" dirty="0">
                <a:solidFill>
                  <a:srgbClr val="FF0000"/>
                </a:solidFill>
              </a:rPr>
              <a:t>1988</a:t>
            </a:r>
            <a:br>
              <a:rPr lang="en-ZA" sz="7200" dirty="0"/>
            </a:br>
            <a:r>
              <a:rPr lang="en-ZA" sz="7200" dirty="0"/>
              <a:t>1998</a:t>
            </a:r>
            <a:br>
              <a:rPr lang="en-ZA" sz="7200" dirty="0"/>
            </a:br>
            <a:r>
              <a:rPr lang="en-ZA" sz="7200" dirty="0"/>
              <a:t>2003</a:t>
            </a:r>
          </a:p>
        </p:txBody>
      </p:sp>
      <p:sp>
        <p:nvSpPr>
          <p:cNvPr id="3" name="Rectangle 2">
            <a:extLst>
              <a:ext uri="{FF2B5EF4-FFF2-40B4-BE49-F238E27FC236}">
                <a16:creationId xmlns:a16="http://schemas.microsoft.com/office/drawing/2014/main" id="{B11AC122-73DD-B471-457E-765149C2C64D}"/>
              </a:ext>
            </a:extLst>
          </p:cNvPr>
          <p:cNvSpPr/>
          <p:nvPr/>
        </p:nvSpPr>
        <p:spPr>
          <a:xfrm>
            <a:off x="4890782" y="4806892"/>
            <a:ext cx="2508308" cy="1501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3792975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279A9-5B41-FD00-3DF8-C3F66A3F5324}"/>
              </a:ext>
            </a:extLst>
          </p:cNvPr>
          <p:cNvSpPr>
            <a:spLocks noGrp="1"/>
          </p:cNvSpPr>
          <p:nvPr>
            <p:ph type="title"/>
          </p:nvPr>
        </p:nvSpPr>
        <p:spPr>
          <a:xfrm>
            <a:off x="838200" y="545284"/>
            <a:ext cx="10515600" cy="5763237"/>
          </a:xfrm>
        </p:spPr>
        <p:txBody>
          <a:bodyPr>
            <a:normAutofit/>
          </a:bodyPr>
          <a:lstStyle/>
          <a:p>
            <a:pPr algn="ctr"/>
            <a:r>
              <a:rPr lang="en-ZA" sz="7200" dirty="0"/>
              <a:t>1932</a:t>
            </a:r>
            <a:br>
              <a:rPr lang="en-ZA" sz="7200" dirty="0"/>
            </a:br>
            <a:r>
              <a:rPr lang="en-ZA" sz="7200" dirty="0"/>
              <a:t>1958</a:t>
            </a:r>
            <a:br>
              <a:rPr lang="en-ZA" sz="7200" dirty="0"/>
            </a:br>
            <a:r>
              <a:rPr lang="en-ZA" sz="7200" dirty="0">
                <a:solidFill>
                  <a:srgbClr val="FF0000"/>
                </a:solidFill>
              </a:rPr>
              <a:t>1988</a:t>
            </a:r>
            <a:br>
              <a:rPr lang="en-ZA" sz="7200" dirty="0"/>
            </a:br>
            <a:r>
              <a:rPr lang="en-ZA" sz="7200" dirty="0"/>
              <a:t>1998</a:t>
            </a:r>
            <a:br>
              <a:rPr lang="en-ZA" sz="7200" dirty="0"/>
            </a:br>
            <a:r>
              <a:rPr lang="en-ZA" sz="7200" dirty="0"/>
              <a:t>2003</a:t>
            </a:r>
          </a:p>
        </p:txBody>
      </p:sp>
    </p:spTree>
    <p:extLst>
      <p:ext uri="{BB962C8B-B14F-4D97-AF65-F5344CB8AC3E}">
        <p14:creationId xmlns:p14="http://schemas.microsoft.com/office/powerpoint/2010/main" val="1916422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279A9-5B41-FD00-3DF8-C3F66A3F5324}"/>
              </a:ext>
            </a:extLst>
          </p:cNvPr>
          <p:cNvSpPr>
            <a:spLocks noGrp="1"/>
          </p:cNvSpPr>
          <p:nvPr>
            <p:ph type="title"/>
          </p:nvPr>
        </p:nvSpPr>
        <p:spPr>
          <a:xfrm>
            <a:off x="838200" y="2766218"/>
            <a:ext cx="10515600" cy="1325563"/>
          </a:xfrm>
        </p:spPr>
        <p:txBody>
          <a:bodyPr>
            <a:normAutofit/>
          </a:bodyPr>
          <a:lstStyle/>
          <a:p>
            <a:pPr algn="ctr"/>
            <a:r>
              <a:rPr lang="en-ZA" sz="7200" dirty="0"/>
              <a:t>70%</a:t>
            </a:r>
          </a:p>
        </p:txBody>
      </p:sp>
    </p:spTree>
    <p:extLst>
      <p:ext uri="{BB962C8B-B14F-4D97-AF65-F5344CB8AC3E}">
        <p14:creationId xmlns:p14="http://schemas.microsoft.com/office/powerpoint/2010/main" val="15180742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uilding, toy, LEGO, yellow&#10;&#10;Description automatically generated">
            <a:extLst>
              <a:ext uri="{FF2B5EF4-FFF2-40B4-BE49-F238E27FC236}">
                <a16:creationId xmlns:a16="http://schemas.microsoft.com/office/drawing/2014/main" id="{9332B8EA-483C-788E-3488-06CC72D34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136823"/>
          </a:xfrm>
          <a:prstGeom prst="rect">
            <a:avLst/>
          </a:prstGeom>
        </p:spPr>
      </p:pic>
      <p:sp>
        <p:nvSpPr>
          <p:cNvPr id="2" name="Title 1">
            <a:extLst>
              <a:ext uri="{FF2B5EF4-FFF2-40B4-BE49-F238E27FC236}">
                <a16:creationId xmlns:a16="http://schemas.microsoft.com/office/drawing/2014/main" id="{2BD4E61A-FC8D-8B79-01F7-7204934A72F2}"/>
              </a:ext>
            </a:extLst>
          </p:cNvPr>
          <p:cNvSpPr>
            <a:spLocks noGrp="1"/>
          </p:cNvSpPr>
          <p:nvPr>
            <p:ph type="title"/>
          </p:nvPr>
        </p:nvSpPr>
        <p:spPr>
          <a:xfrm>
            <a:off x="838200" y="365125"/>
            <a:ext cx="4975371" cy="7084299"/>
          </a:xfrm>
        </p:spPr>
        <p:txBody>
          <a:bodyPr anchor="t">
            <a:noAutofit/>
          </a:bodyPr>
          <a:lstStyle/>
          <a:p>
            <a:r>
              <a:rPr lang="en-ZA" sz="4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t>LESSON 1</a:t>
            </a:r>
            <a:br>
              <a:rPr lang="en-ZA" sz="1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br>
            <a:br>
              <a:rPr lang="en-ZA" sz="1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br>
            <a:r>
              <a:rPr lang="en-ZA" sz="6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t>Your worst nightmare could be your greatest gift</a:t>
            </a:r>
          </a:p>
        </p:txBody>
      </p:sp>
    </p:spTree>
    <p:extLst>
      <p:ext uri="{BB962C8B-B14F-4D97-AF65-F5344CB8AC3E}">
        <p14:creationId xmlns:p14="http://schemas.microsoft.com/office/powerpoint/2010/main" val="33653242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uilding, toy, LEGO, yellow&#10;&#10;Description automatically generated">
            <a:extLst>
              <a:ext uri="{FF2B5EF4-FFF2-40B4-BE49-F238E27FC236}">
                <a16:creationId xmlns:a16="http://schemas.microsoft.com/office/drawing/2014/main" id="{F9B02EA3-F249-F81F-E19C-4F07083E6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136823"/>
          </a:xfrm>
          <a:prstGeom prst="rect">
            <a:avLst/>
          </a:prstGeom>
        </p:spPr>
      </p:pic>
      <p:sp>
        <p:nvSpPr>
          <p:cNvPr id="2" name="Title 1">
            <a:extLst>
              <a:ext uri="{FF2B5EF4-FFF2-40B4-BE49-F238E27FC236}">
                <a16:creationId xmlns:a16="http://schemas.microsoft.com/office/drawing/2014/main" id="{2BD4E61A-FC8D-8B79-01F7-7204934A72F2}"/>
              </a:ext>
            </a:extLst>
          </p:cNvPr>
          <p:cNvSpPr>
            <a:spLocks noGrp="1"/>
          </p:cNvSpPr>
          <p:nvPr>
            <p:ph type="title"/>
          </p:nvPr>
        </p:nvSpPr>
        <p:spPr>
          <a:xfrm>
            <a:off x="838200" y="365125"/>
            <a:ext cx="5711613" cy="7084299"/>
          </a:xfrm>
        </p:spPr>
        <p:txBody>
          <a:bodyPr anchor="t">
            <a:noAutofit/>
          </a:bodyPr>
          <a:lstStyle/>
          <a:p>
            <a:r>
              <a:rPr lang="en-ZA" sz="4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t>LESSON 2</a:t>
            </a:r>
            <a:br>
              <a:rPr lang="en-ZA" sz="1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br>
            <a:br>
              <a:rPr lang="en-ZA" sz="1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br>
            <a:r>
              <a:rPr lang="en-ZA" sz="6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t>Sometimes “innovation” backfires</a:t>
            </a:r>
          </a:p>
        </p:txBody>
      </p:sp>
    </p:spTree>
    <p:extLst>
      <p:ext uri="{BB962C8B-B14F-4D97-AF65-F5344CB8AC3E}">
        <p14:creationId xmlns:p14="http://schemas.microsoft.com/office/powerpoint/2010/main" val="27951283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A1E2C-9F7B-8C1C-EB40-4E41B2099342}"/>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100DC12E-9B02-D2D1-8AA6-8B3CD15DD7E1}"/>
              </a:ext>
            </a:extLst>
          </p:cNvPr>
          <p:cNvSpPr>
            <a:spLocks noGrp="1"/>
          </p:cNvSpPr>
          <p:nvPr>
            <p:ph idx="1"/>
          </p:nvPr>
        </p:nvSpPr>
        <p:spPr/>
        <p:txBody>
          <a:bodyPr/>
          <a:lstStyle/>
          <a:p>
            <a:endParaRPr lang="en-ZA"/>
          </a:p>
        </p:txBody>
      </p:sp>
      <p:pic>
        <p:nvPicPr>
          <p:cNvPr id="4" name="Picture 3">
            <a:extLst>
              <a:ext uri="{FF2B5EF4-FFF2-40B4-BE49-F238E27FC236}">
                <a16:creationId xmlns:a16="http://schemas.microsoft.com/office/drawing/2014/main" id="{54BC72A9-41C3-6987-9F02-DBF52A283C3C}"/>
              </a:ext>
            </a:extLst>
          </p:cNvPr>
          <p:cNvPicPr>
            <a:picLocks noChangeAspect="1"/>
          </p:cNvPicPr>
          <p:nvPr/>
        </p:nvPicPr>
        <p:blipFill>
          <a:blip r:embed="rId2"/>
          <a:stretch>
            <a:fillRect/>
          </a:stretch>
        </p:blipFill>
        <p:spPr>
          <a:xfrm>
            <a:off x="-1" y="-228600"/>
            <a:ext cx="12209477" cy="7325686"/>
          </a:xfrm>
          <a:prstGeom prst="rect">
            <a:avLst/>
          </a:prstGeom>
        </p:spPr>
      </p:pic>
    </p:spTree>
    <p:extLst>
      <p:ext uri="{BB962C8B-B14F-4D97-AF65-F5344CB8AC3E}">
        <p14:creationId xmlns:p14="http://schemas.microsoft.com/office/powerpoint/2010/main" val="20675182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uilding, toy, LEGO, yellow&#10;&#10;Description automatically generated">
            <a:extLst>
              <a:ext uri="{FF2B5EF4-FFF2-40B4-BE49-F238E27FC236}">
                <a16:creationId xmlns:a16="http://schemas.microsoft.com/office/drawing/2014/main" id="{F9B02EA3-F249-F81F-E19C-4F07083E6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136823"/>
          </a:xfrm>
          <a:prstGeom prst="rect">
            <a:avLst/>
          </a:prstGeom>
        </p:spPr>
      </p:pic>
      <p:sp>
        <p:nvSpPr>
          <p:cNvPr id="2" name="Title 1">
            <a:extLst>
              <a:ext uri="{FF2B5EF4-FFF2-40B4-BE49-F238E27FC236}">
                <a16:creationId xmlns:a16="http://schemas.microsoft.com/office/drawing/2014/main" id="{2BD4E61A-FC8D-8B79-01F7-7204934A72F2}"/>
              </a:ext>
            </a:extLst>
          </p:cNvPr>
          <p:cNvSpPr>
            <a:spLocks noGrp="1"/>
          </p:cNvSpPr>
          <p:nvPr>
            <p:ph type="title"/>
          </p:nvPr>
        </p:nvSpPr>
        <p:spPr>
          <a:xfrm>
            <a:off x="838200" y="365125"/>
            <a:ext cx="4790813" cy="7084299"/>
          </a:xfrm>
        </p:spPr>
        <p:txBody>
          <a:bodyPr anchor="t">
            <a:noAutofit/>
          </a:bodyPr>
          <a:lstStyle/>
          <a:p>
            <a:r>
              <a:rPr lang="en-ZA" sz="4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t>LESSON 3</a:t>
            </a:r>
            <a:br>
              <a:rPr lang="en-ZA" sz="1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br>
            <a:br>
              <a:rPr lang="en-ZA" sz="1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br>
            <a:r>
              <a:rPr lang="en-ZA" sz="6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t>Real change relies on maverick leadership</a:t>
            </a:r>
          </a:p>
        </p:txBody>
      </p:sp>
    </p:spTree>
    <p:extLst>
      <p:ext uri="{BB962C8B-B14F-4D97-AF65-F5344CB8AC3E}">
        <p14:creationId xmlns:p14="http://schemas.microsoft.com/office/powerpoint/2010/main" val="22926472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E9B3-E9BB-F8D8-29C5-C4C6F8F24D79}"/>
              </a:ext>
            </a:extLst>
          </p:cNvPr>
          <p:cNvSpPr>
            <a:spLocks noGrp="1"/>
          </p:cNvSpPr>
          <p:nvPr>
            <p:ph type="title"/>
          </p:nvPr>
        </p:nvSpPr>
        <p:spPr/>
        <p:txBody>
          <a:bodyPr/>
          <a:lstStyle/>
          <a:p>
            <a:r>
              <a:rPr lang="en-ZA" dirty="0"/>
              <a:t>Kirk</a:t>
            </a:r>
            <a:br>
              <a:rPr lang="en-ZA" dirty="0"/>
            </a:br>
            <a:r>
              <a:rPr lang="en-ZA" dirty="0"/>
              <a:t>Kristiansen</a:t>
            </a:r>
          </a:p>
        </p:txBody>
      </p:sp>
      <p:sp>
        <p:nvSpPr>
          <p:cNvPr id="3" name="Content Placeholder 2">
            <a:extLst>
              <a:ext uri="{FF2B5EF4-FFF2-40B4-BE49-F238E27FC236}">
                <a16:creationId xmlns:a16="http://schemas.microsoft.com/office/drawing/2014/main" id="{4C1BC1F0-A888-26CB-0D28-F524D9A47F53}"/>
              </a:ext>
            </a:extLst>
          </p:cNvPr>
          <p:cNvSpPr>
            <a:spLocks noGrp="1"/>
          </p:cNvSpPr>
          <p:nvPr>
            <p:ph idx="1"/>
          </p:nvPr>
        </p:nvSpPr>
        <p:spPr/>
        <p:txBody>
          <a:bodyPr>
            <a:normAutofit/>
          </a:bodyPr>
          <a:lstStyle/>
          <a:p>
            <a:pPr marL="0" indent="0">
              <a:buNone/>
            </a:pPr>
            <a:endParaRPr lang="en-ZA" dirty="0"/>
          </a:p>
        </p:txBody>
      </p:sp>
      <p:pic>
        <p:nvPicPr>
          <p:cNvPr id="1026" name="Picture 2" descr="Kjeld Kristiansen and the Lego heritage">
            <a:extLst>
              <a:ext uri="{FF2B5EF4-FFF2-40B4-BE49-F238E27FC236}">
                <a16:creationId xmlns:a16="http://schemas.microsoft.com/office/drawing/2014/main" id="{D84B0332-0E51-C7ED-944D-822263318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9243" y="365125"/>
            <a:ext cx="3874558"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5295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E9B3-E9BB-F8D8-29C5-C4C6F8F24D79}"/>
              </a:ext>
            </a:extLst>
          </p:cNvPr>
          <p:cNvSpPr>
            <a:spLocks noGrp="1"/>
          </p:cNvSpPr>
          <p:nvPr>
            <p:ph type="title"/>
          </p:nvPr>
        </p:nvSpPr>
        <p:spPr/>
        <p:txBody>
          <a:bodyPr/>
          <a:lstStyle/>
          <a:p>
            <a:r>
              <a:rPr lang="en-ZA" dirty="0" err="1"/>
              <a:t>Jorgan</a:t>
            </a:r>
            <a:r>
              <a:rPr lang="en-ZA" dirty="0"/>
              <a:t> </a:t>
            </a:r>
            <a:r>
              <a:rPr lang="en-ZA" dirty="0" err="1"/>
              <a:t>Vig</a:t>
            </a:r>
            <a:br>
              <a:rPr lang="en-ZA" dirty="0"/>
            </a:br>
            <a:r>
              <a:rPr lang="en-ZA" dirty="0"/>
              <a:t>Knudstorp</a:t>
            </a:r>
          </a:p>
        </p:txBody>
      </p:sp>
      <p:sp>
        <p:nvSpPr>
          <p:cNvPr id="3" name="Content Placeholder 2">
            <a:extLst>
              <a:ext uri="{FF2B5EF4-FFF2-40B4-BE49-F238E27FC236}">
                <a16:creationId xmlns:a16="http://schemas.microsoft.com/office/drawing/2014/main" id="{4C1BC1F0-A888-26CB-0D28-F524D9A47F53}"/>
              </a:ext>
            </a:extLst>
          </p:cNvPr>
          <p:cNvSpPr>
            <a:spLocks noGrp="1"/>
          </p:cNvSpPr>
          <p:nvPr>
            <p:ph idx="1"/>
          </p:nvPr>
        </p:nvSpPr>
        <p:spPr/>
        <p:txBody>
          <a:bodyPr>
            <a:normAutofit/>
          </a:bodyPr>
          <a:lstStyle/>
          <a:p>
            <a:pPr marL="0" indent="0">
              <a:buNone/>
            </a:pPr>
            <a:endParaRPr lang="en-ZA" dirty="0"/>
          </a:p>
        </p:txBody>
      </p:sp>
      <p:pic>
        <p:nvPicPr>
          <p:cNvPr id="1026" name="Picture 2" descr="Kjeld Kristiansen and the Lego heritage">
            <a:extLst>
              <a:ext uri="{FF2B5EF4-FFF2-40B4-BE49-F238E27FC236}">
                <a16:creationId xmlns:a16="http://schemas.microsoft.com/office/drawing/2014/main" id="{D84B0332-0E51-C7ED-944D-822263318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9243" y="365125"/>
            <a:ext cx="3874558" cy="58118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ego CEO shares leadership lessons after rebuilding the brand | The Star">
            <a:extLst>
              <a:ext uri="{FF2B5EF4-FFF2-40B4-BE49-F238E27FC236}">
                <a16:creationId xmlns:a16="http://schemas.microsoft.com/office/drawing/2014/main" id="{C87BD21E-662E-3497-96B8-C91D95C026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161" t="-321" r="23161"/>
          <a:stretch/>
        </p:blipFill>
        <p:spPr bwMode="auto">
          <a:xfrm>
            <a:off x="7479242" y="365125"/>
            <a:ext cx="3874558"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764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uilding, toy, LEGO, yellow&#10;&#10;Description automatically generated">
            <a:extLst>
              <a:ext uri="{FF2B5EF4-FFF2-40B4-BE49-F238E27FC236}">
                <a16:creationId xmlns:a16="http://schemas.microsoft.com/office/drawing/2014/main" id="{F9B02EA3-F249-F81F-E19C-4F07083E6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136823"/>
          </a:xfrm>
          <a:prstGeom prst="rect">
            <a:avLst/>
          </a:prstGeom>
        </p:spPr>
      </p:pic>
      <p:sp>
        <p:nvSpPr>
          <p:cNvPr id="2" name="Title 1">
            <a:extLst>
              <a:ext uri="{FF2B5EF4-FFF2-40B4-BE49-F238E27FC236}">
                <a16:creationId xmlns:a16="http://schemas.microsoft.com/office/drawing/2014/main" id="{2BD4E61A-FC8D-8B79-01F7-7204934A72F2}"/>
              </a:ext>
            </a:extLst>
          </p:cNvPr>
          <p:cNvSpPr>
            <a:spLocks noGrp="1"/>
          </p:cNvSpPr>
          <p:nvPr>
            <p:ph type="title"/>
          </p:nvPr>
        </p:nvSpPr>
        <p:spPr>
          <a:xfrm>
            <a:off x="838200" y="365125"/>
            <a:ext cx="4841147" cy="7084299"/>
          </a:xfrm>
        </p:spPr>
        <p:txBody>
          <a:bodyPr anchor="t">
            <a:noAutofit/>
          </a:bodyPr>
          <a:lstStyle/>
          <a:p>
            <a:r>
              <a:rPr lang="en-ZA" sz="4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t>LESSON 4</a:t>
            </a:r>
            <a:br>
              <a:rPr lang="en-ZA" sz="1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br>
            <a:br>
              <a:rPr lang="en-ZA" sz="1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br>
            <a:r>
              <a:rPr lang="en-ZA" sz="6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t>Absolutely nothing beats the basics</a:t>
            </a:r>
          </a:p>
        </p:txBody>
      </p:sp>
    </p:spTree>
    <p:extLst>
      <p:ext uri="{BB962C8B-B14F-4D97-AF65-F5344CB8AC3E}">
        <p14:creationId xmlns:p14="http://schemas.microsoft.com/office/powerpoint/2010/main" val="2348564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69F4-BDE3-024E-B4C3-D4E7991EC525}"/>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7530C6F0-23D3-31E9-5F7B-5324C7E03150}"/>
              </a:ext>
            </a:extLst>
          </p:cNvPr>
          <p:cNvSpPr>
            <a:spLocks noGrp="1"/>
          </p:cNvSpPr>
          <p:nvPr>
            <p:ph idx="1"/>
          </p:nvPr>
        </p:nvSpPr>
        <p:spPr/>
        <p:txBody>
          <a:bodyPr/>
          <a:lstStyle/>
          <a:p>
            <a:endParaRPr lang="en-ZA"/>
          </a:p>
        </p:txBody>
      </p:sp>
      <p:pic>
        <p:nvPicPr>
          <p:cNvPr id="3074" name="Picture 2" descr="Billund, places to visit?">
            <a:extLst>
              <a:ext uri="{FF2B5EF4-FFF2-40B4-BE49-F238E27FC236}">
                <a16:creationId xmlns:a16="http://schemas.microsoft.com/office/drawing/2014/main" id="{D2B92866-B8EC-7BBF-7D83-8AF3CB4406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8150"/>
            <a:ext cx="11430000" cy="598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877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uilding, toy, LEGO, yellow&#10;&#10;Description automatically generated">
            <a:extLst>
              <a:ext uri="{FF2B5EF4-FFF2-40B4-BE49-F238E27FC236}">
                <a16:creationId xmlns:a16="http://schemas.microsoft.com/office/drawing/2014/main" id="{F9B02EA3-F249-F81F-E19C-4F07083E6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136823"/>
          </a:xfrm>
          <a:prstGeom prst="rect">
            <a:avLst/>
          </a:prstGeom>
        </p:spPr>
      </p:pic>
      <p:sp>
        <p:nvSpPr>
          <p:cNvPr id="2" name="Title 1">
            <a:extLst>
              <a:ext uri="{FF2B5EF4-FFF2-40B4-BE49-F238E27FC236}">
                <a16:creationId xmlns:a16="http://schemas.microsoft.com/office/drawing/2014/main" id="{2BD4E61A-FC8D-8B79-01F7-7204934A72F2}"/>
              </a:ext>
            </a:extLst>
          </p:cNvPr>
          <p:cNvSpPr>
            <a:spLocks noGrp="1"/>
          </p:cNvSpPr>
          <p:nvPr>
            <p:ph type="title"/>
          </p:nvPr>
        </p:nvSpPr>
        <p:spPr>
          <a:xfrm>
            <a:off x="838200" y="365125"/>
            <a:ext cx="4774036" cy="7084299"/>
          </a:xfrm>
        </p:spPr>
        <p:txBody>
          <a:bodyPr anchor="t">
            <a:noAutofit/>
          </a:bodyPr>
          <a:lstStyle/>
          <a:p>
            <a:r>
              <a:rPr lang="en-ZA" sz="4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t>LESSON 5</a:t>
            </a:r>
            <a:br>
              <a:rPr lang="en-ZA" sz="1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br>
            <a:br>
              <a:rPr lang="en-ZA" sz="1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br>
            <a:r>
              <a:rPr lang="en-ZA" sz="6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t>Real change takes more time than we’d like</a:t>
            </a:r>
          </a:p>
        </p:txBody>
      </p:sp>
    </p:spTree>
    <p:extLst>
      <p:ext uri="{BB962C8B-B14F-4D97-AF65-F5344CB8AC3E}">
        <p14:creationId xmlns:p14="http://schemas.microsoft.com/office/powerpoint/2010/main" val="35086930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uilding, toy, LEGO, yellow&#10;&#10;Description automatically generated">
            <a:extLst>
              <a:ext uri="{FF2B5EF4-FFF2-40B4-BE49-F238E27FC236}">
                <a16:creationId xmlns:a16="http://schemas.microsoft.com/office/drawing/2014/main" id="{F9B02EA3-F249-F81F-E19C-4F07083E6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136823"/>
          </a:xfrm>
          <a:prstGeom prst="rect">
            <a:avLst/>
          </a:prstGeom>
        </p:spPr>
      </p:pic>
      <p:sp>
        <p:nvSpPr>
          <p:cNvPr id="2" name="Title 1">
            <a:extLst>
              <a:ext uri="{FF2B5EF4-FFF2-40B4-BE49-F238E27FC236}">
                <a16:creationId xmlns:a16="http://schemas.microsoft.com/office/drawing/2014/main" id="{2BD4E61A-FC8D-8B79-01F7-7204934A72F2}"/>
              </a:ext>
            </a:extLst>
          </p:cNvPr>
          <p:cNvSpPr>
            <a:spLocks noGrp="1"/>
          </p:cNvSpPr>
          <p:nvPr>
            <p:ph type="title"/>
          </p:nvPr>
        </p:nvSpPr>
        <p:spPr>
          <a:xfrm>
            <a:off x="838200" y="365125"/>
            <a:ext cx="4774036" cy="7084299"/>
          </a:xfrm>
        </p:spPr>
        <p:txBody>
          <a:bodyPr anchor="t">
            <a:noAutofit/>
          </a:bodyPr>
          <a:lstStyle/>
          <a:p>
            <a:r>
              <a:rPr lang="en-ZA" sz="4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t>LESSON 6</a:t>
            </a:r>
            <a:br>
              <a:rPr lang="en-ZA" sz="1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br>
            <a:br>
              <a:rPr lang="en-ZA" sz="1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br>
            <a:r>
              <a:rPr lang="en-ZA" sz="6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t>No more digital strategy</a:t>
            </a:r>
          </a:p>
        </p:txBody>
      </p:sp>
    </p:spTree>
    <p:extLst>
      <p:ext uri="{BB962C8B-B14F-4D97-AF65-F5344CB8AC3E}">
        <p14:creationId xmlns:p14="http://schemas.microsoft.com/office/powerpoint/2010/main" val="31075969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D6592-230D-CC43-5D8C-C2676E951C34}"/>
              </a:ext>
            </a:extLst>
          </p:cNvPr>
          <p:cNvSpPr>
            <a:spLocks noGrp="1"/>
          </p:cNvSpPr>
          <p:nvPr>
            <p:ph type="ctrTitle"/>
          </p:nvPr>
        </p:nvSpPr>
        <p:spPr>
          <a:xfrm>
            <a:off x="1524000" y="2235200"/>
            <a:ext cx="9144000" cy="2387600"/>
          </a:xfrm>
        </p:spPr>
        <p:txBody>
          <a:bodyPr anchor="ctr"/>
          <a:lstStyle/>
          <a:p>
            <a:r>
              <a:rPr lang="en-ZA" dirty="0"/>
              <a:t>We live in a time of exponential possibility</a:t>
            </a:r>
          </a:p>
        </p:txBody>
      </p:sp>
    </p:spTree>
    <p:extLst>
      <p:ext uri="{BB962C8B-B14F-4D97-AF65-F5344CB8AC3E}">
        <p14:creationId xmlns:p14="http://schemas.microsoft.com/office/powerpoint/2010/main" val="24439935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uber logo">
            <a:extLst>
              <a:ext uri="{FF2B5EF4-FFF2-40B4-BE49-F238E27FC236}">
                <a16:creationId xmlns:a16="http://schemas.microsoft.com/office/drawing/2014/main" id="{51E380AA-2176-4F8B-A8D9-996C188A0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4119" y="4017702"/>
            <a:ext cx="2269222" cy="84652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airbnb logo">
            <a:extLst>
              <a:ext uri="{FF2B5EF4-FFF2-40B4-BE49-F238E27FC236}">
                <a16:creationId xmlns:a16="http://schemas.microsoft.com/office/drawing/2014/main" id="{7F55F013-F1EE-4A0E-848C-5666AE4FE5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880" y="2820414"/>
            <a:ext cx="3116239" cy="97382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amazon logo">
            <a:extLst>
              <a:ext uri="{FF2B5EF4-FFF2-40B4-BE49-F238E27FC236}">
                <a16:creationId xmlns:a16="http://schemas.microsoft.com/office/drawing/2014/main" id="{9DDA0D7C-D44B-463B-AB3A-5C365AA0A7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8351" y="1750425"/>
            <a:ext cx="2939529" cy="1069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544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uilding, toy, LEGO, yellow&#10;&#10;Description automatically generated">
            <a:extLst>
              <a:ext uri="{FF2B5EF4-FFF2-40B4-BE49-F238E27FC236}">
                <a16:creationId xmlns:a16="http://schemas.microsoft.com/office/drawing/2014/main" id="{F9B02EA3-F249-F81F-E19C-4F07083E6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136823"/>
          </a:xfrm>
          <a:prstGeom prst="rect">
            <a:avLst/>
          </a:prstGeom>
        </p:spPr>
      </p:pic>
      <p:sp>
        <p:nvSpPr>
          <p:cNvPr id="2" name="Title 1">
            <a:extLst>
              <a:ext uri="{FF2B5EF4-FFF2-40B4-BE49-F238E27FC236}">
                <a16:creationId xmlns:a16="http://schemas.microsoft.com/office/drawing/2014/main" id="{2BD4E61A-FC8D-8B79-01F7-7204934A72F2}"/>
              </a:ext>
            </a:extLst>
          </p:cNvPr>
          <p:cNvSpPr>
            <a:spLocks noGrp="1"/>
          </p:cNvSpPr>
          <p:nvPr>
            <p:ph type="title"/>
          </p:nvPr>
        </p:nvSpPr>
        <p:spPr>
          <a:xfrm>
            <a:off x="838200" y="365125"/>
            <a:ext cx="4774036" cy="7084299"/>
          </a:xfrm>
        </p:spPr>
        <p:txBody>
          <a:bodyPr anchor="t">
            <a:noAutofit/>
          </a:bodyPr>
          <a:lstStyle/>
          <a:p>
            <a:r>
              <a:rPr lang="en-ZA" sz="4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t>LESSON 7</a:t>
            </a:r>
            <a:br>
              <a:rPr lang="en-ZA" sz="1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br>
            <a:br>
              <a:rPr lang="en-ZA" sz="1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br>
            <a:r>
              <a:rPr lang="en-ZA" sz="6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t>Clean the bathroom before you throw a house party</a:t>
            </a:r>
          </a:p>
        </p:txBody>
      </p:sp>
    </p:spTree>
    <p:extLst>
      <p:ext uri="{BB962C8B-B14F-4D97-AF65-F5344CB8AC3E}">
        <p14:creationId xmlns:p14="http://schemas.microsoft.com/office/powerpoint/2010/main" val="11170091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uilding, toy, LEGO, yellow&#10;&#10;Description automatically generated">
            <a:extLst>
              <a:ext uri="{FF2B5EF4-FFF2-40B4-BE49-F238E27FC236}">
                <a16:creationId xmlns:a16="http://schemas.microsoft.com/office/drawing/2014/main" id="{F9B02EA3-F249-F81F-E19C-4F07083E6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136823"/>
          </a:xfrm>
          <a:prstGeom prst="rect">
            <a:avLst/>
          </a:prstGeom>
        </p:spPr>
      </p:pic>
      <p:sp>
        <p:nvSpPr>
          <p:cNvPr id="2" name="Title 1">
            <a:extLst>
              <a:ext uri="{FF2B5EF4-FFF2-40B4-BE49-F238E27FC236}">
                <a16:creationId xmlns:a16="http://schemas.microsoft.com/office/drawing/2014/main" id="{2BD4E61A-FC8D-8B79-01F7-7204934A72F2}"/>
              </a:ext>
            </a:extLst>
          </p:cNvPr>
          <p:cNvSpPr>
            <a:spLocks noGrp="1"/>
          </p:cNvSpPr>
          <p:nvPr>
            <p:ph type="title"/>
          </p:nvPr>
        </p:nvSpPr>
        <p:spPr>
          <a:xfrm>
            <a:off x="838200" y="365125"/>
            <a:ext cx="4774036" cy="7084299"/>
          </a:xfrm>
        </p:spPr>
        <p:txBody>
          <a:bodyPr anchor="t">
            <a:noAutofit/>
          </a:bodyPr>
          <a:lstStyle/>
          <a:p>
            <a:r>
              <a:rPr lang="en-ZA" sz="4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t>LESSON 8</a:t>
            </a:r>
            <a:br>
              <a:rPr lang="en-ZA" sz="1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br>
            <a:br>
              <a:rPr lang="en-ZA" sz="1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br>
            <a:r>
              <a:rPr lang="en-ZA" sz="6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t>Your customers are on your side</a:t>
            </a:r>
          </a:p>
        </p:txBody>
      </p:sp>
    </p:spTree>
    <p:extLst>
      <p:ext uri="{BB962C8B-B14F-4D97-AF65-F5344CB8AC3E}">
        <p14:creationId xmlns:p14="http://schemas.microsoft.com/office/powerpoint/2010/main" val="767357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uilding, toy, LEGO, yellow&#10;&#10;Description automatically generated">
            <a:extLst>
              <a:ext uri="{FF2B5EF4-FFF2-40B4-BE49-F238E27FC236}">
                <a16:creationId xmlns:a16="http://schemas.microsoft.com/office/drawing/2014/main" id="{F9B02EA3-F249-F81F-E19C-4F07083E6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136823"/>
          </a:xfrm>
          <a:prstGeom prst="rect">
            <a:avLst/>
          </a:prstGeom>
        </p:spPr>
      </p:pic>
      <p:sp>
        <p:nvSpPr>
          <p:cNvPr id="2" name="Title 1">
            <a:extLst>
              <a:ext uri="{FF2B5EF4-FFF2-40B4-BE49-F238E27FC236}">
                <a16:creationId xmlns:a16="http://schemas.microsoft.com/office/drawing/2014/main" id="{2BD4E61A-FC8D-8B79-01F7-7204934A72F2}"/>
              </a:ext>
            </a:extLst>
          </p:cNvPr>
          <p:cNvSpPr>
            <a:spLocks noGrp="1"/>
          </p:cNvSpPr>
          <p:nvPr>
            <p:ph type="title"/>
          </p:nvPr>
        </p:nvSpPr>
        <p:spPr>
          <a:xfrm>
            <a:off x="838200" y="365125"/>
            <a:ext cx="4774036" cy="7084299"/>
          </a:xfrm>
        </p:spPr>
        <p:txBody>
          <a:bodyPr anchor="t">
            <a:noAutofit/>
          </a:bodyPr>
          <a:lstStyle/>
          <a:p>
            <a:r>
              <a:rPr lang="en-ZA" sz="4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t>LESSON 9</a:t>
            </a:r>
            <a:br>
              <a:rPr lang="en-ZA" sz="1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br>
            <a:br>
              <a:rPr lang="en-ZA" sz="1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br>
            <a:r>
              <a:rPr lang="en-ZA" sz="6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t>Coopetition beats competition</a:t>
            </a:r>
          </a:p>
        </p:txBody>
      </p:sp>
    </p:spTree>
    <p:extLst>
      <p:ext uri="{BB962C8B-B14F-4D97-AF65-F5344CB8AC3E}">
        <p14:creationId xmlns:p14="http://schemas.microsoft.com/office/powerpoint/2010/main" val="2020602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uilding, toy, LEGO, yellow&#10;&#10;Description automatically generated">
            <a:extLst>
              <a:ext uri="{FF2B5EF4-FFF2-40B4-BE49-F238E27FC236}">
                <a16:creationId xmlns:a16="http://schemas.microsoft.com/office/drawing/2014/main" id="{F9B02EA3-F249-F81F-E19C-4F07083E6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136823"/>
          </a:xfrm>
          <a:prstGeom prst="rect">
            <a:avLst/>
          </a:prstGeom>
        </p:spPr>
      </p:pic>
      <p:sp>
        <p:nvSpPr>
          <p:cNvPr id="2" name="Title 1">
            <a:extLst>
              <a:ext uri="{FF2B5EF4-FFF2-40B4-BE49-F238E27FC236}">
                <a16:creationId xmlns:a16="http://schemas.microsoft.com/office/drawing/2014/main" id="{2BD4E61A-FC8D-8B79-01F7-7204934A72F2}"/>
              </a:ext>
            </a:extLst>
          </p:cNvPr>
          <p:cNvSpPr>
            <a:spLocks noGrp="1"/>
          </p:cNvSpPr>
          <p:nvPr>
            <p:ph type="title"/>
          </p:nvPr>
        </p:nvSpPr>
        <p:spPr>
          <a:xfrm>
            <a:off x="838200" y="365125"/>
            <a:ext cx="4774036" cy="7084299"/>
          </a:xfrm>
        </p:spPr>
        <p:txBody>
          <a:bodyPr anchor="t">
            <a:noAutofit/>
          </a:bodyPr>
          <a:lstStyle/>
          <a:p>
            <a:r>
              <a:rPr lang="en-ZA" sz="4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t>LESSON 10</a:t>
            </a:r>
            <a:br>
              <a:rPr lang="en-ZA" sz="1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br>
            <a:br>
              <a:rPr lang="en-ZA" sz="1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br>
            <a:r>
              <a:rPr lang="en-ZA" sz="6000" b="1" spc="-150" dirty="0">
                <a:solidFill>
                  <a:schemeClr val="bg1"/>
                </a:solidFill>
                <a:effectLst>
                  <a:outerShdw blurRad="38100" dist="38100" dir="5400000" algn="t" rotWithShape="0">
                    <a:prstClr val="black">
                      <a:alpha val="50000"/>
                    </a:prstClr>
                  </a:outerShdw>
                </a:effectLst>
                <a:latin typeface="Helvetica" panose="020B0604020202020204" pitchFamily="34" charset="0"/>
                <a:cs typeface="Helvetica" panose="020B0604020202020204" pitchFamily="34" charset="0"/>
              </a:rPr>
              <a:t>Narrow the gap between what you promise and what you deliver</a:t>
            </a:r>
          </a:p>
        </p:txBody>
      </p:sp>
    </p:spTree>
    <p:extLst>
      <p:ext uri="{BB962C8B-B14F-4D97-AF65-F5344CB8AC3E}">
        <p14:creationId xmlns:p14="http://schemas.microsoft.com/office/powerpoint/2010/main" val="22261076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7FEAD-7D7B-FFD9-6F35-DF5D84EF4B38}"/>
              </a:ext>
            </a:extLst>
          </p:cNvPr>
          <p:cNvSpPr>
            <a:spLocks noGrp="1"/>
          </p:cNvSpPr>
          <p:nvPr>
            <p:ph type="title"/>
          </p:nvPr>
        </p:nvSpPr>
        <p:spPr/>
        <p:txBody>
          <a:bodyPr/>
          <a:lstStyle/>
          <a:p>
            <a:r>
              <a:rPr lang="en-ZA" dirty="0"/>
              <a:t>Thank you and play well</a:t>
            </a:r>
          </a:p>
        </p:txBody>
      </p:sp>
      <p:sp>
        <p:nvSpPr>
          <p:cNvPr id="3" name="Content Placeholder 2">
            <a:extLst>
              <a:ext uri="{FF2B5EF4-FFF2-40B4-BE49-F238E27FC236}">
                <a16:creationId xmlns:a16="http://schemas.microsoft.com/office/drawing/2014/main" id="{7D512F11-44C7-AFDA-A434-9619447D2160}"/>
              </a:ext>
            </a:extLst>
          </p:cNvPr>
          <p:cNvSpPr>
            <a:spLocks noGrp="1"/>
          </p:cNvSpPr>
          <p:nvPr>
            <p:ph idx="1"/>
          </p:nvPr>
        </p:nvSpPr>
        <p:spPr/>
        <p:txBody>
          <a:bodyPr/>
          <a:lstStyle/>
          <a:p>
            <a:pPr marL="0" indent="0">
              <a:buNone/>
            </a:pPr>
            <a:r>
              <a:rPr lang="en-ZA" dirty="0"/>
              <a:t>mikestopforth.com</a:t>
            </a:r>
          </a:p>
        </p:txBody>
      </p:sp>
    </p:spTree>
    <p:extLst>
      <p:ext uri="{BB962C8B-B14F-4D97-AF65-F5344CB8AC3E}">
        <p14:creationId xmlns:p14="http://schemas.microsoft.com/office/powerpoint/2010/main" val="37627463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6F6B3-F41B-122D-336B-E286FB0679DA}"/>
              </a:ext>
            </a:extLst>
          </p:cNvPr>
          <p:cNvSpPr>
            <a:spLocks noGrp="1"/>
          </p:cNvSpPr>
          <p:nvPr>
            <p:ph type="title"/>
          </p:nvPr>
        </p:nvSpPr>
        <p:spPr/>
        <p:txBody>
          <a:bodyPr/>
          <a:lstStyle/>
          <a:p>
            <a:r>
              <a:rPr lang="en-ZA" dirty="0"/>
              <a:t>Sources</a:t>
            </a:r>
          </a:p>
        </p:txBody>
      </p:sp>
      <p:sp>
        <p:nvSpPr>
          <p:cNvPr id="3" name="Content Placeholder 2">
            <a:extLst>
              <a:ext uri="{FF2B5EF4-FFF2-40B4-BE49-F238E27FC236}">
                <a16:creationId xmlns:a16="http://schemas.microsoft.com/office/drawing/2014/main" id="{37068AB4-4AAD-1E90-452C-990C905551E5}"/>
              </a:ext>
            </a:extLst>
          </p:cNvPr>
          <p:cNvSpPr>
            <a:spLocks noGrp="1"/>
          </p:cNvSpPr>
          <p:nvPr>
            <p:ph idx="1"/>
          </p:nvPr>
        </p:nvSpPr>
        <p:spPr/>
        <p:txBody>
          <a:bodyPr/>
          <a:lstStyle/>
          <a:p>
            <a:r>
              <a:rPr lang="en-ZA" sz="1800" dirty="0"/>
              <a:t>https://www.bcg.com/publications/2020/increasing-odds-of-success-in-digital-transformation</a:t>
            </a:r>
          </a:p>
          <a:p>
            <a:endParaRPr lang="en-ZA" sz="1800" dirty="0"/>
          </a:p>
          <a:p>
            <a:r>
              <a:rPr lang="en-ZA" sz="1800" dirty="0"/>
              <a:t>https://www.theguardian.com/lifeandstyle/2017/jun/04/how-lego-clicked-the-super-brand-that-reinvented-itself</a:t>
            </a:r>
          </a:p>
          <a:p>
            <a:endParaRPr lang="en-ZA" sz="1800" dirty="0"/>
          </a:p>
          <a:p>
            <a:r>
              <a:rPr lang="en-US" sz="1800" dirty="0"/>
              <a:t>https://www.ft.com/content/476acab8-c11c-11e6-81c2-f57d90f6741a</a:t>
            </a:r>
          </a:p>
          <a:p>
            <a:endParaRPr lang="en-US" sz="1800" dirty="0"/>
          </a:p>
          <a:p>
            <a:r>
              <a:rPr lang="en-US" sz="1800" b="0" i="0" dirty="0">
                <a:solidFill>
                  <a:srgbClr val="000000"/>
                </a:solidFill>
                <a:effectLst/>
              </a:rPr>
              <a:t>https://luxatic.com/kjeld-kristiansen-and-the-lego-heritage/</a:t>
            </a:r>
            <a:endParaRPr lang="en-US" sz="1800" dirty="0"/>
          </a:p>
          <a:p>
            <a:endParaRPr lang="en-ZA" dirty="0"/>
          </a:p>
        </p:txBody>
      </p:sp>
    </p:spTree>
    <p:extLst>
      <p:ext uri="{BB962C8B-B14F-4D97-AF65-F5344CB8AC3E}">
        <p14:creationId xmlns:p14="http://schemas.microsoft.com/office/powerpoint/2010/main" val="2921941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9F60-E8BF-4267-92FF-13944BAA9B28}"/>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D8BBEA1B-8F90-8585-C4B8-188C61B250FD}"/>
              </a:ext>
            </a:extLst>
          </p:cNvPr>
          <p:cNvSpPr>
            <a:spLocks noGrp="1"/>
          </p:cNvSpPr>
          <p:nvPr>
            <p:ph idx="1"/>
          </p:nvPr>
        </p:nvSpPr>
        <p:spPr/>
        <p:txBody>
          <a:bodyPr/>
          <a:lstStyle/>
          <a:p>
            <a:r>
              <a:rPr lang="en-US" b="0" i="0" dirty="0">
                <a:solidFill>
                  <a:srgbClr val="33302E"/>
                </a:solidFill>
                <a:effectLst/>
                <a:latin typeface="Georgia" panose="02040502050405020303" pitchFamily="18" charset="0"/>
              </a:rPr>
              <a:t>“Every time you grow, you are hiding your problems. Growth is like sugar-coating your problems,”</a:t>
            </a:r>
          </a:p>
          <a:p>
            <a:endParaRPr lang="en-US" dirty="0">
              <a:solidFill>
                <a:srgbClr val="33302E"/>
              </a:solidFill>
              <a:latin typeface="Georgia" panose="02040502050405020303" pitchFamily="18" charset="0"/>
            </a:endParaRPr>
          </a:p>
          <a:p>
            <a:r>
              <a:rPr lang="en-US" b="0" i="0" dirty="0">
                <a:solidFill>
                  <a:srgbClr val="121212"/>
                </a:solidFill>
                <a:effectLst/>
                <a:latin typeface="GuardianTextEgyptian"/>
              </a:rPr>
              <a:t>Most companies make product where it’s cheapest then ship it. Not Lego. “It’s much more costly for us to lose a sale,” he said.</a:t>
            </a:r>
            <a:endParaRPr lang="en-ZA" dirty="0"/>
          </a:p>
        </p:txBody>
      </p:sp>
    </p:spTree>
    <p:extLst>
      <p:ext uri="{BB962C8B-B14F-4D97-AF65-F5344CB8AC3E}">
        <p14:creationId xmlns:p14="http://schemas.microsoft.com/office/powerpoint/2010/main" val="550648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lar bear | Description, Habitat, &amp; Facts | Britannica">
            <a:extLst>
              <a:ext uri="{FF2B5EF4-FFF2-40B4-BE49-F238E27FC236}">
                <a16:creationId xmlns:a16="http://schemas.microsoft.com/office/drawing/2014/main" id="{CC3FB95B-2CFD-AB00-610F-BD203D02171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4370" b="106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0857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w York's Sidewalks Are So Packed, Pedestrians Are Taking to the Streets -  The New York Times">
            <a:extLst>
              <a:ext uri="{FF2B5EF4-FFF2-40B4-BE49-F238E27FC236}">
                <a16:creationId xmlns:a16="http://schemas.microsoft.com/office/drawing/2014/main" id="{26E2034B-7714-3E06-ABF9-7A72A522125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0247" b="549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5247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rriculum - Medical Laboratory Science Program (Florida and Minnesota) -  Mayo Clinic College of Medicine &amp; Science">
            <a:extLst>
              <a:ext uri="{FF2B5EF4-FFF2-40B4-BE49-F238E27FC236}">
                <a16:creationId xmlns:a16="http://schemas.microsoft.com/office/drawing/2014/main" id="{EB5A21B8-D8F2-5C3B-719D-B7E210E46A8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1096"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280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Market Crash Was Coming, Coronavirus Was Just the Spark | Time">
            <a:extLst>
              <a:ext uri="{FF2B5EF4-FFF2-40B4-BE49-F238E27FC236}">
                <a16:creationId xmlns:a16="http://schemas.microsoft.com/office/drawing/2014/main" id="{DC5A0CEF-3170-9407-912E-F505C5281CB6}"/>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9111" b="63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555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History of Robotics in the Automotive Industry | automate.org">
            <a:extLst>
              <a:ext uri="{FF2B5EF4-FFF2-40B4-BE49-F238E27FC236}">
                <a16:creationId xmlns:a16="http://schemas.microsoft.com/office/drawing/2014/main" id="{25DF7D8C-6AD9-CE1C-13C3-7BB88A3F615C}"/>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280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4685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D6592-230D-CC43-5D8C-C2676E951C34}"/>
              </a:ext>
            </a:extLst>
          </p:cNvPr>
          <p:cNvSpPr>
            <a:spLocks noGrp="1"/>
          </p:cNvSpPr>
          <p:nvPr>
            <p:ph type="ctrTitle"/>
          </p:nvPr>
        </p:nvSpPr>
        <p:spPr>
          <a:xfrm>
            <a:off x="1524000" y="2235200"/>
            <a:ext cx="9144000" cy="2387600"/>
          </a:xfrm>
        </p:spPr>
        <p:txBody>
          <a:bodyPr anchor="ctr"/>
          <a:lstStyle/>
          <a:p>
            <a:r>
              <a:rPr lang="en-ZA" dirty="0"/>
              <a:t>Why isn’t technology solving our problems?</a:t>
            </a:r>
          </a:p>
        </p:txBody>
      </p:sp>
    </p:spTree>
    <p:extLst>
      <p:ext uri="{BB962C8B-B14F-4D97-AF65-F5344CB8AC3E}">
        <p14:creationId xmlns:p14="http://schemas.microsoft.com/office/powerpoint/2010/main" val="30448338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1503</Words>
  <Application>Microsoft Office PowerPoint</Application>
  <PresentationFormat>Widescreen</PresentationFormat>
  <Paragraphs>136</Paragraphs>
  <Slides>37</Slides>
  <Notes>28</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Georgia</vt:lpstr>
      <vt:lpstr>GuardianTextEgyptian</vt:lpstr>
      <vt:lpstr>Helvetica</vt:lpstr>
      <vt:lpstr>Roboto</vt:lpstr>
      <vt:lpstr>Office Theme</vt:lpstr>
      <vt:lpstr>What Lego Can Teach Us About Digital Transformation</vt:lpstr>
      <vt:lpstr>70%</vt:lpstr>
      <vt:lpstr>We live in a time of exponential possibility</vt:lpstr>
      <vt:lpstr>PowerPoint Presentation</vt:lpstr>
      <vt:lpstr>PowerPoint Presentation</vt:lpstr>
      <vt:lpstr>PowerPoint Presentation</vt:lpstr>
      <vt:lpstr>PowerPoint Presentation</vt:lpstr>
      <vt:lpstr>PowerPoint Presentation</vt:lpstr>
      <vt:lpstr>Why isn’t technology solving our problems?</vt:lpstr>
      <vt:lpstr>PowerPoint Presentation</vt:lpstr>
      <vt:lpstr>PowerPoint Presentation</vt:lpstr>
      <vt:lpstr>Lego Today</vt:lpstr>
      <vt:lpstr>Lego Today</vt:lpstr>
      <vt:lpstr>Lego Today</vt:lpstr>
      <vt:lpstr>1932 1958 1988 1998 2003</vt:lpstr>
      <vt:lpstr>1932 1958 1988 1998 2003</vt:lpstr>
      <vt:lpstr>1932 1958 1988 1998 2003</vt:lpstr>
      <vt:lpstr>1932 1958 1988 1998 2003</vt:lpstr>
      <vt:lpstr>1932 1958 1988 1998 2003</vt:lpstr>
      <vt:lpstr>LESSON 1  Your worst nightmare could be your greatest gift</vt:lpstr>
      <vt:lpstr>LESSON 2  Sometimes “innovation” backfires</vt:lpstr>
      <vt:lpstr>PowerPoint Presentation</vt:lpstr>
      <vt:lpstr>LESSON 3  Real change relies on maverick leadership</vt:lpstr>
      <vt:lpstr>Kirk Kristiansen</vt:lpstr>
      <vt:lpstr>Jorgan Vig Knudstorp</vt:lpstr>
      <vt:lpstr>LESSON 4  Absolutely nothing beats the basics</vt:lpstr>
      <vt:lpstr>PowerPoint Presentation</vt:lpstr>
      <vt:lpstr>LESSON 5  Real change takes more time than we’d like</vt:lpstr>
      <vt:lpstr>LESSON 6  No more digital strategy</vt:lpstr>
      <vt:lpstr>PowerPoint Presentation</vt:lpstr>
      <vt:lpstr>LESSON 7  Clean the bathroom before you throw a house party</vt:lpstr>
      <vt:lpstr>LESSON 8  Your customers are on your side</vt:lpstr>
      <vt:lpstr>LESSON 9  Coopetition beats competition</vt:lpstr>
      <vt:lpstr>LESSON 10  Narrow the gap between what you promise and what you deliver</vt:lpstr>
      <vt:lpstr>Thank you and play well</vt:lpstr>
      <vt:lpstr>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LEGO can teach us about transformation</dc:title>
  <dc:creator>Mike Stopforth</dc:creator>
  <cp:lastModifiedBy>Mike Stopforth</cp:lastModifiedBy>
  <cp:revision>10</cp:revision>
  <dcterms:created xsi:type="dcterms:W3CDTF">2022-05-26T05:58:01Z</dcterms:created>
  <dcterms:modified xsi:type="dcterms:W3CDTF">2022-09-28T06:53:12Z</dcterms:modified>
</cp:coreProperties>
</file>