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9" r:id="rId3"/>
    <p:sldId id="2730" r:id="rId4"/>
    <p:sldId id="2740" r:id="rId5"/>
    <p:sldId id="2737" r:id="rId6"/>
    <p:sldId id="2731" r:id="rId7"/>
    <p:sldId id="2733" r:id="rId8"/>
    <p:sldId id="2736" r:id="rId9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E1F"/>
    <a:srgbClr val="5B9540"/>
    <a:srgbClr val="0F2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 snapToObjects="1">
      <p:cViewPr varScale="1">
        <p:scale>
          <a:sx n="72" d="100"/>
          <a:sy n="72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6219B-7C77-C14E-85DB-2228D2DF08B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DF0DB32-F4BF-2B4F-AB5D-1F6CB2373EA9}">
      <dgm:prSet phldrT="[Text]" custT="1"/>
      <dgm:spPr>
        <a:solidFill>
          <a:srgbClr val="5B9540"/>
        </a:solidFill>
        <a:ln>
          <a:noFill/>
        </a:ln>
      </dgm:spPr>
      <dgm:t>
        <a:bodyPr/>
        <a:lstStyle/>
        <a:p>
          <a:r>
            <a:rPr lang="en-GB" sz="2400" b="0" i="0" dirty="0">
              <a:solidFill>
                <a:srgbClr val="0F2C4E"/>
              </a:solidFill>
              <a:latin typeface="DINPro-Medium" panose="02000503030000020004" pitchFamily="2" charset="0"/>
            </a:rPr>
            <a:t>STAGE 1</a:t>
          </a:r>
        </a:p>
      </dgm:t>
    </dgm:pt>
    <dgm:pt modelId="{9FE6AC61-0CEB-BB47-BC66-FE67B2309776}" type="parTrans" cxnId="{06CABF7F-6845-5A4F-B264-0D4F5DA24C97}">
      <dgm:prSet/>
      <dgm:spPr/>
      <dgm:t>
        <a:bodyPr/>
        <a:lstStyle/>
        <a:p>
          <a:endParaRPr lang="en-GB"/>
        </a:p>
      </dgm:t>
    </dgm:pt>
    <dgm:pt modelId="{6B217832-EC82-9540-A841-6CC71D695397}" type="sibTrans" cxnId="{06CABF7F-6845-5A4F-B264-0D4F5DA24C97}">
      <dgm:prSet/>
      <dgm:spPr>
        <a:solidFill>
          <a:srgbClr val="F99E1F"/>
        </a:solidFill>
      </dgm:spPr>
      <dgm:t>
        <a:bodyPr/>
        <a:lstStyle/>
        <a:p>
          <a:endParaRPr lang="en-GB"/>
        </a:p>
      </dgm:t>
    </dgm:pt>
    <dgm:pt modelId="{75506BDB-B81C-8A40-8451-1C87DAA50AAF}">
      <dgm:prSet phldrT="[Text]" custT="1"/>
      <dgm:spPr>
        <a:solidFill>
          <a:srgbClr val="5B9540"/>
        </a:solidFill>
        <a:ln>
          <a:noFill/>
        </a:ln>
      </dgm:spPr>
      <dgm:t>
        <a:bodyPr/>
        <a:lstStyle/>
        <a:p>
          <a:r>
            <a:rPr lang="en-GB" sz="2400" b="0" i="0" dirty="0">
              <a:solidFill>
                <a:srgbClr val="0F2C4E"/>
              </a:solidFill>
              <a:latin typeface="DINPro-Medium" panose="02000503030000020004" pitchFamily="2" charset="0"/>
            </a:rPr>
            <a:t>STAGE 3</a:t>
          </a:r>
        </a:p>
      </dgm:t>
    </dgm:pt>
    <dgm:pt modelId="{CC7C3AAF-D7F9-9846-910E-DCC04039489D}" type="parTrans" cxnId="{4942C94E-A452-844F-BF29-A8445BA950CC}">
      <dgm:prSet/>
      <dgm:spPr/>
      <dgm:t>
        <a:bodyPr/>
        <a:lstStyle/>
        <a:p>
          <a:endParaRPr lang="en-GB"/>
        </a:p>
      </dgm:t>
    </dgm:pt>
    <dgm:pt modelId="{9C1FDF61-7753-B547-B220-D183FC8CECBA}" type="sibTrans" cxnId="{4942C94E-A452-844F-BF29-A8445BA950CC}">
      <dgm:prSet/>
      <dgm:spPr>
        <a:solidFill>
          <a:srgbClr val="F99E1F"/>
        </a:solidFill>
      </dgm:spPr>
      <dgm:t>
        <a:bodyPr/>
        <a:lstStyle/>
        <a:p>
          <a:endParaRPr lang="en-GB"/>
        </a:p>
      </dgm:t>
    </dgm:pt>
    <dgm:pt modelId="{8925663B-83AF-5C49-9053-E43AC25C3571}">
      <dgm:prSet phldrT="[Text]" custT="1"/>
      <dgm:spPr>
        <a:solidFill>
          <a:srgbClr val="5B9540"/>
        </a:solidFill>
        <a:ln>
          <a:noFill/>
        </a:ln>
      </dgm:spPr>
      <dgm:t>
        <a:bodyPr/>
        <a:lstStyle/>
        <a:p>
          <a:r>
            <a:rPr lang="en-GB" sz="2400" b="0" i="0" dirty="0">
              <a:solidFill>
                <a:srgbClr val="0F2C4E"/>
              </a:solidFill>
              <a:latin typeface="DINPro-Medium" panose="02000503030000020004" pitchFamily="2" charset="0"/>
            </a:rPr>
            <a:t>STAGE 4</a:t>
          </a:r>
        </a:p>
      </dgm:t>
    </dgm:pt>
    <dgm:pt modelId="{B5DE7B5C-0992-774E-8183-5F5D7DB5E2AA}" type="parTrans" cxnId="{E3603F31-023D-B340-9529-BF239A3810BE}">
      <dgm:prSet/>
      <dgm:spPr/>
      <dgm:t>
        <a:bodyPr/>
        <a:lstStyle/>
        <a:p>
          <a:endParaRPr lang="en-GB"/>
        </a:p>
      </dgm:t>
    </dgm:pt>
    <dgm:pt modelId="{0DFA17A7-9490-EE45-9E39-574985BD1A4C}" type="sibTrans" cxnId="{E3603F31-023D-B340-9529-BF239A3810BE}">
      <dgm:prSet/>
      <dgm:spPr/>
      <dgm:t>
        <a:bodyPr/>
        <a:lstStyle/>
        <a:p>
          <a:endParaRPr lang="en-GB"/>
        </a:p>
      </dgm:t>
    </dgm:pt>
    <dgm:pt modelId="{86DC1F2A-50A2-3140-82A9-E2108E651F3D}">
      <dgm:prSet custT="1"/>
      <dgm:spPr>
        <a:solidFill>
          <a:srgbClr val="5B9540"/>
        </a:solidFill>
        <a:ln>
          <a:noFill/>
        </a:ln>
      </dgm:spPr>
      <dgm:t>
        <a:bodyPr/>
        <a:lstStyle/>
        <a:p>
          <a:r>
            <a:rPr lang="en-GB" sz="2400" b="0" i="0" dirty="0">
              <a:solidFill>
                <a:srgbClr val="0F2C4E"/>
              </a:solidFill>
              <a:latin typeface="DINPro-Medium" panose="02000503030000020004" pitchFamily="2" charset="0"/>
            </a:rPr>
            <a:t>STAGE 2</a:t>
          </a:r>
        </a:p>
      </dgm:t>
    </dgm:pt>
    <dgm:pt modelId="{0666FBCB-F633-D947-AE93-0351CF210F25}" type="parTrans" cxnId="{EF08DC7E-5E1D-5240-AF2E-CA9CEDCC1107}">
      <dgm:prSet/>
      <dgm:spPr/>
      <dgm:t>
        <a:bodyPr/>
        <a:lstStyle/>
        <a:p>
          <a:endParaRPr lang="en-GB"/>
        </a:p>
      </dgm:t>
    </dgm:pt>
    <dgm:pt modelId="{AD344B64-BB44-5C40-AC47-903DAC1E9394}" type="sibTrans" cxnId="{EF08DC7E-5E1D-5240-AF2E-CA9CEDCC1107}">
      <dgm:prSet/>
      <dgm:spPr>
        <a:solidFill>
          <a:srgbClr val="F99E1F"/>
        </a:solidFill>
        <a:ln>
          <a:noFill/>
        </a:ln>
      </dgm:spPr>
      <dgm:t>
        <a:bodyPr/>
        <a:lstStyle/>
        <a:p>
          <a:endParaRPr lang="en-GB"/>
        </a:p>
      </dgm:t>
    </dgm:pt>
    <dgm:pt modelId="{1C85097D-EEA6-9849-8709-7E0B3958AAAE}" type="pres">
      <dgm:prSet presAssocID="{78E6219B-7C77-C14E-85DB-2228D2DF08BA}" presName="Name0" presStyleCnt="0">
        <dgm:presLayoutVars>
          <dgm:dir/>
          <dgm:resizeHandles val="exact"/>
        </dgm:presLayoutVars>
      </dgm:prSet>
      <dgm:spPr/>
    </dgm:pt>
    <dgm:pt modelId="{EF5BECD0-EF12-8048-8BE0-F3437E21FA8C}" type="pres">
      <dgm:prSet presAssocID="{DDF0DB32-F4BF-2B4F-AB5D-1F6CB2373EA9}" presName="node" presStyleLbl="node1" presStyleIdx="0" presStyleCnt="4" custScaleY="99891">
        <dgm:presLayoutVars>
          <dgm:bulletEnabled val="1"/>
        </dgm:presLayoutVars>
      </dgm:prSet>
      <dgm:spPr/>
    </dgm:pt>
    <dgm:pt modelId="{D3B7F6A0-AA7D-AB49-9D2A-F9823BF1330B}" type="pres">
      <dgm:prSet presAssocID="{6B217832-EC82-9540-A841-6CC71D695397}" presName="sibTrans" presStyleLbl="sibTrans2D1" presStyleIdx="0" presStyleCnt="3"/>
      <dgm:spPr/>
    </dgm:pt>
    <dgm:pt modelId="{27FD9279-FB7B-2242-9F33-8C5389BEF4DF}" type="pres">
      <dgm:prSet presAssocID="{6B217832-EC82-9540-A841-6CC71D695397}" presName="connectorText" presStyleLbl="sibTrans2D1" presStyleIdx="0" presStyleCnt="3"/>
      <dgm:spPr/>
    </dgm:pt>
    <dgm:pt modelId="{B6BC1764-9D3C-6147-BCD5-9EBD2241D6CD}" type="pres">
      <dgm:prSet presAssocID="{86DC1F2A-50A2-3140-82A9-E2108E651F3D}" presName="node" presStyleLbl="node1" presStyleIdx="1" presStyleCnt="4">
        <dgm:presLayoutVars>
          <dgm:bulletEnabled val="1"/>
        </dgm:presLayoutVars>
      </dgm:prSet>
      <dgm:spPr/>
    </dgm:pt>
    <dgm:pt modelId="{B49B9326-A446-AC4C-A2D6-3E0D5D3AE2FD}" type="pres">
      <dgm:prSet presAssocID="{AD344B64-BB44-5C40-AC47-903DAC1E9394}" presName="sibTrans" presStyleLbl="sibTrans2D1" presStyleIdx="1" presStyleCnt="3"/>
      <dgm:spPr/>
    </dgm:pt>
    <dgm:pt modelId="{A197A07D-54B0-F449-A2E9-9073A00E2EFC}" type="pres">
      <dgm:prSet presAssocID="{AD344B64-BB44-5C40-AC47-903DAC1E9394}" presName="connectorText" presStyleLbl="sibTrans2D1" presStyleIdx="1" presStyleCnt="3"/>
      <dgm:spPr/>
    </dgm:pt>
    <dgm:pt modelId="{5227182D-40BB-1E4E-AE59-874F9E7B8AAD}" type="pres">
      <dgm:prSet presAssocID="{75506BDB-B81C-8A40-8451-1C87DAA50AAF}" presName="node" presStyleLbl="node1" presStyleIdx="2" presStyleCnt="4">
        <dgm:presLayoutVars>
          <dgm:bulletEnabled val="1"/>
        </dgm:presLayoutVars>
      </dgm:prSet>
      <dgm:spPr/>
    </dgm:pt>
    <dgm:pt modelId="{722AE6C0-038F-1549-A7D9-68F27C4BBB93}" type="pres">
      <dgm:prSet presAssocID="{9C1FDF61-7753-B547-B220-D183FC8CECBA}" presName="sibTrans" presStyleLbl="sibTrans2D1" presStyleIdx="2" presStyleCnt="3"/>
      <dgm:spPr/>
    </dgm:pt>
    <dgm:pt modelId="{318AB855-1EDA-3F4F-AFA2-C482807D3FDD}" type="pres">
      <dgm:prSet presAssocID="{9C1FDF61-7753-B547-B220-D183FC8CECBA}" presName="connectorText" presStyleLbl="sibTrans2D1" presStyleIdx="2" presStyleCnt="3"/>
      <dgm:spPr/>
    </dgm:pt>
    <dgm:pt modelId="{998DE316-B535-9E45-9670-AE582AD3E73C}" type="pres">
      <dgm:prSet presAssocID="{8925663B-83AF-5C49-9053-E43AC25C3571}" presName="node" presStyleLbl="node1" presStyleIdx="3" presStyleCnt="4">
        <dgm:presLayoutVars>
          <dgm:bulletEnabled val="1"/>
        </dgm:presLayoutVars>
      </dgm:prSet>
      <dgm:spPr/>
    </dgm:pt>
  </dgm:ptLst>
  <dgm:cxnLst>
    <dgm:cxn modelId="{66DCB216-FF77-1642-9ABE-ED5CD612EC53}" type="presOf" srcId="{75506BDB-B81C-8A40-8451-1C87DAA50AAF}" destId="{5227182D-40BB-1E4E-AE59-874F9E7B8AAD}" srcOrd="0" destOrd="0" presId="urn:microsoft.com/office/officeart/2005/8/layout/process1"/>
    <dgm:cxn modelId="{02C81925-F3EB-F74E-8F57-32DC42D500D7}" type="presOf" srcId="{78E6219B-7C77-C14E-85DB-2228D2DF08BA}" destId="{1C85097D-EEA6-9849-8709-7E0B3958AAAE}" srcOrd="0" destOrd="0" presId="urn:microsoft.com/office/officeart/2005/8/layout/process1"/>
    <dgm:cxn modelId="{B3A81B26-E3CF-AD4A-AB8B-85F7C386E2C4}" type="presOf" srcId="{AD344B64-BB44-5C40-AC47-903DAC1E9394}" destId="{B49B9326-A446-AC4C-A2D6-3E0D5D3AE2FD}" srcOrd="0" destOrd="0" presId="urn:microsoft.com/office/officeart/2005/8/layout/process1"/>
    <dgm:cxn modelId="{E3603F31-023D-B340-9529-BF239A3810BE}" srcId="{78E6219B-7C77-C14E-85DB-2228D2DF08BA}" destId="{8925663B-83AF-5C49-9053-E43AC25C3571}" srcOrd="3" destOrd="0" parTransId="{B5DE7B5C-0992-774E-8183-5F5D7DB5E2AA}" sibTransId="{0DFA17A7-9490-EE45-9E39-574985BD1A4C}"/>
    <dgm:cxn modelId="{90D02D36-0F55-7F42-80E6-DF947BE0BF5A}" type="presOf" srcId="{8925663B-83AF-5C49-9053-E43AC25C3571}" destId="{998DE316-B535-9E45-9670-AE582AD3E73C}" srcOrd="0" destOrd="0" presId="urn:microsoft.com/office/officeart/2005/8/layout/process1"/>
    <dgm:cxn modelId="{81F78748-463D-F541-AD98-6AC0CD3FE82F}" type="presOf" srcId="{9C1FDF61-7753-B547-B220-D183FC8CECBA}" destId="{318AB855-1EDA-3F4F-AFA2-C482807D3FDD}" srcOrd="1" destOrd="0" presId="urn:microsoft.com/office/officeart/2005/8/layout/process1"/>
    <dgm:cxn modelId="{4942C94E-A452-844F-BF29-A8445BA950CC}" srcId="{78E6219B-7C77-C14E-85DB-2228D2DF08BA}" destId="{75506BDB-B81C-8A40-8451-1C87DAA50AAF}" srcOrd="2" destOrd="0" parTransId="{CC7C3AAF-D7F9-9846-910E-DCC04039489D}" sibTransId="{9C1FDF61-7753-B547-B220-D183FC8CECBA}"/>
    <dgm:cxn modelId="{00F9307B-23B1-1B43-B70B-8B52FF0E1E47}" type="presOf" srcId="{9C1FDF61-7753-B547-B220-D183FC8CECBA}" destId="{722AE6C0-038F-1549-A7D9-68F27C4BBB93}" srcOrd="0" destOrd="0" presId="urn:microsoft.com/office/officeart/2005/8/layout/process1"/>
    <dgm:cxn modelId="{EF08DC7E-5E1D-5240-AF2E-CA9CEDCC1107}" srcId="{78E6219B-7C77-C14E-85DB-2228D2DF08BA}" destId="{86DC1F2A-50A2-3140-82A9-E2108E651F3D}" srcOrd="1" destOrd="0" parTransId="{0666FBCB-F633-D947-AE93-0351CF210F25}" sibTransId="{AD344B64-BB44-5C40-AC47-903DAC1E9394}"/>
    <dgm:cxn modelId="{06CABF7F-6845-5A4F-B264-0D4F5DA24C97}" srcId="{78E6219B-7C77-C14E-85DB-2228D2DF08BA}" destId="{DDF0DB32-F4BF-2B4F-AB5D-1F6CB2373EA9}" srcOrd="0" destOrd="0" parTransId="{9FE6AC61-0CEB-BB47-BC66-FE67B2309776}" sibTransId="{6B217832-EC82-9540-A841-6CC71D695397}"/>
    <dgm:cxn modelId="{D4A69D98-8658-B445-A7A8-DB3D7F68A5C1}" type="presOf" srcId="{86DC1F2A-50A2-3140-82A9-E2108E651F3D}" destId="{B6BC1764-9D3C-6147-BCD5-9EBD2241D6CD}" srcOrd="0" destOrd="0" presId="urn:microsoft.com/office/officeart/2005/8/layout/process1"/>
    <dgm:cxn modelId="{0AEEE6B2-5DF9-9A41-BF1C-47DC88F532C3}" type="presOf" srcId="{AD344B64-BB44-5C40-AC47-903DAC1E9394}" destId="{A197A07D-54B0-F449-A2E9-9073A00E2EFC}" srcOrd="1" destOrd="0" presId="urn:microsoft.com/office/officeart/2005/8/layout/process1"/>
    <dgm:cxn modelId="{79473CB8-6F87-7C4F-B763-74E096E444E1}" type="presOf" srcId="{DDF0DB32-F4BF-2B4F-AB5D-1F6CB2373EA9}" destId="{EF5BECD0-EF12-8048-8BE0-F3437E21FA8C}" srcOrd="0" destOrd="0" presId="urn:microsoft.com/office/officeart/2005/8/layout/process1"/>
    <dgm:cxn modelId="{3FCF4EC9-B3FD-9A4E-82A6-484D7A9CCEA6}" type="presOf" srcId="{6B217832-EC82-9540-A841-6CC71D695397}" destId="{D3B7F6A0-AA7D-AB49-9D2A-F9823BF1330B}" srcOrd="0" destOrd="0" presId="urn:microsoft.com/office/officeart/2005/8/layout/process1"/>
    <dgm:cxn modelId="{B37B63D1-19A2-8740-8574-65CB82E8D5A0}" type="presOf" srcId="{6B217832-EC82-9540-A841-6CC71D695397}" destId="{27FD9279-FB7B-2242-9F33-8C5389BEF4DF}" srcOrd="1" destOrd="0" presId="urn:microsoft.com/office/officeart/2005/8/layout/process1"/>
    <dgm:cxn modelId="{3426EC32-E679-414D-AA84-2BA0F885C6C7}" type="presParOf" srcId="{1C85097D-EEA6-9849-8709-7E0B3958AAAE}" destId="{EF5BECD0-EF12-8048-8BE0-F3437E21FA8C}" srcOrd="0" destOrd="0" presId="urn:microsoft.com/office/officeart/2005/8/layout/process1"/>
    <dgm:cxn modelId="{ED847571-73E4-134A-9034-B40D7A9FF135}" type="presParOf" srcId="{1C85097D-EEA6-9849-8709-7E0B3958AAAE}" destId="{D3B7F6A0-AA7D-AB49-9D2A-F9823BF1330B}" srcOrd="1" destOrd="0" presId="urn:microsoft.com/office/officeart/2005/8/layout/process1"/>
    <dgm:cxn modelId="{27C095DA-23B8-F441-9434-F7D63CFC9FD9}" type="presParOf" srcId="{D3B7F6A0-AA7D-AB49-9D2A-F9823BF1330B}" destId="{27FD9279-FB7B-2242-9F33-8C5389BEF4DF}" srcOrd="0" destOrd="0" presId="urn:microsoft.com/office/officeart/2005/8/layout/process1"/>
    <dgm:cxn modelId="{AAF2142A-3633-1946-814B-11C14960043A}" type="presParOf" srcId="{1C85097D-EEA6-9849-8709-7E0B3958AAAE}" destId="{B6BC1764-9D3C-6147-BCD5-9EBD2241D6CD}" srcOrd="2" destOrd="0" presId="urn:microsoft.com/office/officeart/2005/8/layout/process1"/>
    <dgm:cxn modelId="{28948C1B-8F29-6349-8B66-8177FE99E1A7}" type="presParOf" srcId="{1C85097D-EEA6-9849-8709-7E0B3958AAAE}" destId="{B49B9326-A446-AC4C-A2D6-3E0D5D3AE2FD}" srcOrd="3" destOrd="0" presId="urn:microsoft.com/office/officeart/2005/8/layout/process1"/>
    <dgm:cxn modelId="{59280393-0342-974E-B170-E0A1A1508EA7}" type="presParOf" srcId="{B49B9326-A446-AC4C-A2D6-3E0D5D3AE2FD}" destId="{A197A07D-54B0-F449-A2E9-9073A00E2EFC}" srcOrd="0" destOrd="0" presId="urn:microsoft.com/office/officeart/2005/8/layout/process1"/>
    <dgm:cxn modelId="{A38D6ABC-1230-3D49-9E61-C11D6F2AE79D}" type="presParOf" srcId="{1C85097D-EEA6-9849-8709-7E0B3958AAAE}" destId="{5227182D-40BB-1E4E-AE59-874F9E7B8AAD}" srcOrd="4" destOrd="0" presId="urn:microsoft.com/office/officeart/2005/8/layout/process1"/>
    <dgm:cxn modelId="{741489EC-34F0-F44C-965D-F9EB48C7865E}" type="presParOf" srcId="{1C85097D-EEA6-9849-8709-7E0B3958AAAE}" destId="{722AE6C0-038F-1549-A7D9-68F27C4BBB93}" srcOrd="5" destOrd="0" presId="urn:microsoft.com/office/officeart/2005/8/layout/process1"/>
    <dgm:cxn modelId="{25F7A6FC-7BF3-FE4E-9749-998B4AA9E390}" type="presParOf" srcId="{722AE6C0-038F-1549-A7D9-68F27C4BBB93}" destId="{318AB855-1EDA-3F4F-AFA2-C482807D3FDD}" srcOrd="0" destOrd="0" presId="urn:microsoft.com/office/officeart/2005/8/layout/process1"/>
    <dgm:cxn modelId="{DFC5ECCA-4B6B-9D4A-AAFA-E9EDAA6539B5}" type="presParOf" srcId="{1C85097D-EEA6-9849-8709-7E0B3958AAAE}" destId="{998DE316-B535-9E45-9670-AE582AD3E73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BECD0-EF12-8048-8BE0-F3437E21FA8C}">
      <dsp:nvSpPr>
        <dsp:cNvPr id="0" name=""/>
        <dsp:cNvSpPr/>
      </dsp:nvSpPr>
      <dsp:spPr>
        <a:xfrm>
          <a:off x="4159" y="348864"/>
          <a:ext cx="1818516" cy="1089920"/>
        </a:xfrm>
        <a:prstGeom prst="roundRect">
          <a:avLst>
            <a:gd name="adj" fmla="val 10000"/>
          </a:avLst>
        </a:prstGeom>
        <a:solidFill>
          <a:srgbClr val="5B954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solidFill>
                <a:srgbClr val="0F2C4E"/>
              </a:solidFill>
              <a:latin typeface="DINPro-Medium" panose="02000503030000020004" pitchFamily="2" charset="0"/>
            </a:rPr>
            <a:t>STAGE 1</a:t>
          </a:r>
        </a:p>
      </dsp:txBody>
      <dsp:txXfrm>
        <a:off x="36082" y="380787"/>
        <a:ext cx="1754670" cy="1026074"/>
      </dsp:txXfrm>
    </dsp:sp>
    <dsp:sp modelId="{D3B7F6A0-AA7D-AB49-9D2A-F9823BF1330B}">
      <dsp:nvSpPr>
        <dsp:cNvPr id="0" name=""/>
        <dsp:cNvSpPr/>
      </dsp:nvSpPr>
      <dsp:spPr>
        <a:xfrm>
          <a:off x="2004527" y="668328"/>
          <a:ext cx="385525" cy="450992"/>
        </a:xfrm>
        <a:prstGeom prst="rightArrow">
          <a:avLst>
            <a:gd name="adj1" fmla="val 60000"/>
            <a:gd name="adj2" fmla="val 50000"/>
          </a:avLst>
        </a:prstGeom>
        <a:solidFill>
          <a:srgbClr val="F99E1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004527" y="758526"/>
        <a:ext cx="269868" cy="270596"/>
      </dsp:txXfrm>
    </dsp:sp>
    <dsp:sp modelId="{B6BC1764-9D3C-6147-BCD5-9EBD2241D6CD}">
      <dsp:nvSpPr>
        <dsp:cNvPr id="0" name=""/>
        <dsp:cNvSpPr/>
      </dsp:nvSpPr>
      <dsp:spPr>
        <a:xfrm>
          <a:off x="2550082" y="348269"/>
          <a:ext cx="1818516" cy="1091109"/>
        </a:xfrm>
        <a:prstGeom prst="roundRect">
          <a:avLst>
            <a:gd name="adj" fmla="val 10000"/>
          </a:avLst>
        </a:prstGeom>
        <a:solidFill>
          <a:srgbClr val="5B954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solidFill>
                <a:srgbClr val="0F2C4E"/>
              </a:solidFill>
              <a:latin typeface="DINPro-Medium" panose="02000503030000020004" pitchFamily="2" charset="0"/>
            </a:rPr>
            <a:t>STAGE 2</a:t>
          </a:r>
        </a:p>
      </dsp:txBody>
      <dsp:txXfrm>
        <a:off x="2582039" y="380226"/>
        <a:ext cx="1754602" cy="1027195"/>
      </dsp:txXfrm>
    </dsp:sp>
    <dsp:sp modelId="{B49B9326-A446-AC4C-A2D6-3E0D5D3AE2FD}">
      <dsp:nvSpPr>
        <dsp:cNvPr id="0" name=""/>
        <dsp:cNvSpPr/>
      </dsp:nvSpPr>
      <dsp:spPr>
        <a:xfrm>
          <a:off x="4550450" y="668328"/>
          <a:ext cx="385525" cy="450992"/>
        </a:xfrm>
        <a:prstGeom prst="rightArrow">
          <a:avLst>
            <a:gd name="adj1" fmla="val 60000"/>
            <a:gd name="adj2" fmla="val 50000"/>
          </a:avLst>
        </a:prstGeom>
        <a:solidFill>
          <a:srgbClr val="F99E1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4550450" y="758526"/>
        <a:ext cx="269868" cy="270596"/>
      </dsp:txXfrm>
    </dsp:sp>
    <dsp:sp modelId="{5227182D-40BB-1E4E-AE59-874F9E7B8AAD}">
      <dsp:nvSpPr>
        <dsp:cNvPr id="0" name=""/>
        <dsp:cNvSpPr/>
      </dsp:nvSpPr>
      <dsp:spPr>
        <a:xfrm>
          <a:off x="5096005" y="348269"/>
          <a:ext cx="1818516" cy="1091109"/>
        </a:xfrm>
        <a:prstGeom prst="roundRect">
          <a:avLst>
            <a:gd name="adj" fmla="val 10000"/>
          </a:avLst>
        </a:prstGeom>
        <a:solidFill>
          <a:srgbClr val="5B954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solidFill>
                <a:srgbClr val="0F2C4E"/>
              </a:solidFill>
              <a:latin typeface="DINPro-Medium" panose="02000503030000020004" pitchFamily="2" charset="0"/>
            </a:rPr>
            <a:t>STAGE 3</a:t>
          </a:r>
        </a:p>
      </dsp:txBody>
      <dsp:txXfrm>
        <a:off x="5127962" y="380226"/>
        <a:ext cx="1754602" cy="1027195"/>
      </dsp:txXfrm>
    </dsp:sp>
    <dsp:sp modelId="{722AE6C0-038F-1549-A7D9-68F27C4BBB93}">
      <dsp:nvSpPr>
        <dsp:cNvPr id="0" name=""/>
        <dsp:cNvSpPr/>
      </dsp:nvSpPr>
      <dsp:spPr>
        <a:xfrm>
          <a:off x="7096373" y="668328"/>
          <a:ext cx="385525" cy="450992"/>
        </a:xfrm>
        <a:prstGeom prst="rightArrow">
          <a:avLst>
            <a:gd name="adj1" fmla="val 60000"/>
            <a:gd name="adj2" fmla="val 50000"/>
          </a:avLst>
        </a:prstGeom>
        <a:solidFill>
          <a:srgbClr val="F99E1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7096373" y="758526"/>
        <a:ext cx="269868" cy="270596"/>
      </dsp:txXfrm>
    </dsp:sp>
    <dsp:sp modelId="{998DE316-B535-9E45-9670-AE582AD3E73C}">
      <dsp:nvSpPr>
        <dsp:cNvPr id="0" name=""/>
        <dsp:cNvSpPr/>
      </dsp:nvSpPr>
      <dsp:spPr>
        <a:xfrm>
          <a:off x="7641928" y="348269"/>
          <a:ext cx="1818516" cy="1091109"/>
        </a:xfrm>
        <a:prstGeom prst="roundRect">
          <a:avLst>
            <a:gd name="adj" fmla="val 10000"/>
          </a:avLst>
        </a:prstGeom>
        <a:solidFill>
          <a:srgbClr val="5B954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solidFill>
                <a:srgbClr val="0F2C4E"/>
              </a:solidFill>
              <a:latin typeface="DINPro-Medium" panose="02000503030000020004" pitchFamily="2" charset="0"/>
            </a:rPr>
            <a:t>STAGE 4</a:t>
          </a:r>
        </a:p>
      </dsp:txBody>
      <dsp:txXfrm>
        <a:off x="7673885" y="380226"/>
        <a:ext cx="1754602" cy="1027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35C8-62A9-6349-BEA4-206FBD49D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C359-38DD-294B-B6FF-8BC2A0DBA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1F541-9D91-FA4B-8315-86B77655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ABF1E-7583-4A48-8CEF-598C6B03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517C5-74AD-5E4E-A926-B31E7751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2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5EC3-DE85-DB47-92DC-786B0A85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CE358-64ED-2C4F-BB0A-704E419DE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90F5-46B3-1B44-9B1D-72906EDD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318C3-64E9-CF43-A728-7C3D198D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B252A-6681-464C-AE17-D723B1F0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1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3183B-A0A2-F44E-BE4D-7AD5F2857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4CBA6-2D06-E543-B4DF-DB53831AE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4DED9-D038-D24B-8063-1E040F12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E2B33-617F-5E44-ABC3-48E9BDFB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6C301-724A-2745-9E69-D8BD999C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86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37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7BAC-BA48-A543-988B-822FAF39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3BCE1-7C04-1E4E-8138-7373DB6D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BCDAA-7FF6-F841-A153-835EAEDD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E4347-755B-7048-919B-F6FDAB1E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14D20-4D5B-DF4C-B15F-A23F3755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6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5D44-7744-B84F-84D9-90F8E408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67EB1-8B99-874D-9ADD-DE78798F9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4749-0CB2-AF48-9A13-73C97335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27AD6-51B2-D84E-94EC-9F24172A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4281-B229-4E43-B36E-DB2D364B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4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7ADE-C556-4143-BE8E-293E2822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7687-1088-6C40-9948-223924382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E8458-7B3D-A942-B196-DC5570382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8B15E-DF17-BE41-91A1-0D8C8745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57D60-2823-DD4D-9004-89351278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4BA37-AEAF-A74F-B06B-E57FA0BD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77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2C6F-EBBC-D741-9B0D-E86CFC82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3E41A-1D66-4042-8E8E-AD8ECF444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79DF1-9157-644E-8D22-CB7A7F9C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ED295-0C3B-AC45-AFBE-D4711DE3D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C60FE-2BF3-9846-9C2A-371E59A51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8AF7D-7B21-1F48-A439-8A14E007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1932AF-7E5F-E34C-AAFD-73ABD090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0E1318-B436-E647-8BD4-43515556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2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9CCB-38FF-6442-9121-D627E56D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A8B65-D275-554D-BC70-1C06875C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1BE8D-D8B5-7D43-B733-936E8BCF4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E020F-E9D3-7048-9830-B2820797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2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7D8B7-715A-4048-8726-AB9F2B3E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EBC38-1F1B-614C-B843-F75249B7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4247-75E3-B049-89C8-1392B9DF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2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1D47-8803-2445-912C-D3A5E13D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3973-AC53-9645-A00A-624D36D89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EF4DE-D2E6-2442-B2EC-908A1C534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C5B70-ED64-FE4F-8C9C-B742E881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6F2F8-34E8-AE48-9154-1C8ECF3C9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1E423-6DC9-8645-97B6-AD04D87C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DC2F-FBF1-574A-BD66-62E50BCF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EC097-C8E1-C846-806A-FED16DFD2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25678-FB6E-384A-8BF2-366B060C9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7A341-2FC0-1B4B-9C0C-7F499433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472B9-5556-7D4A-BCF8-5F2CB39E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E38E0-DB4A-C44B-B711-FC61AFF9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49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11913-816C-524C-B94E-A79E90BE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30489-62A9-6C41-94D1-786F06D6A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3E899-BBE7-0D43-BD16-C401C40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B63D-B65F-F541-884F-645B49AF614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E8425-1B9D-CC47-B5B2-2485AB1DB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549BF-9F27-9444-B5AA-66A14222A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99D9-6CCF-A341-B123-14D9B4044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6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36CF8865-A0AC-D143-9DC4-FC4DD86EA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9D78BAB0-17B6-CE47-B20B-2553D57F9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294" r="1294"/>
          <a:stretch/>
        </p:blipFill>
        <p:spPr>
          <a:xfrm>
            <a:off x="-1524" y="-202520"/>
            <a:ext cx="12192000" cy="6942083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DBD47ED-E3A7-DE43-A2E2-5D2BD4DBC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809" y="1192688"/>
            <a:ext cx="2832100" cy="4882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14805A-80A0-9542-9C79-913569FAD62C}"/>
              </a:ext>
            </a:extLst>
          </p:cNvPr>
          <p:cNvSpPr/>
          <p:nvPr/>
        </p:nvSpPr>
        <p:spPr>
          <a:xfrm>
            <a:off x="7053944" y="3223938"/>
            <a:ext cx="5138056" cy="2582917"/>
          </a:xfrm>
          <a:prstGeom prst="rect">
            <a:avLst/>
          </a:prstGeom>
          <a:solidFill>
            <a:srgbClr val="5B9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CAE6D9-F697-694E-9E15-E1D1ECAE8270}"/>
              </a:ext>
            </a:extLst>
          </p:cNvPr>
          <p:cNvSpPr txBox="1"/>
          <p:nvPr/>
        </p:nvSpPr>
        <p:spPr>
          <a:xfrm>
            <a:off x="7053944" y="3221532"/>
            <a:ext cx="4841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 b="1" dirty="0">
                <a:solidFill>
                  <a:srgbClr val="0F2C4E"/>
                </a:solidFill>
                <a:latin typeface="DINPro-Bold" panose="02000503030000020004" pitchFamily="2" charset="0"/>
              </a:rPr>
              <a:t>MORTGAGE </a:t>
            </a:r>
            <a:br>
              <a:rPr lang="en-GB" sz="5400" b="1" dirty="0">
                <a:solidFill>
                  <a:srgbClr val="0F2C4E"/>
                </a:solidFill>
                <a:latin typeface="DINPro-Bold" panose="02000503030000020004" pitchFamily="2" charset="0"/>
              </a:rPr>
            </a:br>
            <a:r>
              <a:rPr lang="en-GB" sz="5400" b="1" dirty="0">
                <a:solidFill>
                  <a:srgbClr val="0F2C4E"/>
                </a:solidFill>
                <a:latin typeface="DINPro-Bold" panose="02000503030000020004" pitchFamily="2" charset="0"/>
              </a:rPr>
              <a:t>FINANCING</a:t>
            </a:r>
          </a:p>
          <a:p>
            <a:pPr algn="r"/>
            <a:r>
              <a:rPr lang="en-GB" sz="3600" b="1" dirty="0">
                <a:solidFill>
                  <a:srgbClr val="0F2C4E"/>
                </a:solidFill>
                <a:latin typeface="DINPro-Bold" panose="02000503030000020004" pitchFamily="2" charset="0"/>
              </a:rPr>
              <a:t>BONIFACE MUTUA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B4D2C3-0E44-4960-AA56-1A4A8842FF6D}"/>
              </a:ext>
            </a:extLst>
          </p:cNvPr>
          <p:cNvSpPr/>
          <p:nvPr/>
        </p:nvSpPr>
        <p:spPr>
          <a:xfrm>
            <a:off x="4403324" y="286765"/>
            <a:ext cx="7787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Arial" pitchFamily="34" charset="0"/>
              </a:rPr>
              <a:t>investing in real estate with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205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DF74507-8814-6442-B8BD-025DFF98CB6D}"/>
              </a:ext>
            </a:extLst>
          </p:cNvPr>
          <p:cNvSpPr txBox="1">
            <a:spLocks/>
          </p:cNvSpPr>
          <p:nvPr/>
        </p:nvSpPr>
        <p:spPr>
          <a:xfrm>
            <a:off x="1063362" y="543615"/>
            <a:ext cx="9960627" cy="550815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sz="3600" dirty="0">
                <a:solidFill>
                  <a:schemeClr val="bg1"/>
                </a:solidFill>
                <a:latin typeface="DINPro-Bold" panose="02000503030000020004"/>
              </a:rPr>
              <a:t>Real Estate Investment with KCB</a:t>
            </a:r>
            <a:endParaRPr lang="en-US" sz="3600" b="1" dirty="0">
              <a:solidFill>
                <a:schemeClr val="bg1"/>
              </a:solidFill>
              <a:latin typeface="DINPro-Bold" panose="02000503030000020004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37F956-5039-3049-9629-D35F86AAB851}"/>
              </a:ext>
            </a:extLst>
          </p:cNvPr>
          <p:cNvGrpSpPr/>
          <p:nvPr/>
        </p:nvGrpSpPr>
        <p:grpSpPr>
          <a:xfrm>
            <a:off x="1168010" y="1091531"/>
            <a:ext cx="677745" cy="115958"/>
            <a:chOff x="3879539" y="5681372"/>
            <a:chExt cx="1807804" cy="418280"/>
          </a:xfrm>
        </p:grpSpPr>
        <p:sp>
          <p:nvSpPr>
            <p:cNvPr id="33" name="Parallelogram 61">
              <a:extLst>
                <a:ext uri="{FF2B5EF4-FFF2-40B4-BE49-F238E27FC236}">
                  <a16:creationId xmlns:a16="http://schemas.microsoft.com/office/drawing/2014/main" id="{F7C09A5B-1CF1-154D-AFD4-3934E0EAE0CC}"/>
                </a:ext>
              </a:extLst>
            </p:cNvPr>
            <p:cNvSpPr/>
            <p:nvPr/>
          </p:nvSpPr>
          <p:spPr>
            <a:xfrm flipH="1">
              <a:off x="3879539" y="5681372"/>
              <a:ext cx="695965" cy="418280"/>
            </a:xfrm>
            <a:prstGeom prst="rect">
              <a:avLst/>
            </a:prstGeom>
            <a:gradFill flip="none" rotWithShape="1">
              <a:gsLst>
                <a:gs pos="2000">
                  <a:srgbClr val="83BA41"/>
                </a:gs>
                <a:gs pos="100000">
                  <a:srgbClr val="4D6F27"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Parallelogram 62">
              <a:extLst>
                <a:ext uri="{FF2B5EF4-FFF2-40B4-BE49-F238E27FC236}">
                  <a16:creationId xmlns:a16="http://schemas.microsoft.com/office/drawing/2014/main" id="{115E9D05-1189-3E44-A36E-E8AD0BFAEF79}"/>
                </a:ext>
              </a:extLst>
            </p:cNvPr>
            <p:cNvSpPr/>
            <p:nvPr/>
          </p:nvSpPr>
          <p:spPr>
            <a:xfrm flipH="1">
              <a:off x="443546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83BA41">
                    <a:alpha val="25000"/>
                  </a:srgbClr>
                </a:gs>
                <a:gs pos="100000">
                  <a:srgbClr val="4D6F27">
                    <a:alpha val="25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Parallelogram 63">
              <a:extLst>
                <a:ext uri="{FF2B5EF4-FFF2-40B4-BE49-F238E27FC236}">
                  <a16:creationId xmlns:a16="http://schemas.microsoft.com/office/drawing/2014/main" id="{760F0D92-981C-7A44-AC55-2AE0595D4BDE}"/>
                </a:ext>
              </a:extLst>
            </p:cNvPr>
            <p:cNvSpPr/>
            <p:nvPr/>
          </p:nvSpPr>
          <p:spPr>
            <a:xfrm flipH="1">
              <a:off x="499138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6F9F38">
                    <a:alpha val="10000"/>
                  </a:srgbClr>
                </a:gs>
                <a:gs pos="100000">
                  <a:srgbClr val="83BA41">
                    <a:alpha val="10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9AA4B9DB-2D72-4347-B415-95735143B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8"/>
          <a:stretch/>
        </p:blipFill>
        <p:spPr>
          <a:xfrm>
            <a:off x="-3821903" y="4504450"/>
            <a:ext cx="5537200" cy="1233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1FD9D-98FF-7948-8A16-23F3BD442D2D}"/>
              </a:ext>
            </a:extLst>
          </p:cNvPr>
          <p:cNvSpPr txBox="1"/>
          <p:nvPr/>
        </p:nvSpPr>
        <p:spPr>
          <a:xfrm>
            <a:off x="1168010" y="1520290"/>
            <a:ext cx="101511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 b="1" u="sng" dirty="0">
                <a:solidFill>
                  <a:schemeClr val="bg1"/>
                </a:solidFill>
                <a:latin typeface="DINPro-Bold" panose="02000503030000020004"/>
              </a:rPr>
              <a:t>Real Estate Categories</a:t>
            </a:r>
          </a:p>
          <a:p>
            <a:pPr fontAlgn="t"/>
            <a:endParaRPr lang="en-US" sz="2400" u="sng" dirty="0">
              <a:solidFill>
                <a:schemeClr val="bg1"/>
              </a:solidFill>
              <a:latin typeface="DINPro-Bold" panose="02000503030000020004"/>
            </a:endParaRP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DINPro-Bold" panose="02000503030000020004"/>
              </a:rPr>
              <a:t>Residential</a:t>
            </a:r>
            <a:endParaRPr lang="en-US" sz="2400" dirty="0">
              <a:solidFill>
                <a:schemeClr val="bg1"/>
              </a:solidFill>
              <a:latin typeface="DINPro-Bold" panose="02000503030000020004"/>
            </a:endParaRP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DINPro-Bold" panose="02000503030000020004"/>
              </a:rPr>
              <a:t>Commercial</a:t>
            </a:r>
            <a:endParaRPr lang="en-US" sz="2400" dirty="0">
              <a:solidFill>
                <a:schemeClr val="bg1"/>
              </a:solidFill>
              <a:latin typeface="DINPro-Bold" panose="02000503030000020004"/>
            </a:endParaRP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DINPro-Bold" panose="02000503030000020004"/>
              </a:rPr>
              <a:t>Industrial</a:t>
            </a:r>
            <a:endParaRPr lang="en-US" sz="2400" dirty="0">
              <a:solidFill>
                <a:schemeClr val="bg1"/>
              </a:solidFill>
              <a:latin typeface="DINPro-Bold" panose="02000503030000020004"/>
            </a:endParaRP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DINPro-Bold" panose="02000503030000020004"/>
              </a:rPr>
              <a:t>Land</a:t>
            </a:r>
          </a:p>
          <a:p>
            <a:pPr fontAlgn="t"/>
            <a:endParaRPr lang="en-US" sz="2400" dirty="0">
              <a:solidFill>
                <a:schemeClr val="bg1"/>
              </a:solidFill>
              <a:latin typeface="DINPro-Bold" panose="02000503030000020004"/>
            </a:endParaRPr>
          </a:p>
          <a:p>
            <a:pPr fontAlgn="t"/>
            <a:r>
              <a:rPr lang="en-US" sz="2400" b="1" u="sng" dirty="0">
                <a:solidFill>
                  <a:schemeClr val="bg1"/>
                </a:solidFill>
                <a:latin typeface="DINPro-Bold" panose="02000503030000020004"/>
              </a:rPr>
              <a:t>Real Estate Acquisition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DINPro-Bold" panose="02000503030000020004"/>
              </a:rPr>
              <a:t>Purchase/Development</a:t>
            </a:r>
          </a:p>
          <a:p>
            <a:pPr fontAlgn="t"/>
            <a:endParaRPr lang="en-US" sz="2400" dirty="0">
              <a:solidFill>
                <a:schemeClr val="bg1"/>
              </a:solidFill>
              <a:latin typeface="DINPro-Bold" panose="02000503030000020004"/>
            </a:endParaRPr>
          </a:p>
          <a:p>
            <a:pPr fontAlgn="t"/>
            <a:r>
              <a:rPr lang="en-US" sz="2400" b="1" u="sng" dirty="0">
                <a:solidFill>
                  <a:schemeClr val="bg1"/>
                </a:solidFill>
                <a:latin typeface="DINPro-Bold" panose="02000503030000020004"/>
              </a:rPr>
              <a:t>Purpose(s) of acquisition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DINPro-Bold" panose="02000503030000020004"/>
              </a:rPr>
              <a:t>Own occupation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DINPro-Bold" panose="02000503030000020004"/>
              </a:rPr>
              <a:t>Cash flow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04B7FE-3306-45B7-B52F-25C147906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626" y="1091531"/>
            <a:ext cx="4267570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74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DF74507-8814-6442-B8BD-025DFF98CB6D}"/>
              </a:ext>
            </a:extLst>
          </p:cNvPr>
          <p:cNvSpPr txBox="1">
            <a:spLocks/>
          </p:cNvSpPr>
          <p:nvPr/>
        </p:nvSpPr>
        <p:spPr>
          <a:xfrm>
            <a:off x="1063362" y="543615"/>
            <a:ext cx="9960627" cy="550815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sz="2800" b="1" dirty="0">
                <a:solidFill>
                  <a:srgbClr val="FFFFFF"/>
                </a:solidFill>
                <a:latin typeface="DINPro-Bold" panose="02000503030000020004" pitchFamily="2" charset="0"/>
                <a:cs typeface="Arial" panose="020B0604020202020204" pitchFamily="34" charset="0"/>
              </a:rPr>
              <a:t>Products in Kes and Foreign Currency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37F956-5039-3049-9629-D35F86AAB851}"/>
              </a:ext>
            </a:extLst>
          </p:cNvPr>
          <p:cNvGrpSpPr/>
          <p:nvPr/>
        </p:nvGrpSpPr>
        <p:grpSpPr>
          <a:xfrm>
            <a:off x="1168010" y="1091531"/>
            <a:ext cx="677745" cy="115958"/>
            <a:chOff x="3879539" y="5681372"/>
            <a:chExt cx="1807804" cy="418280"/>
          </a:xfrm>
        </p:grpSpPr>
        <p:sp>
          <p:nvSpPr>
            <p:cNvPr id="33" name="Parallelogram 61">
              <a:extLst>
                <a:ext uri="{FF2B5EF4-FFF2-40B4-BE49-F238E27FC236}">
                  <a16:creationId xmlns:a16="http://schemas.microsoft.com/office/drawing/2014/main" id="{F7C09A5B-1CF1-154D-AFD4-3934E0EAE0CC}"/>
                </a:ext>
              </a:extLst>
            </p:cNvPr>
            <p:cNvSpPr/>
            <p:nvPr/>
          </p:nvSpPr>
          <p:spPr>
            <a:xfrm flipH="1">
              <a:off x="3879539" y="5681372"/>
              <a:ext cx="695965" cy="418280"/>
            </a:xfrm>
            <a:prstGeom prst="rect">
              <a:avLst/>
            </a:prstGeom>
            <a:gradFill flip="none" rotWithShape="1">
              <a:gsLst>
                <a:gs pos="2000">
                  <a:srgbClr val="83BA41"/>
                </a:gs>
                <a:gs pos="100000">
                  <a:srgbClr val="4D6F27"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Parallelogram 62">
              <a:extLst>
                <a:ext uri="{FF2B5EF4-FFF2-40B4-BE49-F238E27FC236}">
                  <a16:creationId xmlns:a16="http://schemas.microsoft.com/office/drawing/2014/main" id="{115E9D05-1189-3E44-A36E-E8AD0BFAEF79}"/>
                </a:ext>
              </a:extLst>
            </p:cNvPr>
            <p:cNvSpPr/>
            <p:nvPr/>
          </p:nvSpPr>
          <p:spPr>
            <a:xfrm flipH="1">
              <a:off x="443546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83BA41">
                    <a:alpha val="25000"/>
                  </a:srgbClr>
                </a:gs>
                <a:gs pos="100000">
                  <a:srgbClr val="4D6F27">
                    <a:alpha val="25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Parallelogram 63">
              <a:extLst>
                <a:ext uri="{FF2B5EF4-FFF2-40B4-BE49-F238E27FC236}">
                  <a16:creationId xmlns:a16="http://schemas.microsoft.com/office/drawing/2014/main" id="{760F0D92-981C-7A44-AC55-2AE0595D4BDE}"/>
                </a:ext>
              </a:extLst>
            </p:cNvPr>
            <p:cNvSpPr/>
            <p:nvPr/>
          </p:nvSpPr>
          <p:spPr>
            <a:xfrm flipH="1">
              <a:off x="499138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6F9F38">
                    <a:alpha val="10000"/>
                  </a:srgbClr>
                </a:gs>
                <a:gs pos="100000">
                  <a:srgbClr val="83BA41">
                    <a:alpha val="10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9AA4B9DB-2D72-4347-B415-95735143B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8"/>
          <a:stretch/>
        </p:blipFill>
        <p:spPr>
          <a:xfrm>
            <a:off x="0" y="5590511"/>
            <a:ext cx="5537200" cy="1233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1FD9D-98FF-7948-8A16-23F3BD442D2D}"/>
              </a:ext>
            </a:extLst>
          </p:cNvPr>
          <p:cNvSpPr txBox="1"/>
          <p:nvPr/>
        </p:nvSpPr>
        <p:spPr>
          <a:xfrm>
            <a:off x="1168010" y="1520290"/>
            <a:ext cx="101511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bg1"/>
                </a:solidFill>
                <a:latin typeface="DINPro-Regular" panose="02000503030000020004" pitchFamily="2" charset="0"/>
              </a:rPr>
              <a:t>Residential or Commercial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bg1"/>
                </a:solidFill>
                <a:latin typeface="DINPro-Regular" panose="02000503030000020004" pitchFamily="2" charset="0"/>
              </a:rPr>
              <a:t>Equity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bg1"/>
                </a:solidFill>
                <a:latin typeface="DINPro-Regular" panose="02000503030000020004" pitchFamily="2" charset="0"/>
              </a:rPr>
              <a:t>Mortgage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bg1"/>
                </a:solidFill>
                <a:latin typeface="DINPro-Regular" panose="02000503030000020004" pitchFamily="2" charset="0"/>
              </a:rPr>
              <a:t>Cash backed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bg1"/>
                </a:solidFill>
                <a:latin typeface="DINPro-Regular" panose="02000503030000020004" pitchFamily="2" charset="0"/>
              </a:rPr>
              <a:t>Estate Development</a:t>
            </a:r>
          </a:p>
          <a:p>
            <a:endParaRPr lang="en-GB" sz="5400" dirty="0">
              <a:solidFill>
                <a:schemeClr val="bg1"/>
              </a:solidFill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19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DF74507-8814-6442-B8BD-025DFF98CB6D}"/>
              </a:ext>
            </a:extLst>
          </p:cNvPr>
          <p:cNvSpPr txBox="1">
            <a:spLocks/>
          </p:cNvSpPr>
          <p:nvPr/>
        </p:nvSpPr>
        <p:spPr>
          <a:xfrm>
            <a:off x="1063362" y="543615"/>
            <a:ext cx="9960627" cy="550815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sz="2800" b="1" dirty="0">
                <a:solidFill>
                  <a:schemeClr val="bg1"/>
                </a:solidFill>
              </a:rPr>
              <a:t>KCB Mortgage Loan – End-to-end Process</a:t>
            </a:r>
            <a:endParaRPr lang="en-US" sz="2800" b="1" dirty="0">
              <a:solidFill>
                <a:schemeClr val="bg1"/>
              </a:solidFill>
              <a:latin typeface="DINPro-Bold" panose="0200050303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37F956-5039-3049-9629-D35F86AAB851}"/>
              </a:ext>
            </a:extLst>
          </p:cNvPr>
          <p:cNvGrpSpPr/>
          <p:nvPr/>
        </p:nvGrpSpPr>
        <p:grpSpPr>
          <a:xfrm>
            <a:off x="1168010" y="1091531"/>
            <a:ext cx="677745" cy="115958"/>
            <a:chOff x="3879539" y="5681372"/>
            <a:chExt cx="1807804" cy="418280"/>
          </a:xfrm>
        </p:grpSpPr>
        <p:sp>
          <p:nvSpPr>
            <p:cNvPr id="33" name="Parallelogram 61">
              <a:extLst>
                <a:ext uri="{FF2B5EF4-FFF2-40B4-BE49-F238E27FC236}">
                  <a16:creationId xmlns:a16="http://schemas.microsoft.com/office/drawing/2014/main" id="{F7C09A5B-1CF1-154D-AFD4-3934E0EAE0CC}"/>
                </a:ext>
              </a:extLst>
            </p:cNvPr>
            <p:cNvSpPr/>
            <p:nvPr/>
          </p:nvSpPr>
          <p:spPr>
            <a:xfrm flipH="1">
              <a:off x="3879539" y="5681372"/>
              <a:ext cx="695965" cy="418280"/>
            </a:xfrm>
            <a:prstGeom prst="rect">
              <a:avLst/>
            </a:prstGeom>
            <a:gradFill flip="none" rotWithShape="1">
              <a:gsLst>
                <a:gs pos="2000">
                  <a:srgbClr val="83BA41"/>
                </a:gs>
                <a:gs pos="100000">
                  <a:srgbClr val="4D6F27"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Parallelogram 62">
              <a:extLst>
                <a:ext uri="{FF2B5EF4-FFF2-40B4-BE49-F238E27FC236}">
                  <a16:creationId xmlns:a16="http://schemas.microsoft.com/office/drawing/2014/main" id="{115E9D05-1189-3E44-A36E-E8AD0BFAEF79}"/>
                </a:ext>
              </a:extLst>
            </p:cNvPr>
            <p:cNvSpPr/>
            <p:nvPr/>
          </p:nvSpPr>
          <p:spPr>
            <a:xfrm flipH="1">
              <a:off x="443546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83BA41">
                    <a:alpha val="25000"/>
                  </a:srgbClr>
                </a:gs>
                <a:gs pos="100000">
                  <a:srgbClr val="4D6F27">
                    <a:alpha val="25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Parallelogram 63">
              <a:extLst>
                <a:ext uri="{FF2B5EF4-FFF2-40B4-BE49-F238E27FC236}">
                  <a16:creationId xmlns:a16="http://schemas.microsoft.com/office/drawing/2014/main" id="{760F0D92-981C-7A44-AC55-2AE0595D4BDE}"/>
                </a:ext>
              </a:extLst>
            </p:cNvPr>
            <p:cNvSpPr/>
            <p:nvPr/>
          </p:nvSpPr>
          <p:spPr>
            <a:xfrm flipH="1">
              <a:off x="499138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6F9F38">
                    <a:alpha val="10000"/>
                  </a:srgbClr>
                </a:gs>
                <a:gs pos="100000">
                  <a:srgbClr val="83BA41">
                    <a:alpha val="10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9AA4B9DB-2D72-4347-B415-95735143B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8"/>
          <a:stretch/>
        </p:blipFill>
        <p:spPr>
          <a:xfrm>
            <a:off x="-3821903" y="4504450"/>
            <a:ext cx="5537200" cy="1233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1FD9D-98FF-7948-8A16-23F3BD442D2D}"/>
              </a:ext>
            </a:extLst>
          </p:cNvPr>
          <p:cNvSpPr txBox="1"/>
          <p:nvPr/>
        </p:nvSpPr>
        <p:spPr>
          <a:xfrm>
            <a:off x="1168010" y="1520290"/>
            <a:ext cx="101511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 b="1" u="sng" dirty="0">
                <a:solidFill>
                  <a:schemeClr val="bg1"/>
                </a:solidFill>
                <a:latin typeface="DINPro-Bold" panose="02000503030000020004"/>
              </a:rPr>
              <a:t>Pre-approval</a:t>
            </a:r>
            <a:endParaRPr lang="en-US" sz="2400" dirty="0">
              <a:solidFill>
                <a:schemeClr val="bg1"/>
              </a:solidFill>
              <a:latin typeface="DINPro-Bold" panose="02000503030000020004"/>
            </a:endParaRPr>
          </a:p>
          <a:p>
            <a:pPr fontAlgn="t"/>
            <a:endParaRPr lang="en-US" dirty="0">
              <a:solidFill>
                <a:schemeClr val="bg1"/>
              </a:solidFill>
              <a:latin typeface="DINPro-Bold" panose="02000503030000020004"/>
            </a:endParaRPr>
          </a:p>
          <a:p>
            <a:pPr fontAlgn="t"/>
            <a:r>
              <a:rPr lang="en-US" dirty="0">
                <a:solidFill>
                  <a:schemeClr val="bg1"/>
                </a:solidFill>
                <a:latin typeface="DINPro-Bold" panose="02000503030000020004"/>
              </a:rPr>
              <a:t>Making the decision to purchase (single residential/commercial unit or plot) or construct a residential or commercial (income generating) property.</a:t>
            </a:r>
          </a:p>
          <a:p>
            <a:pPr fontAlgn="t"/>
            <a:r>
              <a:rPr lang="en-US" dirty="0">
                <a:solidFill>
                  <a:schemeClr val="bg1"/>
                </a:solidFill>
                <a:latin typeface="DINPro-Bold" panose="02000503030000020004"/>
              </a:rPr>
              <a:t>Identifying a property that meets individual specifications (budget &amp; location) and preferences, value for money &amp; affordability – KCB Property Center can be of assistance here (property listing in the portal)</a:t>
            </a:r>
          </a:p>
          <a:p>
            <a:pPr fontAlgn="t"/>
            <a:endParaRPr lang="en-US" dirty="0">
              <a:solidFill>
                <a:schemeClr val="bg1"/>
              </a:solidFill>
              <a:latin typeface="DINPro-Bold" panose="02000503030000020004"/>
            </a:endParaRPr>
          </a:p>
          <a:p>
            <a:pPr fontAlgn="t"/>
            <a:r>
              <a:rPr lang="en-US" sz="2400" b="1" u="sng" dirty="0">
                <a:solidFill>
                  <a:schemeClr val="bg1"/>
                </a:solidFill>
                <a:latin typeface="DINPro-Bold" panose="02000503030000020004"/>
              </a:rPr>
              <a:t>Application/Documentation</a:t>
            </a:r>
          </a:p>
          <a:p>
            <a:pPr fontAlgn="t"/>
            <a:r>
              <a:rPr lang="en-US" dirty="0">
                <a:solidFill>
                  <a:schemeClr val="bg1"/>
                </a:solidFill>
                <a:latin typeface="DINPro-Bold" panose="02000503030000020004"/>
              </a:rPr>
              <a:t>Direct purchase or construction – requirements specific to the application and borrower type.</a:t>
            </a:r>
          </a:p>
          <a:p>
            <a:pPr fontAlgn="t"/>
            <a:r>
              <a:rPr lang="en-US" dirty="0">
                <a:solidFill>
                  <a:schemeClr val="bg1"/>
                </a:solidFill>
                <a:latin typeface="DINPro-Bold" panose="02000503030000020004"/>
              </a:rPr>
              <a:t>Currency (USD)</a:t>
            </a:r>
          </a:p>
          <a:p>
            <a:pPr fontAlgn="t"/>
            <a:endParaRPr lang="en-US" dirty="0">
              <a:solidFill>
                <a:schemeClr val="bg1"/>
              </a:solidFill>
              <a:latin typeface="DINPro-Bold" panose="020005030300000200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6C7E12-2036-49C0-90A0-E83B8AD9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312" y="4546432"/>
            <a:ext cx="3276210" cy="20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71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DF74507-8814-6442-B8BD-025DFF98CB6D}"/>
              </a:ext>
            </a:extLst>
          </p:cNvPr>
          <p:cNvSpPr txBox="1">
            <a:spLocks/>
          </p:cNvSpPr>
          <p:nvPr/>
        </p:nvSpPr>
        <p:spPr>
          <a:xfrm>
            <a:off x="1063362" y="543615"/>
            <a:ext cx="9960627" cy="550815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sz="2800" b="1" dirty="0">
                <a:solidFill>
                  <a:schemeClr val="bg1"/>
                </a:solidFill>
              </a:rPr>
              <a:t>KCB Mortgage Loan – End-to-end Process</a:t>
            </a:r>
            <a:endParaRPr lang="en-US" sz="2800" b="1" dirty="0">
              <a:solidFill>
                <a:schemeClr val="bg1"/>
              </a:solidFill>
              <a:latin typeface="DINPro-Bold" panose="0200050303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37F956-5039-3049-9629-D35F86AAB851}"/>
              </a:ext>
            </a:extLst>
          </p:cNvPr>
          <p:cNvGrpSpPr/>
          <p:nvPr/>
        </p:nvGrpSpPr>
        <p:grpSpPr>
          <a:xfrm>
            <a:off x="1168010" y="1091531"/>
            <a:ext cx="677745" cy="115958"/>
            <a:chOff x="3879539" y="5681372"/>
            <a:chExt cx="1807804" cy="418280"/>
          </a:xfrm>
        </p:grpSpPr>
        <p:sp>
          <p:nvSpPr>
            <p:cNvPr id="33" name="Parallelogram 61">
              <a:extLst>
                <a:ext uri="{FF2B5EF4-FFF2-40B4-BE49-F238E27FC236}">
                  <a16:creationId xmlns:a16="http://schemas.microsoft.com/office/drawing/2014/main" id="{F7C09A5B-1CF1-154D-AFD4-3934E0EAE0CC}"/>
                </a:ext>
              </a:extLst>
            </p:cNvPr>
            <p:cNvSpPr/>
            <p:nvPr/>
          </p:nvSpPr>
          <p:spPr>
            <a:xfrm flipH="1">
              <a:off x="3879539" y="5681372"/>
              <a:ext cx="695965" cy="418280"/>
            </a:xfrm>
            <a:prstGeom prst="rect">
              <a:avLst/>
            </a:prstGeom>
            <a:gradFill flip="none" rotWithShape="1">
              <a:gsLst>
                <a:gs pos="2000">
                  <a:srgbClr val="83BA41"/>
                </a:gs>
                <a:gs pos="100000">
                  <a:srgbClr val="4D6F27"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Parallelogram 62">
              <a:extLst>
                <a:ext uri="{FF2B5EF4-FFF2-40B4-BE49-F238E27FC236}">
                  <a16:creationId xmlns:a16="http://schemas.microsoft.com/office/drawing/2014/main" id="{115E9D05-1189-3E44-A36E-E8AD0BFAEF79}"/>
                </a:ext>
              </a:extLst>
            </p:cNvPr>
            <p:cNvSpPr/>
            <p:nvPr/>
          </p:nvSpPr>
          <p:spPr>
            <a:xfrm flipH="1">
              <a:off x="443546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83BA41">
                    <a:alpha val="25000"/>
                  </a:srgbClr>
                </a:gs>
                <a:gs pos="100000">
                  <a:srgbClr val="4D6F27">
                    <a:alpha val="25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Parallelogram 63">
              <a:extLst>
                <a:ext uri="{FF2B5EF4-FFF2-40B4-BE49-F238E27FC236}">
                  <a16:creationId xmlns:a16="http://schemas.microsoft.com/office/drawing/2014/main" id="{760F0D92-981C-7A44-AC55-2AE0595D4BDE}"/>
                </a:ext>
              </a:extLst>
            </p:cNvPr>
            <p:cNvSpPr/>
            <p:nvPr/>
          </p:nvSpPr>
          <p:spPr>
            <a:xfrm flipH="1">
              <a:off x="499138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6F9F38">
                    <a:alpha val="10000"/>
                  </a:srgbClr>
                </a:gs>
                <a:gs pos="100000">
                  <a:srgbClr val="83BA41">
                    <a:alpha val="10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9AA4B9DB-2D72-4347-B415-95735143B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8"/>
          <a:stretch/>
        </p:blipFill>
        <p:spPr>
          <a:xfrm>
            <a:off x="0" y="5590511"/>
            <a:ext cx="5537200" cy="1233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1FD9D-98FF-7948-8A16-23F3BD442D2D}"/>
              </a:ext>
            </a:extLst>
          </p:cNvPr>
          <p:cNvSpPr txBox="1"/>
          <p:nvPr/>
        </p:nvSpPr>
        <p:spPr>
          <a:xfrm>
            <a:off x="921137" y="1730572"/>
            <a:ext cx="10151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 b="1" u="sng" dirty="0">
                <a:solidFill>
                  <a:schemeClr val="bg1"/>
                </a:solidFill>
                <a:latin typeface="DINPro-Bold" panose="02000503030000020004"/>
              </a:rPr>
              <a:t>Loan processing/Due diligence</a:t>
            </a:r>
          </a:p>
          <a:p>
            <a:pPr fontAlgn="t"/>
            <a:r>
              <a:rPr lang="en-US" dirty="0">
                <a:solidFill>
                  <a:schemeClr val="bg1"/>
                </a:solidFill>
                <a:latin typeface="DINPro-Bold" panose="02000503030000020004"/>
              </a:rPr>
              <a:t>Disclosure/TCC</a:t>
            </a:r>
          </a:p>
          <a:p>
            <a:pPr fontAlgn="t"/>
            <a:r>
              <a:rPr lang="en-US" dirty="0">
                <a:solidFill>
                  <a:schemeClr val="bg1"/>
                </a:solidFill>
                <a:latin typeface="DINPro-Bold" panose="02000503030000020004"/>
              </a:rPr>
              <a:t>Due diligence (notarization/call back/CRB/Equity/Closing costs)</a:t>
            </a:r>
          </a:p>
          <a:p>
            <a:pPr fontAlgn="t"/>
            <a:endParaRPr lang="en-US" dirty="0">
              <a:solidFill>
                <a:schemeClr val="bg1"/>
              </a:solidFill>
              <a:latin typeface="DINPro-Bold" panose="02000503030000020004"/>
            </a:endParaRPr>
          </a:p>
          <a:p>
            <a:pPr fontAlgn="t"/>
            <a:r>
              <a:rPr lang="en-US" sz="2400" u="sng" dirty="0">
                <a:solidFill>
                  <a:schemeClr val="bg1"/>
                </a:solidFill>
                <a:latin typeface="DINPro-Bold" panose="02000503030000020004"/>
              </a:rPr>
              <a:t>Analysis</a:t>
            </a:r>
          </a:p>
          <a:p>
            <a:pPr fontAlgn="t"/>
            <a:r>
              <a:rPr lang="en-US" dirty="0">
                <a:solidFill>
                  <a:schemeClr val="bg1"/>
                </a:solidFill>
                <a:latin typeface="DINPro-Bold" panose="02000503030000020004"/>
              </a:rPr>
              <a:t> (loan amount, proposed tenure, existing obligations)</a:t>
            </a:r>
          </a:p>
          <a:p>
            <a:pPr fontAlgn="t"/>
            <a:endParaRPr lang="en-US" dirty="0">
              <a:solidFill>
                <a:schemeClr val="bg1"/>
              </a:solidFill>
              <a:latin typeface="DINPro-Bold" panose="02000503030000020004"/>
            </a:endParaRPr>
          </a:p>
          <a:p>
            <a:pPr fontAlgn="t"/>
            <a:r>
              <a:rPr lang="en-US" sz="2400" b="1" u="sng" dirty="0">
                <a:solidFill>
                  <a:schemeClr val="bg1"/>
                </a:solidFill>
                <a:latin typeface="DINPro-Bold" panose="02000503030000020004"/>
              </a:rPr>
              <a:t>Decision</a:t>
            </a:r>
          </a:p>
          <a:p>
            <a:pPr fontAlgn="t"/>
            <a:r>
              <a:rPr lang="en-US" dirty="0">
                <a:solidFill>
                  <a:schemeClr val="bg1"/>
                </a:solidFill>
                <a:latin typeface="DINPro-Bold" panose="02000503030000020004"/>
              </a:rPr>
              <a:t>Communicate the decision</a:t>
            </a:r>
          </a:p>
          <a:p>
            <a:pPr fontAlgn="t"/>
            <a:endParaRPr lang="en-US" dirty="0">
              <a:solidFill>
                <a:schemeClr val="bg1"/>
              </a:solidFill>
              <a:latin typeface="DINPro-Bold" panose="02000503030000020004"/>
            </a:endParaRPr>
          </a:p>
          <a:p>
            <a:pPr fontAlgn="t"/>
            <a:endParaRPr lang="en-US" dirty="0">
              <a:solidFill>
                <a:schemeClr val="bg1"/>
              </a:solidFill>
              <a:latin typeface="DINPro-Bold" panose="02000503030000020004"/>
            </a:endParaRPr>
          </a:p>
          <a:p>
            <a:pPr fontAlgn="t"/>
            <a:endParaRPr lang="en-US" dirty="0">
              <a:solidFill>
                <a:schemeClr val="bg1"/>
              </a:solidFill>
              <a:latin typeface="DINPro-Bold" panose="02000503030000020004"/>
            </a:endParaRPr>
          </a:p>
          <a:p>
            <a:pPr fontAlgn="t"/>
            <a:endParaRPr lang="en-US" dirty="0">
              <a:solidFill>
                <a:schemeClr val="bg1"/>
              </a:solidFill>
              <a:latin typeface="DINPro-Bold" panose="020005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9918352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DF74507-8814-6442-B8BD-025DFF98CB6D}"/>
              </a:ext>
            </a:extLst>
          </p:cNvPr>
          <p:cNvSpPr txBox="1">
            <a:spLocks/>
          </p:cNvSpPr>
          <p:nvPr/>
        </p:nvSpPr>
        <p:spPr>
          <a:xfrm>
            <a:off x="1063362" y="543615"/>
            <a:ext cx="9960627" cy="550815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sz="2800" b="1" dirty="0">
                <a:solidFill>
                  <a:srgbClr val="FFFFFF"/>
                </a:solidFill>
                <a:latin typeface="DINPro-Bold" panose="02000503030000020004" pitchFamily="2" charset="0"/>
                <a:cs typeface="Arial" panose="020B0604020202020204" pitchFamily="34" charset="0"/>
              </a:rPr>
              <a:t>External Fees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37F956-5039-3049-9629-D35F86AAB851}"/>
              </a:ext>
            </a:extLst>
          </p:cNvPr>
          <p:cNvGrpSpPr/>
          <p:nvPr/>
        </p:nvGrpSpPr>
        <p:grpSpPr>
          <a:xfrm>
            <a:off x="1168010" y="1091531"/>
            <a:ext cx="677745" cy="115958"/>
            <a:chOff x="3879539" y="5681372"/>
            <a:chExt cx="1807804" cy="418280"/>
          </a:xfrm>
        </p:grpSpPr>
        <p:sp>
          <p:nvSpPr>
            <p:cNvPr id="33" name="Parallelogram 61">
              <a:extLst>
                <a:ext uri="{FF2B5EF4-FFF2-40B4-BE49-F238E27FC236}">
                  <a16:creationId xmlns:a16="http://schemas.microsoft.com/office/drawing/2014/main" id="{F7C09A5B-1CF1-154D-AFD4-3934E0EAE0CC}"/>
                </a:ext>
              </a:extLst>
            </p:cNvPr>
            <p:cNvSpPr/>
            <p:nvPr/>
          </p:nvSpPr>
          <p:spPr>
            <a:xfrm flipH="1">
              <a:off x="3879539" y="5681372"/>
              <a:ext cx="695965" cy="418280"/>
            </a:xfrm>
            <a:prstGeom prst="rect">
              <a:avLst/>
            </a:prstGeom>
            <a:gradFill flip="none" rotWithShape="1">
              <a:gsLst>
                <a:gs pos="2000">
                  <a:srgbClr val="83BA41"/>
                </a:gs>
                <a:gs pos="100000">
                  <a:srgbClr val="4D6F27"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Parallelogram 62">
              <a:extLst>
                <a:ext uri="{FF2B5EF4-FFF2-40B4-BE49-F238E27FC236}">
                  <a16:creationId xmlns:a16="http://schemas.microsoft.com/office/drawing/2014/main" id="{115E9D05-1189-3E44-A36E-E8AD0BFAEF79}"/>
                </a:ext>
              </a:extLst>
            </p:cNvPr>
            <p:cNvSpPr/>
            <p:nvPr/>
          </p:nvSpPr>
          <p:spPr>
            <a:xfrm flipH="1">
              <a:off x="443546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83BA41">
                    <a:alpha val="25000"/>
                  </a:srgbClr>
                </a:gs>
                <a:gs pos="100000">
                  <a:srgbClr val="4D6F27">
                    <a:alpha val="25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Parallelogram 63">
              <a:extLst>
                <a:ext uri="{FF2B5EF4-FFF2-40B4-BE49-F238E27FC236}">
                  <a16:creationId xmlns:a16="http://schemas.microsoft.com/office/drawing/2014/main" id="{760F0D92-981C-7A44-AC55-2AE0595D4BDE}"/>
                </a:ext>
              </a:extLst>
            </p:cNvPr>
            <p:cNvSpPr/>
            <p:nvPr/>
          </p:nvSpPr>
          <p:spPr>
            <a:xfrm flipH="1">
              <a:off x="499138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6F9F38">
                    <a:alpha val="10000"/>
                  </a:srgbClr>
                </a:gs>
                <a:gs pos="100000">
                  <a:srgbClr val="83BA41">
                    <a:alpha val="10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9AA4B9DB-2D72-4347-B415-95735143B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8"/>
          <a:stretch/>
        </p:blipFill>
        <p:spPr>
          <a:xfrm>
            <a:off x="0" y="5590511"/>
            <a:ext cx="5537200" cy="1233652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62D31A2-4248-4542-81AF-B8687DAD2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8286"/>
              </p:ext>
            </p:extLst>
          </p:nvPr>
        </p:nvGraphicFramePr>
        <p:xfrm>
          <a:off x="860218" y="1785625"/>
          <a:ext cx="10471564" cy="3557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458">
                  <a:extLst>
                    <a:ext uri="{9D8B030D-6E8A-4147-A177-3AD203B41FA5}">
                      <a16:colId xmlns:a16="http://schemas.microsoft.com/office/drawing/2014/main" val="845153337"/>
                    </a:ext>
                  </a:extLst>
                </a:gridCol>
                <a:gridCol w="6591106">
                  <a:extLst>
                    <a:ext uri="{9D8B030D-6E8A-4147-A177-3AD203B41FA5}">
                      <a16:colId xmlns:a16="http://schemas.microsoft.com/office/drawing/2014/main" val="182237950"/>
                    </a:ext>
                  </a:extLst>
                </a:gridCol>
              </a:tblGrid>
              <a:tr h="68275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DINPro-Regular" panose="02000503030000020004" pitchFamily="2" charset="0"/>
                          <a:ea typeface="+mn-ea"/>
                          <a:cs typeface="+mn-cs"/>
                        </a:rPr>
                        <a:t>Stamp Duty </a:t>
                      </a:r>
                    </a:p>
                  </a:txBody>
                  <a:tcPr marL="95033" marR="95033" marT="47516" marB="47516">
                    <a:lnL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DINPro-Regular" panose="02000503030000020004" pitchFamily="2" charset="0"/>
                          <a:ea typeface="+mn-ea"/>
                          <a:cs typeface="+mn-cs"/>
                        </a:rPr>
                        <a:t>4% of Property value</a:t>
                      </a:r>
                    </a:p>
                  </a:txBody>
                  <a:tcPr marL="95033" marR="95033" marT="47516" marB="47516">
                    <a:lnL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946872"/>
                  </a:ext>
                </a:extLst>
              </a:tr>
              <a:tr h="68275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DINPro-Regular" panose="02000503030000020004" pitchFamily="2" charset="0"/>
                          <a:ea typeface="+mn-ea"/>
                          <a:cs typeface="+mn-cs"/>
                        </a:rPr>
                        <a:t>Valuation Fees -</a:t>
                      </a:r>
                    </a:p>
                  </a:txBody>
                  <a:tcPr marL="95033" marR="95033" marT="47516" marB="47516">
                    <a:lnL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DINPro-Regular" panose="02000503030000020004" pitchFamily="2" charset="0"/>
                          <a:ea typeface="+mn-ea"/>
                          <a:cs typeface="+mn-cs"/>
                        </a:rPr>
                        <a:t>As per Valuation Scale</a:t>
                      </a:r>
                      <a:r>
                        <a:rPr lang="en-US" sz="2400" b="0" i="0" kern="1200" baseline="0" dirty="0">
                          <a:solidFill>
                            <a:schemeClr val="bg1"/>
                          </a:solidFill>
                          <a:latin typeface="DINPro-Regular" panose="02000503030000020004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2400" b="0" i="0" kern="1200" dirty="0">
                        <a:solidFill>
                          <a:schemeClr val="bg1"/>
                        </a:solidFill>
                        <a:latin typeface="DINPro-Regular" panose="02000503030000020004" pitchFamily="2" charset="0"/>
                        <a:ea typeface="+mn-ea"/>
                        <a:cs typeface="+mn-cs"/>
                      </a:endParaRPr>
                    </a:p>
                  </a:txBody>
                  <a:tcPr marL="95033" marR="95033" marT="47516" marB="47516">
                    <a:lnL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647870"/>
                  </a:ext>
                </a:extLst>
              </a:tr>
              <a:tr h="6827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DINPro-Regular" panose="02000503030000020004" pitchFamily="2" charset="0"/>
                          <a:ea typeface="+mn-ea"/>
                          <a:cs typeface="+mn-cs"/>
                        </a:rPr>
                        <a:t>Stamp Duty on charge</a:t>
                      </a:r>
                    </a:p>
                  </a:txBody>
                  <a:tcPr marL="95033" marR="95033" marT="47516" marB="47516">
                    <a:lnL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DINPro-Regular" panose="02000503030000020004" pitchFamily="2" charset="0"/>
                          <a:ea typeface="+mn-ea"/>
                          <a:cs typeface="+mn-cs"/>
                        </a:rPr>
                        <a:t>0.1% of loan amount</a:t>
                      </a:r>
                    </a:p>
                  </a:txBody>
                  <a:tcPr marL="95033" marR="95033" marT="47516" marB="47516">
                    <a:lnL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216294"/>
                  </a:ext>
                </a:extLst>
              </a:tr>
              <a:tr h="8268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DINPro-Regular" panose="02000503030000020004" pitchFamily="2" charset="0"/>
                          <a:ea typeface="+mn-ea"/>
                          <a:cs typeface="+mn-cs"/>
                        </a:rPr>
                        <a:t>Insurance Premium </a:t>
                      </a:r>
                    </a:p>
                  </a:txBody>
                  <a:tcPr marL="95033" marR="95033" marT="47516" marB="47516">
                    <a:lnL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DINPro-Regular" panose="02000503030000020004" pitchFamily="2" charset="0"/>
                          <a:ea typeface="+mn-ea"/>
                          <a:cs typeface="+mn-cs"/>
                        </a:rPr>
                        <a:t>Domestic cover &amp; Mortgage Protection cover</a:t>
                      </a:r>
                    </a:p>
                  </a:txBody>
                  <a:tcPr marL="95033" marR="95033" marT="47516" marB="47516">
                    <a:lnL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703596"/>
                  </a:ext>
                </a:extLst>
              </a:tr>
              <a:tr h="6827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DINPro-Regular" panose="02000503030000020004" pitchFamily="2" charset="0"/>
                          <a:ea typeface="+mn-ea"/>
                          <a:cs typeface="+mn-cs"/>
                        </a:rPr>
                        <a:t>Legal fees </a:t>
                      </a:r>
                    </a:p>
                  </a:txBody>
                  <a:tcPr marL="95033" marR="95033" marT="47516" marB="47516">
                    <a:lnL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latin typeface="DINPro-Regular" panose="02000503030000020004" pitchFamily="2" charset="0"/>
                          <a:ea typeface="+mn-ea"/>
                          <a:cs typeface="+mn-cs"/>
                        </a:rPr>
                        <a:t>As Per Lawyers’ scales</a:t>
                      </a:r>
                    </a:p>
                  </a:txBody>
                  <a:tcPr marL="95033" marR="95033" marT="47516" marB="47516">
                    <a:lnL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41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2144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DF74507-8814-6442-B8BD-025DFF98CB6D}"/>
              </a:ext>
            </a:extLst>
          </p:cNvPr>
          <p:cNvSpPr txBox="1">
            <a:spLocks/>
          </p:cNvSpPr>
          <p:nvPr/>
        </p:nvSpPr>
        <p:spPr>
          <a:xfrm>
            <a:off x="1063362" y="543615"/>
            <a:ext cx="9960627" cy="550815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sz="2800" b="1" dirty="0">
                <a:solidFill>
                  <a:srgbClr val="FFFFFF"/>
                </a:solidFill>
                <a:latin typeface="DINPro-Bold" panose="02000503030000020004" pitchFamily="2" charset="0"/>
                <a:cs typeface="Arial" panose="020B0604020202020204" pitchFamily="34" charset="0"/>
              </a:rPr>
              <a:t>Mortgage Process Flow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37F956-5039-3049-9629-D35F86AAB851}"/>
              </a:ext>
            </a:extLst>
          </p:cNvPr>
          <p:cNvGrpSpPr/>
          <p:nvPr/>
        </p:nvGrpSpPr>
        <p:grpSpPr>
          <a:xfrm>
            <a:off x="1168010" y="1091531"/>
            <a:ext cx="677745" cy="115958"/>
            <a:chOff x="3879539" y="5681372"/>
            <a:chExt cx="1807804" cy="418280"/>
          </a:xfrm>
        </p:grpSpPr>
        <p:sp>
          <p:nvSpPr>
            <p:cNvPr id="33" name="Parallelogram 61">
              <a:extLst>
                <a:ext uri="{FF2B5EF4-FFF2-40B4-BE49-F238E27FC236}">
                  <a16:creationId xmlns:a16="http://schemas.microsoft.com/office/drawing/2014/main" id="{F7C09A5B-1CF1-154D-AFD4-3934E0EAE0CC}"/>
                </a:ext>
              </a:extLst>
            </p:cNvPr>
            <p:cNvSpPr/>
            <p:nvPr/>
          </p:nvSpPr>
          <p:spPr>
            <a:xfrm flipH="1">
              <a:off x="3879539" y="5681372"/>
              <a:ext cx="695965" cy="418280"/>
            </a:xfrm>
            <a:prstGeom prst="rect">
              <a:avLst/>
            </a:prstGeom>
            <a:gradFill flip="none" rotWithShape="1">
              <a:gsLst>
                <a:gs pos="2000">
                  <a:srgbClr val="83BA41"/>
                </a:gs>
                <a:gs pos="100000">
                  <a:srgbClr val="4D6F27"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Parallelogram 62">
              <a:extLst>
                <a:ext uri="{FF2B5EF4-FFF2-40B4-BE49-F238E27FC236}">
                  <a16:creationId xmlns:a16="http://schemas.microsoft.com/office/drawing/2014/main" id="{115E9D05-1189-3E44-A36E-E8AD0BFAEF79}"/>
                </a:ext>
              </a:extLst>
            </p:cNvPr>
            <p:cNvSpPr/>
            <p:nvPr/>
          </p:nvSpPr>
          <p:spPr>
            <a:xfrm flipH="1">
              <a:off x="443546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83BA41">
                    <a:alpha val="25000"/>
                  </a:srgbClr>
                </a:gs>
                <a:gs pos="100000">
                  <a:srgbClr val="4D6F27">
                    <a:alpha val="25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Parallelogram 63">
              <a:extLst>
                <a:ext uri="{FF2B5EF4-FFF2-40B4-BE49-F238E27FC236}">
                  <a16:creationId xmlns:a16="http://schemas.microsoft.com/office/drawing/2014/main" id="{760F0D92-981C-7A44-AC55-2AE0595D4BDE}"/>
                </a:ext>
              </a:extLst>
            </p:cNvPr>
            <p:cNvSpPr/>
            <p:nvPr/>
          </p:nvSpPr>
          <p:spPr>
            <a:xfrm flipH="1">
              <a:off x="4991381" y="5681372"/>
              <a:ext cx="695962" cy="418280"/>
            </a:xfrm>
            <a:prstGeom prst="rect">
              <a:avLst/>
            </a:prstGeom>
            <a:gradFill flip="none" rotWithShape="1">
              <a:gsLst>
                <a:gs pos="2000">
                  <a:srgbClr val="6F9F38">
                    <a:alpha val="10000"/>
                  </a:srgbClr>
                </a:gs>
                <a:gs pos="100000">
                  <a:srgbClr val="83BA41">
                    <a:alpha val="10000"/>
                    <a:lumMod val="7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9AA4B9DB-2D72-4347-B415-95735143B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8"/>
          <a:stretch/>
        </p:blipFill>
        <p:spPr>
          <a:xfrm>
            <a:off x="0" y="5590511"/>
            <a:ext cx="5537200" cy="123365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E78112E-46C7-DB4F-A9EF-51C4CF6FF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61501"/>
              </p:ext>
            </p:extLst>
          </p:nvPr>
        </p:nvGraphicFramePr>
        <p:xfrm>
          <a:off x="1363698" y="2530621"/>
          <a:ext cx="9464604" cy="178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CC19FD-8030-904E-97F9-97B21AA51BFD}"/>
              </a:ext>
            </a:extLst>
          </p:cNvPr>
          <p:cNvSpPr txBox="1"/>
          <p:nvPr/>
        </p:nvSpPr>
        <p:spPr>
          <a:xfrm>
            <a:off x="1428927" y="4246536"/>
            <a:ext cx="165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INPro-Regular" panose="02000503030000020004" pitchFamily="2" charset="0"/>
              </a:rPr>
              <a:t>4 working days 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subject to requirements being met</a:t>
            </a:r>
            <a:r>
              <a:rPr lang="en-GB" dirty="0">
                <a:solidFill>
                  <a:schemeClr val="bg1"/>
                </a:solidFill>
                <a:latin typeface="DINPro-Regular" panose="02000503030000020004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0EBB16-4BD2-4D4A-819D-13D94717567A}"/>
              </a:ext>
            </a:extLst>
          </p:cNvPr>
          <p:cNvSpPr txBox="1"/>
          <p:nvPr/>
        </p:nvSpPr>
        <p:spPr>
          <a:xfrm>
            <a:off x="3959456" y="4244868"/>
            <a:ext cx="165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INPro-Regular" panose="0200050303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Acceptance of Letter of Offer</a:t>
            </a:r>
            <a:endParaRPr lang="en-GB" dirty="0">
              <a:solidFill>
                <a:schemeClr val="bg1"/>
              </a:solidFill>
              <a:latin typeface="DINPro-Regular" panose="0200050303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99A824-BAAC-C648-8152-80481AFADFAB}"/>
              </a:ext>
            </a:extLst>
          </p:cNvPr>
          <p:cNvSpPr txBox="1"/>
          <p:nvPr/>
        </p:nvSpPr>
        <p:spPr>
          <a:xfrm>
            <a:off x="6416798" y="4258697"/>
            <a:ext cx="1652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INPro-Regular" panose="0200050303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Conveyancing Process (No. of Days 1 – 60)</a:t>
            </a:r>
            <a:endParaRPr lang="en-GB" dirty="0">
              <a:solidFill>
                <a:schemeClr val="bg1"/>
              </a:solidFill>
              <a:latin typeface="DINPro-Regular" panose="0200050303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CBC20D-6BBD-3C44-9557-88472E4FC257}"/>
              </a:ext>
            </a:extLst>
          </p:cNvPr>
          <p:cNvSpPr txBox="1"/>
          <p:nvPr/>
        </p:nvSpPr>
        <p:spPr>
          <a:xfrm>
            <a:off x="8947327" y="4244868"/>
            <a:ext cx="1652074" cy="70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tabLst>
                <a:tab pos="237490" algn="l"/>
              </a:tabLst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(No. of Day – Up to 7 days)</a:t>
            </a:r>
          </a:p>
        </p:txBody>
      </p:sp>
    </p:spTree>
    <p:extLst>
      <p:ext uri="{BB962C8B-B14F-4D97-AF65-F5344CB8AC3E}">
        <p14:creationId xmlns:p14="http://schemas.microsoft.com/office/powerpoint/2010/main" val="3436387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36CF8865-A0AC-D143-9DC4-FC4DD86EA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9D78BAB0-17B6-CE47-B20B-2553D57F9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294" r="1294"/>
          <a:stretch/>
        </p:blipFill>
        <p:spPr>
          <a:xfrm>
            <a:off x="-20" y="-42042"/>
            <a:ext cx="12192000" cy="6942083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DBD47ED-E3A7-DE43-A2E2-5D2BD4DBC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" y="72014"/>
            <a:ext cx="2832100" cy="4882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14805A-80A0-9542-9C79-913569FAD62C}"/>
              </a:ext>
            </a:extLst>
          </p:cNvPr>
          <p:cNvSpPr/>
          <p:nvPr/>
        </p:nvSpPr>
        <p:spPr>
          <a:xfrm>
            <a:off x="8118496" y="1374253"/>
            <a:ext cx="3857297" cy="2582917"/>
          </a:xfrm>
          <a:prstGeom prst="rect">
            <a:avLst/>
          </a:prstGeom>
          <a:solidFill>
            <a:srgbClr val="5B9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CAE6D9-F697-694E-9E15-E1D1ECAE8270}"/>
              </a:ext>
            </a:extLst>
          </p:cNvPr>
          <p:cNvSpPr txBox="1"/>
          <p:nvPr/>
        </p:nvSpPr>
        <p:spPr>
          <a:xfrm>
            <a:off x="7461819" y="1788548"/>
            <a:ext cx="3773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 b="1" dirty="0">
                <a:solidFill>
                  <a:srgbClr val="0F2C4E"/>
                </a:solidFill>
                <a:latin typeface="DINPro-Bold" panose="02000503030000020004" pitchFamily="2" charset="0"/>
              </a:rPr>
              <a:t>THANK</a:t>
            </a:r>
          </a:p>
          <a:p>
            <a:pPr algn="r"/>
            <a:r>
              <a:rPr lang="en-GB" sz="5400" b="1" dirty="0">
                <a:solidFill>
                  <a:srgbClr val="0F2C4E"/>
                </a:solidFill>
                <a:latin typeface="DINPro-Bold" panose="02000503030000020004" pitchFamily="2" charset="0"/>
              </a:rPr>
              <a:t>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5F513-4795-4AB7-A8D4-2E8E097BD453}"/>
              </a:ext>
            </a:extLst>
          </p:cNvPr>
          <p:cNvSpPr/>
          <p:nvPr/>
        </p:nvSpPr>
        <p:spPr>
          <a:xfrm>
            <a:off x="875933" y="6282076"/>
            <a:ext cx="9821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F2C4E"/>
                </a:solidFill>
                <a:latin typeface="DINPro-Bold" panose="02000503030000020004" pitchFamily="2" charset="0"/>
              </a:rPr>
              <a:t>Cell Phone 0724758260 e –mail: bmutua@kcbgroup.com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072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287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DINPro-Bold</vt:lpstr>
      <vt:lpstr>DINPro-Medium</vt:lpstr>
      <vt:lpstr>DINPro-Regular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Nyaribari, Michelle Nakaniwa</dc:creator>
  <cp:lastModifiedBy>Membership Kenya Property Developers Association</cp:lastModifiedBy>
  <cp:revision>12</cp:revision>
  <dcterms:created xsi:type="dcterms:W3CDTF">2022-03-10T11:43:07Z</dcterms:created>
  <dcterms:modified xsi:type="dcterms:W3CDTF">2022-09-28T09:36:50Z</dcterms:modified>
</cp:coreProperties>
</file>