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324" r:id="rId5"/>
    <p:sldId id="302" r:id="rId6"/>
    <p:sldId id="315" r:id="rId7"/>
    <p:sldId id="262" r:id="rId8"/>
    <p:sldId id="294" r:id="rId9"/>
    <p:sldId id="295" r:id="rId10"/>
    <p:sldId id="327" r:id="rId11"/>
    <p:sldId id="330" r:id="rId12"/>
    <p:sldId id="328" r:id="rId13"/>
    <p:sldId id="335" r:id="rId14"/>
    <p:sldId id="329" r:id="rId15"/>
    <p:sldId id="304" r:id="rId16"/>
    <p:sldId id="331" r:id="rId17"/>
    <p:sldId id="336" r:id="rId18"/>
    <p:sldId id="333" r:id="rId19"/>
    <p:sldId id="334" r:id="rId20"/>
    <p:sldId id="31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408" userDrawn="1">
          <p15:clr>
            <a:srgbClr val="A4A3A4"/>
          </p15:clr>
        </p15:guide>
        <p15:guide id="3" orient="horz" pos="3912" userDrawn="1">
          <p15:clr>
            <a:srgbClr val="A4A3A4"/>
          </p15:clr>
        </p15:guide>
        <p15:guide id="4" pos="7272" userDrawn="1">
          <p15:clr>
            <a:srgbClr val="A4A3A4"/>
          </p15:clr>
        </p15:guide>
        <p15:guide id="5" orient="horz" pos="16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5000" autoAdjust="0"/>
  </p:normalViewPr>
  <p:slideViewPr>
    <p:cSldViewPr snapToGrid="0">
      <p:cViewPr varScale="1">
        <p:scale>
          <a:sx n="112" d="100"/>
          <a:sy n="112" d="100"/>
        </p:scale>
        <p:origin x="400" y="200"/>
      </p:cViewPr>
      <p:guideLst>
        <p:guide orient="horz" pos="1968"/>
        <p:guide pos="408"/>
        <p:guide orient="horz" pos="3912"/>
        <p:guide pos="7272"/>
        <p:guide orient="horz" pos="1656"/>
      </p:guideLst>
    </p:cSldViewPr>
  </p:slideViewPr>
  <p:outlineViewPr>
    <p:cViewPr>
      <p:scale>
        <a:sx n="33" d="100"/>
        <a:sy n="33" d="100"/>
      </p:scale>
      <p:origin x="0" y="-4886"/>
    </p:cViewPr>
  </p:outlineViewPr>
  <p:notesTextViewPr>
    <p:cViewPr>
      <p:scale>
        <a:sx n="3" d="2"/>
        <a:sy n="3" d="2"/>
      </p:scale>
      <p:origin x="0" y="-2040"/>
    </p:cViewPr>
  </p:notesTextViewPr>
  <p:sorterViewPr>
    <p:cViewPr>
      <p:scale>
        <a:sx n="110" d="100"/>
        <a:sy n="110" d="100"/>
      </p:scale>
      <p:origin x="0" y="-965"/>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ckart, Scott" userId="190bc3fc-0722-429a-bda2-8f2df522c0aa" providerId="ADAL" clId="{6B2CEF88-3D2B-4466-AC9F-AA05A18ABE3D}"/>
    <pc:docChg chg="modSld modMainMaster">
      <pc:chgData name="Eckart, Scott" userId="190bc3fc-0722-429a-bda2-8f2df522c0aa" providerId="ADAL" clId="{6B2CEF88-3D2B-4466-AC9F-AA05A18ABE3D}" dt="2021-09-22T21:13:45.008" v="167" actId="115"/>
      <pc:docMkLst>
        <pc:docMk/>
      </pc:docMkLst>
      <pc:sldChg chg="modSp mod">
        <pc:chgData name="Eckart, Scott" userId="190bc3fc-0722-429a-bda2-8f2df522c0aa" providerId="ADAL" clId="{6B2CEF88-3D2B-4466-AC9F-AA05A18ABE3D}" dt="2021-09-22T21:09:17.101" v="68" actId="1035"/>
        <pc:sldMkLst>
          <pc:docMk/>
          <pc:sldMk cId="4251814203" sldId="262"/>
        </pc:sldMkLst>
        <pc:spChg chg="mod">
          <ac:chgData name="Eckart, Scott" userId="190bc3fc-0722-429a-bda2-8f2df522c0aa" providerId="ADAL" clId="{6B2CEF88-3D2B-4466-AC9F-AA05A18ABE3D}" dt="2021-09-22T21:09:17.101" v="68" actId="1035"/>
          <ac:spMkLst>
            <pc:docMk/>
            <pc:sldMk cId="4251814203" sldId="262"/>
            <ac:spMk id="40" creationId="{A940CB9D-39AC-4428-8FB5-A2445869C95F}"/>
          </ac:spMkLst>
        </pc:spChg>
      </pc:sldChg>
      <pc:sldChg chg="modSp mod">
        <pc:chgData name="Eckart, Scott" userId="190bc3fc-0722-429a-bda2-8f2df522c0aa" providerId="ADAL" clId="{6B2CEF88-3D2B-4466-AC9F-AA05A18ABE3D}" dt="2021-09-22T21:11:32.542" v="110" actId="20577"/>
        <pc:sldMkLst>
          <pc:docMk/>
          <pc:sldMk cId="715534863" sldId="313"/>
        </pc:sldMkLst>
        <pc:spChg chg="mod">
          <ac:chgData name="Eckart, Scott" userId="190bc3fc-0722-429a-bda2-8f2df522c0aa" providerId="ADAL" clId="{6B2CEF88-3D2B-4466-AC9F-AA05A18ABE3D}" dt="2021-09-22T21:11:32.542" v="110" actId="20577"/>
          <ac:spMkLst>
            <pc:docMk/>
            <pc:sldMk cId="715534863" sldId="313"/>
            <ac:spMk id="3" creationId="{123F6824-E409-4436-9F53-FF50E9FB0CC0}"/>
          </ac:spMkLst>
        </pc:spChg>
      </pc:sldChg>
      <pc:sldChg chg="modSp mod">
        <pc:chgData name="Eckart, Scott" userId="190bc3fc-0722-429a-bda2-8f2df522c0aa" providerId="ADAL" clId="{6B2CEF88-3D2B-4466-AC9F-AA05A18ABE3D}" dt="2021-09-22T21:13:45.008" v="167" actId="115"/>
        <pc:sldMkLst>
          <pc:docMk/>
          <pc:sldMk cId="1662814865" sldId="333"/>
        </pc:sldMkLst>
        <pc:spChg chg="mod">
          <ac:chgData name="Eckart, Scott" userId="190bc3fc-0722-429a-bda2-8f2df522c0aa" providerId="ADAL" clId="{6B2CEF88-3D2B-4466-AC9F-AA05A18ABE3D}" dt="2021-09-22T21:13:45.008" v="167" actId="115"/>
          <ac:spMkLst>
            <pc:docMk/>
            <pc:sldMk cId="1662814865" sldId="333"/>
            <ac:spMk id="8" creationId="{D38D5D67-F368-474D-9FEC-E6D9D9005689}"/>
          </ac:spMkLst>
        </pc:spChg>
      </pc:sldChg>
      <pc:sldMasterChg chg="modSp mod modSldLayout">
        <pc:chgData name="Eckart, Scott" userId="190bc3fc-0722-429a-bda2-8f2df522c0aa" providerId="ADAL" clId="{6B2CEF88-3D2B-4466-AC9F-AA05A18ABE3D}" dt="2021-09-22T21:10:38.404" v="84" actId="6549"/>
        <pc:sldMasterMkLst>
          <pc:docMk/>
          <pc:sldMasterMk cId="946163275" sldId="2147483648"/>
        </pc:sldMasterMkLst>
        <pc:spChg chg="mod">
          <ac:chgData name="Eckart, Scott" userId="190bc3fc-0722-429a-bda2-8f2df522c0aa" providerId="ADAL" clId="{6B2CEF88-3D2B-4466-AC9F-AA05A18ABE3D}" dt="2021-09-22T21:10:38.404" v="84" actId="6549"/>
          <ac:spMkLst>
            <pc:docMk/>
            <pc:sldMasterMk cId="946163275" sldId="2147483648"/>
            <ac:spMk id="3" creationId="{A1AD702D-965C-40E9-8D23-D82E2CFA9E61}"/>
          </ac:spMkLst>
        </pc:spChg>
        <pc:spChg chg="mod">
          <ac:chgData name="Eckart, Scott" userId="190bc3fc-0722-429a-bda2-8f2df522c0aa" providerId="ADAL" clId="{6B2CEF88-3D2B-4466-AC9F-AA05A18ABE3D}" dt="2021-09-22T21:10:35.448" v="83" actId="20577"/>
          <ac:spMkLst>
            <pc:docMk/>
            <pc:sldMasterMk cId="946163275" sldId="2147483648"/>
            <ac:spMk id="5" creationId="{793E0959-6855-4447-BAEC-D32B47712F07}"/>
          </ac:spMkLst>
        </pc:spChg>
        <pc:sldLayoutChg chg="modSp">
          <pc:chgData name="Eckart, Scott" userId="190bc3fc-0722-429a-bda2-8f2df522c0aa" providerId="ADAL" clId="{6B2CEF88-3D2B-4466-AC9F-AA05A18ABE3D}" dt="2021-09-22T21:10:14.122" v="70" actId="20577"/>
          <pc:sldLayoutMkLst>
            <pc:docMk/>
            <pc:sldMasterMk cId="946163275" sldId="2147483648"/>
            <pc:sldLayoutMk cId="921826450" sldId="2147483691"/>
          </pc:sldLayoutMkLst>
          <pc:spChg chg="mod">
            <ac:chgData name="Eckart, Scott" userId="190bc3fc-0722-429a-bda2-8f2df522c0aa" providerId="ADAL" clId="{6B2CEF88-3D2B-4466-AC9F-AA05A18ABE3D}" dt="2021-09-22T21:10:10.291" v="69" actId="20577"/>
            <ac:spMkLst>
              <pc:docMk/>
              <pc:sldMasterMk cId="946163275" sldId="2147483648"/>
              <pc:sldLayoutMk cId="921826450" sldId="2147483691"/>
              <ac:spMk id="2" creationId="{F8A5590B-FA73-4852-9DB4-B5C5347B66CC}"/>
            </ac:spMkLst>
          </pc:spChg>
          <pc:spChg chg="mod">
            <ac:chgData name="Eckart, Scott" userId="190bc3fc-0722-429a-bda2-8f2df522c0aa" providerId="ADAL" clId="{6B2CEF88-3D2B-4466-AC9F-AA05A18ABE3D}" dt="2021-09-22T21:10:14.122" v="70" actId="20577"/>
            <ac:spMkLst>
              <pc:docMk/>
              <pc:sldMasterMk cId="946163275" sldId="2147483648"/>
              <pc:sldLayoutMk cId="921826450" sldId="2147483691"/>
              <ac:spMk id="4" creationId="{EA0872A9-2203-4CDE-A703-FA95477A8342}"/>
            </ac:spMkLst>
          </pc:spChg>
        </pc:sldLayoutChg>
      </pc:sldMasterChg>
    </pc:docChg>
  </pc:docChgLst>
  <pc:docChgLst>
    <pc:chgData name="Eckart, Scott" userId="190bc3fc-0722-429a-bda2-8f2df522c0aa" providerId="ADAL" clId="{46E8251C-2DC8-4A5E-96EB-B5CC0E7C9E76}"/>
    <pc:docChg chg="addSld delSld modSld">
      <pc:chgData name="Eckart, Scott" userId="190bc3fc-0722-429a-bda2-8f2df522c0aa" providerId="ADAL" clId="{46E8251C-2DC8-4A5E-96EB-B5CC0E7C9E76}" dt="2021-06-24T12:42:22.226" v="103" actId="255"/>
      <pc:docMkLst>
        <pc:docMk/>
      </pc:docMkLst>
      <pc:sldChg chg="add">
        <pc:chgData name="Eckart, Scott" userId="190bc3fc-0722-429a-bda2-8f2df522c0aa" providerId="ADAL" clId="{46E8251C-2DC8-4A5E-96EB-B5CC0E7C9E76}" dt="2021-06-24T12:40:12.964" v="0"/>
        <pc:sldMkLst>
          <pc:docMk/>
          <pc:sldMk cId="4251814203" sldId="262"/>
        </pc:sldMkLst>
      </pc:sldChg>
      <pc:sldChg chg="modSp mod">
        <pc:chgData name="Eckart, Scott" userId="190bc3fc-0722-429a-bda2-8f2df522c0aa" providerId="ADAL" clId="{46E8251C-2DC8-4A5E-96EB-B5CC0E7C9E76}" dt="2021-06-24T12:42:22.226" v="103" actId="255"/>
        <pc:sldMkLst>
          <pc:docMk/>
          <pc:sldMk cId="3665993043" sldId="324"/>
        </pc:sldMkLst>
        <pc:spChg chg="mod">
          <ac:chgData name="Eckart, Scott" userId="190bc3fc-0722-429a-bda2-8f2df522c0aa" providerId="ADAL" clId="{46E8251C-2DC8-4A5E-96EB-B5CC0E7C9E76}" dt="2021-06-24T12:42:22.226" v="103" actId="255"/>
          <ac:spMkLst>
            <pc:docMk/>
            <pc:sldMk cId="3665993043" sldId="324"/>
            <ac:spMk id="7" creationId="{BD837CEB-1A69-4F72-95D4-054D82F09696}"/>
          </ac:spMkLst>
        </pc:spChg>
      </pc:sldChg>
      <pc:sldChg chg="del">
        <pc:chgData name="Eckart, Scott" userId="190bc3fc-0722-429a-bda2-8f2df522c0aa" providerId="ADAL" clId="{46E8251C-2DC8-4A5E-96EB-B5CC0E7C9E76}" dt="2021-06-24T12:40:16.551" v="1" actId="47"/>
        <pc:sldMkLst>
          <pc:docMk/>
          <pc:sldMk cId="1110251285" sldId="325"/>
        </pc:sldMkLst>
      </pc:sldChg>
    </pc:docChg>
  </pc:docChgLst>
  <pc:docChgLst>
    <pc:chgData name="Eckart, Scott" userId="190bc3fc-0722-429a-bda2-8f2df522c0aa" providerId="ADAL" clId="{767E102F-BD7F-4A3F-A019-1805DAA544A3}"/>
    <pc:docChg chg="modSld sldOrd">
      <pc:chgData name="Eckart, Scott" userId="190bc3fc-0722-429a-bda2-8f2df522c0aa" providerId="ADAL" clId="{767E102F-BD7F-4A3F-A019-1805DAA544A3}" dt="2022-05-24T13:27:23.220" v="35"/>
      <pc:docMkLst>
        <pc:docMk/>
      </pc:docMkLst>
      <pc:sldChg chg="modSp mod">
        <pc:chgData name="Eckart, Scott" userId="190bc3fc-0722-429a-bda2-8f2df522c0aa" providerId="ADAL" clId="{767E102F-BD7F-4A3F-A019-1805DAA544A3}" dt="2022-05-24T13:24:33.414" v="33" actId="20577"/>
        <pc:sldMkLst>
          <pc:docMk/>
          <pc:sldMk cId="3696770303" sldId="315"/>
        </pc:sldMkLst>
        <pc:spChg chg="mod">
          <ac:chgData name="Eckart, Scott" userId="190bc3fc-0722-429a-bda2-8f2df522c0aa" providerId="ADAL" clId="{767E102F-BD7F-4A3F-A019-1805DAA544A3}" dt="2022-05-24T13:24:33.414" v="33" actId="20577"/>
          <ac:spMkLst>
            <pc:docMk/>
            <pc:sldMk cId="3696770303" sldId="315"/>
            <ac:spMk id="8" creationId="{6F03AADD-A4FE-4CE8-944C-3F9C9777F0AB}"/>
          </ac:spMkLst>
        </pc:spChg>
      </pc:sldChg>
      <pc:sldChg chg="ord">
        <pc:chgData name="Eckart, Scott" userId="190bc3fc-0722-429a-bda2-8f2df522c0aa" providerId="ADAL" clId="{767E102F-BD7F-4A3F-A019-1805DAA544A3}" dt="2022-05-24T13:27:23.220" v="35"/>
        <pc:sldMkLst>
          <pc:docMk/>
          <pc:sldMk cId="488976080" sldId="33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3/6/23</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3/6/23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 to start, welcome everyone and thank Ken for hosting</a:t>
            </a:r>
          </a:p>
          <a:p>
            <a:r>
              <a:rPr lang="en-US" dirty="0"/>
              <a:t>-great things are on the horizon as we emerge from the pandemic, we are passionate about planning and for the closely held business owner now is the time to check all of your “gauges” on the dashboard to see if there are any changes small to large you want to make</a:t>
            </a:r>
          </a:p>
          <a:p>
            <a:endParaRPr lang="en-US" dirty="0"/>
          </a:p>
          <a:p>
            <a:r>
              <a:rPr lang="en-US" dirty="0"/>
              <a:t>-We are going to present some statistics and real examples (stats and stories) of what those gauges are, what they mean to you and how that can lead to a strong set of action items so that nothing falls by the wayside as you keep your business growing.  </a:t>
            </a:r>
          </a:p>
          <a:p>
            <a:endParaRPr lang="en-US" dirty="0"/>
          </a:p>
          <a:p>
            <a:r>
              <a:rPr lang="en-US" dirty="0"/>
              <a:t>-The adage, work ON your business, not just in it, has NEVER been more important than now.  </a:t>
            </a:r>
          </a:p>
          <a:p>
            <a:endParaRPr lang="en-US" dirty="0"/>
          </a:p>
          <a:p>
            <a:r>
              <a:rPr lang="en-US" dirty="0"/>
              <a:t>-We would encourage you to keep a running list from today’s session of key thoughts, questions and ideas that you will pursue next as a result of our </a:t>
            </a:r>
            <a:r>
              <a:rPr lang="en-US"/>
              <a:t>time together.</a:t>
            </a:r>
            <a:endParaRPr lang="en-US" dirty="0"/>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a:t>
            </a:fld>
            <a:endParaRPr lang="en-US" noProof="0" dirty="0"/>
          </a:p>
        </p:txBody>
      </p:sp>
    </p:spTree>
    <p:extLst>
      <p:ext uri="{BB962C8B-B14F-4D97-AF65-F5344CB8AC3E}">
        <p14:creationId xmlns:p14="http://schemas.microsoft.com/office/powerpoint/2010/main" val="36442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  </a:t>
            </a:r>
          </a:p>
          <a:p>
            <a:r>
              <a:rPr lang="en-US" dirty="0"/>
              <a:t>List the 5 D’s (death, disability, divorce, debit &amp; departure)</a:t>
            </a:r>
          </a:p>
          <a:p>
            <a:endParaRPr lang="en-US" dirty="0"/>
          </a:p>
          <a:p>
            <a:r>
              <a:rPr lang="en-US" dirty="0"/>
              <a:t>Story on the middle of the night departure…</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12</a:t>
            </a:fld>
            <a:endParaRPr lang="en-US" noProof="0" dirty="0"/>
          </a:p>
        </p:txBody>
      </p:sp>
    </p:spTree>
    <p:extLst>
      <p:ext uri="{BB962C8B-B14F-4D97-AF65-F5344CB8AC3E}">
        <p14:creationId xmlns:p14="http://schemas.microsoft.com/office/powerpoint/2010/main" val="2084313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much does it cost to be you? Can you afford to sell and live off the proceeds in the manner you have become accustomed to?</a:t>
            </a:r>
          </a:p>
          <a:p>
            <a:endParaRPr lang="en-US" dirty="0"/>
          </a:p>
          <a:p>
            <a:r>
              <a:rPr lang="en-US" dirty="0"/>
              <a:t>It’s not what you sell it for, it’s what you get to keep.  Will the IRS become an unintended beneficiary in your plan ? </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13</a:t>
            </a:fld>
            <a:endParaRPr lang="en-US" noProof="0" dirty="0"/>
          </a:p>
        </p:txBody>
      </p:sp>
    </p:spTree>
    <p:extLst>
      <p:ext uri="{BB962C8B-B14F-4D97-AF65-F5344CB8AC3E}">
        <p14:creationId xmlns:p14="http://schemas.microsoft.com/office/powerpoint/2010/main" val="388851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through the above</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14</a:t>
            </a:fld>
            <a:endParaRPr lang="en-US" noProof="0" dirty="0"/>
          </a:p>
        </p:txBody>
      </p:sp>
    </p:spTree>
    <p:extLst>
      <p:ext uri="{BB962C8B-B14F-4D97-AF65-F5344CB8AC3E}">
        <p14:creationId xmlns:p14="http://schemas.microsoft.com/office/powerpoint/2010/main" val="3569228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the following scenario:</a:t>
            </a:r>
          </a:p>
          <a:p>
            <a:endParaRPr lang="en-US" dirty="0"/>
          </a:p>
          <a:p>
            <a:r>
              <a:rPr lang="en-US" dirty="0"/>
              <a:t>Your business is doing so well, you can go to your favorite remote travel location for 3 to 6 months, and the business doesn’t miss a beat? Why would you sell? </a:t>
            </a:r>
          </a:p>
          <a:p>
            <a:r>
              <a:rPr lang="en-US" dirty="0"/>
              <a:t>You must have a great team, and this would allow you to move from owner/operator to owner/investor.  </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15</a:t>
            </a:fld>
            <a:endParaRPr lang="en-US" noProof="0" dirty="0"/>
          </a:p>
        </p:txBody>
      </p:sp>
    </p:spTree>
    <p:extLst>
      <p:ext uri="{BB962C8B-B14F-4D97-AF65-F5344CB8AC3E}">
        <p14:creationId xmlns:p14="http://schemas.microsoft.com/office/powerpoint/2010/main" val="376493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key forms of capital that a business must pay attention to:</a:t>
            </a:r>
          </a:p>
          <a:p>
            <a:endParaRPr lang="en-US" dirty="0"/>
          </a:p>
          <a:p>
            <a:r>
              <a:rPr lang="en-US" b="1" dirty="0"/>
              <a:t>Human</a:t>
            </a:r>
            <a:r>
              <a:rPr lang="en-US" dirty="0"/>
              <a:t>: if you have strong talent someone will place a high value on that, plus if they are really strong they are NOT overly dependent on you to be successful.</a:t>
            </a:r>
          </a:p>
          <a:p>
            <a:endParaRPr lang="en-US" b="1" dirty="0"/>
          </a:p>
          <a:p>
            <a:r>
              <a:rPr lang="en-US" b="1" dirty="0"/>
              <a:t>Structural: </a:t>
            </a:r>
            <a:r>
              <a:rPr lang="en-US" dirty="0"/>
              <a:t>best practices that can be purchased and repurposed, getting it out of </a:t>
            </a:r>
          </a:p>
          <a:p>
            <a:r>
              <a:rPr lang="en-US" dirty="0"/>
              <a:t>your head only! </a:t>
            </a:r>
          </a:p>
          <a:p>
            <a:endParaRPr lang="en-US" b="1" dirty="0"/>
          </a:p>
          <a:p>
            <a:r>
              <a:rPr lang="en-US" b="1" dirty="0"/>
              <a:t>Social: </a:t>
            </a:r>
            <a:r>
              <a:rPr lang="en-US" dirty="0"/>
              <a:t>Culture, brand and the way your work?  If  you had to answer the question, “what is your secret sauce?” what would the answer be…</a:t>
            </a:r>
          </a:p>
          <a:p>
            <a:endParaRPr lang="en-US" b="1" dirty="0"/>
          </a:p>
          <a:p>
            <a:r>
              <a:rPr lang="en-US" b="1" dirty="0"/>
              <a:t>Customer:</a:t>
            </a:r>
            <a:r>
              <a:rPr lang="en-US" dirty="0"/>
              <a:t>  how strong are those relationships and are they transferrable, (Steve and his dad) </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16</a:t>
            </a:fld>
            <a:endParaRPr lang="en-US" noProof="0" dirty="0"/>
          </a:p>
        </p:txBody>
      </p:sp>
    </p:spTree>
    <p:extLst>
      <p:ext uri="{BB962C8B-B14F-4D97-AF65-F5344CB8AC3E}">
        <p14:creationId xmlns:p14="http://schemas.microsoft.com/office/powerpoint/2010/main" val="386282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the surveys for show and tell, ready for questions…</a:t>
            </a:r>
          </a:p>
          <a:p>
            <a:endParaRPr lang="en-US" dirty="0"/>
          </a:p>
          <a:p>
            <a:r>
              <a:rPr lang="en-US" dirty="0"/>
              <a:t>Thank you and good night! </a:t>
            </a:r>
          </a:p>
          <a:p>
            <a:endParaRPr lang="en-US" dirty="0"/>
          </a:p>
          <a:p>
            <a:r>
              <a:rPr lang="en-US" dirty="0"/>
              <a:t>Drop the mic! </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17</a:t>
            </a:fld>
            <a:endParaRPr lang="en-US" noProof="0" dirty="0"/>
          </a:p>
        </p:txBody>
      </p:sp>
    </p:spTree>
    <p:extLst>
      <p:ext uri="{BB962C8B-B14F-4D97-AF65-F5344CB8AC3E}">
        <p14:creationId xmlns:p14="http://schemas.microsoft.com/office/powerpoint/2010/main" val="2075305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 </a:t>
            </a:r>
          </a:p>
          <a:p>
            <a:r>
              <a:rPr lang="en-US" dirty="0"/>
              <a:t>-You have heard the phrase, life is a journey not a destination. Well that is certainly true for the business owner. </a:t>
            </a:r>
          </a:p>
          <a:p>
            <a:r>
              <a:rPr lang="en-US" dirty="0"/>
              <a:t>-Imagine a map that is tailored just for your business. There was a time, date and maybe a place where this very important journey started.</a:t>
            </a:r>
          </a:p>
          <a:p>
            <a:r>
              <a:rPr lang="en-US" dirty="0"/>
              <a:t>-But where does the path lead, and is it clear? </a:t>
            </a:r>
          </a:p>
          <a:p>
            <a:r>
              <a:rPr lang="en-US" dirty="0"/>
              <a:t>-Along the way, certainly you have increased the value. If you converted it to cash today, do you know what it is worth? Would anyone pay you what you think its worth, and would that be enough?  </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2</a:t>
            </a:fld>
            <a:endParaRPr lang="en-US" noProof="0" dirty="0"/>
          </a:p>
        </p:txBody>
      </p:sp>
    </p:spTree>
    <p:extLst>
      <p:ext uri="{BB962C8B-B14F-4D97-AF65-F5344CB8AC3E}">
        <p14:creationId xmlns:p14="http://schemas.microsoft.com/office/powerpoint/2010/main" val="2507912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t>
            </a:r>
          </a:p>
          <a:p>
            <a:endParaRPr lang="en-US" dirty="0"/>
          </a:p>
          <a:p>
            <a:r>
              <a:rPr lang="en-US" dirty="0"/>
              <a:t>-Let’s be very specific about this:  We have instituted a process for our clients called </a:t>
            </a:r>
          </a:p>
          <a:p>
            <a:r>
              <a:rPr lang="en-US" dirty="0"/>
              <a:t>Systematic Value Extraction </a:t>
            </a:r>
          </a:p>
          <a:p>
            <a:endParaRPr lang="en-US" dirty="0"/>
          </a:p>
          <a:p>
            <a:r>
              <a:rPr lang="en-US" dirty="0"/>
              <a:t>-Put another way: “How much does it cost to be you?”</a:t>
            </a:r>
          </a:p>
          <a:p>
            <a:endParaRPr lang="en-US" dirty="0"/>
          </a:p>
          <a:p>
            <a:r>
              <a:rPr lang="en-US" dirty="0"/>
              <a:t>If you were to sell it, how much is enough? (story on the initial offer for IG, at $1B that was turned down) </a:t>
            </a:r>
          </a:p>
          <a:p>
            <a:endParaRPr lang="en-US" dirty="0"/>
          </a:p>
          <a:p>
            <a:r>
              <a:rPr lang="en-US" dirty="0"/>
              <a:t>-We are excited to share with you an assessment, led by you, that will reflect on your “attractiveness” to potential successors, which is really a measure of external readiness).  Keep in my this isn’t me or Gerald saying what we think; this process begins at home! This is led by you and fostered by you. </a:t>
            </a:r>
          </a:p>
          <a:p>
            <a:endParaRPr lang="en-US" dirty="0"/>
          </a:p>
          <a:p>
            <a:r>
              <a:rPr lang="en-US" dirty="0"/>
              <a:t>-The second and equally important is the readiness index, which is a measure on your internal readiness, again led by you and fostered by you.   </a:t>
            </a:r>
          </a:p>
          <a:p>
            <a:endParaRPr lang="en-US" dirty="0"/>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3</a:t>
            </a:fld>
            <a:endParaRPr lang="en-US" noProof="0" dirty="0"/>
          </a:p>
        </p:txBody>
      </p:sp>
    </p:spTree>
    <p:extLst>
      <p:ext uri="{BB962C8B-B14F-4D97-AF65-F5344CB8AC3E}">
        <p14:creationId xmlns:p14="http://schemas.microsoft.com/office/powerpoint/2010/main" val="3918237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 </a:t>
            </a:r>
            <a:r>
              <a:rPr lang="en-US" dirty="0"/>
              <a:t>The Exit Planning Institute’s Northeast Ohio Chapter partnered with Grant Thornton, PNC Bank, and the Ohio Employee Ownership Center at Kent State University in 2013 to conduct a survey of business owners. The goal of the survey was to ask business owners a set of questions around a broader and larger issue: How effectively (if at all) have you planned for the inevitable exit from your business? </a:t>
            </a:r>
            <a:endParaRPr lang="en-US" sz="1050" dirty="0"/>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6</a:t>
            </a:fld>
            <a:endParaRPr lang="en-US" noProof="0" dirty="0"/>
          </a:p>
        </p:txBody>
      </p:sp>
    </p:spTree>
    <p:extLst>
      <p:ext uri="{BB962C8B-B14F-4D97-AF65-F5344CB8AC3E}">
        <p14:creationId xmlns:p14="http://schemas.microsoft.com/office/powerpoint/2010/main" val="293234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from the top of the decision tree: </a:t>
            </a:r>
          </a:p>
          <a:p>
            <a:r>
              <a:rPr lang="en-US" dirty="0"/>
              <a:t>Are you familiar with what choices you might have before you? </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7</a:t>
            </a:fld>
            <a:endParaRPr lang="en-US" noProof="0" dirty="0"/>
          </a:p>
        </p:txBody>
      </p:sp>
    </p:spTree>
    <p:extLst>
      <p:ext uri="{BB962C8B-B14F-4D97-AF65-F5344CB8AC3E}">
        <p14:creationId xmlns:p14="http://schemas.microsoft.com/office/powerpoint/2010/main" val="2370771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only 30% listed are sold, what happens to those who don’t actually sell? </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8</a:t>
            </a:fld>
            <a:endParaRPr lang="en-US" noProof="0" dirty="0"/>
          </a:p>
        </p:txBody>
      </p:sp>
    </p:spTree>
    <p:extLst>
      <p:ext uri="{BB962C8B-B14F-4D97-AF65-F5344CB8AC3E}">
        <p14:creationId xmlns:p14="http://schemas.microsoft.com/office/powerpoint/2010/main" val="2354930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those interviewed, the largest portion was “not sure.” </a:t>
            </a:r>
          </a:p>
          <a:p>
            <a:r>
              <a:rPr lang="en-US" dirty="0"/>
              <a:t>#2, a 3</a:t>
            </a:r>
            <a:r>
              <a:rPr lang="en-US" baseline="30000" dirty="0"/>
              <a:t>rd</a:t>
            </a:r>
            <a:r>
              <a:rPr lang="en-US" dirty="0"/>
              <a:t> party sale or transfer</a:t>
            </a:r>
          </a:p>
          <a:p>
            <a:r>
              <a:rPr lang="en-US" dirty="0"/>
              <a:t>#3, internal, family succession</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9</a:t>
            </a:fld>
            <a:endParaRPr lang="en-US" noProof="0" dirty="0"/>
          </a:p>
        </p:txBody>
      </p:sp>
    </p:spTree>
    <p:extLst>
      <p:ext uri="{BB962C8B-B14F-4D97-AF65-F5344CB8AC3E}">
        <p14:creationId xmlns:p14="http://schemas.microsoft.com/office/powerpoint/2010/main" val="537863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a:t>
            </a:r>
            <a:r>
              <a:rPr lang="en-US" dirty="0"/>
              <a:t> 60 miles car journey example. When I leave determines how fast and SAFE I must drive. </a:t>
            </a:r>
          </a:p>
          <a:p>
            <a:endParaRPr lang="en-US" dirty="0"/>
          </a:p>
          <a:p>
            <a:r>
              <a:rPr lang="en-US" dirty="0"/>
              <a:t>Put another way, how much runway does this plane have to really take off? Answer: the more time the better.  (7 to 10 years) </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10</a:t>
            </a:fld>
            <a:endParaRPr lang="en-US" noProof="0" dirty="0"/>
          </a:p>
        </p:txBody>
      </p:sp>
    </p:spTree>
    <p:extLst>
      <p:ext uri="{BB962C8B-B14F-4D97-AF65-F5344CB8AC3E}">
        <p14:creationId xmlns:p14="http://schemas.microsoft.com/office/powerpoint/2010/main" val="1135785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  It does seem that time plays into this, but there is still too much blue for the 70+ crowd to not have a plan. </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11</a:t>
            </a:fld>
            <a:endParaRPr lang="en-US" noProof="0" dirty="0"/>
          </a:p>
        </p:txBody>
      </p:sp>
    </p:spTree>
    <p:extLst>
      <p:ext uri="{BB962C8B-B14F-4D97-AF65-F5344CB8AC3E}">
        <p14:creationId xmlns:p14="http://schemas.microsoft.com/office/powerpoint/2010/main" val="3379101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tx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DFA57703-9E4A-48E0-A123-3A5EDC76475C}"/>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endParaRPr lang="en-US" dirty="0"/>
          </a:p>
        </p:txBody>
      </p:sp>
      <p:sp>
        <p:nvSpPr>
          <p:cNvPr id="6" name="Hexagon 5">
            <a:extLst>
              <a:ext uri="{FF2B5EF4-FFF2-40B4-BE49-F238E27FC236}">
                <a16:creationId xmlns:a16="http://schemas.microsoft.com/office/drawing/2014/main" id="{ED61BFD1-C421-442F-ACC0-868D35B02015}"/>
              </a:ext>
            </a:extLst>
          </p:cNvPr>
          <p:cNvSpPr/>
          <p:nvPr userDrawn="1"/>
        </p:nvSpPr>
        <p:spPr>
          <a:xfrm>
            <a:off x="3166402" y="903484"/>
            <a:ext cx="5859196" cy="5051033"/>
          </a:xfrm>
          <a:prstGeom prst="hexagon">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89B16BC3-CBF9-4BF0-A37A-9F2BB89BED54}"/>
              </a:ext>
            </a:extLst>
          </p:cNvPr>
          <p:cNvSpPr/>
          <p:nvPr userDrawn="1"/>
        </p:nvSpPr>
        <p:spPr>
          <a:xfrm>
            <a:off x="7974278" y="5753530"/>
            <a:ext cx="651613" cy="56173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80EA9ECE-F57C-4B25-AD19-4F78933A61EC}"/>
              </a:ext>
            </a:extLst>
          </p:cNvPr>
          <p:cNvSpPr/>
          <p:nvPr userDrawn="1"/>
        </p:nvSpPr>
        <p:spPr>
          <a:xfrm>
            <a:off x="2255521" y="2751804"/>
            <a:ext cx="785546" cy="6771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DCBDF4EA-BFFB-460D-B9A8-45C097E920DA}"/>
              </a:ext>
            </a:extLst>
          </p:cNvPr>
          <p:cNvSpPr/>
          <p:nvPr userDrawn="1"/>
        </p:nvSpPr>
        <p:spPr>
          <a:xfrm>
            <a:off x="8021783" y="671564"/>
            <a:ext cx="392774" cy="33859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a:extLst>
              <a:ext uri="{FF2B5EF4-FFF2-40B4-BE49-F238E27FC236}">
                <a16:creationId xmlns:a16="http://schemas.microsoft.com/office/drawing/2014/main" id="{AB15A15E-528E-4041-8E63-65C0D0398F3A}"/>
              </a:ext>
            </a:extLst>
          </p:cNvPr>
          <p:cNvSpPr/>
          <p:nvPr userDrawn="1"/>
        </p:nvSpPr>
        <p:spPr>
          <a:xfrm>
            <a:off x="2035398" y="3344350"/>
            <a:ext cx="196388" cy="1693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A7A620BD-CFAD-4100-8C9F-494D15A0A900}"/>
              </a:ext>
            </a:extLst>
          </p:cNvPr>
          <p:cNvSpPr>
            <a:spLocks noGrp="1"/>
          </p:cNvSpPr>
          <p:nvPr>
            <p:ph type="title"/>
          </p:nvPr>
        </p:nvSpPr>
        <p:spPr>
          <a:xfrm>
            <a:off x="4096846" y="2576760"/>
            <a:ext cx="3924935" cy="1695637"/>
          </a:xfrm>
          <a:prstGeom prst="rect">
            <a:avLst/>
          </a:prstGeom>
        </p:spPr>
        <p:txBody>
          <a:bodyPr/>
          <a:lstStyle>
            <a:lvl1pPr>
              <a:spcBef>
                <a:spcPts val="1000"/>
              </a:spcBef>
              <a:defRPr sz="4800" b="1">
                <a:solidFill>
                  <a:schemeClr val="bg1"/>
                </a:solidFill>
              </a:defRPr>
            </a:lvl1pPr>
          </a:lstStyle>
          <a:p>
            <a:r>
              <a:rPr lang="en-US"/>
              <a:t>Click to edit Master title style</a:t>
            </a:r>
            <a:endParaRPr lang="en-US" dirty="0"/>
          </a:p>
        </p:txBody>
      </p:sp>
      <p:sp>
        <p:nvSpPr>
          <p:cNvPr id="24" name="Text Placeholder 23">
            <a:extLst>
              <a:ext uri="{FF2B5EF4-FFF2-40B4-BE49-F238E27FC236}">
                <a16:creationId xmlns:a16="http://schemas.microsoft.com/office/drawing/2014/main" id="{340C15AA-E296-48AE-857F-0589EEA69DC6}"/>
              </a:ext>
            </a:extLst>
          </p:cNvPr>
          <p:cNvSpPr>
            <a:spLocks noGrp="1"/>
          </p:cNvSpPr>
          <p:nvPr>
            <p:ph type="body" sz="quarter" idx="11" hasCustomPrompt="1"/>
          </p:nvPr>
        </p:nvSpPr>
        <p:spPr>
          <a:xfrm>
            <a:off x="4096848" y="1899514"/>
            <a:ext cx="3924934" cy="490538"/>
          </a:xfrm>
          <a:prstGeom prst="rect">
            <a:avLst/>
          </a:prstGeom>
        </p:spPr>
        <p:txBody>
          <a:bodyPr/>
          <a:lstStyle>
            <a:lvl1pPr>
              <a:buNone/>
              <a:defRPr lang="en-US" sz="24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a:r>
              <a:rPr lang="en-US" dirty="0"/>
              <a:t>Click to edit text</a:t>
            </a:r>
          </a:p>
        </p:txBody>
      </p:sp>
      <p:sp>
        <p:nvSpPr>
          <p:cNvPr id="28" name="Text Placeholder 27">
            <a:extLst>
              <a:ext uri="{FF2B5EF4-FFF2-40B4-BE49-F238E27FC236}">
                <a16:creationId xmlns:a16="http://schemas.microsoft.com/office/drawing/2014/main" id="{E0A61465-6ECA-46DC-97DD-7BCFDB69EB89}"/>
              </a:ext>
            </a:extLst>
          </p:cNvPr>
          <p:cNvSpPr>
            <a:spLocks noGrp="1"/>
          </p:cNvSpPr>
          <p:nvPr>
            <p:ph type="body" sz="quarter" idx="13"/>
          </p:nvPr>
        </p:nvSpPr>
        <p:spPr>
          <a:xfrm>
            <a:off x="4484582" y="4459105"/>
            <a:ext cx="3222836" cy="1168530"/>
          </a:xfrm>
          <a:prstGeom prst="rect">
            <a:avLst/>
          </a:prstGeom>
        </p:spPr>
        <p:txBody>
          <a:bodyPr anchor="b"/>
          <a:lstStyle>
            <a:lvl1pPr algn="r">
              <a:buNone/>
              <a:defRPr lang="en-US" sz="1600" kern="1200" dirty="0" smtClean="0">
                <a:solidFill>
                  <a:schemeClr val="bg1"/>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78148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9FE87B7-32A4-4C7F-9AAF-37688E640456}"/>
              </a:ext>
            </a:extLst>
          </p:cNvPr>
          <p:cNvSpPr>
            <a:spLocks noGrp="1"/>
          </p:cNvSpPr>
          <p:nvPr>
            <p:ph type="title"/>
          </p:nvPr>
        </p:nvSpPr>
        <p:spPr>
          <a:xfrm>
            <a:off x="432000" y="647700"/>
            <a:ext cx="11340000" cy="700114"/>
          </a:xfrm>
          <a:prstGeom prst="rect">
            <a:avLst/>
          </a:prstGeom>
        </p:spPr>
        <p:txBody>
          <a:bodyPr anchor="ctr"/>
          <a:lstStyle/>
          <a:p>
            <a:pPr algn="ctr"/>
            <a:r>
              <a:rPr lang="en-US" sz="4800" b="1">
                <a:solidFill>
                  <a:schemeClr val="tx1"/>
                </a:solidFill>
              </a:rPr>
              <a:t>Click to edit Master title style</a:t>
            </a:r>
            <a:endParaRPr lang="en-US" sz="4800" b="1" dirty="0">
              <a:solidFill>
                <a:schemeClr val="tx1"/>
              </a:solidFill>
            </a:endParaRPr>
          </a:p>
        </p:txBody>
      </p:sp>
    </p:spTree>
    <p:extLst>
      <p:ext uri="{BB962C8B-B14F-4D97-AF65-F5344CB8AC3E}">
        <p14:creationId xmlns:p14="http://schemas.microsoft.com/office/powerpoint/2010/main" val="12800613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Two Column">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D1E0F77B-E8C6-4A86-B521-8368A308A9A2}"/>
              </a:ext>
            </a:extLst>
          </p:cNvPr>
          <p:cNvSpPr>
            <a:spLocks noGrp="1"/>
          </p:cNvSpPr>
          <p:nvPr>
            <p:ph type="body" sz="quarter" idx="14"/>
          </p:nvPr>
        </p:nvSpPr>
        <p:spPr>
          <a:xfrm>
            <a:off x="647700" y="2057818"/>
            <a:ext cx="508000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14" name="Oval 13">
            <a:extLst>
              <a:ext uri="{FF2B5EF4-FFF2-40B4-BE49-F238E27FC236}">
                <a16:creationId xmlns:a16="http://schemas.microsoft.com/office/drawing/2014/main" id="{CAACFBE9-8475-4CC0-8189-87BFC4059A86}"/>
              </a:ext>
            </a:extLst>
          </p:cNvPr>
          <p:cNvSpPr/>
          <p:nvPr userDrawn="1"/>
        </p:nvSpPr>
        <p:spPr>
          <a:xfrm>
            <a:off x="10385897" y="1443145"/>
            <a:ext cx="471170" cy="4711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0" name="Oval 19">
            <a:extLst>
              <a:ext uri="{FF2B5EF4-FFF2-40B4-BE49-F238E27FC236}">
                <a16:creationId xmlns:a16="http://schemas.microsoft.com/office/drawing/2014/main" id="{5F8C6FC8-D350-4A01-A7E0-5AEDAC96F358}"/>
              </a:ext>
            </a:extLst>
          </p:cNvPr>
          <p:cNvSpPr/>
          <p:nvPr userDrawn="1"/>
        </p:nvSpPr>
        <p:spPr>
          <a:xfrm>
            <a:off x="8910011" y="328773"/>
            <a:ext cx="317813" cy="317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4" name="Oval 23">
            <a:extLst>
              <a:ext uri="{FF2B5EF4-FFF2-40B4-BE49-F238E27FC236}">
                <a16:creationId xmlns:a16="http://schemas.microsoft.com/office/drawing/2014/main" id="{88F1038A-897D-4C38-B499-73FC76C716FA}"/>
              </a:ext>
            </a:extLst>
          </p:cNvPr>
          <p:cNvSpPr/>
          <p:nvPr userDrawn="1"/>
        </p:nvSpPr>
        <p:spPr>
          <a:xfrm flipH="1">
            <a:off x="8634932" y="623939"/>
            <a:ext cx="170406" cy="1704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6" name="Text Placeholder 25">
            <a:extLst>
              <a:ext uri="{FF2B5EF4-FFF2-40B4-BE49-F238E27FC236}">
                <a16:creationId xmlns:a16="http://schemas.microsoft.com/office/drawing/2014/main" id="{4A6E2374-7B5B-4947-8461-F294B56E70DE}"/>
              </a:ext>
            </a:extLst>
          </p:cNvPr>
          <p:cNvSpPr>
            <a:spLocks noGrp="1"/>
          </p:cNvSpPr>
          <p:nvPr>
            <p:ph type="body" sz="quarter" idx="13"/>
          </p:nvPr>
        </p:nvSpPr>
        <p:spPr>
          <a:xfrm>
            <a:off x="660400" y="2673522"/>
            <a:ext cx="506730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29" name="Text Placeholder 27">
            <a:extLst>
              <a:ext uri="{FF2B5EF4-FFF2-40B4-BE49-F238E27FC236}">
                <a16:creationId xmlns:a16="http://schemas.microsoft.com/office/drawing/2014/main" id="{FB9159BE-CEED-461B-AF31-03BC124E2741}"/>
              </a:ext>
            </a:extLst>
          </p:cNvPr>
          <p:cNvSpPr>
            <a:spLocks noGrp="1"/>
          </p:cNvSpPr>
          <p:nvPr>
            <p:ph type="body" sz="quarter" idx="15"/>
          </p:nvPr>
        </p:nvSpPr>
        <p:spPr>
          <a:xfrm>
            <a:off x="6451600" y="2061363"/>
            <a:ext cx="508000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30" name="Text Placeholder 25">
            <a:extLst>
              <a:ext uri="{FF2B5EF4-FFF2-40B4-BE49-F238E27FC236}">
                <a16:creationId xmlns:a16="http://schemas.microsoft.com/office/drawing/2014/main" id="{2C15BD20-69D8-4EC1-8A33-A0C6EAFD30AA}"/>
              </a:ext>
            </a:extLst>
          </p:cNvPr>
          <p:cNvSpPr>
            <a:spLocks noGrp="1"/>
          </p:cNvSpPr>
          <p:nvPr>
            <p:ph type="body" sz="quarter" idx="16"/>
          </p:nvPr>
        </p:nvSpPr>
        <p:spPr>
          <a:xfrm>
            <a:off x="6464300" y="2677067"/>
            <a:ext cx="506730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13" name="Picture Placeholder 12">
            <a:extLst>
              <a:ext uri="{FF2B5EF4-FFF2-40B4-BE49-F238E27FC236}">
                <a16:creationId xmlns:a16="http://schemas.microsoft.com/office/drawing/2014/main" id="{357B52D4-8D50-4E16-B60E-688B084764F2}"/>
              </a:ext>
            </a:extLst>
          </p:cNvPr>
          <p:cNvSpPr>
            <a:spLocks noGrp="1"/>
          </p:cNvSpPr>
          <p:nvPr>
            <p:ph type="pic" sz="quarter" idx="17"/>
          </p:nvPr>
        </p:nvSpPr>
        <p:spPr>
          <a:xfrm>
            <a:off x="9261647" y="0"/>
            <a:ext cx="2930353" cy="1559882"/>
          </a:xfrm>
          <a:custGeom>
            <a:avLst/>
            <a:gdLst>
              <a:gd name="connsiteX0" fmla="*/ 562125 w 2930353"/>
              <a:gd name="connsiteY0" fmla="*/ 435632 h 1559882"/>
              <a:gd name="connsiteX1" fmla="*/ 1124250 w 2930353"/>
              <a:gd name="connsiteY1" fmla="*/ 997757 h 1559882"/>
              <a:gd name="connsiteX2" fmla="*/ 562125 w 2930353"/>
              <a:gd name="connsiteY2" fmla="*/ 1559882 h 1559882"/>
              <a:gd name="connsiteX3" fmla="*/ 0 w 2930353"/>
              <a:gd name="connsiteY3" fmla="*/ 997757 h 1559882"/>
              <a:gd name="connsiteX4" fmla="*/ 562125 w 2930353"/>
              <a:gd name="connsiteY4" fmla="*/ 435632 h 1559882"/>
              <a:gd name="connsiteX5" fmla="*/ 1475035 w 2930353"/>
              <a:gd name="connsiteY5" fmla="*/ 0 h 1559882"/>
              <a:gd name="connsiteX6" fmla="*/ 2930353 w 2930353"/>
              <a:gd name="connsiteY6" fmla="*/ 0 h 1559882"/>
              <a:gd name="connsiteX7" fmla="*/ 2930353 w 2930353"/>
              <a:gd name="connsiteY7" fmla="*/ 1239091 h 1559882"/>
              <a:gd name="connsiteX8" fmla="*/ 2822571 w 2930353"/>
              <a:gd name="connsiteY8" fmla="*/ 1328020 h 1559882"/>
              <a:gd name="connsiteX9" fmla="*/ 2282653 w 2930353"/>
              <a:gd name="connsiteY9" fmla="*/ 1492942 h 1559882"/>
              <a:gd name="connsiteX10" fmla="*/ 1316979 w 2930353"/>
              <a:gd name="connsiteY10" fmla="*/ 527268 h 1559882"/>
              <a:gd name="connsiteX11" fmla="*/ 1392867 w 2930353"/>
              <a:gd name="connsiteY11" fmla="*/ 151384 h 155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0353" h="1559882">
                <a:moveTo>
                  <a:pt x="562125" y="435632"/>
                </a:moveTo>
                <a:cubicBezTo>
                  <a:pt x="872578" y="435632"/>
                  <a:pt x="1124250" y="687304"/>
                  <a:pt x="1124250" y="997757"/>
                </a:cubicBezTo>
                <a:cubicBezTo>
                  <a:pt x="1124250" y="1308210"/>
                  <a:pt x="872578" y="1559882"/>
                  <a:pt x="562125" y="1559882"/>
                </a:cubicBezTo>
                <a:cubicBezTo>
                  <a:pt x="251672" y="1559882"/>
                  <a:pt x="0" y="1308210"/>
                  <a:pt x="0" y="997757"/>
                </a:cubicBezTo>
                <a:cubicBezTo>
                  <a:pt x="0" y="687304"/>
                  <a:pt x="251672" y="435632"/>
                  <a:pt x="562125" y="435632"/>
                </a:cubicBezTo>
                <a:close/>
                <a:moveTo>
                  <a:pt x="1475035" y="0"/>
                </a:moveTo>
                <a:lnTo>
                  <a:pt x="2930353" y="0"/>
                </a:lnTo>
                <a:lnTo>
                  <a:pt x="2930353" y="1239091"/>
                </a:lnTo>
                <a:lnTo>
                  <a:pt x="2822571" y="1328020"/>
                </a:lnTo>
                <a:cubicBezTo>
                  <a:pt x="2668448" y="1432143"/>
                  <a:pt x="2482651" y="1492942"/>
                  <a:pt x="2282653" y="1492942"/>
                </a:cubicBezTo>
                <a:cubicBezTo>
                  <a:pt x="1749326" y="1492942"/>
                  <a:pt x="1316979" y="1060595"/>
                  <a:pt x="1316979" y="527268"/>
                </a:cubicBezTo>
                <a:cubicBezTo>
                  <a:pt x="1316979" y="393936"/>
                  <a:pt x="1344001" y="266916"/>
                  <a:pt x="1392867" y="151384"/>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11" name="Title 1">
            <a:extLst>
              <a:ext uri="{FF2B5EF4-FFF2-40B4-BE49-F238E27FC236}">
                <a16:creationId xmlns:a16="http://schemas.microsoft.com/office/drawing/2014/main" id="{92F03355-C197-48C4-A4DF-B41338483356}"/>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565901999"/>
      </p:ext>
    </p:extLst>
  </p:cSld>
  <p:clrMapOvr>
    <a:masterClrMapping/>
  </p:clrMapOvr>
  <p:extLst>
    <p:ext uri="{DCECCB84-F9BA-43D5-87BE-67443E8EF086}">
      <p15:sldGuideLst xmlns:p15="http://schemas.microsoft.com/office/powerpoint/2012/main">
        <p15:guide id="1" orient="horz" pos="1272"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hree Column">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D1E0F77B-E8C6-4A86-B521-8368A308A9A2}"/>
              </a:ext>
            </a:extLst>
          </p:cNvPr>
          <p:cNvSpPr>
            <a:spLocks noGrp="1"/>
          </p:cNvSpPr>
          <p:nvPr>
            <p:ph type="body" sz="quarter" idx="14"/>
          </p:nvPr>
        </p:nvSpPr>
        <p:spPr>
          <a:xfrm>
            <a:off x="660400" y="2037656"/>
            <a:ext cx="347472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26" name="Text Placeholder 25">
            <a:extLst>
              <a:ext uri="{FF2B5EF4-FFF2-40B4-BE49-F238E27FC236}">
                <a16:creationId xmlns:a16="http://schemas.microsoft.com/office/drawing/2014/main" id="{4A6E2374-7B5B-4947-8461-F294B56E70DE}"/>
              </a:ext>
            </a:extLst>
          </p:cNvPr>
          <p:cNvSpPr>
            <a:spLocks noGrp="1"/>
          </p:cNvSpPr>
          <p:nvPr>
            <p:ph type="body" sz="quarter" idx="13"/>
          </p:nvPr>
        </p:nvSpPr>
        <p:spPr>
          <a:xfrm>
            <a:off x="660400" y="2664637"/>
            <a:ext cx="347472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29" name="Text Placeholder 27">
            <a:extLst>
              <a:ext uri="{FF2B5EF4-FFF2-40B4-BE49-F238E27FC236}">
                <a16:creationId xmlns:a16="http://schemas.microsoft.com/office/drawing/2014/main" id="{FB9159BE-CEED-461B-AF31-03BC124E2741}"/>
              </a:ext>
            </a:extLst>
          </p:cNvPr>
          <p:cNvSpPr>
            <a:spLocks noGrp="1"/>
          </p:cNvSpPr>
          <p:nvPr>
            <p:ph type="body" sz="quarter" idx="15"/>
          </p:nvPr>
        </p:nvSpPr>
        <p:spPr>
          <a:xfrm>
            <a:off x="8044180" y="2052478"/>
            <a:ext cx="347472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30" name="Text Placeholder 25">
            <a:extLst>
              <a:ext uri="{FF2B5EF4-FFF2-40B4-BE49-F238E27FC236}">
                <a16:creationId xmlns:a16="http://schemas.microsoft.com/office/drawing/2014/main" id="{2C15BD20-69D8-4EC1-8A33-A0C6EAFD30AA}"/>
              </a:ext>
            </a:extLst>
          </p:cNvPr>
          <p:cNvSpPr>
            <a:spLocks noGrp="1"/>
          </p:cNvSpPr>
          <p:nvPr>
            <p:ph type="body" sz="quarter" idx="16"/>
          </p:nvPr>
        </p:nvSpPr>
        <p:spPr>
          <a:xfrm>
            <a:off x="8056880" y="2668182"/>
            <a:ext cx="347472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11" name="Text Placeholder 27">
            <a:extLst>
              <a:ext uri="{FF2B5EF4-FFF2-40B4-BE49-F238E27FC236}">
                <a16:creationId xmlns:a16="http://schemas.microsoft.com/office/drawing/2014/main" id="{4FDB27CA-009D-4863-B119-0EC36837148A}"/>
              </a:ext>
            </a:extLst>
          </p:cNvPr>
          <p:cNvSpPr>
            <a:spLocks noGrp="1"/>
          </p:cNvSpPr>
          <p:nvPr>
            <p:ph type="body" sz="quarter" idx="17"/>
          </p:nvPr>
        </p:nvSpPr>
        <p:spPr>
          <a:xfrm>
            <a:off x="4352290" y="2048933"/>
            <a:ext cx="347472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12" name="Text Placeholder 25">
            <a:extLst>
              <a:ext uri="{FF2B5EF4-FFF2-40B4-BE49-F238E27FC236}">
                <a16:creationId xmlns:a16="http://schemas.microsoft.com/office/drawing/2014/main" id="{FD03E3EF-D812-4B98-959B-6800BBE59D1C}"/>
              </a:ext>
            </a:extLst>
          </p:cNvPr>
          <p:cNvSpPr>
            <a:spLocks noGrp="1"/>
          </p:cNvSpPr>
          <p:nvPr>
            <p:ph type="body" sz="quarter" idx="18"/>
          </p:nvPr>
        </p:nvSpPr>
        <p:spPr>
          <a:xfrm>
            <a:off x="4364990" y="2664637"/>
            <a:ext cx="347472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3" name="Hexagon 2">
            <a:extLst>
              <a:ext uri="{FF2B5EF4-FFF2-40B4-BE49-F238E27FC236}">
                <a16:creationId xmlns:a16="http://schemas.microsoft.com/office/drawing/2014/main" id="{303FFB35-43AC-4A56-92D0-91038C098B3C}"/>
              </a:ext>
            </a:extLst>
          </p:cNvPr>
          <p:cNvSpPr/>
          <p:nvPr userDrawn="1"/>
        </p:nvSpPr>
        <p:spPr>
          <a:xfrm>
            <a:off x="10700126" y="788523"/>
            <a:ext cx="1155906" cy="996471"/>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Hexagon 3">
            <a:extLst>
              <a:ext uri="{FF2B5EF4-FFF2-40B4-BE49-F238E27FC236}">
                <a16:creationId xmlns:a16="http://schemas.microsoft.com/office/drawing/2014/main" id="{AAF31DA0-707D-4A5D-BB7A-A5C90DB11A55}"/>
              </a:ext>
            </a:extLst>
          </p:cNvPr>
          <p:cNvSpPr/>
          <p:nvPr userDrawn="1"/>
        </p:nvSpPr>
        <p:spPr>
          <a:xfrm>
            <a:off x="11388427" y="1859136"/>
            <a:ext cx="315205" cy="2717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Hexagon 4">
            <a:extLst>
              <a:ext uri="{FF2B5EF4-FFF2-40B4-BE49-F238E27FC236}">
                <a16:creationId xmlns:a16="http://schemas.microsoft.com/office/drawing/2014/main" id="{539F452B-F55F-4D85-834B-A7EAF742647C}"/>
              </a:ext>
            </a:extLst>
          </p:cNvPr>
          <p:cNvSpPr/>
          <p:nvPr userDrawn="1"/>
        </p:nvSpPr>
        <p:spPr>
          <a:xfrm>
            <a:off x="9014155" y="740289"/>
            <a:ext cx="379060" cy="326776"/>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3" name="Title 1">
            <a:extLst>
              <a:ext uri="{FF2B5EF4-FFF2-40B4-BE49-F238E27FC236}">
                <a16:creationId xmlns:a16="http://schemas.microsoft.com/office/drawing/2014/main" id="{91D9F6BE-FB0B-42EE-8F02-95F5CC039B06}"/>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
        <p:nvSpPr>
          <p:cNvPr id="16" name="Picture Placeholder 15">
            <a:extLst>
              <a:ext uri="{FF2B5EF4-FFF2-40B4-BE49-F238E27FC236}">
                <a16:creationId xmlns:a16="http://schemas.microsoft.com/office/drawing/2014/main" id="{C67FFA0E-8AAA-4DEB-B97E-31969F57927D}"/>
              </a:ext>
            </a:extLst>
          </p:cNvPr>
          <p:cNvSpPr>
            <a:spLocks noGrp="1"/>
          </p:cNvSpPr>
          <p:nvPr>
            <p:ph type="pic" sz="quarter" idx="20"/>
          </p:nvPr>
        </p:nvSpPr>
        <p:spPr>
          <a:xfrm>
            <a:off x="9393238" y="2"/>
            <a:ext cx="2798762" cy="1354861"/>
          </a:xfrm>
          <a:custGeom>
            <a:avLst/>
            <a:gdLst>
              <a:gd name="connsiteX0" fmla="*/ 316595 w 2798762"/>
              <a:gd name="connsiteY0" fmla="*/ 88390 h 1354861"/>
              <a:gd name="connsiteX1" fmla="*/ 1152465 w 2798762"/>
              <a:gd name="connsiteY1" fmla="*/ 88390 h 1354861"/>
              <a:gd name="connsiteX2" fmla="*/ 1469083 w 2798762"/>
              <a:gd name="connsiteY2" fmla="*/ 721626 h 1354861"/>
              <a:gd name="connsiteX3" fmla="*/ 1152465 w 2798762"/>
              <a:gd name="connsiteY3" fmla="*/ 1354861 h 1354861"/>
              <a:gd name="connsiteX4" fmla="*/ 316595 w 2798762"/>
              <a:gd name="connsiteY4" fmla="*/ 1354861 h 1354861"/>
              <a:gd name="connsiteX5" fmla="*/ 0 w 2798762"/>
              <a:gd name="connsiteY5" fmla="*/ 721672 h 1354861"/>
              <a:gd name="connsiteX6" fmla="*/ 0 w 2798762"/>
              <a:gd name="connsiteY6" fmla="*/ 721580 h 1354861"/>
              <a:gd name="connsiteX7" fmla="*/ 1250372 w 2798762"/>
              <a:gd name="connsiteY7" fmla="*/ 0 h 1354861"/>
              <a:gd name="connsiteX8" fmla="*/ 2798762 w 2798762"/>
              <a:gd name="connsiteY8" fmla="*/ 0 h 1354861"/>
              <a:gd name="connsiteX9" fmla="*/ 2798762 w 2798762"/>
              <a:gd name="connsiteY9" fmla="*/ 505978 h 1354861"/>
              <a:gd name="connsiteX10" fmla="*/ 2719777 w 2798762"/>
              <a:gd name="connsiteY10" fmla="*/ 663948 h 1354861"/>
              <a:gd name="connsiteX11" fmla="*/ 1582346 w 2798762"/>
              <a:gd name="connsiteY11" fmla="*/ 663948 h 135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762" h="1354861">
                <a:moveTo>
                  <a:pt x="316595" y="88390"/>
                </a:moveTo>
                <a:lnTo>
                  <a:pt x="1152465" y="88390"/>
                </a:lnTo>
                <a:lnTo>
                  <a:pt x="1469083" y="721626"/>
                </a:lnTo>
                <a:lnTo>
                  <a:pt x="1152465" y="1354861"/>
                </a:lnTo>
                <a:lnTo>
                  <a:pt x="316595" y="1354861"/>
                </a:lnTo>
                <a:lnTo>
                  <a:pt x="0" y="721672"/>
                </a:lnTo>
                <a:lnTo>
                  <a:pt x="0" y="721580"/>
                </a:lnTo>
                <a:close/>
                <a:moveTo>
                  <a:pt x="1250372" y="0"/>
                </a:moveTo>
                <a:lnTo>
                  <a:pt x="2798762" y="0"/>
                </a:lnTo>
                <a:lnTo>
                  <a:pt x="2798762" y="505978"/>
                </a:lnTo>
                <a:lnTo>
                  <a:pt x="2719777" y="663948"/>
                </a:lnTo>
                <a:lnTo>
                  <a:pt x="1582346" y="663948"/>
                </a:lnTo>
                <a:close/>
              </a:path>
            </a:pathLst>
          </a:custGeom>
        </p:spPr>
        <p:txBody>
          <a:bodyPr wrap="square" anchor="ctr">
            <a:noAutofit/>
          </a:bodyP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4096559002"/>
      </p:ext>
    </p:extLst>
  </p:cSld>
  <p:clrMapOvr>
    <a:masterClrMapping/>
  </p:clrMapOvr>
  <p:extLst>
    <p:ext uri="{DCECCB84-F9BA-43D5-87BE-67443E8EF086}">
      <p15:sldGuideLst xmlns:p15="http://schemas.microsoft.com/office/powerpoint/2012/main">
        <p15:guide id="1" orient="horz" pos="127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5E74AFC3-1C60-42DE-ABAC-F53CA85AC6F1}"/>
              </a:ext>
            </a:extLst>
          </p:cNvPr>
          <p:cNvSpPr/>
          <p:nvPr userDrawn="1"/>
        </p:nvSpPr>
        <p:spPr>
          <a:xfrm>
            <a:off x="5897272" y="1457542"/>
            <a:ext cx="617218" cy="6172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5F133261-FFEB-4B3D-B085-14AEAE741F82}"/>
              </a:ext>
            </a:extLst>
          </p:cNvPr>
          <p:cNvSpPr/>
          <p:nvPr userDrawn="1"/>
        </p:nvSpPr>
        <p:spPr>
          <a:xfrm>
            <a:off x="9810348" y="5955461"/>
            <a:ext cx="394539" cy="3945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653FE105-1D8E-48B0-AD9A-95AC9A165651}"/>
              </a:ext>
            </a:extLst>
          </p:cNvPr>
          <p:cNvSpPr/>
          <p:nvPr userDrawn="1"/>
        </p:nvSpPr>
        <p:spPr>
          <a:xfrm>
            <a:off x="6514490" y="946887"/>
            <a:ext cx="335852" cy="33585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AC4388F5-0DCA-4A09-A6E1-AE07F403093C}"/>
              </a:ext>
            </a:extLst>
          </p:cNvPr>
          <p:cNvSpPr>
            <a:spLocks noGrp="1"/>
          </p:cNvSpPr>
          <p:nvPr>
            <p:ph type="body" sz="quarter" idx="10"/>
          </p:nvPr>
        </p:nvSpPr>
        <p:spPr>
          <a:xfrm>
            <a:off x="647701" y="2042790"/>
            <a:ext cx="4143374" cy="2654301"/>
          </a:xfrm>
          <a:prstGeom prst="rect">
            <a:avLst/>
          </a:prstGeom>
        </p:spPr>
        <p:txBody>
          <a:bodyPr/>
          <a:lstStyle>
            <a:lvl1pPr marL="0" indent="0">
              <a:buNone/>
              <a:defRPr sz="2000"/>
            </a:lvl1pPr>
            <a:lvl2pPr>
              <a:buNone/>
              <a:defRPr/>
            </a:lvl2pPr>
            <a:lvl3pPr>
              <a:buNone/>
              <a:defRPr/>
            </a:lvl3pPr>
            <a:lvl4pPr>
              <a:buNone/>
              <a:defRPr/>
            </a:lvl4pPr>
            <a:lvl5pPr>
              <a:buNone/>
              <a:defRPr/>
            </a:lvl5pPr>
          </a:lstStyle>
          <a:p>
            <a:pPr lvl="0"/>
            <a:r>
              <a:rPr lang="en-US"/>
              <a:t>Click to edit Master text styles</a:t>
            </a:r>
          </a:p>
          <a:p>
            <a:pPr lvl="1"/>
            <a:r>
              <a:rPr lang="en-US"/>
              <a:t>Second level</a:t>
            </a:r>
          </a:p>
        </p:txBody>
      </p:sp>
      <p:sp>
        <p:nvSpPr>
          <p:cNvPr id="17" name="Text Placeholder 15">
            <a:extLst>
              <a:ext uri="{FF2B5EF4-FFF2-40B4-BE49-F238E27FC236}">
                <a16:creationId xmlns:a16="http://schemas.microsoft.com/office/drawing/2014/main" id="{02C12FDC-BC11-43E8-B22A-3EC48E0344D9}"/>
              </a:ext>
            </a:extLst>
          </p:cNvPr>
          <p:cNvSpPr>
            <a:spLocks noGrp="1"/>
          </p:cNvSpPr>
          <p:nvPr>
            <p:ph type="body" sz="quarter" idx="11"/>
          </p:nvPr>
        </p:nvSpPr>
        <p:spPr>
          <a:xfrm>
            <a:off x="647699" y="4953919"/>
            <a:ext cx="4143375" cy="759470"/>
          </a:xfrm>
          <a:prstGeom prst="rect">
            <a:avLst/>
          </a:prstGeom>
        </p:spPr>
        <p:txBody>
          <a:bodyPr/>
          <a:lstStyle>
            <a:lvl1pPr marL="0" indent="0">
              <a:buNone/>
              <a:defRPr sz="2000" b="1">
                <a:solidFill>
                  <a:schemeClr val="accent4"/>
                </a:solidFill>
              </a:defRPr>
            </a:lvl1pPr>
            <a:lvl2pPr>
              <a:buNone/>
              <a:defRPr sz="2000"/>
            </a:lvl2pPr>
            <a:lvl3pPr>
              <a:buNone/>
              <a:defRPr/>
            </a:lvl3pPr>
            <a:lvl4pPr>
              <a:buNone/>
              <a:defRPr/>
            </a:lvl4pPr>
            <a:lvl5pPr>
              <a:buNone/>
              <a:defRPr/>
            </a:lvl5pPr>
          </a:lstStyle>
          <a:p>
            <a:pPr lvl="0"/>
            <a:r>
              <a:rPr lang="en-US"/>
              <a:t>Click to edit Master text styles</a:t>
            </a:r>
          </a:p>
          <a:p>
            <a:pPr lvl="1"/>
            <a:r>
              <a:rPr lang="en-US"/>
              <a:t>Second level</a:t>
            </a:r>
          </a:p>
        </p:txBody>
      </p:sp>
      <p:sp>
        <p:nvSpPr>
          <p:cNvPr id="12" name="Picture Placeholder 11">
            <a:extLst>
              <a:ext uri="{FF2B5EF4-FFF2-40B4-BE49-F238E27FC236}">
                <a16:creationId xmlns:a16="http://schemas.microsoft.com/office/drawing/2014/main" id="{3D43F412-F2C7-4D38-BDD0-9663029081D5}"/>
              </a:ext>
            </a:extLst>
          </p:cNvPr>
          <p:cNvSpPr>
            <a:spLocks noGrp="1"/>
          </p:cNvSpPr>
          <p:nvPr>
            <p:ph type="pic" sz="quarter" idx="13"/>
          </p:nvPr>
        </p:nvSpPr>
        <p:spPr>
          <a:xfrm>
            <a:off x="5887402" y="533063"/>
            <a:ext cx="5542598" cy="5611666"/>
          </a:xfrm>
          <a:custGeom>
            <a:avLst/>
            <a:gdLst>
              <a:gd name="connsiteX0" fmla="*/ 3354105 w 5542598"/>
              <a:gd name="connsiteY0" fmla="*/ 4359376 h 5611666"/>
              <a:gd name="connsiteX1" fmla="*/ 3980250 w 5542598"/>
              <a:gd name="connsiteY1" fmla="*/ 4985521 h 5611666"/>
              <a:gd name="connsiteX2" fmla="*/ 3354105 w 5542598"/>
              <a:gd name="connsiteY2" fmla="*/ 5611666 h 5611666"/>
              <a:gd name="connsiteX3" fmla="*/ 2727960 w 5542598"/>
              <a:gd name="connsiteY3" fmla="*/ 4985521 h 5611666"/>
              <a:gd name="connsiteX4" fmla="*/ 3354105 w 5542598"/>
              <a:gd name="connsiteY4" fmla="*/ 4359376 h 5611666"/>
              <a:gd name="connsiteX5" fmla="*/ 1592580 w 5542598"/>
              <a:gd name="connsiteY5" fmla="*/ 1430357 h 5611666"/>
              <a:gd name="connsiteX6" fmla="*/ 3185160 w 5542598"/>
              <a:gd name="connsiteY6" fmla="*/ 3022937 h 5611666"/>
              <a:gd name="connsiteX7" fmla="*/ 1592580 w 5542598"/>
              <a:gd name="connsiteY7" fmla="*/ 4615517 h 5611666"/>
              <a:gd name="connsiteX8" fmla="*/ 0 w 5542598"/>
              <a:gd name="connsiteY8" fmla="*/ 3022937 h 5611666"/>
              <a:gd name="connsiteX9" fmla="*/ 1592580 w 5542598"/>
              <a:gd name="connsiteY9" fmla="*/ 1430357 h 5611666"/>
              <a:gd name="connsiteX10" fmla="*/ 4230267 w 5542598"/>
              <a:gd name="connsiteY10" fmla="*/ 0 h 5611666"/>
              <a:gd name="connsiteX11" fmla="*/ 5542598 w 5542598"/>
              <a:gd name="connsiteY11" fmla="*/ 1312331 h 5611666"/>
              <a:gd name="connsiteX12" fmla="*/ 4230267 w 5542598"/>
              <a:gd name="connsiteY12" fmla="*/ 2624662 h 5611666"/>
              <a:gd name="connsiteX13" fmla="*/ 2917936 w 5542598"/>
              <a:gd name="connsiteY13" fmla="*/ 1312331 h 5611666"/>
              <a:gd name="connsiteX14" fmla="*/ 4230267 w 5542598"/>
              <a:gd name="connsiteY14" fmla="*/ 0 h 561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2598" h="5611666">
                <a:moveTo>
                  <a:pt x="3354105" y="4359376"/>
                </a:moveTo>
                <a:cubicBezTo>
                  <a:pt x="3699915" y="4359376"/>
                  <a:pt x="3980250" y="4639711"/>
                  <a:pt x="3980250" y="4985521"/>
                </a:cubicBezTo>
                <a:cubicBezTo>
                  <a:pt x="3980250" y="5331331"/>
                  <a:pt x="3699915" y="5611666"/>
                  <a:pt x="3354105" y="5611666"/>
                </a:cubicBezTo>
                <a:cubicBezTo>
                  <a:pt x="3008295" y="5611666"/>
                  <a:pt x="2727960" y="5331331"/>
                  <a:pt x="2727960" y="4985521"/>
                </a:cubicBezTo>
                <a:cubicBezTo>
                  <a:pt x="2727960" y="4639711"/>
                  <a:pt x="3008295" y="4359376"/>
                  <a:pt x="3354105" y="4359376"/>
                </a:cubicBezTo>
                <a:close/>
                <a:moveTo>
                  <a:pt x="1592580" y="1430357"/>
                </a:moveTo>
                <a:cubicBezTo>
                  <a:pt x="2472138" y="1430357"/>
                  <a:pt x="3185160" y="2143379"/>
                  <a:pt x="3185160" y="3022937"/>
                </a:cubicBezTo>
                <a:cubicBezTo>
                  <a:pt x="3185160" y="3902495"/>
                  <a:pt x="2472138" y="4615517"/>
                  <a:pt x="1592580" y="4615517"/>
                </a:cubicBezTo>
                <a:cubicBezTo>
                  <a:pt x="713022" y="4615517"/>
                  <a:pt x="0" y="3902495"/>
                  <a:pt x="0" y="3022937"/>
                </a:cubicBezTo>
                <a:cubicBezTo>
                  <a:pt x="0" y="2143379"/>
                  <a:pt x="713022" y="1430357"/>
                  <a:pt x="1592580" y="1430357"/>
                </a:cubicBezTo>
                <a:close/>
                <a:moveTo>
                  <a:pt x="4230267" y="0"/>
                </a:moveTo>
                <a:cubicBezTo>
                  <a:pt x="4955047" y="0"/>
                  <a:pt x="5542598" y="587551"/>
                  <a:pt x="5542598" y="1312331"/>
                </a:cubicBezTo>
                <a:cubicBezTo>
                  <a:pt x="5542598" y="2037111"/>
                  <a:pt x="4955047" y="2624662"/>
                  <a:pt x="4230267" y="2624662"/>
                </a:cubicBezTo>
                <a:cubicBezTo>
                  <a:pt x="3505487" y="2624662"/>
                  <a:pt x="2917936" y="2037111"/>
                  <a:pt x="2917936" y="1312331"/>
                </a:cubicBezTo>
                <a:cubicBezTo>
                  <a:pt x="2917936" y="587551"/>
                  <a:pt x="3505487" y="0"/>
                  <a:pt x="4230267"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13" name="Title 1">
            <a:extLst>
              <a:ext uri="{FF2B5EF4-FFF2-40B4-BE49-F238E27FC236}">
                <a16:creationId xmlns:a16="http://schemas.microsoft.com/office/drawing/2014/main" id="{11176083-2CE5-4707-A564-46805454AF1A}"/>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316186999"/>
      </p:ext>
    </p:extLst>
  </p:cSld>
  <p:clrMapOvr>
    <a:masterClrMapping/>
  </p:clrMapOvr>
  <p:extLst>
    <p:ext uri="{DCECCB84-F9BA-43D5-87BE-67443E8EF086}">
      <p15:sldGuideLst xmlns:p15="http://schemas.microsoft.com/office/powerpoint/2012/main">
        <p15:guide id="1" orient="horz" pos="127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5590B-FA73-4852-9DB4-B5C5347B66CC}"/>
              </a:ext>
            </a:extLst>
          </p:cNvPr>
          <p:cNvSpPr>
            <a:spLocks noGrp="1"/>
          </p:cNvSpPr>
          <p:nvPr>
            <p:ph type="dt" sz="half" idx="10"/>
          </p:nvPr>
        </p:nvSpPr>
        <p:spPr/>
        <p:txBody>
          <a:bodyPr/>
          <a:lstStyle>
            <a:lvl1pPr>
              <a:defRPr/>
            </a:lvl1pPr>
          </a:lstStyle>
          <a:p>
            <a:r>
              <a:rPr lang="en-US" dirty="0"/>
              <a:t> </a:t>
            </a:r>
          </a:p>
        </p:txBody>
      </p:sp>
      <p:sp>
        <p:nvSpPr>
          <p:cNvPr id="3" name="Footer Placeholder 2">
            <a:extLst>
              <a:ext uri="{FF2B5EF4-FFF2-40B4-BE49-F238E27FC236}">
                <a16:creationId xmlns:a16="http://schemas.microsoft.com/office/drawing/2014/main" id="{1873E5C2-344F-4230-A780-BEE908CA811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A0872A9-2203-4CDE-A703-FA95477A8342}"/>
              </a:ext>
            </a:extLst>
          </p:cNvPr>
          <p:cNvSpPr>
            <a:spLocks noGrp="1"/>
          </p:cNvSpPr>
          <p:nvPr>
            <p:ph type="sldNum" sz="quarter" idx="12"/>
          </p:nvPr>
        </p:nvSpPr>
        <p:spPr/>
        <p:txBody>
          <a:bodyPr/>
          <a:lstStyle>
            <a:lvl1pPr>
              <a:defRPr/>
            </a:lvl1pPr>
          </a:lstStyle>
          <a:p>
            <a:r>
              <a:rPr lang="en-US" dirty="0"/>
              <a:t> </a:t>
            </a:r>
          </a:p>
        </p:txBody>
      </p:sp>
    </p:spTree>
    <p:extLst>
      <p:ext uri="{BB962C8B-B14F-4D97-AF65-F5344CB8AC3E}">
        <p14:creationId xmlns:p14="http://schemas.microsoft.com/office/powerpoint/2010/main" val="921826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DFA57703-9E4A-48E0-A123-3A5EDC76475C}"/>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endParaRPr lang="en-US" dirty="0"/>
          </a:p>
        </p:txBody>
      </p:sp>
      <p:sp>
        <p:nvSpPr>
          <p:cNvPr id="2" name="Rectangle 1" descr="Tall office building looking up">
            <a:extLst>
              <a:ext uri="{FF2B5EF4-FFF2-40B4-BE49-F238E27FC236}">
                <a16:creationId xmlns:a16="http://schemas.microsoft.com/office/drawing/2014/main" id="{AF7FA146-2A75-4EA7-A9AD-EBCE6F17FB42}"/>
              </a:ext>
            </a:extLst>
          </p:cNvPr>
          <p:cNvSpPr/>
          <p:nvPr userDrawn="1"/>
        </p:nvSpPr>
        <p:spPr>
          <a:xfrm>
            <a:off x="3718560" y="1181123"/>
            <a:ext cx="4754880" cy="4495754"/>
          </a:xfrm>
          <a:prstGeom prst="rect">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23">
            <a:extLst>
              <a:ext uri="{FF2B5EF4-FFF2-40B4-BE49-F238E27FC236}">
                <a16:creationId xmlns:a16="http://schemas.microsoft.com/office/drawing/2014/main" id="{340C15AA-E296-48AE-857F-0589EEA69DC6}"/>
              </a:ext>
            </a:extLst>
          </p:cNvPr>
          <p:cNvSpPr>
            <a:spLocks noGrp="1"/>
          </p:cNvSpPr>
          <p:nvPr>
            <p:ph type="body" sz="quarter" idx="11" hasCustomPrompt="1"/>
          </p:nvPr>
        </p:nvSpPr>
        <p:spPr>
          <a:xfrm>
            <a:off x="4149139" y="4859469"/>
            <a:ext cx="3924934" cy="490538"/>
          </a:xfrm>
          <a:prstGeom prst="rect">
            <a:avLst/>
          </a:prstGeom>
        </p:spPr>
        <p:txBody>
          <a:bodyPr/>
          <a:lstStyle>
            <a:lvl1pPr algn="r">
              <a:buNone/>
              <a:defRPr lang="en-US" sz="24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a:r>
              <a:rPr lang="en-US" dirty="0"/>
              <a:t>Click to edit text</a:t>
            </a:r>
          </a:p>
        </p:txBody>
      </p:sp>
      <p:sp>
        <p:nvSpPr>
          <p:cNvPr id="6" name="Title 1">
            <a:extLst>
              <a:ext uri="{FF2B5EF4-FFF2-40B4-BE49-F238E27FC236}">
                <a16:creationId xmlns:a16="http://schemas.microsoft.com/office/drawing/2014/main" id="{162BE5D7-9E35-49F8-A8E4-2093183A6404}"/>
              </a:ext>
            </a:extLst>
          </p:cNvPr>
          <p:cNvSpPr>
            <a:spLocks noGrp="1"/>
          </p:cNvSpPr>
          <p:nvPr>
            <p:ph type="title"/>
          </p:nvPr>
        </p:nvSpPr>
        <p:spPr>
          <a:xfrm>
            <a:off x="4149139" y="1529685"/>
            <a:ext cx="3924934" cy="1695637"/>
          </a:xfrm>
          <a:prstGeom prst="rect">
            <a:avLst/>
          </a:prstGeom>
        </p:spPr>
        <p:txBody>
          <a:bodyPr/>
          <a:lstStyle>
            <a:lvl1pPr>
              <a:spcBef>
                <a:spcPts val="1000"/>
              </a:spcBef>
              <a:defRPr sz="48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14399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tx1"/>
        </a:solidFill>
        <a:effectLst/>
      </p:bgPr>
    </p:bg>
    <p:spTree>
      <p:nvGrpSpPr>
        <p:cNvPr id="1" name=""/>
        <p:cNvGrpSpPr/>
        <p:nvPr/>
      </p:nvGrpSpPr>
      <p:grpSpPr>
        <a:xfrm>
          <a:off x="0" y="0"/>
          <a:ext cx="0" cy="0"/>
          <a:chOff x="0" y="0"/>
          <a:chExt cx="0" cy="0"/>
        </a:xfrm>
      </p:grpSpPr>
      <p:sp>
        <p:nvSpPr>
          <p:cNvPr id="14" name="Picture Placeholder 21">
            <a:extLst>
              <a:ext uri="{FF2B5EF4-FFF2-40B4-BE49-F238E27FC236}">
                <a16:creationId xmlns:a16="http://schemas.microsoft.com/office/drawing/2014/main" id="{75D96571-69F8-475F-A910-ECC183425065}"/>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endParaRPr lang="en-US" dirty="0"/>
          </a:p>
        </p:txBody>
      </p:sp>
      <p:sp>
        <p:nvSpPr>
          <p:cNvPr id="3" name="Oval 2" descr="Tall office building looking up">
            <a:extLst>
              <a:ext uri="{FF2B5EF4-FFF2-40B4-BE49-F238E27FC236}">
                <a16:creationId xmlns:a16="http://schemas.microsoft.com/office/drawing/2014/main" id="{CD4C2457-AECB-4015-9FE4-CCBC516AA9EE}"/>
              </a:ext>
            </a:extLst>
          </p:cNvPr>
          <p:cNvSpPr/>
          <p:nvPr userDrawn="1"/>
        </p:nvSpPr>
        <p:spPr>
          <a:xfrm>
            <a:off x="3352800" y="685800"/>
            <a:ext cx="5486400" cy="5486400"/>
          </a:xfrm>
          <a:prstGeom prst="ellipse">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289A018F-D11C-4B07-9830-8336B27A18AD}"/>
              </a:ext>
            </a:extLst>
          </p:cNvPr>
          <p:cNvSpPr/>
          <p:nvPr userDrawn="1"/>
        </p:nvSpPr>
        <p:spPr>
          <a:xfrm>
            <a:off x="8138160" y="5669280"/>
            <a:ext cx="502920" cy="502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0209A32-FE17-4457-B02B-0A1DB9B8ADB1}"/>
              </a:ext>
            </a:extLst>
          </p:cNvPr>
          <p:cNvSpPr/>
          <p:nvPr userDrawn="1"/>
        </p:nvSpPr>
        <p:spPr>
          <a:xfrm>
            <a:off x="2915463" y="1295169"/>
            <a:ext cx="692878" cy="6928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D585A541-0EDE-4213-AE62-4D909E8EB7F5}"/>
              </a:ext>
            </a:extLst>
          </p:cNvPr>
          <p:cNvSpPr/>
          <p:nvPr userDrawn="1"/>
        </p:nvSpPr>
        <p:spPr>
          <a:xfrm>
            <a:off x="3398520" y="904895"/>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a16="http://schemas.microsoft.com/office/drawing/2014/main" id="{CBFD020D-881A-48D8-BDA8-55C7B95C5996}"/>
              </a:ext>
            </a:extLst>
          </p:cNvPr>
          <p:cNvSpPr>
            <a:spLocks noGrp="1"/>
          </p:cNvSpPr>
          <p:nvPr>
            <p:ph type="body" sz="quarter" idx="11" hasCustomPrompt="1"/>
          </p:nvPr>
        </p:nvSpPr>
        <p:spPr>
          <a:xfrm>
            <a:off x="4127927" y="4609453"/>
            <a:ext cx="3924934" cy="490538"/>
          </a:xfrm>
          <a:prstGeom prst="rect">
            <a:avLst/>
          </a:prstGeom>
        </p:spPr>
        <p:txBody>
          <a:bodyPr anchor="b"/>
          <a:lstStyle>
            <a:lvl1pPr algn="ctr">
              <a:buNone/>
              <a:defRPr lang="en-US" sz="20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a:r>
              <a:rPr lang="en-US" dirty="0"/>
              <a:t>Click to edit text</a:t>
            </a:r>
          </a:p>
        </p:txBody>
      </p:sp>
      <p:sp>
        <p:nvSpPr>
          <p:cNvPr id="2" name="Title 1">
            <a:extLst>
              <a:ext uri="{FF2B5EF4-FFF2-40B4-BE49-F238E27FC236}">
                <a16:creationId xmlns:a16="http://schemas.microsoft.com/office/drawing/2014/main" id="{CF9687A5-0BDD-45B2-A892-542449E31394}"/>
              </a:ext>
            </a:extLst>
          </p:cNvPr>
          <p:cNvSpPr>
            <a:spLocks noGrp="1"/>
          </p:cNvSpPr>
          <p:nvPr>
            <p:ph type="title"/>
          </p:nvPr>
        </p:nvSpPr>
        <p:spPr>
          <a:xfrm>
            <a:off x="4045678" y="1988047"/>
            <a:ext cx="4007183" cy="2374194"/>
          </a:xfrm>
          <a:prstGeom prst="rect">
            <a:avLst/>
          </a:prstGeom>
        </p:spPr>
        <p:txBody>
          <a:bodyPr/>
          <a:lstStyle>
            <a:lvl1pPr algn="ctr">
              <a:spcBef>
                <a:spcPts val="1000"/>
              </a:spcBef>
              <a:defRPr sz="2800">
                <a:solidFill>
                  <a:schemeClr val="bg1"/>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3686324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ext Placeholder 26">
            <a:extLst>
              <a:ext uri="{FF2B5EF4-FFF2-40B4-BE49-F238E27FC236}">
                <a16:creationId xmlns:a16="http://schemas.microsoft.com/office/drawing/2014/main" id="{4AA38E8C-A334-4183-8ABC-112B8517F487}"/>
              </a:ext>
            </a:extLst>
          </p:cNvPr>
          <p:cNvSpPr>
            <a:spLocks noGrp="1"/>
          </p:cNvSpPr>
          <p:nvPr>
            <p:ph type="body" sz="quarter" idx="12"/>
          </p:nvPr>
        </p:nvSpPr>
        <p:spPr>
          <a:xfrm>
            <a:off x="660400" y="2044700"/>
            <a:ext cx="4275138" cy="3560763"/>
          </a:xfrm>
          <a:prstGeom prst="rect">
            <a:avLst/>
          </a:prstGeom>
        </p:spPr>
        <p:txBody>
          <a:bodyPr/>
          <a:lstStyle>
            <a:lvl1pPr>
              <a:buClr>
                <a:schemeClr val="accent4"/>
              </a:buClr>
              <a:buFont typeface="Wingdings" panose="05000000000000000000" pitchFamily="2" charset="2"/>
              <a:buChar char="§"/>
              <a:defRPr sz="2000"/>
            </a:lvl1pPr>
            <a:lvl2pPr>
              <a:buClr>
                <a:schemeClr val="accent4"/>
              </a:buClr>
              <a:buFont typeface="Wingdings" panose="05000000000000000000" pitchFamily="2" charset="2"/>
              <a:buChar char="§"/>
              <a:defRPr sz="1800"/>
            </a:lvl2pPr>
            <a:lvl3pPr>
              <a:buClr>
                <a:schemeClr val="accent4"/>
              </a:buClr>
              <a:buFont typeface="Wingdings" panose="05000000000000000000" pitchFamily="2" charset="2"/>
              <a:buChar char="§"/>
              <a:defRPr sz="1600"/>
            </a:lvl3pPr>
            <a:lvl4pPr>
              <a:buClr>
                <a:schemeClr val="accent4"/>
              </a:buClr>
              <a:buFont typeface="Wingdings" panose="05000000000000000000" pitchFamily="2" charset="2"/>
              <a:buChar char="§"/>
              <a:defRPr sz="1600"/>
            </a:lvl4pPr>
            <a:lvl5pPr>
              <a:buClr>
                <a:schemeClr val="accent4"/>
              </a:buClr>
              <a:buFont typeface="Wingdings" panose="05000000000000000000" pitchFamily="2" charset="2"/>
              <a:buChar char="§"/>
              <a:defRPr sz="1600"/>
            </a:lvl5pPr>
          </a:lstStyle>
          <a:p>
            <a:pPr lvl="0"/>
            <a:r>
              <a:rPr lang="en-US"/>
              <a:t>Click to edit Master text styles</a:t>
            </a:r>
          </a:p>
        </p:txBody>
      </p:sp>
      <p:sp>
        <p:nvSpPr>
          <p:cNvPr id="19" name="Rectangle 18">
            <a:extLst>
              <a:ext uri="{FF2B5EF4-FFF2-40B4-BE49-F238E27FC236}">
                <a16:creationId xmlns:a16="http://schemas.microsoft.com/office/drawing/2014/main" id="{B80624A4-5116-4AAF-8C31-C25D1DB16FEC}"/>
              </a:ext>
            </a:extLst>
          </p:cNvPr>
          <p:cNvSpPr/>
          <p:nvPr userDrawn="1"/>
        </p:nvSpPr>
        <p:spPr>
          <a:xfrm>
            <a:off x="9354457" y="5363987"/>
            <a:ext cx="457200"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D07EC8A-6024-4DEA-9C4D-AE4228E17854}"/>
              </a:ext>
            </a:extLst>
          </p:cNvPr>
          <p:cNvSpPr/>
          <p:nvPr userDrawn="1"/>
        </p:nvSpPr>
        <p:spPr>
          <a:xfrm>
            <a:off x="6692791" y="1699889"/>
            <a:ext cx="319749" cy="3197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1C8FAEF-DF78-48CC-AEEF-F9B802055C05}"/>
              </a:ext>
            </a:extLst>
          </p:cNvPr>
          <p:cNvSpPr/>
          <p:nvPr userDrawn="1"/>
        </p:nvSpPr>
        <p:spPr>
          <a:xfrm>
            <a:off x="9354457" y="5897738"/>
            <a:ext cx="179977" cy="1799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a:extLst>
              <a:ext uri="{FF2B5EF4-FFF2-40B4-BE49-F238E27FC236}">
                <a16:creationId xmlns:a16="http://schemas.microsoft.com/office/drawing/2014/main" id="{566F72D6-AEEE-4CF3-8136-F6782F1E489E}"/>
              </a:ext>
            </a:extLst>
          </p:cNvPr>
          <p:cNvSpPr>
            <a:spLocks noGrp="1"/>
          </p:cNvSpPr>
          <p:nvPr>
            <p:ph type="pic" sz="quarter" idx="13"/>
          </p:nvPr>
        </p:nvSpPr>
        <p:spPr>
          <a:xfrm>
            <a:off x="7090227" y="786181"/>
            <a:ext cx="4441372" cy="5393036"/>
          </a:xfrm>
          <a:custGeom>
            <a:avLst/>
            <a:gdLst>
              <a:gd name="connsiteX0" fmla="*/ 0 w 4441372"/>
              <a:gd name="connsiteY0" fmla="*/ 3188969 h 5393036"/>
              <a:gd name="connsiteX1" fmla="*/ 2173516 w 4441372"/>
              <a:gd name="connsiteY1" fmla="*/ 3188969 h 5393036"/>
              <a:gd name="connsiteX2" fmla="*/ 2173516 w 4441372"/>
              <a:gd name="connsiteY2" fmla="*/ 5393036 h 5393036"/>
              <a:gd name="connsiteX3" fmla="*/ 0 w 4441372"/>
              <a:gd name="connsiteY3" fmla="*/ 5393036 h 5393036"/>
              <a:gd name="connsiteX4" fmla="*/ 2267856 w 4441372"/>
              <a:gd name="connsiteY4" fmla="*/ 2293018 h 5393036"/>
              <a:gd name="connsiteX5" fmla="*/ 4441372 w 4441372"/>
              <a:gd name="connsiteY5" fmla="*/ 2293018 h 5393036"/>
              <a:gd name="connsiteX6" fmla="*/ 4441372 w 4441372"/>
              <a:gd name="connsiteY6" fmla="*/ 4497085 h 5393036"/>
              <a:gd name="connsiteX7" fmla="*/ 2267856 w 4441372"/>
              <a:gd name="connsiteY7" fmla="*/ 4497085 h 5393036"/>
              <a:gd name="connsiteX8" fmla="*/ 0 w 4441372"/>
              <a:gd name="connsiteY8" fmla="*/ 906837 h 5393036"/>
              <a:gd name="connsiteX9" fmla="*/ 2173516 w 4441372"/>
              <a:gd name="connsiteY9" fmla="*/ 906837 h 5393036"/>
              <a:gd name="connsiteX10" fmla="*/ 2173516 w 4441372"/>
              <a:gd name="connsiteY10" fmla="*/ 3110904 h 5393036"/>
              <a:gd name="connsiteX11" fmla="*/ 0 w 4441372"/>
              <a:gd name="connsiteY11" fmla="*/ 3110904 h 5393036"/>
              <a:gd name="connsiteX12" fmla="*/ 2267856 w 4441372"/>
              <a:gd name="connsiteY12" fmla="*/ 0 h 5393036"/>
              <a:gd name="connsiteX13" fmla="*/ 4441372 w 4441372"/>
              <a:gd name="connsiteY13" fmla="*/ 0 h 5393036"/>
              <a:gd name="connsiteX14" fmla="*/ 4441372 w 4441372"/>
              <a:gd name="connsiteY14" fmla="*/ 2204067 h 5393036"/>
              <a:gd name="connsiteX15" fmla="*/ 2267856 w 4441372"/>
              <a:gd name="connsiteY15" fmla="*/ 2204067 h 53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41372" h="5393036">
                <a:moveTo>
                  <a:pt x="0" y="3188969"/>
                </a:moveTo>
                <a:lnTo>
                  <a:pt x="2173516" y="3188969"/>
                </a:lnTo>
                <a:lnTo>
                  <a:pt x="2173516" y="5393036"/>
                </a:lnTo>
                <a:lnTo>
                  <a:pt x="0" y="5393036"/>
                </a:lnTo>
                <a:close/>
                <a:moveTo>
                  <a:pt x="2267856" y="2293018"/>
                </a:moveTo>
                <a:lnTo>
                  <a:pt x="4441372" y="2293018"/>
                </a:lnTo>
                <a:lnTo>
                  <a:pt x="4441372" y="4497085"/>
                </a:lnTo>
                <a:lnTo>
                  <a:pt x="2267856" y="4497085"/>
                </a:lnTo>
                <a:close/>
                <a:moveTo>
                  <a:pt x="0" y="906837"/>
                </a:moveTo>
                <a:lnTo>
                  <a:pt x="2173516" y="906837"/>
                </a:lnTo>
                <a:lnTo>
                  <a:pt x="2173516" y="3110904"/>
                </a:lnTo>
                <a:lnTo>
                  <a:pt x="0" y="3110904"/>
                </a:lnTo>
                <a:close/>
                <a:moveTo>
                  <a:pt x="2267856" y="0"/>
                </a:moveTo>
                <a:lnTo>
                  <a:pt x="4441372" y="0"/>
                </a:lnTo>
                <a:lnTo>
                  <a:pt x="4441372" y="2204067"/>
                </a:lnTo>
                <a:lnTo>
                  <a:pt x="2267856" y="2204067"/>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459DADC7-BE21-4434-A6E4-BAF809005389}"/>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694370068"/>
      </p:ext>
    </p:extLst>
  </p:cSld>
  <p:clrMapOvr>
    <a:masterClrMapping/>
  </p:clrMapOvr>
  <p:extLst>
    <p:ext uri="{DCECCB84-F9BA-43D5-87BE-67443E8EF086}">
      <p15:sldGuideLst xmlns:p15="http://schemas.microsoft.com/office/powerpoint/2012/main">
        <p15:guide id="1" orient="horz" pos="504" userDrawn="1">
          <p15:clr>
            <a:srgbClr val="FBAE40"/>
          </p15:clr>
        </p15:guide>
        <p15:guide id="2" pos="3840" userDrawn="1">
          <p15:clr>
            <a:srgbClr val="FBAE40"/>
          </p15:clr>
        </p15:guide>
        <p15:guide id="3" orient="horz" pos="14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4FAA9D0-7C9C-4043-9931-A15819ABB9B5}"/>
              </a:ext>
            </a:extLst>
          </p:cNvPr>
          <p:cNvSpPr/>
          <p:nvPr userDrawn="1"/>
        </p:nvSpPr>
        <p:spPr>
          <a:xfrm>
            <a:off x="7362825" y="443263"/>
            <a:ext cx="361950" cy="3619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4" name="Oval 13">
            <a:extLst>
              <a:ext uri="{FF2B5EF4-FFF2-40B4-BE49-F238E27FC236}">
                <a16:creationId xmlns:a16="http://schemas.microsoft.com/office/drawing/2014/main" id="{E232AB2D-843E-4B5F-8793-6A263DA356BB}"/>
              </a:ext>
            </a:extLst>
          </p:cNvPr>
          <p:cNvSpPr/>
          <p:nvPr userDrawn="1"/>
        </p:nvSpPr>
        <p:spPr>
          <a:xfrm>
            <a:off x="11007246" y="5605994"/>
            <a:ext cx="654227" cy="6542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6" name="Oval 15">
            <a:extLst>
              <a:ext uri="{FF2B5EF4-FFF2-40B4-BE49-F238E27FC236}">
                <a16:creationId xmlns:a16="http://schemas.microsoft.com/office/drawing/2014/main" id="{FA75A12B-C399-4072-BD69-D872D2C2AD1F}"/>
              </a:ext>
            </a:extLst>
          </p:cNvPr>
          <p:cNvSpPr/>
          <p:nvPr userDrawn="1"/>
        </p:nvSpPr>
        <p:spPr>
          <a:xfrm>
            <a:off x="10683791" y="6132439"/>
            <a:ext cx="251152" cy="251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3" name="Picture Placeholder 22">
            <a:extLst>
              <a:ext uri="{FF2B5EF4-FFF2-40B4-BE49-F238E27FC236}">
                <a16:creationId xmlns:a16="http://schemas.microsoft.com/office/drawing/2014/main" id="{423AE48B-50E9-4BEA-B66A-B2D2B9CCFE9C}"/>
              </a:ext>
            </a:extLst>
          </p:cNvPr>
          <p:cNvSpPr>
            <a:spLocks noGrp="1"/>
          </p:cNvSpPr>
          <p:nvPr>
            <p:ph type="pic" sz="quarter" idx="10"/>
          </p:nvPr>
        </p:nvSpPr>
        <p:spPr>
          <a:xfrm>
            <a:off x="5733416" y="624239"/>
            <a:ext cx="5855754" cy="5631571"/>
          </a:xfrm>
          <a:custGeom>
            <a:avLst/>
            <a:gdLst>
              <a:gd name="connsiteX0" fmla="*/ 3433020 w 5855754"/>
              <a:gd name="connsiteY0" fmla="*/ 786103 h 5631571"/>
              <a:gd name="connsiteX1" fmla="*/ 5855754 w 5855754"/>
              <a:gd name="connsiteY1" fmla="*/ 3208837 h 5631571"/>
              <a:gd name="connsiteX2" fmla="*/ 3433020 w 5855754"/>
              <a:gd name="connsiteY2" fmla="*/ 5631571 h 5631571"/>
              <a:gd name="connsiteX3" fmla="*/ 1010286 w 5855754"/>
              <a:gd name="connsiteY3" fmla="*/ 3208837 h 5631571"/>
              <a:gd name="connsiteX4" fmla="*/ 3433020 w 5855754"/>
              <a:gd name="connsiteY4" fmla="*/ 786103 h 5631571"/>
              <a:gd name="connsiteX5" fmla="*/ 828675 w 5855754"/>
              <a:gd name="connsiteY5" fmla="*/ 0 h 5631571"/>
              <a:gd name="connsiteX6" fmla="*/ 1657350 w 5855754"/>
              <a:gd name="connsiteY6" fmla="*/ 828675 h 5631571"/>
              <a:gd name="connsiteX7" fmla="*/ 828675 w 5855754"/>
              <a:gd name="connsiteY7" fmla="*/ 1657350 h 5631571"/>
              <a:gd name="connsiteX8" fmla="*/ 0 w 5855754"/>
              <a:gd name="connsiteY8" fmla="*/ 828675 h 5631571"/>
              <a:gd name="connsiteX9" fmla="*/ 828675 w 5855754"/>
              <a:gd name="connsiteY9" fmla="*/ 0 h 563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55754" h="5631571">
                <a:moveTo>
                  <a:pt x="3433020" y="786103"/>
                </a:moveTo>
                <a:cubicBezTo>
                  <a:pt x="4771059" y="786103"/>
                  <a:pt x="5855754" y="1870798"/>
                  <a:pt x="5855754" y="3208837"/>
                </a:cubicBezTo>
                <a:cubicBezTo>
                  <a:pt x="5855754" y="4546876"/>
                  <a:pt x="4771059" y="5631571"/>
                  <a:pt x="3433020" y="5631571"/>
                </a:cubicBezTo>
                <a:cubicBezTo>
                  <a:pt x="2094981" y="5631571"/>
                  <a:pt x="1010286" y="4546876"/>
                  <a:pt x="1010286" y="3208837"/>
                </a:cubicBezTo>
                <a:cubicBezTo>
                  <a:pt x="1010286" y="1870798"/>
                  <a:pt x="2094981" y="786103"/>
                  <a:pt x="3433020" y="786103"/>
                </a:cubicBezTo>
                <a:close/>
                <a:moveTo>
                  <a:pt x="828675" y="0"/>
                </a:moveTo>
                <a:cubicBezTo>
                  <a:pt x="1286340" y="0"/>
                  <a:pt x="1657350" y="371010"/>
                  <a:pt x="1657350" y="828675"/>
                </a:cubicBezTo>
                <a:cubicBezTo>
                  <a:pt x="1657350" y="1286340"/>
                  <a:pt x="1286340" y="1657350"/>
                  <a:pt x="828675" y="1657350"/>
                </a:cubicBezTo>
                <a:cubicBezTo>
                  <a:pt x="371010" y="1657350"/>
                  <a:pt x="0" y="1286340"/>
                  <a:pt x="0" y="828675"/>
                </a:cubicBezTo>
                <a:cubicBezTo>
                  <a:pt x="0" y="371010"/>
                  <a:pt x="371010" y="0"/>
                  <a:pt x="828675"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7" name="Text Placeholder 26">
            <a:extLst>
              <a:ext uri="{FF2B5EF4-FFF2-40B4-BE49-F238E27FC236}">
                <a16:creationId xmlns:a16="http://schemas.microsoft.com/office/drawing/2014/main" id="{282D3E62-6D1A-4E9D-BE54-2EED9BF429A4}"/>
              </a:ext>
            </a:extLst>
          </p:cNvPr>
          <p:cNvSpPr>
            <a:spLocks noGrp="1"/>
          </p:cNvSpPr>
          <p:nvPr>
            <p:ph type="body" sz="quarter" idx="12"/>
          </p:nvPr>
        </p:nvSpPr>
        <p:spPr>
          <a:xfrm>
            <a:off x="660400" y="2044700"/>
            <a:ext cx="4275138" cy="3560763"/>
          </a:xfrm>
          <a:prstGeom prst="rect">
            <a:avLst/>
          </a:prstGeom>
        </p:spPr>
        <p:txBody>
          <a:bodyPr/>
          <a:lstStyle>
            <a:lvl1pPr>
              <a:lnSpc>
                <a:spcPct val="150000"/>
              </a:lnSpc>
              <a:buClr>
                <a:schemeClr val="accent4"/>
              </a:buClr>
              <a:buFont typeface="Wingdings" panose="05000000000000000000" pitchFamily="2" charset="2"/>
              <a:buChar char="§"/>
              <a:defRPr sz="2000"/>
            </a:lvl1pPr>
            <a:lvl2pPr>
              <a:buClr>
                <a:schemeClr val="accent4"/>
              </a:buClr>
              <a:buFont typeface="Wingdings" panose="05000000000000000000" pitchFamily="2" charset="2"/>
              <a:buChar char="§"/>
              <a:defRPr sz="2000"/>
            </a:lvl2pPr>
            <a:lvl3pPr>
              <a:buClr>
                <a:schemeClr val="accent4"/>
              </a:buClr>
              <a:buFont typeface="Wingdings" panose="05000000000000000000" pitchFamily="2" charset="2"/>
              <a:buChar char="§"/>
              <a:defRPr sz="1800"/>
            </a:lvl3pPr>
            <a:lvl4pPr>
              <a:buClr>
                <a:schemeClr val="accent4"/>
              </a:buClr>
              <a:buFont typeface="Wingdings" panose="05000000000000000000" pitchFamily="2" charset="2"/>
              <a:buChar char="§"/>
              <a:defRPr sz="1800"/>
            </a:lvl4pPr>
            <a:lvl5pPr>
              <a:buClr>
                <a:schemeClr val="accent4"/>
              </a:buClr>
              <a:buFont typeface="Wingdings" panose="05000000000000000000" pitchFamily="2" charset="2"/>
              <a:buChar char="§"/>
              <a:defRPr sz="1800"/>
            </a:lvl5pPr>
          </a:lstStyle>
          <a:p>
            <a:pPr lvl="0"/>
            <a:r>
              <a:rPr lang="en-US"/>
              <a:t>Click to edit Master text styles</a:t>
            </a:r>
          </a:p>
        </p:txBody>
      </p:sp>
      <p:sp>
        <p:nvSpPr>
          <p:cNvPr id="8" name="Title 1">
            <a:extLst>
              <a:ext uri="{FF2B5EF4-FFF2-40B4-BE49-F238E27FC236}">
                <a16:creationId xmlns:a16="http://schemas.microsoft.com/office/drawing/2014/main" id="{DEB8F0E5-B89F-48AD-87BD-534EA9463CD3}"/>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8449708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and Table">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23CD802-D0A0-4EAC-8222-78FFDDD76A75}"/>
              </a:ext>
            </a:extLst>
          </p:cNvPr>
          <p:cNvSpPr>
            <a:spLocks noGrp="1"/>
          </p:cNvSpPr>
          <p:nvPr>
            <p:ph sz="quarter" idx="10"/>
          </p:nvPr>
        </p:nvSpPr>
        <p:spPr>
          <a:xfrm>
            <a:off x="838200" y="2039392"/>
            <a:ext cx="105156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7BCB8BF-DA17-4856-91E9-77C601F2B139}"/>
              </a:ext>
            </a:extLst>
          </p:cNvPr>
          <p:cNvSpPr>
            <a:spLocks noGrp="1"/>
          </p:cNvSpPr>
          <p:nvPr>
            <p:ph type="title"/>
          </p:nvPr>
        </p:nvSpPr>
        <p:spPr>
          <a:xfrm>
            <a:off x="838200" y="635000"/>
            <a:ext cx="10515600" cy="700115"/>
          </a:xfrm>
          <a:prstGeom prst="rect">
            <a:avLst/>
          </a:prstGeom>
        </p:spPr>
        <p:txBody>
          <a:bodyPr anchor="ctr"/>
          <a:lstStyle>
            <a:lvl1pPr algn="ct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65198913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FDA3C6F-5F6A-4D64-8BFE-AFFF58B1A047}"/>
              </a:ext>
            </a:extLst>
          </p:cNvPr>
          <p:cNvSpPr>
            <a:spLocks noGrp="1"/>
          </p:cNvSpPr>
          <p:nvPr>
            <p:ph type="body" sz="quarter" idx="11"/>
          </p:nvPr>
        </p:nvSpPr>
        <p:spPr>
          <a:xfrm>
            <a:off x="6312871" y="4141999"/>
            <a:ext cx="4220845" cy="861497"/>
          </a:xfrm>
          <a:prstGeom prst="rect">
            <a:avLst/>
          </a:prstGeom>
        </p:spPr>
        <p:txBody>
          <a:bodyPr/>
          <a:lstStyle>
            <a:lvl1pPr marL="0" indent="0">
              <a:buNone/>
              <a:defRPr sz="2000" b="1">
                <a:solidFill>
                  <a:schemeClr val="accent4"/>
                </a:solidFill>
                <a:latin typeface="+mj-lt"/>
              </a:defRPr>
            </a:lvl1pPr>
            <a:lvl2pPr>
              <a:buNone/>
              <a:defRPr sz="2000"/>
            </a:lvl2pPr>
          </a:lstStyle>
          <a:p>
            <a:pPr lvl="0"/>
            <a:r>
              <a:rPr lang="en-US"/>
              <a:t>Click to edit Master text styles</a:t>
            </a:r>
          </a:p>
          <a:p>
            <a:pPr lvl="1"/>
            <a:r>
              <a:rPr lang="en-US"/>
              <a:t>Second level</a:t>
            </a:r>
          </a:p>
        </p:txBody>
      </p:sp>
      <p:sp>
        <p:nvSpPr>
          <p:cNvPr id="15" name="Hexagon 14">
            <a:extLst>
              <a:ext uri="{FF2B5EF4-FFF2-40B4-BE49-F238E27FC236}">
                <a16:creationId xmlns:a16="http://schemas.microsoft.com/office/drawing/2014/main" id="{AC159667-7690-4645-986D-BE501438455F}"/>
              </a:ext>
            </a:extLst>
          </p:cNvPr>
          <p:cNvSpPr/>
          <p:nvPr userDrawn="1"/>
        </p:nvSpPr>
        <p:spPr>
          <a:xfrm>
            <a:off x="740309" y="1382809"/>
            <a:ext cx="1229566" cy="1059971"/>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54667EE4-E77F-453B-BF8B-B1EE2AE80715}"/>
              </a:ext>
            </a:extLst>
          </p:cNvPr>
          <p:cNvSpPr/>
          <p:nvPr userDrawn="1"/>
        </p:nvSpPr>
        <p:spPr>
          <a:xfrm>
            <a:off x="3755031" y="1194620"/>
            <a:ext cx="1666162" cy="143634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a:extLst>
              <a:ext uri="{FF2B5EF4-FFF2-40B4-BE49-F238E27FC236}">
                <a16:creationId xmlns:a16="http://schemas.microsoft.com/office/drawing/2014/main" id="{FC050232-A229-425F-BFC8-D50374F2D171}"/>
              </a:ext>
            </a:extLst>
          </p:cNvPr>
          <p:cNvSpPr/>
          <p:nvPr userDrawn="1"/>
        </p:nvSpPr>
        <p:spPr>
          <a:xfrm>
            <a:off x="3804994" y="5233183"/>
            <a:ext cx="718261" cy="619191"/>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53E4EBC7-340A-43A5-9E23-4B73A6F700B6}"/>
              </a:ext>
            </a:extLst>
          </p:cNvPr>
          <p:cNvSpPr/>
          <p:nvPr userDrawn="1"/>
        </p:nvSpPr>
        <p:spPr>
          <a:xfrm>
            <a:off x="1837838" y="1101306"/>
            <a:ext cx="651613" cy="56173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18">
            <a:extLst>
              <a:ext uri="{FF2B5EF4-FFF2-40B4-BE49-F238E27FC236}">
                <a16:creationId xmlns:a16="http://schemas.microsoft.com/office/drawing/2014/main" id="{1ED0E31A-F0A3-481D-8D9C-E3C4531FD21D}"/>
              </a:ext>
            </a:extLst>
          </p:cNvPr>
          <p:cNvSpPr>
            <a:spLocks noGrp="1"/>
          </p:cNvSpPr>
          <p:nvPr>
            <p:ph type="pic" sz="quarter" idx="12"/>
          </p:nvPr>
        </p:nvSpPr>
        <p:spPr>
          <a:xfrm>
            <a:off x="1571515" y="1914044"/>
            <a:ext cx="3993624" cy="3617848"/>
          </a:xfrm>
          <a:custGeom>
            <a:avLst/>
            <a:gdLst>
              <a:gd name="connsiteX0" fmla="*/ 1223161 w 3993624"/>
              <a:gd name="connsiteY0" fmla="*/ 2354088 h 3617848"/>
              <a:gd name="connsiteX1" fmla="*/ 2057242 w 3993624"/>
              <a:gd name="connsiteY1" fmla="*/ 2354088 h 3617848"/>
              <a:gd name="connsiteX2" fmla="*/ 2373182 w 3993624"/>
              <a:gd name="connsiteY2" fmla="*/ 2985968 h 3617848"/>
              <a:gd name="connsiteX3" fmla="*/ 2057242 w 3993624"/>
              <a:gd name="connsiteY3" fmla="*/ 3617848 h 3617848"/>
              <a:gd name="connsiteX4" fmla="*/ 1223161 w 3993624"/>
              <a:gd name="connsiteY4" fmla="*/ 3617848 h 3617848"/>
              <a:gd name="connsiteX5" fmla="*/ 907221 w 3993624"/>
              <a:gd name="connsiteY5" fmla="*/ 2985968 h 3617848"/>
              <a:gd name="connsiteX6" fmla="*/ 2569631 w 3993624"/>
              <a:gd name="connsiteY6" fmla="*/ 1425984 h 3617848"/>
              <a:gd name="connsiteX7" fmla="*/ 3602417 w 3993624"/>
              <a:gd name="connsiteY7" fmla="*/ 1425984 h 3617848"/>
              <a:gd name="connsiteX8" fmla="*/ 3993624 w 3993624"/>
              <a:gd name="connsiteY8" fmla="*/ 2208398 h 3617848"/>
              <a:gd name="connsiteX9" fmla="*/ 3602417 w 3993624"/>
              <a:gd name="connsiteY9" fmla="*/ 2990812 h 3617848"/>
              <a:gd name="connsiteX10" fmla="*/ 2569631 w 3993624"/>
              <a:gd name="connsiteY10" fmla="*/ 2990812 h 3617848"/>
              <a:gd name="connsiteX11" fmla="*/ 2178424 w 3993624"/>
              <a:gd name="connsiteY11" fmla="*/ 2208398 h 3617848"/>
              <a:gd name="connsiteX12" fmla="*/ 551406 w 3993624"/>
              <a:gd name="connsiteY12" fmla="*/ 0 h 3617848"/>
              <a:gd name="connsiteX13" fmla="*/ 2007117 w 3993624"/>
              <a:gd name="connsiteY13" fmla="*/ 0 h 3617848"/>
              <a:gd name="connsiteX14" fmla="*/ 2558523 w 3993624"/>
              <a:gd name="connsiteY14" fmla="*/ 1102811 h 3617848"/>
              <a:gd name="connsiteX15" fmla="*/ 2007117 w 3993624"/>
              <a:gd name="connsiteY15" fmla="*/ 2205622 h 3617848"/>
              <a:gd name="connsiteX16" fmla="*/ 551406 w 3993624"/>
              <a:gd name="connsiteY16" fmla="*/ 2205622 h 3617848"/>
              <a:gd name="connsiteX17" fmla="*/ 0 w 3993624"/>
              <a:gd name="connsiteY17" fmla="*/ 1102811 h 361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3624" h="3617848">
                <a:moveTo>
                  <a:pt x="1223161" y="2354088"/>
                </a:moveTo>
                <a:lnTo>
                  <a:pt x="2057242" y="2354088"/>
                </a:lnTo>
                <a:lnTo>
                  <a:pt x="2373182" y="2985968"/>
                </a:lnTo>
                <a:lnTo>
                  <a:pt x="2057242" y="3617848"/>
                </a:lnTo>
                <a:lnTo>
                  <a:pt x="1223161" y="3617848"/>
                </a:lnTo>
                <a:lnTo>
                  <a:pt x="907221" y="2985968"/>
                </a:lnTo>
                <a:close/>
                <a:moveTo>
                  <a:pt x="2569631" y="1425984"/>
                </a:moveTo>
                <a:lnTo>
                  <a:pt x="3602417" y="1425984"/>
                </a:lnTo>
                <a:lnTo>
                  <a:pt x="3993624" y="2208398"/>
                </a:lnTo>
                <a:lnTo>
                  <a:pt x="3602417" y="2990812"/>
                </a:lnTo>
                <a:lnTo>
                  <a:pt x="2569631" y="2990812"/>
                </a:lnTo>
                <a:lnTo>
                  <a:pt x="2178424" y="2208398"/>
                </a:lnTo>
                <a:close/>
                <a:moveTo>
                  <a:pt x="551406" y="0"/>
                </a:moveTo>
                <a:lnTo>
                  <a:pt x="2007117" y="0"/>
                </a:lnTo>
                <a:lnTo>
                  <a:pt x="2558523" y="1102811"/>
                </a:lnTo>
                <a:lnTo>
                  <a:pt x="2007117" y="2205622"/>
                </a:lnTo>
                <a:lnTo>
                  <a:pt x="551406" y="2205622"/>
                </a:lnTo>
                <a:lnTo>
                  <a:pt x="0" y="1102811"/>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03E68100-C56F-4515-A4FD-3F301797E78F}"/>
              </a:ext>
            </a:extLst>
          </p:cNvPr>
          <p:cNvSpPr>
            <a:spLocks noGrp="1"/>
          </p:cNvSpPr>
          <p:nvPr>
            <p:ph type="title"/>
          </p:nvPr>
        </p:nvSpPr>
        <p:spPr>
          <a:xfrm>
            <a:off x="6312871" y="2050552"/>
            <a:ext cx="4998720" cy="1748983"/>
          </a:xfrm>
          <a:prstGeom prst="rect">
            <a:avLst/>
          </a:prstGeom>
        </p:spPr>
        <p:txBody>
          <a:bodyPr/>
          <a:lstStyle>
            <a:lvl1pPr>
              <a:defRPr sz="2800">
                <a:solidFill>
                  <a:schemeClr val="tx1"/>
                </a:solidFill>
                <a:latin typeface="+mn-lt"/>
              </a:defRPr>
            </a:lvl1pPr>
          </a:lstStyle>
          <a:p>
            <a:r>
              <a:rPr lang="en-US"/>
              <a:t>Click to edit Master title style</a:t>
            </a:r>
          </a:p>
        </p:txBody>
      </p:sp>
    </p:spTree>
    <p:extLst>
      <p:ext uri="{BB962C8B-B14F-4D97-AF65-F5344CB8AC3E}">
        <p14:creationId xmlns:p14="http://schemas.microsoft.com/office/powerpoint/2010/main" val="3603056595"/>
      </p:ext>
    </p:extLst>
  </p:cSld>
  <p:clrMapOvr>
    <a:masterClrMapping/>
  </p:clrMapOvr>
  <p:extLst>
    <p:ext uri="{DCECCB84-F9BA-43D5-87BE-67443E8EF086}">
      <p15:sldGuideLst xmlns:p15="http://schemas.microsoft.com/office/powerpoint/2012/main">
        <p15:guide id="1" orient="horz" pos="127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CF421413-161E-4B36-B693-FB38DF14EDAB}"/>
              </a:ext>
            </a:extLst>
          </p:cNvPr>
          <p:cNvSpPr>
            <a:spLocks noGrp="1"/>
          </p:cNvSpPr>
          <p:nvPr>
            <p:ph type="pic" sz="quarter" idx="22"/>
          </p:nvPr>
        </p:nvSpPr>
        <p:spPr>
          <a:xfrm>
            <a:off x="5353508"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38" name="Picture Placeholder 37">
            <a:extLst>
              <a:ext uri="{FF2B5EF4-FFF2-40B4-BE49-F238E27FC236}">
                <a16:creationId xmlns:a16="http://schemas.microsoft.com/office/drawing/2014/main" id="{B5D207AE-9C9C-410A-9F31-2402BAD6DDFF}"/>
              </a:ext>
            </a:extLst>
          </p:cNvPr>
          <p:cNvSpPr>
            <a:spLocks noGrp="1"/>
          </p:cNvSpPr>
          <p:nvPr>
            <p:ph type="pic" sz="quarter" idx="21"/>
          </p:nvPr>
        </p:nvSpPr>
        <p:spPr>
          <a:xfrm>
            <a:off x="3115921"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DE3344FC-C4DE-481F-9C31-667EDD563C47}"/>
              </a:ext>
            </a:extLst>
          </p:cNvPr>
          <p:cNvSpPr>
            <a:spLocks noGrp="1"/>
          </p:cNvSpPr>
          <p:nvPr>
            <p:ph type="pic" sz="quarter" idx="23"/>
          </p:nvPr>
        </p:nvSpPr>
        <p:spPr>
          <a:xfrm>
            <a:off x="7602465"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59094D7D-3613-49C1-BB58-A65B41A9738D}"/>
              </a:ext>
            </a:extLst>
          </p:cNvPr>
          <p:cNvSpPr>
            <a:spLocks noGrp="1"/>
          </p:cNvSpPr>
          <p:nvPr>
            <p:ph type="pic" sz="quarter" idx="24"/>
          </p:nvPr>
        </p:nvSpPr>
        <p:spPr>
          <a:xfrm>
            <a:off x="9840051"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8" name="Title 1">
            <a:extLst>
              <a:ext uri="{FF2B5EF4-FFF2-40B4-BE49-F238E27FC236}">
                <a16:creationId xmlns:a16="http://schemas.microsoft.com/office/drawing/2014/main" id="{69FE87B7-32A4-4C7F-9AAF-37688E640456}"/>
              </a:ext>
            </a:extLst>
          </p:cNvPr>
          <p:cNvSpPr>
            <a:spLocks noGrp="1"/>
          </p:cNvSpPr>
          <p:nvPr>
            <p:ph type="title"/>
          </p:nvPr>
        </p:nvSpPr>
        <p:spPr>
          <a:xfrm>
            <a:off x="432000" y="647700"/>
            <a:ext cx="11340000" cy="700114"/>
          </a:xfrm>
          <a:prstGeom prst="rect">
            <a:avLst/>
          </a:prstGeom>
        </p:spPr>
        <p:txBody>
          <a:bodyPr anchor="ctr"/>
          <a:lstStyle/>
          <a:p>
            <a:pPr algn="ctr"/>
            <a:r>
              <a:rPr lang="en-US" sz="4800" b="1">
                <a:solidFill>
                  <a:schemeClr val="tx1"/>
                </a:solidFill>
              </a:rPr>
              <a:t>Click to edit Master title style</a:t>
            </a:r>
            <a:endParaRPr lang="en-US" sz="4800" b="1" dirty="0">
              <a:solidFill>
                <a:schemeClr val="tx1"/>
              </a:solidFill>
            </a:endParaRPr>
          </a:p>
        </p:txBody>
      </p:sp>
      <p:sp>
        <p:nvSpPr>
          <p:cNvPr id="9" name="Hexagon 8">
            <a:extLst>
              <a:ext uri="{FF2B5EF4-FFF2-40B4-BE49-F238E27FC236}">
                <a16:creationId xmlns:a16="http://schemas.microsoft.com/office/drawing/2014/main" id="{476CA45F-A66A-4AD8-A004-10DB55A5D7B2}"/>
              </a:ext>
            </a:extLst>
          </p:cNvPr>
          <p:cNvSpPr/>
          <p:nvPr userDrawn="1"/>
        </p:nvSpPr>
        <p:spPr>
          <a:xfrm>
            <a:off x="546669" y="3467555"/>
            <a:ext cx="458268" cy="39505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27A66A3D-2437-4015-9F5F-380C4D23D83C}"/>
              </a:ext>
            </a:extLst>
          </p:cNvPr>
          <p:cNvSpPr/>
          <p:nvPr userDrawn="1"/>
        </p:nvSpPr>
        <p:spPr>
          <a:xfrm>
            <a:off x="11113337" y="2394722"/>
            <a:ext cx="358391" cy="308958"/>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FFB14F3B-E7EF-4546-8D74-71FFB45C77C0}"/>
              </a:ext>
            </a:extLst>
          </p:cNvPr>
          <p:cNvSpPr/>
          <p:nvPr userDrawn="1"/>
        </p:nvSpPr>
        <p:spPr>
          <a:xfrm>
            <a:off x="10882649" y="2202202"/>
            <a:ext cx="230688" cy="19886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591F943B-ED0D-49A1-844A-E23BA9A4871B}"/>
              </a:ext>
            </a:extLst>
          </p:cNvPr>
          <p:cNvSpPr>
            <a:spLocks noGrp="1"/>
          </p:cNvSpPr>
          <p:nvPr>
            <p:ph type="body" sz="quarter" idx="10"/>
          </p:nvPr>
        </p:nvSpPr>
        <p:spPr>
          <a:xfrm>
            <a:off x="546668"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24" name="Text Placeholder 22">
            <a:extLst>
              <a:ext uri="{FF2B5EF4-FFF2-40B4-BE49-F238E27FC236}">
                <a16:creationId xmlns:a16="http://schemas.microsoft.com/office/drawing/2014/main" id="{9AC6B9A8-053C-4828-B705-901C6018F30D}"/>
              </a:ext>
            </a:extLst>
          </p:cNvPr>
          <p:cNvSpPr>
            <a:spLocks noGrp="1"/>
          </p:cNvSpPr>
          <p:nvPr>
            <p:ph type="body" sz="quarter" idx="11"/>
          </p:nvPr>
        </p:nvSpPr>
        <p:spPr>
          <a:xfrm>
            <a:off x="556692"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27" name="Text Placeholder 22">
            <a:extLst>
              <a:ext uri="{FF2B5EF4-FFF2-40B4-BE49-F238E27FC236}">
                <a16:creationId xmlns:a16="http://schemas.microsoft.com/office/drawing/2014/main" id="{BBA6FD52-E179-41F8-AE78-9AF3D65F28B6}"/>
              </a:ext>
            </a:extLst>
          </p:cNvPr>
          <p:cNvSpPr>
            <a:spLocks noGrp="1"/>
          </p:cNvSpPr>
          <p:nvPr>
            <p:ph type="body" sz="quarter" idx="12"/>
          </p:nvPr>
        </p:nvSpPr>
        <p:spPr>
          <a:xfrm>
            <a:off x="2789482"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28" name="Text Placeholder 22">
            <a:extLst>
              <a:ext uri="{FF2B5EF4-FFF2-40B4-BE49-F238E27FC236}">
                <a16:creationId xmlns:a16="http://schemas.microsoft.com/office/drawing/2014/main" id="{C49A82AB-D328-4DB0-841B-186884119EBF}"/>
              </a:ext>
            </a:extLst>
          </p:cNvPr>
          <p:cNvSpPr>
            <a:spLocks noGrp="1"/>
          </p:cNvSpPr>
          <p:nvPr>
            <p:ph type="body" sz="quarter" idx="13"/>
          </p:nvPr>
        </p:nvSpPr>
        <p:spPr>
          <a:xfrm>
            <a:off x="2789483"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29" name="Text Placeholder 22">
            <a:extLst>
              <a:ext uri="{FF2B5EF4-FFF2-40B4-BE49-F238E27FC236}">
                <a16:creationId xmlns:a16="http://schemas.microsoft.com/office/drawing/2014/main" id="{84E23D5D-9866-48F9-8E08-DD2DBE4C4E32}"/>
              </a:ext>
            </a:extLst>
          </p:cNvPr>
          <p:cNvSpPr>
            <a:spLocks noGrp="1"/>
          </p:cNvSpPr>
          <p:nvPr>
            <p:ph type="body" sz="quarter" idx="14"/>
          </p:nvPr>
        </p:nvSpPr>
        <p:spPr>
          <a:xfrm>
            <a:off x="5032296"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30" name="Text Placeholder 22">
            <a:extLst>
              <a:ext uri="{FF2B5EF4-FFF2-40B4-BE49-F238E27FC236}">
                <a16:creationId xmlns:a16="http://schemas.microsoft.com/office/drawing/2014/main" id="{E671C9E6-A1A5-4EE5-8642-94AA7635DB05}"/>
              </a:ext>
            </a:extLst>
          </p:cNvPr>
          <p:cNvSpPr>
            <a:spLocks noGrp="1"/>
          </p:cNvSpPr>
          <p:nvPr>
            <p:ph type="body" sz="quarter" idx="15"/>
          </p:nvPr>
        </p:nvSpPr>
        <p:spPr>
          <a:xfrm>
            <a:off x="5029201"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31" name="Text Placeholder 22">
            <a:extLst>
              <a:ext uri="{FF2B5EF4-FFF2-40B4-BE49-F238E27FC236}">
                <a16:creationId xmlns:a16="http://schemas.microsoft.com/office/drawing/2014/main" id="{DF6BB5C9-B678-435A-830F-4C10EB1A957C}"/>
              </a:ext>
            </a:extLst>
          </p:cNvPr>
          <p:cNvSpPr>
            <a:spLocks noGrp="1"/>
          </p:cNvSpPr>
          <p:nvPr>
            <p:ph type="body" sz="quarter" idx="16"/>
          </p:nvPr>
        </p:nvSpPr>
        <p:spPr>
          <a:xfrm>
            <a:off x="7275110"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32" name="Text Placeholder 22">
            <a:extLst>
              <a:ext uri="{FF2B5EF4-FFF2-40B4-BE49-F238E27FC236}">
                <a16:creationId xmlns:a16="http://schemas.microsoft.com/office/drawing/2014/main" id="{1861EC87-A9E2-4FC3-B8BC-06C520B8A17F}"/>
              </a:ext>
            </a:extLst>
          </p:cNvPr>
          <p:cNvSpPr>
            <a:spLocks noGrp="1"/>
          </p:cNvSpPr>
          <p:nvPr>
            <p:ph type="body" sz="quarter" idx="17"/>
          </p:nvPr>
        </p:nvSpPr>
        <p:spPr>
          <a:xfrm>
            <a:off x="7275111"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33" name="Text Placeholder 22">
            <a:extLst>
              <a:ext uri="{FF2B5EF4-FFF2-40B4-BE49-F238E27FC236}">
                <a16:creationId xmlns:a16="http://schemas.microsoft.com/office/drawing/2014/main" id="{FC3EDE91-631F-4947-94DC-557685FD23E0}"/>
              </a:ext>
            </a:extLst>
          </p:cNvPr>
          <p:cNvSpPr>
            <a:spLocks noGrp="1"/>
          </p:cNvSpPr>
          <p:nvPr>
            <p:ph type="body" sz="quarter" idx="18"/>
          </p:nvPr>
        </p:nvSpPr>
        <p:spPr>
          <a:xfrm>
            <a:off x="9517923"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34" name="Text Placeholder 22">
            <a:extLst>
              <a:ext uri="{FF2B5EF4-FFF2-40B4-BE49-F238E27FC236}">
                <a16:creationId xmlns:a16="http://schemas.microsoft.com/office/drawing/2014/main" id="{8FDDBEF4-1329-49DF-B043-D51B34F5EE34}"/>
              </a:ext>
            </a:extLst>
          </p:cNvPr>
          <p:cNvSpPr>
            <a:spLocks noGrp="1"/>
          </p:cNvSpPr>
          <p:nvPr>
            <p:ph type="body" sz="quarter" idx="19"/>
          </p:nvPr>
        </p:nvSpPr>
        <p:spPr>
          <a:xfrm>
            <a:off x="9517923"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37" name="Picture Placeholder 36">
            <a:extLst>
              <a:ext uri="{FF2B5EF4-FFF2-40B4-BE49-F238E27FC236}">
                <a16:creationId xmlns:a16="http://schemas.microsoft.com/office/drawing/2014/main" id="{FBDB3FD3-4F52-4E28-B639-5F73070E47D9}"/>
              </a:ext>
            </a:extLst>
          </p:cNvPr>
          <p:cNvSpPr>
            <a:spLocks noGrp="1"/>
          </p:cNvSpPr>
          <p:nvPr>
            <p:ph type="pic" sz="quarter" idx="20"/>
          </p:nvPr>
        </p:nvSpPr>
        <p:spPr>
          <a:xfrm>
            <a:off x="878337"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15058552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40" name="Content Placeholder 39">
            <a:extLst>
              <a:ext uri="{FF2B5EF4-FFF2-40B4-BE49-F238E27FC236}">
                <a16:creationId xmlns:a16="http://schemas.microsoft.com/office/drawing/2014/main" id="{6BB16225-AC51-4525-A1E8-438B8B0B7361}"/>
              </a:ext>
            </a:extLst>
          </p:cNvPr>
          <p:cNvSpPr>
            <a:spLocks noGrp="1"/>
          </p:cNvSpPr>
          <p:nvPr>
            <p:ph sz="quarter" idx="12"/>
          </p:nvPr>
        </p:nvSpPr>
        <p:spPr>
          <a:xfrm>
            <a:off x="1739655" y="2117897"/>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1" name="Content Placeholder 39">
            <a:extLst>
              <a:ext uri="{FF2B5EF4-FFF2-40B4-BE49-F238E27FC236}">
                <a16:creationId xmlns:a16="http://schemas.microsoft.com/office/drawing/2014/main" id="{6EC38F38-5935-49D5-AA85-4182E82D6FF2}"/>
              </a:ext>
            </a:extLst>
          </p:cNvPr>
          <p:cNvSpPr>
            <a:spLocks noGrp="1"/>
          </p:cNvSpPr>
          <p:nvPr>
            <p:ph sz="quarter" idx="13"/>
          </p:nvPr>
        </p:nvSpPr>
        <p:spPr>
          <a:xfrm>
            <a:off x="1739655" y="4724146"/>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2" name="Content Placeholder 39">
            <a:extLst>
              <a:ext uri="{FF2B5EF4-FFF2-40B4-BE49-F238E27FC236}">
                <a16:creationId xmlns:a16="http://schemas.microsoft.com/office/drawing/2014/main" id="{51C9D5ED-A19A-42A1-9200-C77E39E6F5C5}"/>
              </a:ext>
            </a:extLst>
          </p:cNvPr>
          <p:cNvSpPr>
            <a:spLocks noGrp="1"/>
          </p:cNvSpPr>
          <p:nvPr>
            <p:ph sz="quarter" idx="14"/>
          </p:nvPr>
        </p:nvSpPr>
        <p:spPr>
          <a:xfrm>
            <a:off x="1739655" y="3420892"/>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3" name="Content Placeholder 39">
            <a:extLst>
              <a:ext uri="{FF2B5EF4-FFF2-40B4-BE49-F238E27FC236}">
                <a16:creationId xmlns:a16="http://schemas.microsoft.com/office/drawing/2014/main" id="{47A95437-77F3-4E2C-8470-57587793A103}"/>
              </a:ext>
            </a:extLst>
          </p:cNvPr>
          <p:cNvSpPr>
            <a:spLocks noGrp="1"/>
          </p:cNvSpPr>
          <p:nvPr>
            <p:ph sz="quarter" idx="15"/>
          </p:nvPr>
        </p:nvSpPr>
        <p:spPr>
          <a:xfrm>
            <a:off x="7493865" y="2117897"/>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4" name="Content Placeholder 39">
            <a:extLst>
              <a:ext uri="{FF2B5EF4-FFF2-40B4-BE49-F238E27FC236}">
                <a16:creationId xmlns:a16="http://schemas.microsoft.com/office/drawing/2014/main" id="{CB1EA2BE-D294-486E-88F0-2AA9518A6E63}"/>
              </a:ext>
            </a:extLst>
          </p:cNvPr>
          <p:cNvSpPr>
            <a:spLocks noGrp="1"/>
          </p:cNvSpPr>
          <p:nvPr>
            <p:ph sz="quarter" idx="16"/>
          </p:nvPr>
        </p:nvSpPr>
        <p:spPr>
          <a:xfrm>
            <a:off x="7493865" y="4724146"/>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5" name="Content Placeholder 39">
            <a:extLst>
              <a:ext uri="{FF2B5EF4-FFF2-40B4-BE49-F238E27FC236}">
                <a16:creationId xmlns:a16="http://schemas.microsoft.com/office/drawing/2014/main" id="{108734A0-880E-44E2-858F-7AA6C6B0A5A3}"/>
              </a:ext>
            </a:extLst>
          </p:cNvPr>
          <p:cNvSpPr>
            <a:spLocks noGrp="1"/>
          </p:cNvSpPr>
          <p:nvPr>
            <p:ph sz="quarter" idx="17"/>
          </p:nvPr>
        </p:nvSpPr>
        <p:spPr>
          <a:xfrm>
            <a:off x="7493865" y="3420892"/>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10" name="Title 1">
            <a:extLst>
              <a:ext uri="{FF2B5EF4-FFF2-40B4-BE49-F238E27FC236}">
                <a16:creationId xmlns:a16="http://schemas.microsoft.com/office/drawing/2014/main" id="{63CED4CD-5348-488E-A883-0486DD5749A7}"/>
              </a:ext>
            </a:extLst>
          </p:cNvPr>
          <p:cNvSpPr>
            <a:spLocks noGrp="1"/>
          </p:cNvSpPr>
          <p:nvPr>
            <p:ph type="title"/>
          </p:nvPr>
        </p:nvSpPr>
        <p:spPr>
          <a:xfrm>
            <a:off x="660400" y="805213"/>
            <a:ext cx="10693400"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782706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A1AD702D-965C-40E9-8D23-D82E2CFA9E61}"/>
              </a:ext>
            </a:extLst>
          </p:cNvPr>
          <p:cNvSpPr txBox="1">
            <a:spLocks/>
          </p:cNvSpPr>
          <p:nvPr userDrawn="1"/>
        </p:nvSpPr>
        <p:spPr>
          <a:xfrm>
            <a:off x="660396" y="6378906"/>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solidFill>
                <a:schemeClr val="accent2"/>
              </a:solidFill>
            </a:endParaRPr>
          </a:p>
        </p:txBody>
      </p:sp>
      <p:sp>
        <p:nvSpPr>
          <p:cNvPr id="5" name="Footer Placeholder 4">
            <a:extLst>
              <a:ext uri="{FF2B5EF4-FFF2-40B4-BE49-F238E27FC236}">
                <a16:creationId xmlns:a16="http://schemas.microsoft.com/office/drawing/2014/main" id="{793E0959-6855-4447-BAEC-D32B47712F07}"/>
              </a:ext>
            </a:extLst>
          </p:cNvPr>
          <p:cNvSpPr txBox="1">
            <a:spLocks/>
          </p:cNvSpPr>
          <p:nvPr userDrawn="1"/>
        </p:nvSpPr>
        <p:spPr>
          <a:xfrm>
            <a:off x="1445526" y="6378906"/>
            <a:ext cx="41148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1100" b="1" dirty="0">
              <a:solidFill>
                <a:schemeClr val="accent2"/>
              </a:solidFill>
            </a:endParaRPr>
          </a:p>
        </p:txBody>
      </p:sp>
      <p:sp>
        <p:nvSpPr>
          <p:cNvPr id="7" name="Slide Number Placeholder 5">
            <a:extLst>
              <a:ext uri="{FF2B5EF4-FFF2-40B4-BE49-F238E27FC236}">
                <a16:creationId xmlns:a16="http://schemas.microsoft.com/office/drawing/2014/main" id="{13A05B6A-9124-4DBB-843A-84818A8F79FC}"/>
              </a:ext>
            </a:extLst>
          </p:cNvPr>
          <p:cNvSpPr txBox="1">
            <a:spLocks/>
          </p:cNvSpPr>
          <p:nvPr userDrawn="1"/>
        </p:nvSpPr>
        <p:spPr>
          <a:xfrm>
            <a:off x="8805338" y="6378906"/>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C18C1E5-FB55-42F5-BD6D-9CC153FCDBE6}" type="slidenum">
              <a:rPr lang="en-US" sz="1100" smtClean="0">
                <a:solidFill>
                  <a:schemeClr val="accent4"/>
                </a:solidFill>
              </a:rPr>
              <a:pPr algn="r"/>
              <a:t>‹#›</a:t>
            </a:fld>
            <a:endParaRPr lang="en-US" sz="1100" dirty="0">
              <a:solidFill>
                <a:schemeClr val="accent4"/>
              </a:solidFill>
            </a:endParaRPr>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88" r:id="rId3"/>
    <p:sldLayoutId id="2147483681" r:id="rId4"/>
    <p:sldLayoutId id="2147483680" r:id="rId5"/>
    <p:sldLayoutId id="2147483682" r:id="rId6"/>
    <p:sldLayoutId id="2147483677" r:id="rId7"/>
    <p:sldLayoutId id="2147483654" r:id="rId8"/>
    <p:sldLayoutId id="2147483685" r:id="rId9"/>
    <p:sldLayoutId id="2147483684" r:id="rId10"/>
    <p:sldLayoutId id="2147483686" r:id="rId11"/>
    <p:sldLayoutId id="2147483687" r:id="rId12"/>
    <p:sldLayoutId id="2147483675" r:id="rId13"/>
    <p:sldLayoutId id="2147483691" r:id="rId14"/>
  </p:sldLayoutIdLs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Placeholder 12" descr="Blue glass building">
            <a:extLst>
              <a:ext uri="{FF2B5EF4-FFF2-40B4-BE49-F238E27FC236}">
                <a16:creationId xmlns:a16="http://schemas.microsoft.com/office/drawing/2014/main" id="{E6A5B61D-69C0-4661-AD66-3D72D9A6E86F}"/>
              </a:ext>
            </a:extLst>
          </p:cNvPr>
          <p:cNvPicPr>
            <a:picLocks noGrp="1" noChangeAspect="1"/>
          </p:cNvPicPr>
          <p:nvPr>
            <p:ph type="pic" sz="quarter" idx="10"/>
          </p:nvPr>
        </p:nvPicPr>
        <p:blipFill>
          <a:blip r:embed="rId3">
            <a:alphaModFix amt="80000"/>
          </a:blip>
          <a:srcRect t="7802" b="7802"/>
          <a:stretch/>
        </p:blipFill>
        <p:spPr>
          <a:xfrm>
            <a:off x="0" y="0"/>
            <a:ext cx="12192000" cy="6858000"/>
          </a:xfrm>
          <a:blipFill dpi="0" rotWithShape="1">
            <a:blip r:embed="rId3">
              <a:alphaModFix amt="80000"/>
              <a:extLst>
                <a:ext uri="{28A0092B-C50C-407E-A947-70E740481C1C}">
                  <a14:useLocalDpi xmlns:a14="http://schemas.microsoft.com/office/drawing/2010/main" val="0"/>
                </a:ext>
              </a:extLst>
            </a:blip>
            <a:srcRect/>
            <a:stretch>
              <a:fillRect/>
            </a:stretch>
          </a:blipFill>
        </p:spPr>
      </p:pic>
      <p:sp>
        <p:nvSpPr>
          <p:cNvPr id="7" name="Title 6">
            <a:extLst>
              <a:ext uri="{FF2B5EF4-FFF2-40B4-BE49-F238E27FC236}">
                <a16:creationId xmlns:a16="http://schemas.microsoft.com/office/drawing/2014/main" id="{BD837CEB-1A69-4F72-95D4-054D82F09696}"/>
              </a:ext>
            </a:extLst>
          </p:cNvPr>
          <p:cNvSpPr>
            <a:spLocks noGrp="1"/>
          </p:cNvSpPr>
          <p:nvPr>
            <p:ph type="title"/>
          </p:nvPr>
        </p:nvSpPr>
        <p:spPr>
          <a:xfrm>
            <a:off x="338667" y="386887"/>
            <a:ext cx="11590866" cy="1893326"/>
          </a:xfrm>
        </p:spPr>
        <p:txBody>
          <a:bodyPr/>
          <a:lstStyle/>
          <a:p>
            <a:pPr algn="ctr"/>
            <a:r>
              <a:rPr lang="en-US" sz="3500" dirty="0"/>
              <a:t>Welcome:</a:t>
            </a:r>
            <a:br>
              <a:rPr lang="en-US" sz="3500" dirty="0"/>
            </a:br>
            <a:r>
              <a:rPr lang="en-US" sz="5400" dirty="0"/>
              <a:t>Real Business</a:t>
            </a:r>
            <a:br>
              <a:rPr lang="en-US" sz="3500" dirty="0"/>
            </a:br>
            <a:r>
              <a:rPr lang="en-US" sz="3500" i="1" dirty="0"/>
              <a:t>WestPoint Private Client Group</a:t>
            </a:r>
            <a:r>
              <a:rPr lang="en-US" sz="3500" dirty="0"/>
              <a:t> </a:t>
            </a:r>
            <a:br>
              <a:rPr lang="en-US" sz="4800" dirty="0"/>
            </a:br>
            <a:br>
              <a:rPr lang="en-US" sz="4800" dirty="0"/>
            </a:br>
            <a:br>
              <a:rPr lang="en-US" sz="4800" dirty="0"/>
            </a:br>
            <a:endParaRPr lang="en-US" dirty="0"/>
          </a:p>
        </p:txBody>
      </p:sp>
      <p:sp>
        <p:nvSpPr>
          <p:cNvPr id="21" name="Hexagon 20">
            <a:extLst>
              <a:ext uri="{FF2B5EF4-FFF2-40B4-BE49-F238E27FC236}">
                <a16:creationId xmlns:a16="http://schemas.microsoft.com/office/drawing/2014/main" id="{35FAA64B-9D7A-4109-97E0-B0BAA29C475F}"/>
              </a:ext>
              <a:ext uri="{C183D7F6-B498-43B3-948B-1728B52AA6E4}">
                <adec:decorative xmlns:adec="http://schemas.microsoft.com/office/drawing/2017/decorative" val="1"/>
              </a:ext>
            </a:extLst>
          </p:cNvPr>
          <p:cNvSpPr/>
          <p:nvPr/>
        </p:nvSpPr>
        <p:spPr>
          <a:xfrm>
            <a:off x="11360945" y="5931050"/>
            <a:ext cx="651613" cy="56173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00A0E61B-8139-47E5-862B-C6D87AFF35A2}"/>
              </a:ext>
              <a:ext uri="{C183D7F6-B498-43B3-948B-1728B52AA6E4}">
                <adec:decorative xmlns:adec="http://schemas.microsoft.com/office/drawing/2017/decorative" val="1"/>
              </a:ext>
            </a:extLst>
          </p:cNvPr>
          <p:cNvSpPr/>
          <p:nvPr/>
        </p:nvSpPr>
        <p:spPr>
          <a:xfrm>
            <a:off x="216169" y="131328"/>
            <a:ext cx="785546" cy="6771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B06F39E4-24A5-44F2-BD9A-7E8C8AF2773B}"/>
              </a:ext>
              <a:ext uri="{C183D7F6-B498-43B3-948B-1728B52AA6E4}">
                <adec:decorative xmlns:adec="http://schemas.microsoft.com/office/drawing/2017/decorative" val="1"/>
              </a:ext>
            </a:extLst>
          </p:cNvPr>
          <p:cNvSpPr/>
          <p:nvPr/>
        </p:nvSpPr>
        <p:spPr>
          <a:xfrm>
            <a:off x="142280" y="3663962"/>
            <a:ext cx="392774" cy="33859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Hexagon 1">
            <a:extLst>
              <a:ext uri="{FF2B5EF4-FFF2-40B4-BE49-F238E27FC236}">
                <a16:creationId xmlns:a16="http://schemas.microsoft.com/office/drawing/2014/main" id="{62F7433A-0BB9-4B38-A96F-AB1B77772B59}"/>
              </a:ext>
              <a:ext uri="{C183D7F6-B498-43B3-948B-1728B52AA6E4}">
                <adec:decorative xmlns:adec="http://schemas.microsoft.com/office/drawing/2017/decorative" val="1"/>
              </a:ext>
            </a:extLst>
          </p:cNvPr>
          <p:cNvSpPr/>
          <p:nvPr/>
        </p:nvSpPr>
        <p:spPr>
          <a:xfrm>
            <a:off x="1001715" y="663523"/>
            <a:ext cx="196388" cy="1693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49499BB3-F187-4DE9-9D41-D1A5AAA8F9E8}"/>
              </a:ext>
            </a:extLst>
          </p:cNvPr>
          <p:cNvSpPr txBox="1">
            <a:spLocks/>
          </p:cNvSpPr>
          <p:nvPr/>
        </p:nvSpPr>
        <p:spPr>
          <a:xfrm>
            <a:off x="838200" y="2613138"/>
            <a:ext cx="10515600" cy="4351338"/>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dirty="0">
                <a:solidFill>
                  <a:schemeClr val="bg1"/>
                </a:solidFill>
              </a:rPr>
              <a:t>We believe the “bounce-back” will be greater than the “set back”       and we want business owners to be in the best position possible to move ahead.</a:t>
            </a:r>
          </a:p>
          <a:p>
            <a:pPr marL="0" indent="0">
              <a:buFont typeface="Arial" panose="020B0604020202020204" pitchFamily="34" charset="0"/>
              <a:buNone/>
            </a:pPr>
            <a:endParaRPr lang="en-US" sz="2800" dirty="0">
              <a:solidFill>
                <a:schemeClr val="bg1"/>
              </a:solidFill>
            </a:endParaRPr>
          </a:p>
          <a:p>
            <a:r>
              <a:rPr lang="en-US" sz="2800" dirty="0">
                <a:solidFill>
                  <a:schemeClr val="bg1"/>
                </a:solidFill>
              </a:rPr>
              <a:t>What comes next for your business environment? </a:t>
            </a:r>
          </a:p>
          <a:p>
            <a:pPr marL="0" indent="0">
              <a:buFont typeface="Arial" panose="020B0604020202020204" pitchFamily="34" charset="0"/>
              <a:buNone/>
            </a:pPr>
            <a:endParaRPr lang="en-US" sz="2800" dirty="0">
              <a:solidFill>
                <a:schemeClr val="bg1"/>
              </a:solidFill>
            </a:endParaRPr>
          </a:p>
          <a:p>
            <a:r>
              <a:rPr lang="en-US" sz="2800" dirty="0">
                <a:solidFill>
                  <a:schemeClr val="bg1"/>
                </a:solidFill>
              </a:rPr>
              <a:t>Are you ready for it, and are you ready to capture new opportunities?</a:t>
            </a:r>
          </a:p>
          <a:p>
            <a:endParaRPr lang="en-US" sz="2800" dirty="0">
              <a:solidFill>
                <a:schemeClr val="bg1"/>
              </a:solidFill>
            </a:endParaRPr>
          </a:p>
        </p:txBody>
      </p:sp>
    </p:spTree>
    <p:extLst>
      <p:ext uri="{BB962C8B-B14F-4D97-AF65-F5344CB8AC3E}">
        <p14:creationId xmlns:p14="http://schemas.microsoft.com/office/powerpoint/2010/main" val="3665993043"/>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1A5916D-8A05-42B4-A144-58C96A98B703}"/>
              </a:ext>
            </a:extLst>
          </p:cNvPr>
          <p:cNvSpPr/>
          <p:nvPr/>
        </p:nvSpPr>
        <p:spPr>
          <a:xfrm>
            <a:off x="660400" y="6439829"/>
            <a:ext cx="1781718" cy="2174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Placeholder 10" descr="Reflection of city at dusk on mirrored building">
            <a:extLst>
              <a:ext uri="{FF2B5EF4-FFF2-40B4-BE49-F238E27FC236}">
                <a16:creationId xmlns:a16="http://schemas.microsoft.com/office/drawing/2014/main" id="{A6BB8C77-DD89-43B6-B2A2-93783452E694}"/>
              </a:ext>
            </a:extLst>
          </p:cNvPr>
          <p:cNvPicPr>
            <a:picLocks noChangeAspect="1"/>
          </p:cNvPicPr>
          <p:nvPr/>
        </p:nvPicPr>
        <p:blipFill>
          <a:blip r:embed="rId3">
            <a:alphaModFix amt="80000"/>
          </a:blip>
          <a:srcRect t="6692" b="6692"/>
          <a:stretch/>
        </p:blipFill>
        <p:spPr>
          <a:xfrm>
            <a:off x="0" y="0"/>
            <a:ext cx="12192000" cy="6858000"/>
          </a:xfrm>
          <a:prstGeom prst="rect">
            <a:avLst/>
          </a:prstGeom>
        </p:spPr>
      </p:pic>
      <p:sp>
        <p:nvSpPr>
          <p:cNvPr id="5" name="Rectangle 4">
            <a:extLst>
              <a:ext uri="{FF2B5EF4-FFF2-40B4-BE49-F238E27FC236}">
                <a16:creationId xmlns:a16="http://schemas.microsoft.com/office/drawing/2014/main" id="{F79A2C9F-7319-4A72-9DCB-A75A64A2F3BC}"/>
              </a:ext>
              <a:ext uri="{C183D7F6-B498-43B3-948B-1728B52AA6E4}">
                <adec:decorative xmlns:adec="http://schemas.microsoft.com/office/drawing/2017/decorative" val="1"/>
              </a:ext>
            </a:extLst>
          </p:cNvPr>
          <p:cNvSpPr/>
          <p:nvPr/>
        </p:nvSpPr>
        <p:spPr>
          <a:xfrm>
            <a:off x="3642171" y="1350103"/>
            <a:ext cx="8299047" cy="5134176"/>
          </a:xfrm>
          <a:prstGeom prst="rect">
            <a:avLst/>
          </a:prstGeom>
          <a:solidFill>
            <a:srgbClr val="F2F2F2">
              <a:alpha val="40000"/>
            </a:srgb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9CB2F72-090D-497C-818E-BC3772C0D56E}"/>
              </a:ext>
            </a:extLst>
          </p:cNvPr>
          <p:cNvSpPr txBox="1"/>
          <p:nvPr/>
        </p:nvSpPr>
        <p:spPr>
          <a:xfrm>
            <a:off x="798653" y="243612"/>
            <a:ext cx="10391007" cy="646331"/>
          </a:xfrm>
          <a:prstGeom prst="rect">
            <a:avLst/>
          </a:prstGeom>
          <a:noFill/>
        </p:spPr>
        <p:txBody>
          <a:bodyPr wrap="square" rtlCol="0">
            <a:spAutoFit/>
          </a:bodyPr>
          <a:lstStyle/>
          <a:p>
            <a:r>
              <a:rPr lang="en-US" sz="3600" b="1" dirty="0">
                <a:solidFill>
                  <a:schemeClr val="bg1"/>
                </a:solidFill>
                <a:latin typeface="+mj-lt"/>
              </a:rPr>
              <a:t>When are you planning to transition the company?</a:t>
            </a:r>
          </a:p>
        </p:txBody>
      </p:sp>
      <p:sp>
        <p:nvSpPr>
          <p:cNvPr id="11" name="TextBox 10">
            <a:extLst>
              <a:ext uri="{FF2B5EF4-FFF2-40B4-BE49-F238E27FC236}">
                <a16:creationId xmlns:a16="http://schemas.microsoft.com/office/drawing/2014/main" id="{E1E7F258-1184-4227-9260-353E533319DE}"/>
              </a:ext>
            </a:extLst>
          </p:cNvPr>
          <p:cNvSpPr txBox="1"/>
          <p:nvPr/>
        </p:nvSpPr>
        <p:spPr>
          <a:xfrm>
            <a:off x="262358" y="2716732"/>
            <a:ext cx="4863973" cy="1938992"/>
          </a:xfrm>
          <a:prstGeom prst="rect">
            <a:avLst/>
          </a:prstGeom>
          <a:noFill/>
        </p:spPr>
        <p:txBody>
          <a:bodyPr wrap="square" rtlCol="0">
            <a:spAutoFit/>
          </a:bodyPr>
          <a:lstStyle/>
          <a:p>
            <a:r>
              <a:rPr lang="en-US" sz="6000" dirty="0">
                <a:solidFill>
                  <a:schemeClr val="bg1"/>
                </a:solidFill>
                <a:latin typeface="+mj-lt"/>
              </a:rPr>
              <a:t>Readiness Data</a:t>
            </a:r>
          </a:p>
        </p:txBody>
      </p:sp>
      <p:pic>
        <p:nvPicPr>
          <p:cNvPr id="8" name="Picture 7">
            <a:extLst>
              <a:ext uri="{FF2B5EF4-FFF2-40B4-BE49-F238E27FC236}">
                <a16:creationId xmlns:a16="http://schemas.microsoft.com/office/drawing/2014/main" id="{ADAECE06-159A-443C-87FD-39DF978006AE}"/>
              </a:ext>
            </a:extLst>
          </p:cNvPr>
          <p:cNvPicPr>
            <a:picLocks noChangeAspect="1"/>
          </p:cNvPicPr>
          <p:nvPr/>
        </p:nvPicPr>
        <p:blipFill rotWithShape="1">
          <a:blip r:embed="rId4"/>
          <a:srcRect t="18938"/>
          <a:stretch/>
        </p:blipFill>
        <p:spPr>
          <a:xfrm>
            <a:off x="3726555" y="1956122"/>
            <a:ext cx="8230313" cy="3815197"/>
          </a:xfrm>
          <a:prstGeom prst="rect">
            <a:avLst/>
          </a:prstGeom>
        </p:spPr>
      </p:pic>
      <p:sp>
        <p:nvSpPr>
          <p:cNvPr id="9" name="TextBox 8">
            <a:extLst>
              <a:ext uri="{FF2B5EF4-FFF2-40B4-BE49-F238E27FC236}">
                <a16:creationId xmlns:a16="http://schemas.microsoft.com/office/drawing/2014/main" id="{054E1CC1-E5E2-48C6-A04D-705D32D355D4}"/>
              </a:ext>
            </a:extLst>
          </p:cNvPr>
          <p:cNvSpPr txBox="1"/>
          <p:nvPr/>
        </p:nvSpPr>
        <p:spPr>
          <a:xfrm>
            <a:off x="262357" y="6384320"/>
            <a:ext cx="2105890" cy="369332"/>
          </a:xfrm>
          <a:prstGeom prst="rect">
            <a:avLst/>
          </a:prstGeom>
          <a:noFill/>
        </p:spPr>
        <p:txBody>
          <a:bodyPr wrap="square" rtlCol="0">
            <a:spAutoFit/>
          </a:bodyPr>
          <a:lstStyle/>
          <a:p>
            <a:r>
              <a:rPr lang="en-US" sz="1800" b="1" baseline="30000" dirty="0">
                <a:solidFill>
                  <a:schemeClr val="bg1">
                    <a:lumMod val="50000"/>
                  </a:schemeClr>
                </a:solidFill>
                <a:effectLst/>
                <a:ea typeface="Calibri" panose="020F0502020204030204" pitchFamily="34" charset="0"/>
                <a:cs typeface="Times New Roman" panose="02020603050405020304" pitchFamily="18" charset="0"/>
              </a:rPr>
              <a:t>© 2016 Exit Planning Institute</a:t>
            </a:r>
            <a:endParaRPr lang="en-US" dirty="0">
              <a:solidFill>
                <a:schemeClr val="bg1">
                  <a:lumMod val="50000"/>
                </a:schemeClr>
              </a:solidFill>
            </a:endParaRPr>
          </a:p>
        </p:txBody>
      </p:sp>
    </p:spTree>
    <p:extLst>
      <p:ext uri="{BB962C8B-B14F-4D97-AF65-F5344CB8AC3E}">
        <p14:creationId xmlns:p14="http://schemas.microsoft.com/office/powerpoint/2010/main" val="555629969"/>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5B6FD25-6922-4AB7-9431-CA234C6EDABF}"/>
              </a:ext>
            </a:extLst>
          </p:cNvPr>
          <p:cNvSpPr/>
          <p:nvPr/>
        </p:nvSpPr>
        <p:spPr>
          <a:xfrm>
            <a:off x="660400" y="6439829"/>
            <a:ext cx="1781718" cy="2174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Placeholder 10" descr="Reflection of city at dusk on mirrored building">
            <a:extLst>
              <a:ext uri="{FF2B5EF4-FFF2-40B4-BE49-F238E27FC236}">
                <a16:creationId xmlns:a16="http://schemas.microsoft.com/office/drawing/2014/main" id="{A6BB8C77-DD89-43B6-B2A2-93783452E694}"/>
              </a:ext>
            </a:extLst>
          </p:cNvPr>
          <p:cNvPicPr>
            <a:picLocks noChangeAspect="1"/>
          </p:cNvPicPr>
          <p:nvPr/>
        </p:nvPicPr>
        <p:blipFill>
          <a:blip r:embed="rId3">
            <a:alphaModFix amt="80000"/>
          </a:blip>
          <a:srcRect t="6692" b="6692"/>
          <a:stretch/>
        </p:blipFill>
        <p:spPr>
          <a:xfrm>
            <a:off x="0" y="0"/>
            <a:ext cx="12192000" cy="6858000"/>
          </a:xfrm>
          <a:prstGeom prst="rect">
            <a:avLst/>
          </a:prstGeom>
        </p:spPr>
      </p:pic>
      <p:sp>
        <p:nvSpPr>
          <p:cNvPr id="5" name="Rectangle 4">
            <a:extLst>
              <a:ext uri="{FF2B5EF4-FFF2-40B4-BE49-F238E27FC236}">
                <a16:creationId xmlns:a16="http://schemas.microsoft.com/office/drawing/2014/main" id="{F79A2C9F-7319-4A72-9DCB-A75A64A2F3BC}"/>
              </a:ext>
              <a:ext uri="{C183D7F6-B498-43B3-948B-1728B52AA6E4}">
                <adec:decorative xmlns:adec="http://schemas.microsoft.com/office/drawing/2017/decorative" val="1"/>
              </a:ext>
            </a:extLst>
          </p:cNvPr>
          <p:cNvSpPr/>
          <p:nvPr/>
        </p:nvSpPr>
        <p:spPr>
          <a:xfrm>
            <a:off x="3642171" y="1350103"/>
            <a:ext cx="8299047" cy="5134176"/>
          </a:xfrm>
          <a:prstGeom prst="rect">
            <a:avLst/>
          </a:prstGeom>
          <a:solidFill>
            <a:srgbClr val="F2F2F2">
              <a:alpha val="40000"/>
            </a:srgb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9CB2F72-090D-497C-818E-BC3772C0D56E}"/>
              </a:ext>
            </a:extLst>
          </p:cNvPr>
          <p:cNvSpPr txBox="1"/>
          <p:nvPr/>
        </p:nvSpPr>
        <p:spPr>
          <a:xfrm>
            <a:off x="660400" y="243612"/>
            <a:ext cx="10593251" cy="646331"/>
          </a:xfrm>
          <a:prstGeom prst="rect">
            <a:avLst/>
          </a:prstGeom>
          <a:noFill/>
        </p:spPr>
        <p:txBody>
          <a:bodyPr wrap="square" rtlCol="0">
            <a:spAutoFit/>
          </a:bodyPr>
          <a:lstStyle/>
          <a:p>
            <a:r>
              <a:rPr lang="en-US" sz="3600" b="1" dirty="0">
                <a:solidFill>
                  <a:schemeClr val="bg1"/>
                </a:solidFill>
                <a:latin typeface="+mj-lt"/>
              </a:rPr>
              <a:t>What best describes your companies transition plan? </a:t>
            </a:r>
          </a:p>
        </p:txBody>
      </p:sp>
      <p:sp>
        <p:nvSpPr>
          <p:cNvPr id="11" name="TextBox 10">
            <a:extLst>
              <a:ext uri="{FF2B5EF4-FFF2-40B4-BE49-F238E27FC236}">
                <a16:creationId xmlns:a16="http://schemas.microsoft.com/office/drawing/2014/main" id="{E1E7F258-1184-4227-9260-353E533319DE}"/>
              </a:ext>
            </a:extLst>
          </p:cNvPr>
          <p:cNvSpPr txBox="1"/>
          <p:nvPr/>
        </p:nvSpPr>
        <p:spPr>
          <a:xfrm>
            <a:off x="262358" y="2716732"/>
            <a:ext cx="4863973" cy="1938992"/>
          </a:xfrm>
          <a:prstGeom prst="rect">
            <a:avLst/>
          </a:prstGeom>
          <a:noFill/>
        </p:spPr>
        <p:txBody>
          <a:bodyPr wrap="square" rtlCol="0">
            <a:spAutoFit/>
          </a:bodyPr>
          <a:lstStyle/>
          <a:p>
            <a:r>
              <a:rPr lang="en-US" sz="6000" dirty="0">
                <a:solidFill>
                  <a:schemeClr val="bg1"/>
                </a:solidFill>
                <a:latin typeface="+mj-lt"/>
              </a:rPr>
              <a:t>Readiness Data</a:t>
            </a:r>
          </a:p>
        </p:txBody>
      </p:sp>
      <p:pic>
        <p:nvPicPr>
          <p:cNvPr id="13" name="Picture 12">
            <a:extLst>
              <a:ext uri="{FF2B5EF4-FFF2-40B4-BE49-F238E27FC236}">
                <a16:creationId xmlns:a16="http://schemas.microsoft.com/office/drawing/2014/main" id="{CF657C18-79D6-47DE-BE41-72B1E11A148C}"/>
              </a:ext>
            </a:extLst>
          </p:cNvPr>
          <p:cNvPicPr>
            <a:picLocks noChangeAspect="1"/>
          </p:cNvPicPr>
          <p:nvPr/>
        </p:nvPicPr>
        <p:blipFill rotWithShape="1">
          <a:blip r:embed="rId4"/>
          <a:srcRect t="18531"/>
          <a:stretch/>
        </p:blipFill>
        <p:spPr>
          <a:xfrm>
            <a:off x="3717146" y="2106591"/>
            <a:ext cx="8297375" cy="3759850"/>
          </a:xfrm>
          <a:prstGeom prst="rect">
            <a:avLst/>
          </a:prstGeom>
        </p:spPr>
      </p:pic>
      <p:sp>
        <p:nvSpPr>
          <p:cNvPr id="14" name="TextBox 13">
            <a:extLst>
              <a:ext uri="{FF2B5EF4-FFF2-40B4-BE49-F238E27FC236}">
                <a16:creationId xmlns:a16="http://schemas.microsoft.com/office/drawing/2014/main" id="{2A0117E5-E781-4B69-9294-6E12A62E7573}"/>
              </a:ext>
            </a:extLst>
          </p:cNvPr>
          <p:cNvSpPr txBox="1"/>
          <p:nvPr/>
        </p:nvSpPr>
        <p:spPr>
          <a:xfrm>
            <a:off x="262357" y="6384320"/>
            <a:ext cx="2105890" cy="369332"/>
          </a:xfrm>
          <a:prstGeom prst="rect">
            <a:avLst/>
          </a:prstGeom>
          <a:noFill/>
        </p:spPr>
        <p:txBody>
          <a:bodyPr wrap="square" rtlCol="0">
            <a:spAutoFit/>
          </a:bodyPr>
          <a:lstStyle/>
          <a:p>
            <a:r>
              <a:rPr lang="en-US" sz="1800" b="1" baseline="30000" dirty="0">
                <a:solidFill>
                  <a:schemeClr val="bg1">
                    <a:lumMod val="50000"/>
                  </a:schemeClr>
                </a:solidFill>
                <a:effectLst/>
                <a:ea typeface="Calibri" panose="020F0502020204030204" pitchFamily="34" charset="0"/>
                <a:cs typeface="Times New Roman" panose="02020603050405020304" pitchFamily="18" charset="0"/>
              </a:rPr>
              <a:t>© 2016 Exit Planning Institute</a:t>
            </a:r>
            <a:endParaRPr lang="en-US" dirty="0">
              <a:solidFill>
                <a:schemeClr val="bg1">
                  <a:lumMod val="50000"/>
                </a:schemeClr>
              </a:solidFill>
            </a:endParaRPr>
          </a:p>
        </p:txBody>
      </p:sp>
    </p:spTree>
    <p:extLst>
      <p:ext uri="{BB962C8B-B14F-4D97-AF65-F5344CB8AC3E}">
        <p14:creationId xmlns:p14="http://schemas.microsoft.com/office/powerpoint/2010/main" val="2387468910"/>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23B65D25-D54B-48E9-B2E1-8A15953A8971}"/>
              </a:ext>
            </a:extLst>
          </p:cNvPr>
          <p:cNvSpPr txBox="1">
            <a:spLocks/>
          </p:cNvSpPr>
          <p:nvPr/>
        </p:nvSpPr>
        <p:spPr>
          <a:xfrm>
            <a:off x="4590731" y="1469982"/>
            <a:ext cx="7420609" cy="4791195"/>
          </a:xfrm>
          <a:prstGeom prst="rect">
            <a:avLst/>
          </a:prstGeom>
        </p:spPr>
        <p:txBody>
          <a:bodyPr>
            <a:norm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500" dirty="0">
                <a:latin typeface="+mj-lt"/>
              </a:rPr>
              <a:t>Common </a:t>
            </a:r>
            <a:r>
              <a:rPr lang="en-US" sz="3500" dirty="0">
                <a:solidFill>
                  <a:schemeClr val="accent4"/>
                </a:solidFill>
                <a:latin typeface="+mj-lt"/>
              </a:rPr>
              <a:t>Personal </a:t>
            </a:r>
            <a:r>
              <a:rPr lang="en-US" sz="3500" dirty="0">
                <a:latin typeface="+mj-lt"/>
              </a:rPr>
              <a:t>Readiness Issues</a:t>
            </a:r>
          </a:p>
          <a:p>
            <a:pPr marL="0" indent="0">
              <a:buFont typeface="Arial" panose="020B0604020202020204" pitchFamily="34" charset="0"/>
              <a:buNone/>
            </a:pPr>
            <a:r>
              <a:rPr lang="en-US" sz="2500" i="1" dirty="0"/>
              <a:t>Loss of Identity and Lack of Support </a:t>
            </a:r>
          </a:p>
          <a:p>
            <a:pPr marL="0" indent="0">
              <a:buFont typeface="Arial" panose="020B0604020202020204" pitchFamily="34" charset="0"/>
              <a:buNone/>
            </a:pPr>
            <a:endParaRPr lang="en-US" sz="2500" i="1" dirty="0"/>
          </a:p>
          <a:p>
            <a:r>
              <a:rPr lang="en-US" sz="2500" dirty="0"/>
              <a:t>No Goals and Objectives Post Transition </a:t>
            </a:r>
          </a:p>
          <a:p>
            <a:r>
              <a:rPr lang="en-US" sz="2500" dirty="0"/>
              <a:t>No Considerations to Passions Outside of Business</a:t>
            </a:r>
          </a:p>
          <a:p>
            <a:r>
              <a:rPr lang="en-US" sz="2500" dirty="0"/>
              <a:t>No Advisory Board or Formal Transition Team</a:t>
            </a:r>
          </a:p>
          <a:p>
            <a:r>
              <a:rPr lang="en-US" sz="2500" dirty="0"/>
              <a:t>No Contingency Plan(s)</a:t>
            </a:r>
          </a:p>
          <a:p>
            <a:r>
              <a:rPr lang="en-US" sz="2500" dirty="0"/>
              <a:t>Shareholders or Family Members Not on the Same Page</a:t>
            </a:r>
          </a:p>
          <a:p>
            <a:r>
              <a:rPr lang="en-US" sz="2500" dirty="0"/>
              <a:t>Forced Generational Transfer </a:t>
            </a:r>
          </a:p>
          <a:p>
            <a:endParaRPr lang="en-US" sz="2300" dirty="0">
              <a:latin typeface="Franklin Gothic Medium" panose="020B0603020102020204" pitchFamily="34" charset="0"/>
            </a:endParaRPr>
          </a:p>
        </p:txBody>
      </p:sp>
      <p:sp>
        <p:nvSpPr>
          <p:cNvPr id="57" name="Hexagon 56">
            <a:extLst>
              <a:ext uri="{FF2B5EF4-FFF2-40B4-BE49-F238E27FC236}">
                <a16:creationId xmlns:a16="http://schemas.microsoft.com/office/drawing/2014/main" id="{B73E7A9C-367D-430B-96C0-F792469C848F}"/>
              </a:ext>
            </a:extLst>
          </p:cNvPr>
          <p:cNvSpPr/>
          <p:nvPr/>
        </p:nvSpPr>
        <p:spPr>
          <a:xfrm>
            <a:off x="-1057667" y="1469983"/>
            <a:ext cx="5379898" cy="4791195"/>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86457095-92FA-4AA3-89A4-003866E343C0}"/>
              </a:ext>
            </a:extLst>
          </p:cNvPr>
          <p:cNvSpPr txBox="1"/>
          <p:nvPr/>
        </p:nvSpPr>
        <p:spPr>
          <a:xfrm>
            <a:off x="416691" y="2896084"/>
            <a:ext cx="3727046" cy="1938992"/>
          </a:xfrm>
          <a:prstGeom prst="rect">
            <a:avLst/>
          </a:prstGeom>
          <a:noFill/>
        </p:spPr>
        <p:txBody>
          <a:bodyPr wrap="square">
            <a:spAutoFit/>
          </a:bodyPr>
          <a:lstStyle/>
          <a:p>
            <a:r>
              <a:rPr lang="en-US" sz="6000" spc="-100" dirty="0">
                <a:solidFill>
                  <a:schemeClr val="bg1"/>
                </a:solidFill>
                <a:latin typeface="+mj-lt"/>
              </a:rPr>
              <a:t>Readiness </a:t>
            </a:r>
          </a:p>
          <a:p>
            <a:r>
              <a:rPr lang="en-US" sz="6000" spc="-100" dirty="0">
                <a:solidFill>
                  <a:schemeClr val="bg1"/>
                </a:solidFill>
                <a:latin typeface="+mj-lt"/>
              </a:rPr>
              <a:t>Issues</a:t>
            </a:r>
            <a:endParaRPr lang="en-US" sz="6000" dirty="0">
              <a:solidFill>
                <a:schemeClr val="bg1"/>
              </a:solidFill>
              <a:latin typeface="+mj-lt"/>
            </a:endParaRPr>
          </a:p>
        </p:txBody>
      </p:sp>
      <p:sp>
        <p:nvSpPr>
          <p:cNvPr id="61" name="Rectangle 60">
            <a:extLst>
              <a:ext uri="{FF2B5EF4-FFF2-40B4-BE49-F238E27FC236}">
                <a16:creationId xmlns:a16="http://schemas.microsoft.com/office/drawing/2014/main" id="{2B7F3335-4B79-4BE9-B388-0257706ABCB0}"/>
              </a:ext>
            </a:extLst>
          </p:cNvPr>
          <p:cNvSpPr/>
          <p:nvPr/>
        </p:nvSpPr>
        <p:spPr>
          <a:xfrm>
            <a:off x="660400" y="6439829"/>
            <a:ext cx="1781718" cy="2174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02205265-B4C0-4D78-BDAF-519380208813}"/>
              </a:ext>
            </a:extLst>
          </p:cNvPr>
          <p:cNvSpPr txBox="1"/>
          <p:nvPr/>
        </p:nvSpPr>
        <p:spPr>
          <a:xfrm>
            <a:off x="262357" y="6384320"/>
            <a:ext cx="2105890" cy="369332"/>
          </a:xfrm>
          <a:prstGeom prst="rect">
            <a:avLst/>
          </a:prstGeom>
          <a:noFill/>
        </p:spPr>
        <p:txBody>
          <a:bodyPr wrap="square" rtlCol="0">
            <a:spAutoFit/>
          </a:bodyPr>
          <a:lstStyle/>
          <a:p>
            <a:r>
              <a:rPr lang="en-US" sz="1800" b="1" baseline="30000" dirty="0">
                <a:solidFill>
                  <a:schemeClr val="bg1">
                    <a:lumMod val="75000"/>
                  </a:schemeClr>
                </a:solidFill>
                <a:effectLst/>
                <a:ea typeface="Calibri" panose="020F0502020204030204" pitchFamily="34" charset="0"/>
                <a:cs typeface="Times New Roman" panose="02020603050405020304" pitchFamily="18" charset="0"/>
              </a:rPr>
              <a:t>© 2016 Exit Planning Institute</a:t>
            </a:r>
            <a:endParaRPr lang="en-US" dirty="0">
              <a:solidFill>
                <a:schemeClr val="bg1">
                  <a:lumMod val="75000"/>
                </a:schemeClr>
              </a:solidFill>
            </a:endParaRPr>
          </a:p>
        </p:txBody>
      </p:sp>
    </p:spTree>
    <p:extLst>
      <p:ext uri="{BB962C8B-B14F-4D97-AF65-F5344CB8AC3E}">
        <p14:creationId xmlns:p14="http://schemas.microsoft.com/office/powerpoint/2010/main" val="3401748718"/>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4EE83C5A-2E18-45F6-9729-B992CCF56A07}"/>
              </a:ext>
            </a:extLst>
          </p:cNvPr>
          <p:cNvSpPr/>
          <p:nvPr/>
        </p:nvSpPr>
        <p:spPr>
          <a:xfrm>
            <a:off x="-1057667" y="1469983"/>
            <a:ext cx="5379898" cy="4791195"/>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B22EB2B-8ACC-49F3-94C3-834BD549CEC7}"/>
              </a:ext>
            </a:extLst>
          </p:cNvPr>
          <p:cNvSpPr txBox="1"/>
          <p:nvPr/>
        </p:nvSpPr>
        <p:spPr>
          <a:xfrm>
            <a:off x="416691" y="2896084"/>
            <a:ext cx="3727046" cy="1938992"/>
          </a:xfrm>
          <a:prstGeom prst="rect">
            <a:avLst/>
          </a:prstGeom>
          <a:noFill/>
        </p:spPr>
        <p:txBody>
          <a:bodyPr wrap="square">
            <a:spAutoFit/>
          </a:bodyPr>
          <a:lstStyle/>
          <a:p>
            <a:r>
              <a:rPr lang="en-US" sz="6000" spc="-100" dirty="0">
                <a:solidFill>
                  <a:schemeClr val="bg1"/>
                </a:solidFill>
                <a:latin typeface="+mj-lt"/>
              </a:rPr>
              <a:t>Readiness </a:t>
            </a:r>
          </a:p>
          <a:p>
            <a:r>
              <a:rPr lang="en-US" sz="6000" spc="-100" dirty="0">
                <a:solidFill>
                  <a:schemeClr val="bg1"/>
                </a:solidFill>
                <a:latin typeface="+mj-lt"/>
              </a:rPr>
              <a:t>Issues</a:t>
            </a:r>
            <a:endParaRPr lang="en-US" sz="6000" dirty="0">
              <a:solidFill>
                <a:schemeClr val="bg1"/>
              </a:solidFill>
              <a:latin typeface="+mj-lt"/>
            </a:endParaRPr>
          </a:p>
        </p:txBody>
      </p:sp>
      <p:sp>
        <p:nvSpPr>
          <p:cNvPr id="56" name="Content Placeholder 2">
            <a:extLst>
              <a:ext uri="{FF2B5EF4-FFF2-40B4-BE49-F238E27FC236}">
                <a16:creationId xmlns:a16="http://schemas.microsoft.com/office/drawing/2014/main" id="{23B65D25-D54B-48E9-B2E1-8A15953A8971}"/>
              </a:ext>
            </a:extLst>
          </p:cNvPr>
          <p:cNvSpPr txBox="1">
            <a:spLocks/>
          </p:cNvSpPr>
          <p:nvPr/>
        </p:nvSpPr>
        <p:spPr>
          <a:xfrm>
            <a:off x="4590731" y="1469984"/>
            <a:ext cx="7420609" cy="4791195"/>
          </a:xfrm>
          <a:prstGeom prst="rect">
            <a:avLst/>
          </a:prstGeom>
        </p:spPr>
        <p:txBody>
          <a:bodyPr>
            <a:normAutofit fontScale="55000" lnSpcReduction="20000"/>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400" dirty="0">
                <a:latin typeface="+mj-lt"/>
              </a:rPr>
              <a:t>Common </a:t>
            </a:r>
            <a:r>
              <a:rPr lang="en-US" sz="6400" dirty="0">
                <a:solidFill>
                  <a:schemeClr val="accent4"/>
                </a:solidFill>
                <a:latin typeface="+mj-lt"/>
              </a:rPr>
              <a:t>Financial</a:t>
            </a:r>
            <a:r>
              <a:rPr lang="en-US" sz="6400" dirty="0">
                <a:latin typeface="+mj-lt"/>
              </a:rPr>
              <a:t> Readiness Issues</a:t>
            </a:r>
          </a:p>
          <a:p>
            <a:pPr marL="0" indent="0">
              <a:buNone/>
            </a:pPr>
            <a:r>
              <a:rPr lang="en-US" sz="4800" i="1" dirty="0"/>
              <a:t>Owners with High Income Needs </a:t>
            </a:r>
          </a:p>
          <a:p>
            <a:pPr marL="0" indent="0">
              <a:buNone/>
            </a:pPr>
            <a:endParaRPr lang="en-US" sz="4800" i="1" dirty="0"/>
          </a:p>
          <a:p>
            <a:r>
              <a:rPr lang="en-US" sz="4800" dirty="0"/>
              <a:t>Income Requirements Post Transition </a:t>
            </a:r>
          </a:p>
          <a:p>
            <a:r>
              <a:rPr lang="en-US" sz="4800" dirty="0"/>
              <a:t>Needs vs. Wants </a:t>
            </a:r>
          </a:p>
          <a:p>
            <a:r>
              <a:rPr lang="en-US" sz="4800" dirty="0"/>
              <a:t>Financial Plan Does Not Consider the Value of the Business or Overstated Opinion of Value </a:t>
            </a:r>
          </a:p>
          <a:p>
            <a:r>
              <a:rPr lang="en-US" sz="4800" dirty="0"/>
              <a:t>Net Proceeds Analysis</a:t>
            </a:r>
          </a:p>
          <a:p>
            <a:r>
              <a:rPr lang="en-US" sz="4800" dirty="0"/>
              <a:t>Tax Planning </a:t>
            </a:r>
          </a:p>
          <a:p>
            <a:r>
              <a:rPr lang="en-US" sz="4800" dirty="0"/>
              <a:t>Risk Sensitivity Considerations </a:t>
            </a:r>
          </a:p>
          <a:p>
            <a:r>
              <a:rPr lang="en-US" sz="4800" dirty="0"/>
              <a:t>Financial Plan Aligned with Personal Plan </a:t>
            </a:r>
          </a:p>
          <a:p>
            <a:endParaRPr lang="en-US" sz="4400" dirty="0">
              <a:latin typeface="Franklin Gothic Medium" panose="020B0603020102020204" pitchFamily="34" charset="0"/>
            </a:endParaRPr>
          </a:p>
        </p:txBody>
      </p:sp>
      <p:sp>
        <p:nvSpPr>
          <p:cNvPr id="8" name="Rectangle 7">
            <a:extLst>
              <a:ext uri="{FF2B5EF4-FFF2-40B4-BE49-F238E27FC236}">
                <a16:creationId xmlns:a16="http://schemas.microsoft.com/office/drawing/2014/main" id="{8F93D9F7-99A3-40D0-B369-52C65E51AC50}"/>
              </a:ext>
            </a:extLst>
          </p:cNvPr>
          <p:cNvSpPr/>
          <p:nvPr/>
        </p:nvSpPr>
        <p:spPr>
          <a:xfrm>
            <a:off x="660400" y="6439829"/>
            <a:ext cx="1781718" cy="2174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449C1CE-C531-4CEC-8DC2-4E2FF4EAAF92}"/>
              </a:ext>
            </a:extLst>
          </p:cNvPr>
          <p:cNvSpPr txBox="1"/>
          <p:nvPr/>
        </p:nvSpPr>
        <p:spPr>
          <a:xfrm>
            <a:off x="262357" y="6384320"/>
            <a:ext cx="2105890" cy="369332"/>
          </a:xfrm>
          <a:prstGeom prst="rect">
            <a:avLst/>
          </a:prstGeom>
          <a:noFill/>
        </p:spPr>
        <p:txBody>
          <a:bodyPr wrap="square" rtlCol="0">
            <a:spAutoFit/>
          </a:bodyPr>
          <a:lstStyle/>
          <a:p>
            <a:r>
              <a:rPr lang="en-US" sz="1800" b="1" baseline="30000" dirty="0">
                <a:solidFill>
                  <a:schemeClr val="bg1">
                    <a:lumMod val="75000"/>
                  </a:schemeClr>
                </a:solidFill>
                <a:effectLst/>
                <a:ea typeface="Calibri" panose="020F0502020204030204" pitchFamily="34" charset="0"/>
                <a:cs typeface="Times New Roman" panose="02020603050405020304" pitchFamily="18" charset="0"/>
              </a:rPr>
              <a:t>© 2016 Exit Planning Institute</a:t>
            </a:r>
            <a:endParaRPr lang="en-US" dirty="0">
              <a:solidFill>
                <a:schemeClr val="bg1">
                  <a:lumMod val="75000"/>
                </a:schemeClr>
              </a:solidFill>
            </a:endParaRPr>
          </a:p>
        </p:txBody>
      </p:sp>
    </p:spTree>
    <p:extLst>
      <p:ext uri="{BB962C8B-B14F-4D97-AF65-F5344CB8AC3E}">
        <p14:creationId xmlns:p14="http://schemas.microsoft.com/office/powerpoint/2010/main" val="1028648663"/>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4EE83C5A-2E18-45F6-9729-B992CCF56A07}"/>
              </a:ext>
            </a:extLst>
          </p:cNvPr>
          <p:cNvSpPr/>
          <p:nvPr/>
        </p:nvSpPr>
        <p:spPr>
          <a:xfrm>
            <a:off x="-1057667" y="1469983"/>
            <a:ext cx="5379898" cy="4791195"/>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B22EB2B-8ACC-49F3-94C3-834BD549CEC7}"/>
              </a:ext>
            </a:extLst>
          </p:cNvPr>
          <p:cNvSpPr txBox="1"/>
          <p:nvPr/>
        </p:nvSpPr>
        <p:spPr>
          <a:xfrm>
            <a:off x="416691" y="2896084"/>
            <a:ext cx="3727046" cy="1938992"/>
          </a:xfrm>
          <a:prstGeom prst="rect">
            <a:avLst/>
          </a:prstGeom>
          <a:noFill/>
        </p:spPr>
        <p:txBody>
          <a:bodyPr wrap="square">
            <a:spAutoFit/>
          </a:bodyPr>
          <a:lstStyle/>
          <a:p>
            <a:r>
              <a:rPr lang="en-US" sz="6000" spc="-100" dirty="0">
                <a:solidFill>
                  <a:schemeClr val="bg1"/>
                </a:solidFill>
                <a:latin typeface="+mj-lt"/>
              </a:rPr>
              <a:t>Readiness </a:t>
            </a:r>
          </a:p>
          <a:p>
            <a:r>
              <a:rPr lang="en-US" sz="6000" spc="-100" dirty="0">
                <a:solidFill>
                  <a:schemeClr val="bg1"/>
                </a:solidFill>
                <a:latin typeface="+mj-lt"/>
              </a:rPr>
              <a:t>Issues</a:t>
            </a:r>
            <a:endParaRPr lang="en-US" sz="6000" dirty="0">
              <a:solidFill>
                <a:schemeClr val="bg1"/>
              </a:solidFill>
              <a:latin typeface="+mj-lt"/>
            </a:endParaRPr>
          </a:p>
        </p:txBody>
      </p:sp>
      <p:sp>
        <p:nvSpPr>
          <p:cNvPr id="56" name="Content Placeholder 2">
            <a:extLst>
              <a:ext uri="{FF2B5EF4-FFF2-40B4-BE49-F238E27FC236}">
                <a16:creationId xmlns:a16="http://schemas.microsoft.com/office/drawing/2014/main" id="{23B65D25-D54B-48E9-B2E1-8A15953A8971}"/>
              </a:ext>
            </a:extLst>
          </p:cNvPr>
          <p:cNvSpPr txBox="1">
            <a:spLocks/>
          </p:cNvSpPr>
          <p:nvPr/>
        </p:nvSpPr>
        <p:spPr>
          <a:xfrm>
            <a:off x="4590731" y="1469984"/>
            <a:ext cx="7420609" cy="4791195"/>
          </a:xfrm>
          <a:prstGeom prst="rect">
            <a:avLst/>
          </a:prstGeom>
        </p:spPr>
        <p:txBody>
          <a:bodyPr>
            <a:normAutofit fontScale="77500" lnSpcReduction="20000"/>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500" dirty="0">
                <a:latin typeface="+mj-lt"/>
              </a:rPr>
              <a:t>Common </a:t>
            </a:r>
            <a:r>
              <a:rPr lang="en-US" sz="4500" dirty="0">
                <a:solidFill>
                  <a:schemeClr val="accent4"/>
                </a:solidFill>
                <a:latin typeface="+mj-lt"/>
              </a:rPr>
              <a:t>Business</a:t>
            </a:r>
            <a:r>
              <a:rPr lang="en-US" sz="4500" dirty="0">
                <a:latin typeface="+mj-lt"/>
              </a:rPr>
              <a:t> Readiness Issues</a:t>
            </a:r>
          </a:p>
          <a:p>
            <a:pPr marL="0" indent="0">
              <a:buNone/>
            </a:pPr>
            <a:r>
              <a:rPr lang="en-US" sz="3600" i="1" dirty="0"/>
              <a:t>Tangible vs. Intangible Factors </a:t>
            </a:r>
          </a:p>
          <a:p>
            <a:pPr marL="0" indent="0">
              <a:buNone/>
            </a:pPr>
            <a:endParaRPr lang="en-US" sz="3600" i="1" dirty="0"/>
          </a:p>
          <a:p>
            <a:r>
              <a:rPr lang="en-US" sz="3600" dirty="0"/>
              <a:t>EBITDA Historical vs. Projected vs. Addbacks</a:t>
            </a:r>
          </a:p>
          <a:p>
            <a:r>
              <a:rPr lang="en-US" sz="3600" dirty="0"/>
              <a:t>Valuation Multiple Considerations </a:t>
            </a:r>
          </a:p>
          <a:p>
            <a:r>
              <a:rPr lang="en-US" sz="3600" dirty="0"/>
              <a:t>Is the Business Bankable? </a:t>
            </a:r>
          </a:p>
          <a:p>
            <a:r>
              <a:rPr lang="en-US" sz="3600" dirty="0"/>
              <a:t>Creditability of Financial Information </a:t>
            </a:r>
          </a:p>
          <a:p>
            <a:r>
              <a:rPr lang="en-US" sz="3600" dirty="0"/>
              <a:t>Ability to Forecast and Its Predictability </a:t>
            </a:r>
          </a:p>
          <a:p>
            <a:r>
              <a:rPr lang="en-US" sz="3600" dirty="0"/>
              <a:t>Management Succession </a:t>
            </a:r>
          </a:p>
          <a:p>
            <a:r>
              <a:rPr lang="en-US" sz="3600" dirty="0"/>
              <a:t>Customer Base and Concentration </a:t>
            </a:r>
          </a:p>
          <a:p>
            <a:r>
              <a:rPr lang="en-US" sz="3600" dirty="0"/>
              <a:t>Ownership Group or Partners at Odds?</a:t>
            </a:r>
          </a:p>
          <a:p>
            <a:endParaRPr lang="en-US" sz="3200" dirty="0">
              <a:latin typeface="Franklin Gothic Medium" panose="020B0603020102020204" pitchFamily="34" charset="0"/>
            </a:endParaRPr>
          </a:p>
        </p:txBody>
      </p:sp>
      <p:sp>
        <p:nvSpPr>
          <p:cNvPr id="7" name="Rectangle 6">
            <a:extLst>
              <a:ext uri="{FF2B5EF4-FFF2-40B4-BE49-F238E27FC236}">
                <a16:creationId xmlns:a16="http://schemas.microsoft.com/office/drawing/2014/main" id="{06006349-A2E8-4708-9D70-213CDC69BE9B}"/>
              </a:ext>
            </a:extLst>
          </p:cNvPr>
          <p:cNvSpPr/>
          <p:nvPr/>
        </p:nvSpPr>
        <p:spPr>
          <a:xfrm>
            <a:off x="660400" y="6439829"/>
            <a:ext cx="1781718" cy="2174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F03C6AC-D888-4D96-99B4-4445C2121888}"/>
              </a:ext>
            </a:extLst>
          </p:cNvPr>
          <p:cNvSpPr txBox="1"/>
          <p:nvPr/>
        </p:nvSpPr>
        <p:spPr>
          <a:xfrm>
            <a:off x="262357" y="6384320"/>
            <a:ext cx="2105890" cy="369332"/>
          </a:xfrm>
          <a:prstGeom prst="rect">
            <a:avLst/>
          </a:prstGeom>
          <a:noFill/>
        </p:spPr>
        <p:txBody>
          <a:bodyPr wrap="square" rtlCol="0">
            <a:spAutoFit/>
          </a:bodyPr>
          <a:lstStyle/>
          <a:p>
            <a:r>
              <a:rPr lang="en-US" sz="1800" b="1" baseline="30000" dirty="0">
                <a:solidFill>
                  <a:schemeClr val="bg1">
                    <a:lumMod val="75000"/>
                  </a:schemeClr>
                </a:solidFill>
                <a:effectLst/>
                <a:ea typeface="Calibri" panose="020F0502020204030204" pitchFamily="34" charset="0"/>
                <a:cs typeface="Times New Roman" panose="02020603050405020304" pitchFamily="18" charset="0"/>
              </a:rPr>
              <a:t>© 2016 Exit Planning Institute</a:t>
            </a:r>
            <a:endParaRPr lang="en-US" dirty="0">
              <a:solidFill>
                <a:schemeClr val="bg1">
                  <a:lumMod val="75000"/>
                </a:schemeClr>
              </a:solidFill>
            </a:endParaRPr>
          </a:p>
        </p:txBody>
      </p:sp>
    </p:spTree>
    <p:extLst>
      <p:ext uri="{BB962C8B-B14F-4D97-AF65-F5344CB8AC3E}">
        <p14:creationId xmlns:p14="http://schemas.microsoft.com/office/powerpoint/2010/main" val="3658675444"/>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4EE83C5A-2E18-45F6-9729-B992CCF56A07}"/>
              </a:ext>
            </a:extLst>
          </p:cNvPr>
          <p:cNvSpPr/>
          <p:nvPr/>
        </p:nvSpPr>
        <p:spPr>
          <a:xfrm>
            <a:off x="-1069242" y="1469983"/>
            <a:ext cx="5379898" cy="4791195"/>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B22EB2B-8ACC-49F3-94C3-834BD549CEC7}"/>
              </a:ext>
            </a:extLst>
          </p:cNvPr>
          <p:cNvSpPr txBox="1"/>
          <p:nvPr/>
        </p:nvSpPr>
        <p:spPr>
          <a:xfrm>
            <a:off x="416691" y="2896084"/>
            <a:ext cx="3727046" cy="1938992"/>
          </a:xfrm>
          <a:prstGeom prst="rect">
            <a:avLst/>
          </a:prstGeom>
          <a:noFill/>
        </p:spPr>
        <p:txBody>
          <a:bodyPr wrap="square">
            <a:spAutoFit/>
          </a:bodyPr>
          <a:lstStyle/>
          <a:p>
            <a:r>
              <a:rPr lang="en-US" sz="6000" spc="-100" dirty="0">
                <a:solidFill>
                  <a:schemeClr val="bg1"/>
                </a:solidFill>
                <a:latin typeface="+mj-lt"/>
              </a:rPr>
              <a:t>Readiness </a:t>
            </a:r>
          </a:p>
          <a:p>
            <a:r>
              <a:rPr lang="en-US" sz="6000" spc="-100" dirty="0">
                <a:solidFill>
                  <a:schemeClr val="bg1"/>
                </a:solidFill>
                <a:latin typeface="+mj-lt"/>
              </a:rPr>
              <a:t>Benefits</a:t>
            </a:r>
            <a:endParaRPr lang="en-US" sz="6000" dirty="0">
              <a:solidFill>
                <a:schemeClr val="bg1"/>
              </a:solidFill>
              <a:latin typeface="+mj-lt"/>
            </a:endParaRPr>
          </a:p>
        </p:txBody>
      </p:sp>
      <p:sp>
        <p:nvSpPr>
          <p:cNvPr id="8" name="Content Placeholder 2">
            <a:extLst>
              <a:ext uri="{FF2B5EF4-FFF2-40B4-BE49-F238E27FC236}">
                <a16:creationId xmlns:a16="http://schemas.microsoft.com/office/drawing/2014/main" id="{D38D5D67-F368-474D-9FEC-E6D9D9005689}"/>
              </a:ext>
            </a:extLst>
          </p:cNvPr>
          <p:cNvSpPr txBox="1">
            <a:spLocks/>
          </p:cNvSpPr>
          <p:nvPr/>
        </p:nvSpPr>
        <p:spPr>
          <a:xfrm>
            <a:off x="4412237" y="1469983"/>
            <a:ext cx="7420609" cy="4791195"/>
          </a:xfrm>
          <a:prstGeom prst="rect">
            <a:avLst/>
          </a:prstGeom>
        </p:spPr>
        <p:txBody>
          <a:bodyPr>
            <a:normAutofit fontScale="47500" lnSpcReduction="20000"/>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buNone/>
            </a:pPr>
            <a:r>
              <a:rPr lang="en-US" sz="7400" dirty="0">
                <a:latin typeface="+mj-lt"/>
              </a:rPr>
              <a:t>Being Ready to Exit </a:t>
            </a:r>
            <a:r>
              <a:rPr lang="en-US" sz="7400" b="1" u="sng" dirty="0">
                <a:latin typeface="+mj-lt"/>
              </a:rPr>
              <a:t>WITHOUT</a:t>
            </a:r>
            <a:r>
              <a:rPr lang="en-US" sz="7400" b="1" dirty="0">
                <a:latin typeface="+mj-lt"/>
              </a:rPr>
              <a:t> H</a:t>
            </a:r>
            <a:r>
              <a:rPr lang="en-US" sz="7400" dirty="0">
                <a:latin typeface="+mj-lt"/>
              </a:rPr>
              <a:t>aving to Sell.  Is It Possible? </a:t>
            </a:r>
          </a:p>
          <a:p>
            <a:pPr marL="0" indent="0">
              <a:lnSpc>
                <a:spcPct val="120000"/>
              </a:lnSpc>
              <a:spcBef>
                <a:spcPts val="600"/>
              </a:spcBef>
              <a:buNone/>
            </a:pPr>
            <a:r>
              <a:rPr lang="en-US" sz="4800" i="1" dirty="0"/>
              <a:t>(Moving from </a:t>
            </a:r>
            <a:r>
              <a:rPr lang="en-US" sz="4800" dirty="0"/>
              <a:t>Owner </a:t>
            </a:r>
            <a:r>
              <a:rPr lang="en-US" sz="4800" b="1" i="1" u="sng" dirty="0"/>
              <a:t>Operator </a:t>
            </a:r>
            <a:r>
              <a:rPr lang="en-US" sz="4800" i="1" dirty="0"/>
              <a:t>to Owner </a:t>
            </a:r>
            <a:r>
              <a:rPr lang="en-US" sz="4800" b="1" i="1" u="sng" dirty="0"/>
              <a:t>Investor</a:t>
            </a:r>
            <a:r>
              <a:rPr lang="en-US" sz="4800" i="1" dirty="0"/>
              <a:t>)</a:t>
            </a:r>
          </a:p>
          <a:p>
            <a:pPr marL="0" indent="0">
              <a:lnSpc>
                <a:spcPct val="120000"/>
              </a:lnSpc>
              <a:buNone/>
            </a:pPr>
            <a:endParaRPr lang="en-US" sz="4800" i="1" dirty="0"/>
          </a:p>
          <a:p>
            <a:pPr marL="457200" indent="-457200">
              <a:lnSpc>
                <a:spcPct val="120000"/>
              </a:lnSpc>
              <a:buAutoNum type="arabicParenR"/>
            </a:pPr>
            <a:r>
              <a:rPr lang="en-US" sz="4800" dirty="0"/>
              <a:t>Pushes the Overall Team to Best-in-Class Performance</a:t>
            </a:r>
          </a:p>
          <a:p>
            <a:pPr marL="457200" indent="-457200">
              <a:lnSpc>
                <a:spcPct val="120000"/>
              </a:lnSpc>
              <a:buAutoNum type="arabicParenR"/>
            </a:pPr>
            <a:r>
              <a:rPr lang="en-US" sz="4800" dirty="0"/>
              <a:t>Serves as a Contingency Plan</a:t>
            </a:r>
          </a:p>
          <a:p>
            <a:pPr marL="457200" indent="-457200">
              <a:lnSpc>
                <a:spcPct val="120000"/>
              </a:lnSpc>
              <a:buAutoNum type="arabicParenR"/>
            </a:pPr>
            <a:r>
              <a:rPr lang="en-US" sz="4800" dirty="0"/>
              <a:t>Non-Solicited Offers Do Happen</a:t>
            </a:r>
          </a:p>
          <a:p>
            <a:pPr marL="457200" indent="-457200">
              <a:lnSpc>
                <a:spcPct val="120000"/>
              </a:lnSpc>
              <a:buAutoNum type="arabicParenR"/>
            </a:pPr>
            <a:r>
              <a:rPr lang="en-US" sz="4800" dirty="0"/>
              <a:t>Increase Annual Income and Value </a:t>
            </a:r>
          </a:p>
          <a:p>
            <a:endParaRPr lang="en-US" sz="4400" dirty="0">
              <a:latin typeface="Franklin Gothic Medium" panose="020B0603020102020204" pitchFamily="34" charset="0"/>
            </a:endParaRPr>
          </a:p>
        </p:txBody>
      </p:sp>
      <p:sp>
        <p:nvSpPr>
          <p:cNvPr id="10" name="Rectangle 9">
            <a:extLst>
              <a:ext uri="{FF2B5EF4-FFF2-40B4-BE49-F238E27FC236}">
                <a16:creationId xmlns:a16="http://schemas.microsoft.com/office/drawing/2014/main" id="{3D4D87D2-88D0-4C36-9097-3E42E1538E0D}"/>
              </a:ext>
            </a:extLst>
          </p:cNvPr>
          <p:cNvSpPr/>
          <p:nvPr/>
        </p:nvSpPr>
        <p:spPr>
          <a:xfrm>
            <a:off x="660400" y="6439829"/>
            <a:ext cx="1781718" cy="2174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B894721-3B7B-4CA7-B621-E12CD989DBB1}"/>
              </a:ext>
            </a:extLst>
          </p:cNvPr>
          <p:cNvSpPr txBox="1"/>
          <p:nvPr/>
        </p:nvSpPr>
        <p:spPr>
          <a:xfrm>
            <a:off x="262357" y="6384320"/>
            <a:ext cx="2105890" cy="369332"/>
          </a:xfrm>
          <a:prstGeom prst="rect">
            <a:avLst/>
          </a:prstGeom>
          <a:noFill/>
        </p:spPr>
        <p:txBody>
          <a:bodyPr wrap="square" rtlCol="0">
            <a:spAutoFit/>
          </a:bodyPr>
          <a:lstStyle/>
          <a:p>
            <a:r>
              <a:rPr lang="en-US" sz="1800" b="1" baseline="30000" dirty="0">
                <a:solidFill>
                  <a:schemeClr val="bg1">
                    <a:lumMod val="75000"/>
                  </a:schemeClr>
                </a:solidFill>
                <a:effectLst/>
                <a:ea typeface="Calibri" panose="020F0502020204030204" pitchFamily="34" charset="0"/>
                <a:cs typeface="Times New Roman" panose="02020603050405020304" pitchFamily="18" charset="0"/>
              </a:rPr>
              <a:t>© 2016 Exit Planning Institute</a:t>
            </a:r>
            <a:endParaRPr lang="en-US" dirty="0">
              <a:solidFill>
                <a:schemeClr val="bg1">
                  <a:lumMod val="75000"/>
                </a:schemeClr>
              </a:solidFill>
            </a:endParaRPr>
          </a:p>
        </p:txBody>
      </p:sp>
    </p:spTree>
    <p:extLst>
      <p:ext uri="{BB962C8B-B14F-4D97-AF65-F5344CB8AC3E}">
        <p14:creationId xmlns:p14="http://schemas.microsoft.com/office/powerpoint/2010/main" val="1662814865"/>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4EE83C5A-2E18-45F6-9729-B992CCF56A07}"/>
              </a:ext>
            </a:extLst>
          </p:cNvPr>
          <p:cNvSpPr/>
          <p:nvPr/>
        </p:nvSpPr>
        <p:spPr>
          <a:xfrm>
            <a:off x="-1069242" y="1469983"/>
            <a:ext cx="5379898" cy="4791195"/>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B22EB2B-8ACC-49F3-94C3-834BD549CEC7}"/>
              </a:ext>
            </a:extLst>
          </p:cNvPr>
          <p:cNvSpPr txBox="1"/>
          <p:nvPr/>
        </p:nvSpPr>
        <p:spPr>
          <a:xfrm>
            <a:off x="416691" y="2896084"/>
            <a:ext cx="3727046" cy="1938992"/>
          </a:xfrm>
          <a:prstGeom prst="rect">
            <a:avLst/>
          </a:prstGeom>
          <a:noFill/>
        </p:spPr>
        <p:txBody>
          <a:bodyPr wrap="square">
            <a:spAutoFit/>
          </a:bodyPr>
          <a:lstStyle/>
          <a:p>
            <a:r>
              <a:rPr lang="en-US" sz="6000" spc="-100" dirty="0">
                <a:solidFill>
                  <a:schemeClr val="bg1"/>
                </a:solidFill>
                <a:latin typeface="+mj-lt"/>
              </a:rPr>
              <a:t>Readiness </a:t>
            </a:r>
          </a:p>
          <a:p>
            <a:r>
              <a:rPr lang="en-US" sz="6000" spc="-100" dirty="0">
                <a:solidFill>
                  <a:schemeClr val="bg1"/>
                </a:solidFill>
                <a:latin typeface="+mj-lt"/>
              </a:rPr>
              <a:t>Issues</a:t>
            </a:r>
            <a:endParaRPr lang="en-US" sz="6000" dirty="0">
              <a:solidFill>
                <a:schemeClr val="bg1"/>
              </a:solidFill>
              <a:latin typeface="+mj-lt"/>
            </a:endParaRPr>
          </a:p>
        </p:txBody>
      </p:sp>
      <p:sp>
        <p:nvSpPr>
          <p:cNvPr id="8" name="Content Placeholder 2">
            <a:extLst>
              <a:ext uri="{FF2B5EF4-FFF2-40B4-BE49-F238E27FC236}">
                <a16:creationId xmlns:a16="http://schemas.microsoft.com/office/drawing/2014/main" id="{D38D5D67-F368-474D-9FEC-E6D9D9005689}"/>
              </a:ext>
            </a:extLst>
          </p:cNvPr>
          <p:cNvSpPr txBox="1">
            <a:spLocks/>
          </p:cNvSpPr>
          <p:nvPr/>
        </p:nvSpPr>
        <p:spPr>
          <a:xfrm>
            <a:off x="4310656" y="1488356"/>
            <a:ext cx="7420609" cy="4791195"/>
          </a:xfrm>
          <a:prstGeom prst="rect">
            <a:avLst/>
          </a:prstGeom>
        </p:spPr>
        <p:txBody>
          <a:bodyPr>
            <a:normAutofit fontScale="40000" lnSpcReduction="20000"/>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800" dirty="0">
                <a:latin typeface="+mj-lt"/>
              </a:rPr>
              <a:t>The Four C’s</a:t>
            </a:r>
            <a:endParaRPr lang="en-US" sz="8800" i="1" dirty="0">
              <a:latin typeface="+mj-lt"/>
            </a:endParaRPr>
          </a:p>
          <a:p>
            <a:pPr marL="0" indent="0">
              <a:buNone/>
            </a:pPr>
            <a:endParaRPr lang="en-US" sz="8000" i="1" dirty="0"/>
          </a:p>
          <a:p>
            <a:pPr>
              <a:lnSpc>
                <a:spcPct val="110000"/>
              </a:lnSpc>
              <a:spcAft>
                <a:spcPts val="600"/>
              </a:spcAft>
            </a:pPr>
            <a:r>
              <a:rPr lang="en-US" sz="8000" b="1" dirty="0"/>
              <a:t>Human Capital: </a:t>
            </a:r>
            <a:r>
              <a:rPr lang="en-US" sz="8000" dirty="0"/>
              <a:t>the Talent of Your Team</a:t>
            </a:r>
            <a:endParaRPr lang="en-US" sz="7200" dirty="0"/>
          </a:p>
          <a:p>
            <a:pPr>
              <a:lnSpc>
                <a:spcPct val="110000"/>
              </a:lnSpc>
              <a:spcAft>
                <a:spcPts val="600"/>
              </a:spcAft>
            </a:pPr>
            <a:r>
              <a:rPr lang="en-US" sz="8000" b="1" dirty="0"/>
              <a:t>Structural Capital: </a:t>
            </a:r>
            <a:r>
              <a:rPr lang="en-US" sz="8000" dirty="0"/>
              <a:t>the Value of Your Infrastructure</a:t>
            </a:r>
          </a:p>
          <a:p>
            <a:pPr>
              <a:lnSpc>
                <a:spcPct val="110000"/>
              </a:lnSpc>
              <a:spcAft>
                <a:spcPts val="600"/>
              </a:spcAft>
            </a:pPr>
            <a:r>
              <a:rPr lang="en-US" sz="8000" b="1" dirty="0"/>
              <a:t>Social Capital: </a:t>
            </a:r>
            <a:r>
              <a:rPr lang="en-US" sz="8000" dirty="0"/>
              <a:t>Your Culture and Brand</a:t>
            </a:r>
          </a:p>
          <a:p>
            <a:pPr>
              <a:lnSpc>
                <a:spcPct val="110000"/>
              </a:lnSpc>
              <a:spcAft>
                <a:spcPts val="600"/>
              </a:spcAft>
            </a:pPr>
            <a:r>
              <a:rPr lang="en-US" sz="8000" b="1" dirty="0"/>
              <a:t>Customer Capital: </a:t>
            </a:r>
            <a:r>
              <a:rPr lang="en-US" sz="8000" dirty="0"/>
              <a:t>Relationships that Are Deep, Long Term and Contractual</a:t>
            </a:r>
          </a:p>
        </p:txBody>
      </p:sp>
      <p:sp>
        <p:nvSpPr>
          <p:cNvPr id="7" name="Rectangle 6">
            <a:extLst>
              <a:ext uri="{FF2B5EF4-FFF2-40B4-BE49-F238E27FC236}">
                <a16:creationId xmlns:a16="http://schemas.microsoft.com/office/drawing/2014/main" id="{CA39CE32-9B39-47A6-BA57-39D547B20A5A}"/>
              </a:ext>
            </a:extLst>
          </p:cNvPr>
          <p:cNvSpPr/>
          <p:nvPr/>
        </p:nvSpPr>
        <p:spPr>
          <a:xfrm>
            <a:off x="660400" y="6439829"/>
            <a:ext cx="1781718" cy="2174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E9CD875-0DAC-4630-9D6C-9157EDA6EE8C}"/>
              </a:ext>
            </a:extLst>
          </p:cNvPr>
          <p:cNvSpPr txBox="1"/>
          <p:nvPr/>
        </p:nvSpPr>
        <p:spPr>
          <a:xfrm>
            <a:off x="262357" y="6384320"/>
            <a:ext cx="2105890" cy="369332"/>
          </a:xfrm>
          <a:prstGeom prst="rect">
            <a:avLst/>
          </a:prstGeom>
          <a:noFill/>
        </p:spPr>
        <p:txBody>
          <a:bodyPr wrap="square" rtlCol="0">
            <a:spAutoFit/>
          </a:bodyPr>
          <a:lstStyle/>
          <a:p>
            <a:r>
              <a:rPr lang="en-US" sz="1800" b="1" baseline="30000" dirty="0">
                <a:solidFill>
                  <a:schemeClr val="bg1">
                    <a:lumMod val="75000"/>
                  </a:schemeClr>
                </a:solidFill>
                <a:effectLst/>
                <a:ea typeface="Calibri" panose="020F0502020204030204" pitchFamily="34" charset="0"/>
                <a:cs typeface="Times New Roman" panose="02020603050405020304" pitchFamily="18" charset="0"/>
              </a:rPr>
              <a:t>© 2016 Exit Planning Institute</a:t>
            </a:r>
            <a:endParaRPr lang="en-US" dirty="0">
              <a:solidFill>
                <a:schemeClr val="bg1">
                  <a:lumMod val="75000"/>
                </a:schemeClr>
              </a:solidFill>
            </a:endParaRPr>
          </a:p>
        </p:txBody>
      </p:sp>
    </p:spTree>
    <p:extLst>
      <p:ext uri="{BB962C8B-B14F-4D97-AF65-F5344CB8AC3E}">
        <p14:creationId xmlns:p14="http://schemas.microsoft.com/office/powerpoint/2010/main" val="2656061042"/>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A4448-4930-46E0-AD53-50021D9DCF2B}"/>
              </a:ext>
            </a:extLst>
          </p:cNvPr>
          <p:cNvSpPr>
            <a:spLocks noGrp="1"/>
          </p:cNvSpPr>
          <p:nvPr>
            <p:ph type="title"/>
          </p:nvPr>
        </p:nvSpPr>
        <p:spPr>
          <a:xfrm>
            <a:off x="660400" y="805213"/>
            <a:ext cx="4826000" cy="830997"/>
          </a:xfrm>
        </p:spPr>
        <p:txBody>
          <a:bodyPr/>
          <a:lstStyle/>
          <a:p>
            <a:r>
              <a:rPr lang="en-US" sz="6000" dirty="0"/>
              <a:t>Call to Action</a:t>
            </a:r>
          </a:p>
          <a:p>
            <a:endParaRPr lang="en-US" dirty="0"/>
          </a:p>
        </p:txBody>
      </p:sp>
      <p:sp>
        <p:nvSpPr>
          <p:cNvPr id="3" name="Text Placeholder 2">
            <a:extLst>
              <a:ext uri="{FF2B5EF4-FFF2-40B4-BE49-F238E27FC236}">
                <a16:creationId xmlns:a16="http://schemas.microsoft.com/office/drawing/2014/main" id="{123F6824-E409-4436-9F53-FF50E9FB0CC0}"/>
              </a:ext>
            </a:extLst>
          </p:cNvPr>
          <p:cNvSpPr>
            <a:spLocks noGrp="1"/>
          </p:cNvSpPr>
          <p:nvPr>
            <p:ph type="body" sz="quarter" idx="10"/>
          </p:nvPr>
        </p:nvSpPr>
        <p:spPr>
          <a:xfrm>
            <a:off x="647700" y="2332159"/>
            <a:ext cx="5128067" cy="2654301"/>
          </a:xfrm>
        </p:spPr>
        <p:txBody>
          <a:bodyPr/>
          <a:lstStyle/>
          <a:p>
            <a:pPr marL="342900" indent="-342900">
              <a:buFont typeface="Arial" panose="020B0604020202020204" pitchFamily="34" charset="0"/>
              <a:buChar char="•"/>
            </a:pPr>
            <a:r>
              <a:rPr lang="en-US" sz="2800" dirty="0"/>
              <a:t>Take the attractiveness and readiness survey.</a:t>
            </a:r>
          </a:p>
          <a:p>
            <a:pPr marL="342900" indent="-342900">
              <a:buFont typeface="Arial" panose="020B0604020202020204" pitchFamily="34" charset="0"/>
              <a:buChar char="•"/>
            </a:pPr>
            <a:r>
              <a:rPr lang="en-US" sz="2800" dirty="0"/>
              <a:t>We will look at the results, and have a discussion. </a:t>
            </a:r>
          </a:p>
          <a:p>
            <a:pPr marL="342900" indent="-342900">
              <a:buFont typeface="Arial" panose="020B0604020202020204" pitchFamily="34" charset="0"/>
              <a:buChar char="•"/>
            </a:pPr>
            <a:r>
              <a:rPr lang="en-US" sz="2800" dirty="0"/>
              <a:t>Schedule a Vision Session.</a:t>
            </a:r>
          </a:p>
        </p:txBody>
      </p:sp>
      <p:pic>
        <p:nvPicPr>
          <p:cNvPr id="20" name="Picture Placeholder 8" descr="close up of bridge">
            <a:extLst>
              <a:ext uri="{FF2B5EF4-FFF2-40B4-BE49-F238E27FC236}">
                <a16:creationId xmlns:a16="http://schemas.microsoft.com/office/drawing/2014/main" id="{2EC47CED-7A85-4080-9C7C-3921E48924A7}"/>
              </a:ext>
            </a:extLst>
          </p:cNvPr>
          <p:cNvPicPr>
            <a:picLocks noGrp="1" noChangeAspect="1"/>
          </p:cNvPicPr>
          <p:nvPr>
            <p:ph type="pic" sz="quarter" idx="13"/>
          </p:nvPr>
        </p:nvPicPr>
        <p:blipFill rotWithShape="1">
          <a:blip r:embed="rId3"/>
          <a:srcRect l="17082" r="17082"/>
          <a:stretch/>
        </p:blipFill>
        <p:spPr>
          <a:xfrm>
            <a:off x="5888038" y="533400"/>
            <a:ext cx="5541962" cy="5611813"/>
          </a:xfrm>
        </p:spPr>
      </p:pic>
      <p:pic>
        <p:nvPicPr>
          <p:cNvPr id="8" name="Picture 7">
            <a:extLst>
              <a:ext uri="{FF2B5EF4-FFF2-40B4-BE49-F238E27FC236}">
                <a16:creationId xmlns:a16="http://schemas.microsoft.com/office/drawing/2014/main" id="{53F2AC8F-1249-42D7-8C84-8EDCB44AEDF1}"/>
              </a:ext>
            </a:extLst>
          </p:cNvPr>
          <p:cNvPicPr>
            <a:picLocks noChangeAspect="1"/>
          </p:cNvPicPr>
          <p:nvPr/>
        </p:nvPicPr>
        <p:blipFill>
          <a:blip r:embed="rId4"/>
          <a:stretch>
            <a:fillRect/>
          </a:stretch>
        </p:blipFill>
        <p:spPr>
          <a:xfrm>
            <a:off x="762000" y="5197368"/>
            <a:ext cx="4522747" cy="1242461"/>
          </a:xfrm>
          <a:prstGeom prst="rect">
            <a:avLst/>
          </a:prstGeom>
        </p:spPr>
      </p:pic>
      <p:sp>
        <p:nvSpPr>
          <p:cNvPr id="10" name="Rectangle 9">
            <a:extLst>
              <a:ext uri="{FF2B5EF4-FFF2-40B4-BE49-F238E27FC236}">
                <a16:creationId xmlns:a16="http://schemas.microsoft.com/office/drawing/2014/main" id="{63B2826A-0DAC-416C-9051-930B7B49BAE1}"/>
              </a:ext>
            </a:extLst>
          </p:cNvPr>
          <p:cNvSpPr/>
          <p:nvPr/>
        </p:nvSpPr>
        <p:spPr>
          <a:xfrm>
            <a:off x="660400" y="6439829"/>
            <a:ext cx="1781718" cy="2174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534863"/>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EF304F5-32C5-4869-B185-859B567855A8}"/>
              </a:ext>
            </a:extLst>
          </p:cNvPr>
          <p:cNvSpPr>
            <a:spLocks noGrp="1"/>
          </p:cNvSpPr>
          <p:nvPr>
            <p:ph type="title"/>
          </p:nvPr>
        </p:nvSpPr>
        <p:spPr>
          <a:xfrm>
            <a:off x="571184" y="534277"/>
            <a:ext cx="4504364" cy="830997"/>
          </a:xfrm>
        </p:spPr>
        <p:txBody>
          <a:bodyPr/>
          <a:lstStyle/>
          <a:p>
            <a:r>
              <a:rPr lang="en-US" sz="5000" dirty="0"/>
              <a:t>For your consideration…	</a:t>
            </a:r>
          </a:p>
        </p:txBody>
      </p:sp>
      <p:sp>
        <p:nvSpPr>
          <p:cNvPr id="7" name="Text Placeholder 6">
            <a:extLst>
              <a:ext uri="{FF2B5EF4-FFF2-40B4-BE49-F238E27FC236}">
                <a16:creationId xmlns:a16="http://schemas.microsoft.com/office/drawing/2014/main" id="{B21C28F5-3CA3-4B78-B5C9-550C00BB3174}"/>
              </a:ext>
            </a:extLst>
          </p:cNvPr>
          <p:cNvSpPr>
            <a:spLocks noGrp="1"/>
          </p:cNvSpPr>
          <p:nvPr>
            <p:ph type="body" sz="quarter" idx="12"/>
          </p:nvPr>
        </p:nvSpPr>
        <p:spPr>
          <a:xfrm>
            <a:off x="571183" y="2195171"/>
            <a:ext cx="6169729" cy="4612578"/>
          </a:xfrm>
        </p:spPr>
        <p:txBody>
          <a:bodyPr/>
          <a:lstStyle/>
          <a:p>
            <a:pPr>
              <a:lnSpc>
                <a:spcPct val="100000"/>
              </a:lnSpc>
              <a:spcAft>
                <a:spcPts val="1200"/>
              </a:spcAft>
            </a:pPr>
            <a:r>
              <a:rPr lang="en-US" dirty="0"/>
              <a:t>By starting, buying, or owning a business,                      you have set yourself on a path.</a:t>
            </a:r>
          </a:p>
          <a:p>
            <a:pPr>
              <a:lnSpc>
                <a:spcPct val="100000"/>
              </a:lnSpc>
              <a:spcAft>
                <a:spcPts val="1200"/>
              </a:spcAft>
            </a:pPr>
            <a:r>
              <a:rPr lang="en-US" dirty="0"/>
              <a:t>This path is leading you and your business toward an “eventual” exit.</a:t>
            </a:r>
          </a:p>
          <a:p>
            <a:pPr>
              <a:lnSpc>
                <a:spcPct val="100000"/>
              </a:lnSpc>
              <a:spcAft>
                <a:spcPts val="1200"/>
              </a:spcAft>
            </a:pPr>
            <a:r>
              <a:rPr lang="en-US" dirty="0"/>
              <a:t>There will come a time when this valuable asset will      change hands.</a:t>
            </a:r>
          </a:p>
          <a:p>
            <a:pPr>
              <a:lnSpc>
                <a:spcPct val="100000"/>
              </a:lnSpc>
              <a:spcAft>
                <a:spcPts val="1200"/>
              </a:spcAft>
            </a:pPr>
            <a:r>
              <a:rPr lang="en-US" dirty="0"/>
              <a:t>You will cease to be the owner, by force or by choice. </a:t>
            </a:r>
          </a:p>
          <a:p>
            <a:pPr>
              <a:lnSpc>
                <a:spcPct val="100000"/>
              </a:lnSpc>
              <a:spcAft>
                <a:spcPts val="1200"/>
              </a:spcAft>
            </a:pPr>
            <a:r>
              <a:rPr lang="en-US" dirty="0"/>
              <a:t>How successfully that transition happens is entirely up   to you.</a:t>
            </a:r>
          </a:p>
        </p:txBody>
      </p:sp>
      <p:pic>
        <p:nvPicPr>
          <p:cNvPr id="11" name="Picture Placeholder 10" descr="close up of building">
            <a:extLst>
              <a:ext uri="{FF2B5EF4-FFF2-40B4-BE49-F238E27FC236}">
                <a16:creationId xmlns:a16="http://schemas.microsoft.com/office/drawing/2014/main" id="{1CE2008D-DBCE-465F-90DA-B28A4E525131}"/>
              </a:ext>
            </a:extLst>
          </p:cNvPr>
          <p:cNvPicPr>
            <a:picLocks noGrp="1" noChangeAspect="1"/>
          </p:cNvPicPr>
          <p:nvPr>
            <p:ph type="pic" sz="quarter" idx="10"/>
          </p:nvPr>
        </p:nvPicPr>
        <p:blipFill>
          <a:blip r:embed="rId3"/>
          <a:srcRect l="15351" r="15351"/>
          <a:stretch>
            <a:fillRect/>
          </a:stretch>
        </p:blipFill>
        <p:spPr/>
      </p:pic>
      <p:sp>
        <p:nvSpPr>
          <p:cNvPr id="6" name="Rectangle 5">
            <a:extLst>
              <a:ext uri="{FF2B5EF4-FFF2-40B4-BE49-F238E27FC236}">
                <a16:creationId xmlns:a16="http://schemas.microsoft.com/office/drawing/2014/main" id="{A85A18E8-6BE4-4123-8071-B1D5B2EDCD4D}"/>
              </a:ext>
            </a:extLst>
          </p:cNvPr>
          <p:cNvSpPr/>
          <p:nvPr/>
        </p:nvSpPr>
        <p:spPr>
          <a:xfrm>
            <a:off x="660400" y="6439829"/>
            <a:ext cx="1781718" cy="2174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1901065"/>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EF53E3-F88C-4203-A489-8C9D57513DF6}"/>
              </a:ext>
            </a:extLst>
          </p:cNvPr>
          <p:cNvSpPr>
            <a:spLocks noGrp="1"/>
          </p:cNvSpPr>
          <p:nvPr>
            <p:ph type="title"/>
          </p:nvPr>
        </p:nvSpPr>
        <p:spPr>
          <a:xfrm>
            <a:off x="604639" y="805213"/>
            <a:ext cx="5351337" cy="1374850"/>
          </a:xfrm>
        </p:spPr>
        <p:txBody>
          <a:bodyPr/>
          <a:lstStyle/>
          <a:p>
            <a:pPr marL="0" marR="0">
              <a:lnSpc>
                <a:spcPct val="107000"/>
              </a:lnSpc>
              <a:spcBef>
                <a:spcPts val="0"/>
              </a:spcBef>
              <a:spcAft>
                <a:spcPts val="800"/>
              </a:spcAft>
            </a:pPr>
            <a:r>
              <a:rPr lang="en-US" sz="5000" b="1" dirty="0">
                <a:effectLst/>
                <a:ea typeface="Calibri" panose="020F0502020204030204" pitchFamily="34" charset="0"/>
                <a:cs typeface="Times New Roman" panose="02020603050405020304" pitchFamily="18" charset="0"/>
              </a:rPr>
              <a:t>Systematic Value Extraction</a:t>
            </a:r>
            <a:r>
              <a:rPr lang="en-US" sz="5000" b="1" baseline="30000" dirty="0">
                <a:effectLst/>
                <a:ea typeface="Calibri" panose="020F0502020204030204" pitchFamily="34" charset="0"/>
                <a:cs typeface="Times New Roman" panose="02020603050405020304" pitchFamily="18" charset="0"/>
              </a:rPr>
              <a:t>©</a:t>
            </a:r>
            <a:endParaRPr lang="en-US" sz="5000" dirty="0">
              <a:effectLst/>
              <a:ea typeface="Calibri" panose="020F0502020204030204" pitchFamily="34" charset="0"/>
              <a:cs typeface="Times New Roman" panose="02020603050405020304" pitchFamily="18" charset="0"/>
            </a:endParaRPr>
          </a:p>
        </p:txBody>
      </p:sp>
      <p:sp>
        <p:nvSpPr>
          <p:cNvPr id="8" name="Text Placeholder 7">
            <a:extLst>
              <a:ext uri="{FF2B5EF4-FFF2-40B4-BE49-F238E27FC236}">
                <a16:creationId xmlns:a16="http://schemas.microsoft.com/office/drawing/2014/main" id="{6F03AADD-A4FE-4CE8-944C-3F9C9777F0AB}"/>
              </a:ext>
            </a:extLst>
          </p:cNvPr>
          <p:cNvSpPr>
            <a:spLocks noGrp="1"/>
          </p:cNvSpPr>
          <p:nvPr>
            <p:ph type="body" sz="quarter" idx="12"/>
          </p:nvPr>
        </p:nvSpPr>
        <p:spPr>
          <a:xfrm>
            <a:off x="604640" y="2345645"/>
            <a:ext cx="5857492" cy="4094184"/>
          </a:xfrm>
        </p:spPr>
        <p:txBody>
          <a:bodyPr/>
          <a:lstStyle/>
          <a:p>
            <a:pPr marL="0" indent="0">
              <a:buNone/>
            </a:pPr>
            <a:endParaRPr lang="en-US" dirty="0"/>
          </a:p>
          <a:p>
            <a:r>
              <a:rPr lang="en-US" dirty="0"/>
              <a:t>The conscious effort to grow your business in a manner that efficiently converts ownership into personal financial freedom and peace of mind</a:t>
            </a:r>
          </a:p>
          <a:p>
            <a:endParaRPr lang="en-US" dirty="0"/>
          </a:p>
          <a:p>
            <a:r>
              <a:rPr lang="en-US" dirty="0"/>
              <a:t>This brings up several important questions:</a:t>
            </a:r>
          </a:p>
          <a:p>
            <a:pPr lvl="1"/>
            <a:r>
              <a:rPr lang="en-US" dirty="0"/>
              <a:t>Therefore…how much does it cost to be you?</a:t>
            </a:r>
          </a:p>
          <a:p>
            <a:pPr lvl="1"/>
            <a:r>
              <a:rPr lang="en-US" dirty="0"/>
              <a:t>How much is enough?</a:t>
            </a:r>
          </a:p>
          <a:p>
            <a:pPr lvl="1"/>
            <a:r>
              <a:rPr lang="en-US" dirty="0"/>
              <a:t>How attractive are you to potential successors? (internal readiness)</a:t>
            </a:r>
          </a:p>
          <a:p>
            <a:pPr lvl="1"/>
            <a:r>
              <a:rPr lang="en-US" dirty="0"/>
              <a:t>How ready are you to ask for 5 to 10X multiples? (external readiness) </a:t>
            </a:r>
          </a:p>
          <a:p>
            <a:endParaRPr lang="en-US" dirty="0"/>
          </a:p>
          <a:p>
            <a:endParaRPr lang="en-US" dirty="0"/>
          </a:p>
        </p:txBody>
      </p:sp>
      <p:pic>
        <p:nvPicPr>
          <p:cNvPr id="4" name="Picture Placeholder 3" descr="close up of building">
            <a:extLst>
              <a:ext uri="{FF2B5EF4-FFF2-40B4-BE49-F238E27FC236}">
                <a16:creationId xmlns:a16="http://schemas.microsoft.com/office/drawing/2014/main" id="{5EAB7860-C105-46A8-8B51-C886DCFAB528}"/>
              </a:ext>
            </a:extLst>
          </p:cNvPr>
          <p:cNvPicPr>
            <a:picLocks noGrp="1" noChangeAspect="1"/>
          </p:cNvPicPr>
          <p:nvPr>
            <p:ph type="pic" sz="quarter" idx="13"/>
          </p:nvPr>
        </p:nvPicPr>
        <p:blipFill>
          <a:blip r:embed="rId3"/>
          <a:srcRect l="22544" r="22544"/>
          <a:stretch>
            <a:fillRect/>
          </a:stretch>
        </p:blipFill>
        <p:spPr/>
      </p:pic>
      <p:sp>
        <p:nvSpPr>
          <p:cNvPr id="7" name="Rectangle 6">
            <a:extLst>
              <a:ext uri="{FF2B5EF4-FFF2-40B4-BE49-F238E27FC236}">
                <a16:creationId xmlns:a16="http://schemas.microsoft.com/office/drawing/2014/main" id="{6FCCD579-2045-427F-A453-D11E2A6A6399}"/>
              </a:ext>
            </a:extLst>
          </p:cNvPr>
          <p:cNvSpPr/>
          <p:nvPr/>
        </p:nvSpPr>
        <p:spPr>
          <a:xfrm>
            <a:off x="660400" y="6439829"/>
            <a:ext cx="1781718" cy="2174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6770303"/>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rrow: Chevron 65">
            <a:extLst>
              <a:ext uri="{FF2B5EF4-FFF2-40B4-BE49-F238E27FC236}">
                <a16:creationId xmlns:a16="http://schemas.microsoft.com/office/drawing/2014/main" id="{917F97FB-C0E5-413B-AA25-1EB15C1EF1FB}"/>
              </a:ext>
            </a:extLst>
          </p:cNvPr>
          <p:cNvSpPr/>
          <p:nvPr/>
        </p:nvSpPr>
        <p:spPr>
          <a:xfrm>
            <a:off x="8592090" y="2504330"/>
            <a:ext cx="1673749" cy="1374412"/>
          </a:xfrm>
          <a:prstGeom prst="chevron">
            <a:avLst>
              <a:gd name="adj" fmla="val 20506"/>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Arrow: Chevron 53">
            <a:extLst>
              <a:ext uri="{FF2B5EF4-FFF2-40B4-BE49-F238E27FC236}">
                <a16:creationId xmlns:a16="http://schemas.microsoft.com/office/drawing/2014/main" id="{5F911A21-4207-449A-AA38-0599F8144836}"/>
              </a:ext>
            </a:extLst>
          </p:cNvPr>
          <p:cNvSpPr/>
          <p:nvPr/>
        </p:nvSpPr>
        <p:spPr>
          <a:xfrm>
            <a:off x="4597970" y="2493896"/>
            <a:ext cx="1673749" cy="1374412"/>
          </a:xfrm>
          <a:prstGeom prst="chevron">
            <a:avLst>
              <a:gd name="adj" fmla="val 20506"/>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grpSp>
        <p:nvGrpSpPr>
          <p:cNvPr id="5" name="Group 4">
            <a:extLst>
              <a:ext uri="{FF2B5EF4-FFF2-40B4-BE49-F238E27FC236}">
                <a16:creationId xmlns:a16="http://schemas.microsoft.com/office/drawing/2014/main" id="{E5FC84C5-51AF-4B5C-B1D9-CD8BFF090D06}"/>
              </a:ext>
            </a:extLst>
          </p:cNvPr>
          <p:cNvGrpSpPr/>
          <p:nvPr/>
        </p:nvGrpSpPr>
        <p:grpSpPr>
          <a:xfrm>
            <a:off x="481476" y="2169577"/>
            <a:ext cx="4275162" cy="277859"/>
            <a:chOff x="25768" y="930610"/>
            <a:chExt cx="2620902" cy="1075803"/>
          </a:xfrm>
        </p:grpSpPr>
        <p:sp>
          <p:nvSpPr>
            <p:cNvPr id="6" name="Arrow: Chevron 5">
              <a:extLst>
                <a:ext uri="{FF2B5EF4-FFF2-40B4-BE49-F238E27FC236}">
                  <a16:creationId xmlns:a16="http://schemas.microsoft.com/office/drawing/2014/main" id="{9E766CE6-A00B-4228-A19B-B6488457D611}"/>
                </a:ext>
              </a:extLst>
            </p:cNvPr>
            <p:cNvSpPr/>
            <p:nvPr/>
          </p:nvSpPr>
          <p:spPr>
            <a:xfrm>
              <a:off x="25768" y="930610"/>
              <a:ext cx="2620902" cy="1048360"/>
            </a:xfrm>
            <a:prstGeom prst="chevron">
              <a:avLst/>
            </a:prstGeom>
            <a:solidFill>
              <a:srgbClr val="E7E7E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7" name="Arrow: Chevron 4">
              <a:extLst>
                <a:ext uri="{FF2B5EF4-FFF2-40B4-BE49-F238E27FC236}">
                  <a16:creationId xmlns:a16="http://schemas.microsoft.com/office/drawing/2014/main" id="{E3F109BA-2014-40CE-A765-B1E695BDFCF4}"/>
                </a:ext>
              </a:extLst>
            </p:cNvPr>
            <p:cNvSpPr txBox="1"/>
            <p:nvPr/>
          </p:nvSpPr>
          <p:spPr>
            <a:xfrm>
              <a:off x="432594" y="958053"/>
              <a:ext cx="1572542" cy="1048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400" b="1" kern="1200" dirty="0">
                  <a:solidFill>
                    <a:srgbClr val="002E6D"/>
                  </a:solidFill>
                </a:rPr>
                <a:t>DISCOVER</a:t>
              </a:r>
            </a:p>
          </p:txBody>
        </p:sp>
      </p:grpSp>
      <p:grpSp>
        <p:nvGrpSpPr>
          <p:cNvPr id="30" name="Group 29">
            <a:extLst>
              <a:ext uri="{FF2B5EF4-FFF2-40B4-BE49-F238E27FC236}">
                <a16:creationId xmlns:a16="http://schemas.microsoft.com/office/drawing/2014/main" id="{96CE87B5-22DF-4C76-B547-EB00253F4607}"/>
              </a:ext>
            </a:extLst>
          </p:cNvPr>
          <p:cNvGrpSpPr/>
          <p:nvPr/>
        </p:nvGrpSpPr>
        <p:grpSpPr>
          <a:xfrm>
            <a:off x="4644693" y="2172824"/>
            <a:ext cx="4549406" cy="277859"/>
            <a:chOff x="25768" y="930610"/>
            <a:chExt cx="2620902" cy="1075803"/>
          </a:xfrm>
        </p:grpSpPr>
        <p:sp>
          <p:nvSpPr>
            <p:cNvPr id="31" name="Arrow: Chevron 30">
              <a:extLst>
                <a:ext uri="{FF2B5EF4-FFF2-40B4-BE49-F238E27FC236}">
                  <a16:creationId xmlns:a16="http://schemas.microsoft.com/office/drawing/2014/main" id="{0D1E0AC1-305D-4078-BC52-D28402EC4E19}"/>
                </a:ext>
              </a:extLst>
            </p:cNvPr>
            <p:cNvSpPr/>
            <p:nvPr/>
          </p:nvSpPr>
          <p:spPr>
            <a:xfrm>
              <a:off x="25768" y="930610"/>
              <a:ext cx="2620902" cy="1048360"/>
            </a:xfrm>
            <a:prstGeom prst="chevron">
              <a:avLst/>
            </a:prstGeom>
            <a:solidFill>
              <a:srgbClr val="E7E7E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Arrow: Chevron 4">
              <a:extLst>
                <a:ext uri="{FF2B5EF4-FFF2-40B4-BE49-F238E27FC236}">
                  <a16:creationId xmlns:a16="http://schemas.microsoft.com/office/drawing/2014/main" id="{4D55F1D0-4A2A-4C8A-B897-5F5A070E936D}"/>
                </a:ext>
              </a:extLst>
            </p:cNvPr>
            <p:cNvSpPr txBox="1"/>
            <p:nvPr/>
          </p:nvSpPr>
          <p:spPr>
            <a:xfrm>
              <a:off x="432594" y="958053"/>
              <a:ext cx="1572542" cy="1048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400" b="1" kern="1200" dirty="0">
                  <a:solidFill>
                    <a:srgbClr val="002E6D"/>
                  </a:solidFill>
                </a:rPr>
                <a:t>PREPARE</a:t>
              </a:r>
            </a:p>
          </p:txBody>
        </p:sp>
      </p:grpSp>
      <p:grpSp>
        <p:nvGrpSpPr>
          <p:cNvPr id="33" name="Group 32">
            <a:extLst>
              <a:ext uri="{FF2B5EF4-FFF2-40B4-BE49-F238E27FC236}">
                <a16:creationId xmlns:a16="http://schemas.microsoft.com/office/drawing/2014/main" id="{3BA9F02A-83EB-41CE-9DCA-CAD1FA7588C9}"/>
              </a:ext>
            </a:extLst>
          </p:cNvPr>
          <p:cNvGrpSpPr/>
          <p:nvPr/>
        </p:nvGrpSpPr>
        <p:grpSpPr>
          <a:xfrm>
            <a:off x="9085822" y="2170659"/>
            <a:ext cx="1597649" cy="277859"/>
            <a:chOff x="25768" y="930610"/>
            <a:chExt cx="2620902" cy="1075803"/>
          </a:xfrm>
        </p:grpSpPr>
        <p:sp>
          <p:nvSpPr>
            <p:cNvPr id="34" name="Arrow: Chevron 33">
              <a:extLst>
                <a:ext uri="{FF2B5EF4-FFF2-40B4-BE49-F238E27FC236}">
                  <a16:creationId xmlns:a16="http://schemas.microsoft.com/office/drawing/2014/main" id="{D8F841D4-42EC-4F2C-8D46-D88ECA1EEFC1}"/>
                </a:ext>
              </a:extLst>
            </p:cNvPr>
            <p:cNvSpPr/>
            <p:nvPr/>
          </p:nvSpPr>
          <p:spPr>
            <a:xfrm>
              <a:off x="25768" y="930610"/>
              <a:ext cx="2620902" cy="1048360"/>
            </a:xfrm>
            <a:prstGeom prst="chevron">
              <a:avLst/>
            </a:prstGeom>
            <a:solidFill>
              <a:srgbClr val="E7E7E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Arrow: Chevron 4">
              <a:extLst>
                <a:ext uri="{FF2B5EF4-FFF2-40B4-BE49-F238E27FC236}">
                  <a16:creationId xmlns:a16="http://schemas.microsoft.com/office/drawing/2014/main" id="{03E4020B-8426-443E-8043-4BD698D1AB2B}"/>
                </a:ext>
              </a:extLst>
            </p:cNvPr>
            <p:cNvSpPr txBox="1"/>
            <p:nvPr/>
          </p:nvSpPr>
          <p:spPr>
            <a:xfrm>
              <a:off x="432594" y="958053"/>
              <a:ext cx="1572542" cy="1048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400" b="1" kern="1200" dirty="0">
                  <a:solidFill>
                    <a:srgbClr val="002E6D"/>
                  </a:solidFill>
                </a:rPr>
                <a:t>DECIDE</a:t>
              </a:r>
            </a:p>
          </p:txBody>
        </p:sp>
      </p:grpSp>
      <p:sp>
        <p:nvSpPr>
          <p:cNvPr id="39" name="TextBox 38">
            <a:extLst>
              <a:ext uri="{FF2B5EF4-FFF2-40B4-BE49-F238E27FC236}">
                <a16:creationId xmlns:a16="http://schemas.microsoft.com/office/drawing/2014/main" id="{B0B8A154-2533-4099-AB86-FCC1968399C3}"/>
              </a:ext>
            </a:extLst>
          </p:cNvPr>
          <p:cNvSpPr txBox="1"/>
          <p:nvPr/>
        </p:nvSpPr>
        <p:spPr>
          <a:xfrm>
            <a:off x="300595" y="1580314"/>
            <a:ext cx="10497982" cy="584775"/>
          </a:xfrm>
          <a:prstGeom prst="rect">
            <a:avLst/>
          </a:prstGeom>
          <a:noFill/>
        </p:spPr>
        <p:txBody>
          <a:bodyPr wrap="square" rtlCol="0">
            <a:spAutoFit/>
          </a:bodyPr>
          <a:lstStyle/>
          <a:p>
            <a:r>
              <a:rPr lang="en-US" sz="3200" b="1" dirty="0">
                <a:solidFill>
                  <a:srgbClr val="002E6D"/>
                </a:solidFill>
              </a:rPr>
              <a:t>Your Unique Vision with Our Systematic Approach</a:t>
            </a:r>
          </a:p>
        </p:txBody>
      </p:sp>
      <p:sp>
        <p:nvSpPr>
          <p:cNvPr id="40" name="Rectangle 39">
            <a:extLst>
              <a:ext uri="{FF2B5EF4-FFF2-40B4-BE49-F238E27FC236}">
                <a16:creationId xmlns:a16="http://schemas.microsoft.com/office/drawing/2014/main" id="{A940CB9D-39AC-4428-8FB5-A2445869C95F}"/>
              </a:ext>
            </a:extLst>
          </p:cNvPr>
          <p:cNvSpPr/>
          <p:nvPr/>
        </p:nvSpPr>
        <p:spPr>
          <a:xfrm>
            <a:off x="293252" y="4440896"/>
            <a:ext cx="4463386" cy="1131079"/>
          </a:xfrm>
          <a:prstGeom prst="rect">
            <a:avLst/>
          </a:prstGeom>
        </p:spPr>
        <p:txBody>
          <a:bodyPr wrap="square">
            <a:spAutoFit/>
          </a:bodyPr>
          <a:lstStyle/>
          <a:p>
            <a:r>
              <a:rPr lang="en-US" sz="2400" dirty="0">
                <a:solidFill>
                  <a:srgbClr val="002E6D"/>
                </a:solidFill>
              </a:rPr>
              <a:t>Systematic Value Extraction</a:t>
            </a:r>
            <a:r>
              <a:rPr lang="en-US" baseline="30000" dirty="0">
                <a:solidFill>
                  <a:srgbClr val="002E6D"/>
                </a:solidFill>
              </a:rPr>
              <a:t>©</a:t>
            </a:r>
          </a:p>
          <a:p>
            <a:r>
              <a:rPr lang="en-US" sz="1450" dirty="0">
                <a:solidFill>
                  <a:srgbClr val="002E6D"/>
                </a:solidFill>
              </a:rPr>
              <a:t>The conscious effort to grow your business in a manner that efficiently converts ownership into personal financial freedom and peace of mind</a:t>
            </a:r>
          </a:p>
        </p:txBody>
      </p:sp>
      <p:pic>
        <p:nvPicPr>
          <p:cNvPr id="42" name="Picture 41">
            <a:extLst>
              <a:ext uri="{FF2B5EF4-FFF2-40B4-BE49-F238E27FC236}">
                <a16:creationId xmlns:a16="http://schemas.microsoft.com/office/drawing/2014/main" id="{D8AF10BA-923E-4FDE-84E7-5466B7B7BD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8492" y="5957888"/>
            <a:ext cx="4340890" cy="472440"/>
          </a:xfrm>
          <a:prstGeom prst="rect">
            <a:avLst/>
          </a:prstGeom>
        </p:spPr>
      </p:pic>
      <p:sp>
        <p:nvSpPr>
          <p:cNvPr id="50" name="Arrow: Chevron 4">
            <a:extLst>
              <a:ext uri="{FF2B5EF4-FFF2-40B4-BE49-F238E27FC236}">
                <a16:creationId xmlns:a16="http://schemas.microsoft.com/office/drawing/2014/main" id="{BC898432-72CB-40A2-ACD3-8638C903181D}"/>
              </a:ext>
            </a:extLst>
          </p:cNvPr>
          <p:cNvSpPr txBox="1"/>
          <p:nvPr/>
        </p:nvSpPr>
        <p:spPr>
          <a:xfrm>
            <a:off x="5320536" y="3524101"/>
            <a:ext cx="1589002" cy="110702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400" b="1" dirty="0">
                <a:solidFill>
                  <a:srgbClr val="C00000"/>
                </a:solidFill>
              </a:rPr>
              <a:t>De-Risking</a:t>
            </a:r>
            <a:endParaRPr lang="en-US" sz="1400" b="1" kern="1200" dirty="0">
              <a:solidFill>
                <a:srgbClr val="C00000"/>
              </a:solidFill>
            </a:endParaRPr>
          </a:p>
        </p:txBody>
      </p:sp>
      <p:sp>
        <p:nvSpPr>
          <p:cNvPr id="62" name="Right Bracket 61">
            <a:extLst>
              <a:ext uri="{FF2B5EF4-FFF2-40B4-BE49-F238E27FC236}">
                <a16:creationId xmlns:a16="http://schemas.microsoft.com/office/drawing/2014/main" id="{BE56768E-7F11-491F-B37E-4D7921550162}"/>
              </a:ext>
            </a:extLst>
          </p:cNvPr>
          <p:cNvSpPr/>
          <p:nvPr/>
        </p:nvSpPr>
        <p:spPr>
          <a:xfrm rot="5400000">
            <a:off x="6056114" y="2722451"/>
            <a:ext cx="246185" cy="2773688"/>
          </a:xfrm>
          <a:prstGeom prst="rightBracket">
            <a:avLst>
              <a:gd name="adj" fmla="val 0"/>
            </a:avLst>
          </a:prstGeom>
          <a:noFill/>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row: Chevron 35">
            <a:extLst>
              <a:ext uri="{FF2B5EF4-FFF2-40B4-BE49-F238E27FC236}">
                <a16:creationId xmlns:a16="http://schemas.microsoft.com/office/drawing/2014/main" id="{C8995695-577E-4B02-80F7-01FB5D572811}"/>
              </a:ext>
            </a:extLst>
          </p:cNvPr>
          <p:cNvSpPr/>
          <p:nvPr/>
        </p:nvSpPr>
        <p:spPr>
          <a:xfrm>
            <a:off x="451370" y="2489922"/>
            <a:ext cx="1673749" cy="1374412"/>
          </a:xfrm>
          <a:prstGeom prst="chevron">
            <a:avLst>
              <a:gd name="adj" fmla="val 20506"/>
            </a:avLst>
          </a:prstGeom>
          <a:solidFill>
            <a:srgbClr val="002E6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Arrow: Chevron 4">
            <a:extLst>
              <a:ext uri="{FF2B5EF4-FFF2-40B4-BE49-F238E27FC236}">
                <a16:creationId xmlns:a16="http://schemas.microsoft.com/office/drawing/2014/main" id="{19D2083C-88FD-4DA2-8607-CB10C12418F7}"/>
              </a:ext>
            </a:extLst>
          </p:cNvPr>
          <p:cNvSpPr txBox="1"/>
          <p:nvPr/>
        </p:nvSpPr>
        <p:spPr>
          <a:xfrm>
            <a:off x="601583" y="2642604"/>
            <a:ext cx="1219490" cy="110702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400" b="1" dirty="0"/>
              <a:t>Personal, Financial, Business Assessments</a:t>
            </a:r>
            <a:endParaRPr lang="en-US" sz="1400" b="1" kern="1200" dirty="0"/>
          </a:p>
        </p:txBody>
      </p:sp>
      <p:sp>
        <p:nvSpPr>
          <p:cNvPr id="41" name="Arrow: Chevron 40">
            <a:extLst>
              <a:ext uri="{FF2B5EF4-FFF2-40B4-BE49-F238E27FC236}">
                <a16:creationId xmlns:a16="http://schemas.microsoft.com/office/drawing/2014/main" id="{7EE36AFF-A40B-4D67-91C5-386ECC0B26C8}"/>
              </a:ext>
            </a:extLst>
          </p:cNvPr>
          <p:cNvSpPr/>
          <p:nvPr/>
        </p:nvSpPr>
        <p:spPr>
          <a:xfrm>
            <a:off x="1872002" y="2495223"/>
            <a:ext cx="1673749" cy="1374412"/>
          </a:xfrm>
          <a:prstGeom prst="chevron">
            <a:avLst>
              <a:gd name="adj" fmla="val 20506"/>
            </a:avLst>
          </a:prstGeom>
          <a:solidFill>
            <a:srgbClr val="002E6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Arrow: Chevron 4">
            <a:extLst>
              <a:ext uri="{FF2B5EF4-FFF2-40B4-BE49-F238E27FC236}">
                <a16:creationId xmlns:a16="http://schemas.microsoft.com/office/drawing/2014/main" id="{18AAB000-FDE0-4E92-B8F9-38842552C304}"/>
              </a:ext>
            </a:extLst>
          </p:cNvPr>
          <p:cNvSpPr txBox="1"/>
          <p:nvPr/>
        </p:nvSpPr>
        <p:spPr>
          <a:xfrm>
            <a:off x="2051898" y="2609814"/>
            <a:ext cx="1219490" cy="110702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400" b="1" dirty="0"/>
              <a:t>Business Valuation</a:t>
            </a:r>
            <a:endParaRPr lang="en-US" sz="1400" b="1" kern="1200" dirty="0"/>
          </a:p>
        </p:txBody>
      </p:sp>
      <p:sp>
        <p:nvSpPr>
          <p:cNvPr id="48" name="Arrow: Chevron 47">
            <a:extLst>
              <a:ext uri="{FF2B5EF4-FFF2-40B4-BE49-F238E27FC236}">
                <a16:creationId xmlns:a16="http://schemas.microsoft.com/office/drawing/2014/main" id="{522C1334-D635-4D61-897E-9D286BDCAC72}"/>
              </a:ext>
            </a:extLst>
          </p:cNvPr>
          <p:cNvSpPr/>
          <p:nvPr/>
        </p:nvSpPr>
        <p:spPr>
          <a:xfrm>
            <a:off x="3286683" y="2496549"/>
            <a:ext cx="1673749" cy="1374412"/>
          </a:xfrm>
          <a:prstGeom prst="chevron">
            <a:avLst>
              <a:gd name="adj" fmla="val 20506"/>
            </a:avLst>
          </a:prstGeom>
          <a:solidFill>
            <a:srgbClr val="002E6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Arrow: Chevron 4">
            <a:extLst>
              <a:ext uri="{FF2B5EF4-FFF2-40B4-BE49-F238E27FC236}">
                <a16:creationId xmlns:a16="http://schemas.microsoft.com/office/drawing/2014/main" id="{6AE87059-24A3-4D0E-87FA-D07D9D0DD23B}"/>
              </a:ext>
            </a:extLst>
          </p:cNvPr>
          <p:cNvSpPr txBox="1"/>
          <p:nvPr/>
        </p:nvSpPr>
        <p:spPr>
          <a:xfrm>
            <a:off x="3494411" y="2579335"/>
            <a:ext cx="1219490" cy="110702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400" b="1" dirty="0"/>
              <a:t>Prioritize Action Plan</a:t>
            </a:r>
            <a:endParaRPr lang="en-US" sz="1400" b="1" kern="1200" dirty="0"/>
          </a:p>
        </p:txBody>
      </p:sp>
      <p:sp>
        <p:nvSpPr>
          <p:cNvPr id="59" name="Arrow: Chevron 58">
            <a:extLst>
              <a:ext uri="{FF2B5EF4-FFF2-40B4-BE49-F238E27FC236}">
                <a16:creationId xmlns:a16="http://schemas.microsoft.com/office/drawing/2014/main" id="{350A574D-191E-4315-B315-CE6650D67AF7}"/>
              </a:ext>
            </a:extLst>
          </p:cNvPr>
          <p:cNvSpPr/>
          <p:nvPr/>
        </p:nvSpPr>
        <p:spPr>
          <a:xfrm>
            <a:off x="6209436" y="2503175"/>
            <a:ext cx="1673749" cy="1374412"/>
          </a:xfrm>
          <a:prstGeom prst="chevron">
            <a:avLst>
              <a:gd name="adj" fmla="val 20506"/>
            </a:avLst>
          </a:prstGeom>
          <a:solidFill>
            <a:srgbClr val="002E6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Arrow: Chevron 4">
            <a:extLst>
              <a:ext uri="{FF2B5EF4-FFF2-40B4-BE49-F238E27FC236}">
                <a16:creationId xmlns:a16="http://schemas.microsoft.com/office/drawing/2014/main" id="{3B77BC62-4286-4F3A-8833-E5E6C0FEE909}"/>
              </a:ext>
            </a:extLst>
          </p:cNvPr>
          <p:cNvSpPr txBox="1"/>
          <p:nvPr/>
        </p:nvSpPr>
        <p:spPr>
          <a:xfrm>
            <a:off x="6429092" y="2641622"/>
            <a:ext cx="1301696" cy="110702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400" b="1" dirty="0"/>
              <a:t>Business Improvements</a:t>
            </a:r>
            <a:endParaRPr lang="en-US" sz="1400" b="1" kern="1200" dirty="0"/>
          </a:p>
        </p:txBody>
      </p:sp>
      <p:sp>
        <p:nvSpPr>
          <p:cNvPr id="64" name="Arrow: Chevron 63">
            <a:extLst>
              <a:ext uri="{FF2B5EF4-FFF2-40B4-BE49-F238E27FC236}">
                <a16:creationId xmlns:a16="http://schemas.microsoft.com/office/drawing/2014/main" id="{116BD402-B087-4BC6-81C2-8C80EDEB2DB1}"/>
              </a:ext>
            </a:extLst>
          </p:cNvPr>
          <p:cNvSpPr/>
          <p:nvPr/>
        </p:nvSpPr>
        <p:spPr>
          <a:xfrm>
            <a:off x="7636610" y="2503004"/>
            <a:ext cx="1673749" cy="1374412"/>
          </a:xfrm>
          <a:prstGeom prst="chevron">
            <a:avLst>
              <a:gd name="adj" fmla="val 20506"/>
            </a:avLst>
          </a:prstGeom>
          <a:solidFill>
            <a:srgbClr val="002E6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5" name="Arrow: Chevron 4">
            <a:extLst>
              <a:ext uri="{FF2B5EF4-FFF2-40B4-BE49-F238E27FC236}">
                <a16:creationId xmlns:a16="http://schemas.microsoft.com/office/drawing/2014/main" id="{1E4CC502-0275-40D2-830B-BE03CCFBBA88}"/>
              </a:ext>
            </a:extLst>
          </p:cNvPr>
          <p:cNvSpPr txBox="1"/>
          <p:nvPr/>
        </p:nvSpPr>
        <p:spPr>
          <a:xfrm>
            <a:off x="7935778" y="2617595"/>
            <a:ext cx="1219490" cy="110702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400" b="1" dirty="0"/>
              <a:t>Master Plan</a:t>
            </a:r>
            <a:endParaRPr lang="en-US" sz="1400" b="1" kern="1200" dirty="0"/>
          </a:p>
        </p:txBody>
      </p:sp>
      <p:sp>
        <p:nvSpPr>
          <p:cNvPr id="38" name="Arrow: Chevron 37">
            <a:extLst>
              <a:ext uri="{FF2B5EF4-FFF2-40B4-BE49-F238E27FC236}">
                <a16:creationId xmlns:a16="http://schemas.microsoft.com/office/drawing/2014/main" id="{3EDC5586-E3CE-4E92-A8FD-CD06CBA99C7B}"/>
              </a:ext>
            </a:extLst>
          </p:cNvPr>
          <p:cNvSpPr/>
          <p:nvPr/>
        </p:nvSpPr>
        <p:spPr>
          <a:xfrm>
            <a:off x="4790282" y="2499365"/>
            <a:ext cx="1673749" cy="1374412"/>
          </a:xfrm>
          <a:prstGeom prst="chevron">
            <a:avLst>
              <a:gd name="adj" fmla="val 20506"/>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56" name="Arrow: Chevron 55">
            <a:extLst>
              <a:ext uri="{FF2B5EF4-FFF2-40B4-BE49-F238E27FC236}">
                <a16:creationId xmlns:a16="http://schemas.microsoft.com/office/drawing/2014/main" id="{ED1AA46F-DBBA-4440-B63E-A9EC74CE7AF4}"/>
              </a:ext>
            </a:extLst>
          </p:cNvPr>
          <p:cNvSpPr/>
          <p:nvPr/>
        </p:nvSpPr>
        <p:spPr>
          <a:xfrm>
            <a:off x="4786807" y="2495889"/>
            <a:ext cx="1673749" cy="1374412"/>
          </a:xfrm>
          <a:prstGeom prst="chevron">
            <a:avLst>
              <a:gd name="adj" fmla="val 20506"/>
            </a:avLst>
          </a:prstGeom>
          <a:solidFill>
            <a:srgbClr val="002E6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Arrow: Chevron 4">
            <a:extLst>
              <a:ext uri="{FF2B5EF4-FFF2-40B4-BE49-F238E27FC236}">
                <a16:creationId xmlns:a16="http://schemas.microsoft.com/office/drawing/2014/main" id="{9E26B334-C71E-4D4D-8B0F-4CD146EDBE33}"/>
              </a:ext>
            </a:extLst>
          </p:cNvPr>
          <p:cNvSpPr txBox="1"/>
          <p:nvPr/>
        </p:nvSpPr>
        <p:spPr>
          <a:xfrm>
            <a:off x="4998509" y="2638311"/>
            <a:ext cx="1219490" cy="110702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400" b="1" dirty="0"/>
              <a:t>Personal &amp; Financial Planning</a:t>
            </a:r>
            <a:endParaRPr lang="en-US" sz="1400" b="1" kern="1200" dirty="0"/>
          </a:p>
        </p:txBody>
      </p:sp>
      <p:sp>
        <p:nvSpPr>
          <p:cNvPr id="45" name="Arrow: Chevron 44">
            <a:extLst>
              <a:ext uri="{FF2B5EF4-FFF2-40B4-BE49-F238E27FC236}">
                <a16:creationId xmlns:a16="http://schemas.microsoft.com/office/drawing/2014/main" id="{773FC161-34B5-47B2-B5D1-F4E9CFF8FA89}"/>
              </a:ext>
            </a:extLst>
          </p:cNvPr>
          <p:cNvSpPr/>
          <p:nvPr/>
        </p:nvSpPr>
        <p:spPr>
          <a:xfrm>
            <a:off x="9188287" y="2501848"/>
            <a:ext cx="1673749" cy="1374412"/>
          </a:xfrm>
          <a:prstGeom prst="chevron">
            <a:avLst>
              <a:gd name="adj" fmla="val 20506"/>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Arrow: Chevron 51">
            <a:extLst>
              <a:ext uri="{FF2B5EF4-FFF2-40B4-BE49-F238E27FC236}">
                <a16:creationId xmlns:a16="http://schemas.microsoft.com/office/drawing/2014/main" id="{DCF97FD5-EC4B-40BA-B711-2BD3F61EC406}"/>
              </a:ext>
            </a:extLst>
          </p:cNvPr>
          <p:cNvSpPr/>
          <p:nvPr/>
        </p:nvSpPr>
        <p:spPr>
          <a:xfrm>
            <a:off x="9131274" y="2500194"/>
            <a:ext cx="1673749" cy="1374412"/>
          </a:xfrm>
          <a:prstGeom prst="chevron">
            <a:avLst>
              <a:gd name="adj" fmla="val 20506"/>
            </a:avLst>
          </a:prstGeom>
          <a:solidFill>
            <a:srgbClr val="002E6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Rectangle 52">
            <a:extLst>
              <a:ext uri="{FF2B5EF4-FFF2-40B4-BE49-F238E27FC236}">
                <a16:creationId xmlns:a16="http://schemas.microsoft.com/office/drawing/2014/main" id="{C0FAEA93-847D-457D-A3B8-4698ACFBAD11}"/>
              </a:ext>
            </a:extLst>
          </p:cNvPr>
          <p:cNvSpPr/>
          <p:nvPr/>
        </p:nvSpPr>
        <p:spPr>
          <a:xfrm>
            <a:off x="8928120" y="2177606"/>
            <a:ext cx="2982220" cy="3001294"/>
          </a:xfrm>
          <a:prstGeom prst="rect">
            <a:avLst/>
          </a:prstGeom>
          <a:noFill/>
        </p:spPr>
        <p:txBody>
          <a:bodyPr wrap="none" lIns="91440" tIns="45720" rIns="91440" bIns="45720">
            <a:prstTxWarp prst="textCircle">
              <a:avLst/>
            </a:prstTxWarp>
            <a:spAutoFit/>
          </a:bodyPr>
          <a:lstStyle/>
          <a:p>
            <a:pPr algn="ctr"/>
            <a:r>
              <a:rPr lang="en-US" sz="1400" b="1" dirty="0">
                <a:ln w="0"/>
                <a:solidFill>
                  <a:srgbClr val="C00000"/>
                </a:solidFill>
                <a:cs typeface="Arial" panose="020B0604020202020204" pitchFamily="34" charset="0"/>
              </a:rPr>
              <a:t>Every 90 Days</a:t>
            </a:r>
          </a:p>
        </p:txBody>
      </p:sp>
      <p:sp>
        <p:nvSpPr>
          <p:cNvPr id="55" name="Flowchart: Connector 54">
            <a:extLst>
              <a:ext uri="{FF2B5EF4-FFF2-40B4-BE49-F238E27FC236}">
                <a16:creationId xmlns:a16="http://schemas.microsoft.com/office/drawing/2014/main" id="{5E969826-550E-46FE-AE4F-AE39D6D76F78}"/>
              </a:ext>
            </a:extLst>
          </p:cNvPr>
          <p:cNvSpPr/>
          <p:nvPr/>
        </p:nvSpPr>
        <p:spPr>
          <a:xfrm>
            <a:off x="9486824" y="2537256"/>
            <a:ext cx="2338388" cy="2381251"/>
          </a:xfrm>
          <a:prstGeom prst="flowChartConnector">
            <a:avLst/>
          </a:prstGeom>
          <a:solidFill>
            <a:schemeClr val="bg1"/>
          </a:solidFill>
          <a:ln w="76200">
            <a:solidFill>
              <a:srgbClr val="002E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Arrow: Chevron 4">
            <a:extLst>
              <a:ext uri="{FF2B5EF4-FFF2-40B4-BE49-F238E27FC236}">
                <a16:creationId xmlns:a16="http://schemas.microsoft.com/office/drawing/2014/main" id="{CBF53AB1-618D-4477-AED0-E2A0628DD171}"/>
              </a:ext>
            </a:extLst>
          </p:cNvPr>
          <p:cNvSpPr txBox="1"/>
          <p:nvPr/>
        </p:nvSpPr>
        <p:spPr>
          <a:xfrm>
            <a:off x="9902451" y="2855171"/>
            <a:ext cx="1477399" cy="171240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1600" b="1" dirty="0">
                <a:solidFill>
                  <a:srgbClr val="002E6D"/>
                </a:solidFill>
              </a:rPr>
              <a:t>Grow </a:t>
            </a:r>
          </a:p>
          <a:p>
            <a:pPr marL="0" lvl="0" indent="0" algn="ctr" defTabSz="1200150">
              <a:lnSpc>
                <a:spcPct val="90000"/>
              </a:lnSpc>
              <a:spcBef>
                <a:spcPct val="0"/>
              </a:spcBef>
              <a:spcAft>
                <a:spcPct val="35000"/>
              </a:spcAft>
              <a:buNone/>
            </a:pPr>
            <a:r>
              <a:rPr lang="en-US" sz="1200" b="1" dirty="0">
                <a:solidFill>
                  <a:srgbClr val="002E6D"/>
                </a:solidFill>
              </a:rPr>
              <a:t>with confidence </a:t>
            </a:r>
          </a:p>
          <a:p>
            <a:pPr marL="0" lvl="0" indent="0" algn="ctr" defTabSz="1200150">
              <a:lnSpc>
                <a:spcPct val="90000"/>
              </a:lnSpc>
              <a:spcBef>
                <a:spcPct val="0"/>
              </a:spcBef>
              <a:spcAft>
                <a:spcPct val="35000"/>
              </a:spcAft>
              <a:buNone/>
            </a:pPr>
            <a:r>
              <a:rPr lang="en-US" sz="1200" b="1" dirty="0">
                <a:solidFill>
                  <a:srgbClr val="002E6D"/>
                </a:solidFill>
              </a:rPr>
              <a:t>or</a:t>
            </a:r>
            <a:r>
              <a:rPr lang="en-US" sz="1600" b="1" dirty="0">
                <a:solidFill>
                  <a:srgbClr val="002E6D"/>
                </a:solidFill>
              </a:rPr>
              <a:t> </a:t>
            </a:r>
          </a:p>
          <a:p>
            <a:pPr marL="0" lvl="0" indent="0" algn="ctr" defTabSz="1200150">
              <a:lnSpc>
                <a:spcPct val="90000"/>
              </a:lnSpc>
              <a:spcBef>
                <a:spcPct val="0"/>
              </a:spcBef>
              <a:spcAft>
                <a:spcPct val="35000"/>
              </a:spcAft>
              <a:buNone/>
            </a:pPr>
            <a:r>
              <a:rPr lang="en-US" sz="1600" b="1" dirty="0">
                <a:solidFill>
                  <a:srgbClr val="002E6D"/>
                </a:solidFill>
              </a:rPr>
              <a:t>Exit </a:t>
            </a:r>
          </a:p>
          <a:p>
            <a:pPr marL="0" lvl="0" indent="0" algn="ctr" defTabSz="1200150">
              <a:lnSpc>
                <a:spcPct val="90000"/>
              </a:lnSpc>
              <a:spcBef>
                <a:spcPct val="0"/>
              </a:spcBef>
              <a:spcAft>
                <a:spcPct val="35000"/>
              </a:spcAft>
              <a:buNone/>
            </a:pPr>
            <a:r>
              <a:rPr lang="en-US" sz="1200" b="1" dirty="0">
                <a:solidFill>
                  <a:srgbClr val="002E6D"/>
                </a:solidFill>
              </a:rPr>
              <a:t>with confidence</a:t>
            </a:r>
            <a:r>
              <a:rPr lang="en-US" sz="1200" b="1" dirty="0"/>
              <a:t>?</a:t>
            </a:r>
            <a:endParaRPr lang="en-US" sz="1200" b="1" kern="1200" dirty="0"/>
          </a:p>
        </p:txBody>
      </p:sp>
      <p:sp>
        <p:nvSpPr>
          <p:cNvPr id="61" name="Rectangle 60">
            <a:extLst>
              <a:ext uri="{FF2B5EF4-FFF2-40B4-BE49-F238E27FC236}">
                <a16:creationId xmlns:a16="http://schemas.microsoft.com/office/drawing/2014/main" id="{3F675BAD-C31F-4C90-A862-01746DB1A702}"/>
              </a:ext>
            </a:extLst>
          </p:cNvPr>
          <p:cNvSpPr/>
          <p:nvPr/>
        </p:nvSpPr>
        <p:spPr>
          <a:xfrm>
            <a:off x="9252231" y="3874606"/>
            <a:ext cx="677007" cy="4338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a:extLst>
              <a:ext uri="{FF2B5EF4-FFF2-40B4-BE49-F238E27FC236}">
                <a16:creationId xmlns:a16="http://schemas.microsoft.com/office/drawing/2014/main" id="{64A57A3F-1F60-46C3-B740-EBD361AEBD8F}"/>
              </a:ext>
            </a:extLst>
          </p:cNvPr>
          <p:cNvCxnSpPr>
            <a:cxnSpLocks/>
          </p:cNvCxnSpPr>
          <p:nvPr/>
        </p:nvCxnSpPr>
        <p:spPr>
          <a:xfrm flipH="1" flipV="1">
            <a:off x="9527547" y="4201934"/>
            <a:ext cx="167053" cy="259373"/>
          </a:xfrm>
          <a:prstGeom prst="straightConnector1">
            <a:avLst/>
          </a:prstGeom>
          <a:ln w="76200">
            <a:solidFill>
              <a:srgbClr val="002E6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81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0-#ppt_w/2"/>
                                          </p:val>
                                        </p:tav>
                                        <p:tav tm="100000">
                                          <p:val>
                                            <p:strVal val="#ppt_x"/>
                                          </p:val>
                                        </p:tav>
                                      </p:tavLst>
                                    </p:anim>
                                    <p:anim calcmode="lin" valueType="num">
                                      <p:cBhvr additive="base">
                                        <p:cTn id="16" dur="500" fill="hold"/>
                                        <p:tgtEl>
                                          <p:spTgt spid="3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0-#ppt_w/2"/>
                                          </p:val>
                                        </p:tav>
                                        <p:tav tm="100000">
                                          <p:val>
                                            <p:strVal val="#ppt_x"/>
                                          </p:val>
                                        </p:tav>
                                      </p:tavLst>
                                    </p:anim>
                                    <p:anim calcmode="lin" valueType="num">
                                      <p:cBhvr additive="base">
                                        <p:cTn id="20"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0-#ppt_w/2"/>
                                          </p:val>
                                        </p:tav>
                                        <p:tav tm="100000">
                                          <p:val>
                                            <p:strVal val="#ppt_x"/>
                                          </p:val>
                                        </p:tav>
                                      </p:tavLst>
                                    </p:anim>
                                    <p:anim calcmode="lin" valueType="num">
                                      <p:cBhvr additive="base">
                                        <p:cTn id="26" dur="500" fill="hold"/>
                                        <p:tgtEl>
                                          <p:spTgt spid="43"/>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fill="hold"/>
                                        <p:tgtEl>
                                          <p:spTgt spid="41"/>
                                        </p:tgtEl>
                                        <p:attrNameLst>
                                          <p:attrName>ppt_x</p:attrName>
                                        </p:attrNameLst>
                                      </p:cBhvr>
                                      <p:tavLst>
                                        <p:tav tm="0">
                                          <p:val>
                                            <p:strVal val="0-#ppt_w/2"/>
                                          </p:val>
                                        </p:tav>
                                        <p:tav tm="100000">
                                          <p:val>
                                            <p:strVal val="#ppt_x"/>
                                          </p:val>
                                        </p:tav>
                                      </p:tavLst>
                                    </p:anim>
                                    <p:anim calcmode="lin" valueType="num">
                                      <p:cBhvr additive="base">
                                        <p:cTn id="30"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0-#ppt_w/2"/>
                                          </p:val>
                                        </p:tav>
                                        <p:tav tm="100000">
                                          <p:val>
                                            <p:strVal val="#ppt_x"/>
                                          </p:val>
                                        </p:tav>
                                      </p:tavLst>
                                    </p:anim>
                                    <p:anim calcmode="lin" valueType="num">
                                      <p:cBhvr additive="base">
                                        <p:cTn id="36" dur="500" fill="hold"/>
                                        <p:tgtEl>
                                          <p:spTgt spid="51"/>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0-#ppt_w/2"/>
                                          </p:val>
                                        </p:tav>
                                        <p:tav tm="100000">
                                          <p:val>
                                            <p:strVal val="#ppt_x"/>
                                          </p:val>
                                        </p:tav>
                                      </p:tavLst>
                                    </p:anim>
                                    <p:anim calcmode="lin" valueType="num">
                                      <p:cBhvr additive="base">
                                        <p:cTn id="40"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0-#ppt_w/2"/>
                                          </p:val>
                                        </p:tav>
                                        <p:tav tm="100000">
                                          <p:val>
                                            <p:strVal val="#ppt_x"/>
                                          </p:val>
                                        </p:tav>
                                      </p:tavLst>
                                    </p:anim>
                                    <p:anim calcmode="lin" valueType="num">
                                      <p:cBhvr additive="base">
                                        <p:cTn id="46" dur="500" fill="hold"/>
                                        <p:tgtEl>
                                          <p:spTgt spid="5"/>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 calcmode="lin" valueType="num">
                                      <p:cBhvr additive="base">
                                        <p:cTn id="49" dur="500" fill="hold"/>
                                        <p:tgtEl>
                                          <p:spTgt spid="54"/>
                                        </p:tgtEl>
                                        <p:attrNameLst>
                                          <p:attrName>ppt_x</p:attrName>
                                        </p:attrNameLst>
                                      </p:cBhvr>
                                      <p:tavLst>
                                        <p:tav tm="0">
                                          <p:val>
                                            <p:strVal val="0-#ppt_w/2"/>
                                          </p:val>
                                        </p:tav>
                                        <p:tav tm="100000">
                                          <p:val>
                                            <p:strVal val="#ppt_x"/>
                                          </p:val>
                                        </p:tav>
                                      </p:tavLst>
                                    </p:anim>
                                    <p:anim calcmode="lin" valueType="num">
                                      <p:cBhvr additive="base">
                                        <p:cTn id="50" dur="500" fill="hold"/>
                                        <p:tgtEl>
                                          <p:spTgt spid="54"/>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0-#ppt_w/2"/>
                                          </p:val>
                                        </p:tav>
                                        <p:tav tm="100000">
                                          <p:val>
                                            <p:strVal val="#ppt_x"/>
                                          </p:val>
                                        </p:tav>
                                      </p:tavLst>
                                    </p:anim>
                                    <p:anim calcmode="lin" valueType="num">
                                      <p:cBhvr additive="base">
                                        <p:cTn id="54"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0-#ppt_w/2"/>
                                          </p:val>
                                        </p:tav>
                                        <p:tav tm="100000">
                                          <p:val>
                                            <p:strVal val="#ppt_x"/>
                                          </p:val>
                                        </p:tav>
                                      </p:tavLst>
                                    </p:anim>
                                    <p:anim calcmode="lin" valueType="num">
                                      <p:cBhvr additive="base">
                                        <p:cTn id="60" dur="500" fill="hold"/>
                                        <p:tgtEl>
                                          <p:spTgt spid="58"/>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500" fill="hold"/>
                                        <p:tgtEl>
                                          <p:spTgt spid="56"/>
                                        </p:tgtEl>
                                        <p:attrNameLst>
                                          <p:attrName>ppt_x</p:attrName>
                                        </p:attrNameLst>
                                      </p:cBhvr>
                                      <p:tavLst>
                                        <p:tav tm="0">
                                          <p:val>
                                            <p:strVal val="0-#ppt_w/2"/>
                                          </p:val>
                                        </p:tav>
                                        <p:tav tm="100000">
                                          <p:val>
                                            <p:strVal val="#ppt_x"/>
                                          </p:val>
                                        </p:tav>
                                      </p:tavLst>
                                    </p:anim>
                                    <p:anim calcmode="lin" valueType="num">
                                      <p:cBhvr additive="base">
                                        <p:cTn id="64"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60"/>
                                        </p:tgtEl>
                                        <p:attrNameLst>
                                          <p:attrName>style.visibility</p:attrName>
                                        </p:attrNameLst>
                                      </p:cBhvr>
                                      <p:to>
                                        <p:strVal val="visible"/>
                                      </p:to>
                                    </p:set>
                                    <p:anim calcmode="lin" valueType="num">
                                      <p:cBhvr additive="base">
                                        <p:cTn id="69" dur="500" fill="hold"/>
                                        <p:tgtEl>
                                          <p:spTgt spid="60"/>
                                        </p:tgtEl>
                                        <p:attrNameLst>
                                          <p:attrName>ppt_x</p:attrName>
                                        </p:attrNameLst>
                                      </p:cBhvr>
                                      <p:tavLst>
                                        <p:tav tm="0">
                                          <p:val>
                                            <p:strVal val="0-#ppt_w/2"/>
                                          </p:val>
                                        </p:tav>
                                        <p:tav tm="100000">
                                          <p:val>
                                            <p:strVal val="#ppt_x"/>
                                          </p:val>
                                        </p:tav>
                                      </p:tavLst>
                                    </p:anim>
                                    <p:anim calcmode="lin" valueType="num">
                                      <p:cBhvr additive="base">
                                        <p:cTn id="70" dur="500" fill="hold"/>
                                        <p:tgtEl>
                                          <p:spTgt spid="60"/>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stCondLst>
                                    <p:cond delay="0"/>
                                  </p:stCondLst>
                                  <p:childTnLst>
                                    <p:set>
                                      <p:cBhvr>
                                        <p:cTn id="72" dur="1" fill="hold">
                                          <p:stCondLst>
                                            <p:cond delay="0"/>
                                          </p:stCondLst>
                                        </p:cTn>
                                        <p:tgtEl>
                                          <p:spTgt spid="59"/>
                                        </p:tgtEl>
                                        <p:attrNameLst>
                                          <p:attrName>style.visibility</p:attrName>
                                        </p:attrNameLst>
                                      </p:cBhvr>
                                      <p:to>
                                        <p:strVal val="visible"/>
                                      </p:to>
                                    </p:set>
                                    <p:anim calcmode="lin" valueType="num">
                                      <p:cBhvr additive="base">
                                        <p:cTn id="73" dur="500" fill="hold"/>
                                        <p:tgtEl>
                                          <p:spTgt spid="59"/>
                                        </p:tgtEl>
                                        <p:attrNameLst>
                                          <p:attrName>ppt_x</p:attrName>
                                        </p:attrNameLst>
                                      </p:cBhvr>
                                      <p:tavLst>
                                        <p:tav tm="0">
                                          <p:val>
                                            <p:strVal val="0-#ppt_w/2"/>
                                          </p:val>
                                        </p:tav>
                                        <p:tav tm="100000">
                                          <p:val>
                                            <p:strVal val="#ppt_x"/>
                                          </p:val>
                                        </p:tav>
                                      </p:tavLst>
                                    </p:anim>
                                    <p:anim calcmode="lin" valueType="num">
                                      <p:cBhvr additive="base">
                                        <p:cTn id="74"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ppt_x"/>
                                          </p:val>
                                        </p:tav>
                                        <p:tav tm="100000">
                                          <p:val>
                                            <p:strVal val="#ppt_x"/>
                                          </p:val>
                                        </p:tav>
                                      </p:tavLst>
                                    </p:anim>
                                    <p:anim calcmode="lin" valueType="num">
                                      <p:cBhvr additive="base">
                                        <p:cTn id="80" dur="500" fill="hold"/>
                                        <p:tgtEl>
                                          <p:spTgt spid="5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additive="base">
                                        <p:cTn id="89" dur="500" fill="hold"/>
                                        <p:tgtEl>
                                          <p:spTgt spid="65"/>
                                        </p:tgtEl>
                                        <p:attrNameLst>
                                          <p:attrName>ppt_x</p:attrName>
                                        </p:attrNameLst>
                                      </p:cBhvr>
                                      <p:tavLst>
                                        <p:tav tm="0">
                                          <p:val>
                                            <p:strVal val="0-#ppt_w/2"/>
                                          </p:val>
                                        </p:tav>
                                        <p:tav tm="100000">
                                          <p:val>
                                            <p:strVal val="#ppt_x"/>
                                          </p:val>
                                        </p:tav>
                                      </p:tavLst>
                                    </p:anim>
                                    <p:anim calcmode="lin" valueType="num">
                                      <p:cBhvr additive="base">
                                        <p:cTn id="90" dur="500" fill="hold"/>
                                        <p:tgtEl>
                                          <p:spTgt spid="65"/>
                                        </p:tgtEl>
                                        <p:attrNameLst>
                                          <p:attrName>ppt_y</p:attrName>
                                        </p:attrNameLst>
                                      </p:cBhvr>
                                      <p:tavLst>
                                        <p:tav tm="0">
                                          <p:val>
                                            <p:strVal val="#ppt_y"/>
                                          </p:val>
                                        </p:tav>
                                        <p:tav tm="100000">
                                          <p:val>
                                            <p:strVal val="#ppt_y"/>
                                          </p:val>
                                        </p:tav>
                                      </p:tavLst>
                                    </p:anim>
                                  </p:childTnLst>
                                </p:cTn>
                              </p:par>
                              <p:par>
                                <p:cTn id="91" presetID="2" presetClass="entr" presetSubtype="8" fill="hold" nodeType="with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additive="base">
                                        <p:cTn id="93" dur="500" fill="hold"/>
                                        <p:tgtEl>
                                          <p:spTgt spid="64"/>
                                        </p:tgtEl>
                                        <p:attrNameLst>
                                          <p:attrName>ppt_x</p:attrName>
                                        </p:attrNameLst>
                                      </p:cBhvr>
                                      <p:tavLst>
                                        <p:tav tm="0">
                                          <p:val>
                                            <p:strVal val="0-#ppt_w/2"/>
                                          </p:val>
                                        </p:tav>
                                        <p:tav tm="100000">
                                          <p:val>
                                            <p:strVal val="#ppt_x"/>
                                          </p:val>
                                        </p:tav>
                                      </p:tavLst>
                                    </p:anim>
                                    <p:anim calcmode="lin" valueType="num">
                                      <p:cBhvr additive="base">
                                        <p:cTn id="94"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nodeType="click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additive="base">
                                        <p:cTn id="99" dur="500" fill="hold"/>
                                        <p:tgtEl>
                                          <p:spTgt spid="30"/>
                                        </p:tgtEl>
                                        <p:attrNameLst>
                                          <p:attrName>ppt_x</p:attrName>
                                        </p:attrNameLst>
                                      </p:cBhvr>
                                      <p:tavLst>
                                        <p:tav tm="0">
                                          <p:val>
                                            <p:strVal val="0-#ppt_w/2"/>
                                          </p:val>
                                        </p:tav>
                                        <p:tav tm="100000">
                                          <p:val>
                                            <p:strVal val="#ppt_x"/>
                                          </p:val>
                                        </p:tav>
                                      </p:tavLst>
                                    </p:anim>
                                    <p:anim calcmode="lin" valueType="num">
                                      <p:cBhvr additive="base">
                                        <p:cTn id="100" dur="500" fill="hold"/>
                                        <p:tgtEl>
                                          <p:spTgt spid="30"/>
                                        </p:tgtEl>
                                        <p:attrNameLst>
                                          <p:attrName>ppt_y</p:attrName>
                                        </p:attrNameLst>
                                      </p:cBhvr>
                                      <p:tavLst>
                                        <p:tav tm="0">
                                          <p:val>
                                            <p:strVal val="#ppt_y"/>
                                          </p:val>
                                        </p:tav>
                                        <p:tav tm="100000">
                                          <p:val>
                                            <p:strVal val="#ppt_y"/>
                                          </p:val>
                                        </p:tav>
                                      </p:tavLst>
                                    </p:anim>
                                  </p:childTnLst>
                                </p:cTn>
                              </p:par>
                              <p:par>
                                <p:cTn id="101" presetID="2" presetClass="entr" presetSubtype="8" fill="hold" nodeType="with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additive="base">
                                        <p:cTn id="103" dur="500" fill="hold"/>
                                        <p:tgtEl>
                                          <p:spTgt spid="66"/>
                                        </p:tgtEl>
                                        <p:attrNameLst>
                                          <p:attrName>ppt_x</p:attrName>
                                        </p:attrNameLst>
                                      </p:cBhvr>
                                      <p:tavLst>
                                        <p:tav tm="0">
                                          <p:val>
                                            <p:strVal val="0-#ppt_w/2"/>
                                          </p:val>
                                        </p:tav>
                                        <p:tav tm="100000">
                                          <p:val>
                                            <p:strVal val="#ppt_x"/>
                                          </p:val>
                                        </p:tav>
                                      </p:tavLst>
                                    </p:anim>
                                    <p:anim calcmode="lin" valueType="num">
                                      <p:cBhvr additive="base">
                                        <p:cTn id="104" dur="500" fill="hold"/>
                                        <p:tgtEl>
                                          <p:spTgt spid="66"/>
                                        </p:tgtEl>
                                        <p:attrNameLst>
                                          <p:attrName>ppt_y</p:attrName>
                                        </p:attrNameLst>
                                      </p:cBhvr>
                                      <p:tavLst>
                                        <p:tav tm="0">
                                          <p:val>
                                            <p:strVal val="#ppt_y"/>
                                          </p:val>
                                        </p:tav>
                                        <p:tav tm="100000">
                                          <p:val>
                                            <p:strVal val="#ppt_y"/>
                                          </p:val>
                                        </p:tav>
                                      </p:tavLst>
                                    </p:anim>
                                  </p:childTnLst>
                                </p:cTn>
                              </p:par>
                              <p:par>
                                <p:cTn id="105" presetID="2" presetClass="entr" presetSubtype="8" fill="hold"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500" fill="hold"/>
                                        <p:tgtEl>
                                          <p:spTgt spid="45"/>
                                        </p:tgtEl>
                                        <p:attrNameLst>
                                          <p:attrName>ppt_x</p:attrName>
                                        </p:attrNameLst>
                                      </p:cBhvr>
                                      <p:tavLst>
                                        <p:tav tm="0">
                                          <p:val>
                                            <p:strVal val="0-#ppt_w/2"/>
                                          </p:val>
                                        </p:tav>
                                        <p:tav tm="100000">
                                          <p:val>
                                            <p:strVal val="#ppt_x"/>
                                          </p:val>
                                        </p:tav>
                                      </p:tavLst>
                                    </p:anim>
                                    <p:anim calcmode="lin" valueType="num">
                                      <p:cBhvr additive="base">
                                        <p:cTn id="10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8" fill="hold" nodeType="clickEffect">
                                  <p:stCondLst>
                                    <p:cond delay="0"/>
                                  </p:stCondLst>
                                  <p:childTnLst>
                                    <p:set>
                                      <p:cBhvr>
                                        <p:cTn id="112" dur="1" fill="hold">
                                          <p:stCondLst>
                                            <p:cond delay="0"/>
                                          </p:stCondLst>
                                        </p:cTn>
                                        <p:tgtEl>
                                          <p:spTgt spid="52"/>
                                        </p:tgtEl>
                                        <p:attrNameLst>
                                          <p:attrName>style.visibility</p:attrName>
                                        </p:attrNameLst>
                                      </p:cBhvr>
                                      <p:to>
                                        <p:strVal val="visible"/>
                                      </p:to>
                                    </p:set>
                                    <p:anim calcmode="lin" valueType="num">
                                      <p:cBhvr additive="base">
                                        <p:cTn id="113" dur="500" fill="hold"/>
                                        <p:tgtEl>
                                          <p:spTgt spid="52"/>
                                        </p:tgtEl>
                                        <p:attrNameLst>
                                          <p:attrName>ppt_x</p:attrName>
                                        </p:attrNameLst>
                                      </p:cBhvr>
                                      <p:tavLst>
                                        <p:tav tm="0">
                                          <p:val>
                                            <p:strVal val="0-#ppt_w/2"/>
                                          </p:val>
                                        </p:tav>
                                        <p:tav tm="100000">
                                          <p:val>
                                            <p:strVal val="#ppt_x"/>
                                          </p:val>
                                        </p:tav>
                                      </p:tavLst>
                                    </p:anim>
                                    <p:anim calcmode="lin" valueType="num">
                                      <p:cBhvr additive="base">
                                        <p:cTn id="114" dur="500" fill="hold"/>
                                        <p:tgtEl>
                                          <p:spTgt spid="52"/>
                                        </p:tgtEl>
                                        <p:attrNameLst>
                                          <p:attrName>ppt_y</p:attrName>
                                        </p:attrNameLst>
                                      </p:cBhvr>
                                      <p:tavLst>
                                        <p:tav tm="0">
                                          <p:val>
                                            <p:strVal val="#ppt_y"/>
                                          </p:val>
                                        </p:tav>
                                        <p:tav tm="100000">
                                          <p:val>
                                            <p:strVal val="#ppt_y"/>
                                          </p:val>
                                        </p:tav>
                                      </p:tavLst>
                                    </p:anim>
                                  </p:childTnLst>
                                </p:cTn>
                              </p:par>
                              <p:par>
                                <p:cTn id="115" presetID="2" presetClass="entr" presetSubtype="8" fill="hold" grpId="0" nodeType="with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additive="base">
                                        <p:cTn id="117" dur="500" fill="hold"/>
                                        <p:tgtEl>
                                          <p:spTgt spid="55"/>
                                        </p:tgtEl>
                                        <p:attrNameLst>
                                          <p:attrName>ppt_x</p:attrName>
                                        </p:attrNameLst>
                                      </p:cBhvr>
                                      <p:tavLst>
                                        <p:tav tm="0">
                                          <p:val>
                                            <p:strVal val="0-#ppt_w/2"/>
                                          </p:val>
                                        </p:tav>
                                        <p:tav tm="100000">
                                          <p:val>
                                            <p:strVal val="#ppt_x"/>
                                          </p:val>
                                        </p:tav>
                                      </p:tavLst>
                                    </p:anim>
                                    <p:anim calcmode="lin" valueType="num">
                                      <p:cBhvr additive="base">
                                        <p:cTn id="118" dur="500" fill="hold"/>
                                        <p:tgtEl>
                                          <p:spTgt spid="55"/>
                                        </p:tgtEl>
                                        <p:attrNameLst>
                                          <p:attrName>ppt_y</p:attrName>
                                        </p:attrNameLst>
                                      </p:cBhvr>
                                      <p:tavLst>
                                        <p:tav tm="0">
                                          <p:val>
                                            <p:strVal val="#ppt_y"/>
                                          </p:val>
                                        </p:tav>
                                        <p:tav tm="100000">
                                          <p:val>
                                            <p:strVal val="#ppt_y"/>
                                          </p:val>
                                        </p:tav>
                                      </p:tavLst>
                                    </p:anim>
                                  </p:childTnLst>
                                </p:cTn>
                              </p:par>
                              <p:par>
                                <p:cTn id="119" presetID="2" presetClass="entr" presetSubtype="8" fill="hold" grpId="0" nodeType="withEffect">
                                  <p:stCondLst>
                                    <p:cond delay="0"/>
                                  </p:stCondLst>
                                  <p:childTnLst>
                                    <p:set>
                                      <p:cBhvr>
                                        <p:cTn id="120" dur="1" fill="hold">
                                          <p:stCondLst>
                                            <p:cond delay="0"/>
                                          </p:stCondLst>
                                        </p:cTn>
                                        <p:tgtEl>
                                          <p:spTgt spid="57"/>
                                        </p:tgtEl>
                                        <p:attrNameLst>
                                          <p:attrName>style.visibility</p:attrName>
                                        </p:attrNameLst>
                                      </p:cBhvr>
                                      <p:to>
                                        <p:strVal val="visible"/>
                                      </p:to>
                                    </p:set>
                                    <p:anim calcmode="lin" valueType="num">
                                      <p:cBhvr additive="base">
                                        <p:cTn id="121" dur="500" fill="hold"/>
                                        <p:tgtEl>
                                          <p:spTgt spid="57"/>
                                        </p:tgtEl>
                                        <p:attrNameLst>
                                          <p:attrName>ppt_x</p:attrName>
                                        </p:attrNameLst>
                                      </p:cBhvr>
                                      <p:tavLst>
                                        <p:tav tm="0">
                                          <p:val>
                                            <p:strVal val="0-#ppt_w/2"/>
                                          </p:val>
                                        </p:tav>
                                        <p:tav tm="100000">
                                          <p:val>
                                            <p:strVal val="#ppt_x"/>
                                          </p:val>
                                        </p:tav>
                                      </p:tavLst>
                                    </p:anim>
                                    <p:anim calcmode="lin" valueType="num">
                                      <p:cBhvr additive="base">
                                        <p:cTn id="122" dur="500" fill="hold"/>
                                        <p:tgtEl>
                                          <p:spTgt spid="57"/>
                                        </p:tgtEl>
                                        <p:attrNameLst>
                                          <p:attrName>ppt_y</p:attrName>
                                        </p:attrNameLst>
                                      </p:cBhvr>
                                      <p:tavLst>
                                        <p:tav tm="0">
                                          <p:val>
                                            <p:strVal val="#ppt_y"/>
                                          </p:val>
                                        </p:tav>
                                        <p:tav tm="100000">
                                          <p:val>
                                            <p:strVal val="#ppt_y"/>
                                          </p:val>
                                        </p:tav>
                                      </p:tavLst>
                                    </p:anim>
                                  </p:childTnLst>
                                </p:cTn>
                              </p:par>
                              <p:par>
                                <p:cTn id="123" presetID="2" presetClass="entr" presetSubtype="8" fill="hold" grpId="0" nodeType="withEffect">
                                  <p:stCondLst>
                                    <p:cond delay="0"/>
                                  </p:stCondLst>
                                  <p:childTnLst>
                                    <p:set>
                                      <p:cBhvr>
                                        <p:cTn id="124" dur="1" fill="hold">
                                          <p:stCondLst>
                                            <p:cond delay="0"/>
                                          </p:stCondLst>
                                        </p:cTn>
                                        <p:tgtEl>
                                          <p:spTgt spid="61"/>
                                        </p:tgtEl>
                                        <p:attrNameLst>
                                          <p:attrName>style.visibility</p:attrName>
                                        </p:attrNameLst>
                                      </p:cBhvr>
                                      <p:to>
                                        <p:strVal val="visible"/>
                                      </p:to>
                                    </p:set>
                                    <p:anim calcmode="lin" valueType="num">
                                      <p:cBhvr additive="base">
                                        <p:cTn id="125" dur="500" fill="hold"/>
                                        <p:tgtEl>
                                          <p:spTgt spid="61"/>
                                        </p:tgtEl>
                                        <p:attrNameLst>
                                          <p:attrName>ppt_x</p:attrName>
                                        </p:attrNameLst>
                                      </p:cBhvr>
                                      <p:tavLst>
                                        <p:tav tm="0">
                                          <p:val>
                                            <p:strVal val="0-#ppt_w/2"/>
                                          </p:val>
                                        </p:tav>
                                        <p:tav tm="100000">
                                          <p:val>
                                            <p:strVal val="#ppt_x"/>
                                          </p:val>
                                        </p:tav>
                                      </p:tavLst>
                                    </p:anim>
                                    <p:anim calcmode="lin" valueType="num">
                                      <p:cBhvr additive="base">
                                        <p:cTn id="126" dur="500" fill="hold"/>
                                        <p:tgtEl>
                                          <p:spTgt spid="61"/>
                                        </p:tgtEl>
                                        <p:attrNameLst>
                                          <p:attrName>ppt_y</p:attrName>
                                        </p:attrNameLst>
                                      </p:cBhvr>
                                      <p:tavLst>
                                        <p:tav tm="0">
                                          <p:val>
                                            <p:strVal val="#ppt_y"/>
                                          </p:val>
                                        </p:tav>
                                        <p:tav tm="100000">
                                          <p:val>
                                            <p:strVal val="#ppt_y"/>
                                          </p:val>
                                        </p:tav>
                                      </p:tavLst>
                                    </p:anim>
                                  </p:childTnLst>
                                </p:cTn>
                              </p:par>
                              <p:par>
                                <p:cTn id="127" presetID="2" presetClass="entr" presetSubtype="8" fill="hold" nodeType="withEffect">
                                  <p:stCondLst>
                                    <p:cond delay="0"/>
                                  </p:stCondLst>
                                  <p:childTnLst>
                                    <p:set>
                                      <p:cBhvr>
                                        <p:cTn id="128" dur="1" fill="hold">
                                          <p:stCondLst>
                                            <p:cond delay="0"/>
                                          </p:stCondLst>
                                        </p:cTn>
                                        <p:tgtEl>
                                          <p:spTgt spid="63"/>
                                        </p:tgtEl>
                                        <p:attrNameLst>
                                          <p:attrName>style.visibility</p:attrName>
                                        </p:attrNameLst>
                                      </p:cBhvr>
                                      <p:to>
                                        <p:strVal val="visible"/>
                                      </p:to>
                                    </p:set>
                                    <p:anim calcmode="lin" valueType="num">
                                      <p:cBhvr additive="base">
                                        <p:cTn id="129" dur="500" fill="hold"/>
                                        <p:tgtEl>
                                          <p:spTgt spid="63"/>
                                        </p:tgtEl>
                                        <p:attrNameLst>
                                          <p:attrName>ppt_x</p:attrName>
                                        </p:attrNameLst>
                                      </p:cBhvr>
                                      <p:tavLst>
                                        <p:tav tm="0">
                                          <p:val>
                                            <p:strVal val="0-#ppt_w/2"/>
                                          </p:val>
                                        </p:tav>
                                        <p:tav tm="100000">
                                          <p:val>
                                            <p:strVal val="#ppt_x"/>
                                          </p:val>
                                        </p:tav>
                                      </p:tavLst>
                                    </p:anim>
                                    <p:anim calcmode="lin" valueType="num">
                                      <p:cBhvr additive="base">
                                        <p:cTn id="130" dur="500" fill="hold"/>
                                        <p:tgtEl>
                                          <p:spTgt spid="63"/>
                                        </p:tgtEl>
                                        <p:attrNameLst>
                                          <p:attrName>ppt_y</p:attrName>
                                        </p:attrNameLst>
                                      </p:cBhvr>
                                      <p:tavLst>
                                        <p:tav tm="0">
                                          <p:val>
                                            <p:strVal val="#ppt_y"/>
                                          </p:val>
                                        </p:tav>
                                        <p:tav tm="100000">
                                          <p:val>
                                            <p:strVal val="#ppt_y"/>
                                          </p:val>
                                        </p:tav>
                                      </p:tavLst>
                                    </p:anim>
                                  </p:childTnLst>
                                </p:cTn>
                              </p:par>
                              <p:par>
                                <p:cTn id="131" presetID="2" presetClass="entr" presetSubtype="8" fill="hold" grpId="0" nodeType="withEffect">
                                  <p:stCondLst>
                                    <p:cond delay="0"/>
                                  </p:stCondLst>
                                  <p:childTnLst>
                                    <p:set>
                                      <p:cBhvr>
                                        <p:cTn id="132" dur="1" fill="hold">
                                          <p:stCondLst>
                                            <p:cond delay="0"/>
                                          </p:stCondLst>
                                        </p:cTn>
                                        <p:tgtEl>
                                          <p:spTgt spid="53"/>
                                        </p:tgtEl>
                                        <p:attrNameLst>
                                          <p:attrName>style.visibility</p:attrName>
                                        </p:attrNameLst>
                                      </p:cBhvr>
                                      <p:to>
                                        <p:strVal val="visible"/>
                                      </p:to>
                                    </p:set>
                                    <p:anim calcmode="lin" valueType="num">
                                      <p:cBhvr additive="base">
                                        <p:cTn id="133" dur="500" fill="hold"/>
                                        <p:tgtEl>
                                          <p:spTgt spid="53"/>
                                        </p:tgtEl>
                                        <p:attrNameLst>
                                          <p:attrName>ppt_x</p:attrName>
                                        </p:attrNameLst>
                                      </p:cBhvr>
                                      <p:tavLst>
                                        <p:tav tm="0">
                                          <p:val>
                                            <p:strVal val="0-#ppt_w/2"/>
                                          </p:val>
                                        </p:tav>
                                        <p:tav tm="100000">
                                          <p:val>
                                            <p:strVal val="#ppt_x"/>
                                          </p:val>
                                        </p:tav>
                                      </p:tavLst>
                                    </p:anim>
                                    <p:anim calcmode="lin" valueType="num">
                                      <p:cBhvr additive="base">
                                        <p:cTn id="134" dur="500" fill="hold"/>
                                        <p:tgtEl>
                                          <p:spTgt spid="53"/>
                                        </p:tgtEl>
                                        <p:attrNameLst>
                                          <p:attrName>ppt_y</p:attrName>
                                        </p:attrNameLst>
                                      </p:cBhvr>
                                      <p:tavLst>
                                        <p:tav tm="0">
                                          <p:val>
                                            <p:strVal val="#ppt_y"/>
                                          </p:val>
                                        </p:tav>
                                        <p:tav tm="100000">
                                          <p:val>
                                            <p:strVal val="#ppt_y"/>
                                          </p:val>
                                        </p:tav>
                                      </p:tavLst>
                                    </p:anim>
                                  </p:childTnLst>
                                </p:cTn>
                              </p:par>
                              <p:par>
                                <p:cTn id="135" presetID="2" presetClass="entr" presetSubtype="8" fill="hold" nodeType="withEffect">
                                  <p:stCondLst>
                                    <p:cond delay="0"/>
                                  </p:stCondLst>
                                  <p:childTnLst>
                                    <p:set>
                                      <p:cBhvr>
                                        <p:cTn id="136" dur="1" fill="hold">
                                          <p:stCondLst>
                                            <p:cond delay="0"/>
                                          </p:stCondLst>
                                        </p:cTn>
                                        <p:tgtEl>
                                          <p:spTgt spid="33"/>
                                        </p:tgtEl>
                                        <p:attrNameLst>
                                          <p:attrName>style.visibility</p:attrName>
                                        </p:attrNameLst>
                                      </p:cBhvr>
                                      <p:to>
                                        <p:strVal val="visible"/>
                                      </p:to>
                                    </p:set>
                                    <p:anim calcmode="lin" valueType="num">
                                      <p:cBhvr additive="base">
                                        <p:cTn id="137" dur="500" fill="hold"/>
                                        <p:tgtEl>
                                          <p:spTgt spid="33"/>
                                        </p:tgtEl>
                                        <p:attrNameLst>
                                          <p:attrName>ppt_x</p:attrName>
                                        </p:attrNameLst>
                                      </p:cBhvr>
                                      <p:tavLst>
                                        <p:tav tm="0">
                                          <p:val>
                                            <p:strVal val="0-#ppt_w/2"/>
                                          </p:val>
                                        </p:tav>
                                        <p:tav tm="100000">
                                          <p:val>
                                            <p:strVal val="#ppt_x"/>
                                          </p:val>
                                        </p:tav>
                                      </p:tavLst>
                                    </p:anim>
                                    <p:anim calcmode="lin" valueType="num">
                                      <p:cBhvr additive="base">
                                        <p:cTn id="13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40"/>
                                        </p:tgtEl>
                                        <p:attrNameLst>
                                          <p:attrName>style.visibility</p:attrName>
                                        </p:attrNameLst>
                                      </p:cBhvr>
                                      <p:to>
                                        <p:strVal val="visible"/>
                                      </p:to>
                                    </p:set>
                                    <p:animEffect transition="in" filter="fade">
                                      <p:cBhvr>
                                        <p:cTn id="14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39" grpId="0"/>
      <p:bldP spid="40" grpId="0"/>
      <p:bldP spid="50" grpId="0"/>
      <p:bldP spid="62" grpId="0" animBg="1"/>
      <p:bldP spid="37" grpId="0"/>
      <p:bldP spid="43" grpId="0"/>
      <p:bldP spid="51" grpId="0"/>
      <p:bldP spid="60" grpId="0"/>
      <p:bldP spid="65" grpId="0"/>
      <p:bldP spid="38" grpId="0" animBg="1"/>
      <p:bldP spid="58" grpId="0"/>
      <p:bldP spid="53" grpId="0"/>
      <p:bldP spid="55" grpId="0" animBg="1"/>
      <p:bldP spid="57" grpId="0"/>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26">
            <a:extLst>
              <a:ext uri="{FF2B5EF4-FFF2-40B4-BE49-F238E27FC236}">
                <a16:creationId xmlns:a16="http://schemas.microsoft.com/office/drawing/2014/main" id="{7199C5DF-F5E2-43DA-8D1D-0B59E1F136FF}"/>
              </a:ext>
            </a:extLst>
          </p:cNvPr>
          <p:cNvSpPr>
            <a:spLocks noGrp="1" noRot="1" noChangeAspect="1" noMove="1" noResize="1" noEditPoints="1" noAdjustHandles="1" noChangeArrowheads="1" noChangeShapeType="1" noTextEdit="1"/>
          </p:cNvSpPr>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7" name="Picture 7">
            <a:extLst>
              <a:ext uri="{FF2B5EF4-FFF2-40B4-BE49-F238E27FC236}">
                <a16:creationId xmlns:a16="http://schemas.microsoft.com/office/drawing/2014/main" id="{9A74A8E7-F638-4577-9227-CD25FF80D192}"/>
              </a:ext>
            </a:extLst>
          </p:cNvPr>
          <p:cNvPicPr>
            <a:picLocks noChangeAspect="1"/>
          </p:cNvPicPr>
          <p:nvPr/>
        </p:nvPicPr>
        <p:blipFill rotWithShape="1">
          <a:blip r:embed="rId2">
            <a:grayscl/>
          </a:blip>
          <a:srcRect t="9091" r="15173"/>
          <a:stretch/>
        </p:blipFill>
        <p:spPr>
          <a:xfrm>
            <a:off x="20" y="1"/>
            <a:ext cx="12188932" cy="6858000"/>
          </a:xfrm>
          <a:prstGeom prst="rect">
            <a:avLst/>
          </a:prstGeom>
        </p:spPr>
      </p:pic>
      <p:sp>
        <p:nvSpPr>
          <p:cNvPr id="9" name="Rectangle 27">
            <a:extLst>
              <a:ext uri="{FF2B5EF4-FFF2-40B4-BE49-F238E27FC236}">
                <a16:creationId xmlns:a16="http://schemas.microsoft.com/office/drawing/2014/main" id="{961D25EA-9CF1-46E6-B352-2C96DC9EA705}"/>
              </a:ext>
            </a:extLst>
          </p:cNvPr>
          <p:cNvSpPr>
            <a:spLocks noGrp="1" noRot="1" noChangeAspect="1" noMove="1" noResize="1" noEditPoints="1" noAdjustHandles="1" noChangeArrowheads="1" noChangeShapeType="1" noTextEdit="1"/>
          </p:cNvSpPr>
          <p:nvPr/>
        </p:nvSpPr>
        <p:spPr>
          <a:xfrm>
            <a:off x="0" y="761999"/>
            <a:ext cx="7052486" cy="5334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28">
            <a:extLst>
              <a:ext uri="{FF2B5EF4-FFF2-40B4-BE49-F238E27FC236}">
                <a16:creationId xmlns:a16="http://schemas.microsoft.com/office/drawing/2014/main" id="{1E691145-039B-4D6D-96F7-8F903BF458BE}"/>
              </a:ext>
            </a:extLst>
          </p:cNvPr>
          <p:cNvSpPr>
            <a:spLocks noGrp="1" noRot="1" noChangeAspect="1" noMove="1" noResize="1" noEditPoints="1" noAdjustHandles="1" noChangeArrowheads="1" noChangeShapeType="1" noTextEdit="1"/>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itle 1">
            <a:extLst>
              <a:ext uri="{FF2B5EF4-FFF2-40B4-BE49-F238E27FC236}">
                <a16:creationId xmlns:a16="http://schemas.microsoft.com/office/drawing/2014/main" id="{E1CB8975-EAAC-4DF1-8D3F-A063DB25DFAC}"/>
              </a:ext>
            </a:extLst>
          </p:cNvPr>
          <p:cNvSpPr>
            <a:spLocks noGrp="1"/>
          </p:cNvSpPr>
          <p:nvPr>
            <p:ph type="title"/>
          </p:nvPr>
        </p:nvSpPr>
        <p:spPr>
          <a:xfrm>
            <a:off x="373916" y="2689556"/>
            <a:ext cx="6451110" cy="1469744"/>
          </a:xfrm>
        </p:spPr>
        <p:txBody>
          <a:bodyPr>
            <a:noAutofit/>
          </a:bodyPr>
          <a:lstStyle/>
          <a:p>
            <a:r>
              <a:rPr lang="en-US" sz="5000" b="0" dirty="0">
                <a:solidFill>
                  <a:schemeClr val="bg1"/>
                </a:solidFill>
                <a:effectLst>
                  <a:outerShdw blurRad="38100" dist="38100" dir="2700000" algn="tl">
                    <a:srgbClr val="000000">
                      <a:alpha val="43137"/>
                    </a:srgbClr>
                  </a:outerShdw>
                </a:effectLst>
              </a:rPr>
              <a:t>Discussion</a:t>
            </a:r>
            <a:r>
              <a:rPr lang="en-US" sz="5000" dirty="0">
                <a:solidFill>
                  <a:schemeClr val="bg1"/>
                </a:solidFill>
                <a:effectLst>
                  <a:outerShdw blurRad="38100" dist="38100" dir="2700000" algn="tl">
                    <a:srgbClr val="000000">
                      <a:alpha val="43137"/>
                    </a:srgbClr>
                  </a:outerShdw>
                </a:effectLst>
              </a:rPr>
              <a:t>:</a:t>
            </a:r>
            <a:br>
              <a:rPr lang="en-US" sz="8500" dirty="0">
                <a:solidFill>
                  <a:schemeClr val="bg1"/>
                </a:solidFill>
                <a:effectLst>
                  <a:outerShdw blurRad="38100" dist="38100" dir="2700000" algn="tl">
                    <a:srgbClr val="000000">
                      <a:alpha val="43137"/>
                    </a:srgbClr>
                  </a:outerShdw>
                </a:effectLst>
              </a:rPr>
            </a:br>
            <a:r>
              <a:rPr lang="en-US" sz="4000" b="0" dirty="0">
                <a:solidFill>
                  <a:schemeClr val="bg1"/>
                </a:solidFill>
                <a:latin typeface="+mn-lt"/>
              </a:rPr>
              <a:t>What would you imagine are the typical readiness or preparedness issues?</a:t>
            </a:r>
          </a:p>
        </p:txBody>
      </p:sp>
      <p:sp>
        <p:nvSpPr>
          <p:cNvPr id="12" name="Footer Placeholder 3">
            <a:extLst>
              <a:ext uri="{FF2B5EF4-FFF2-40B4-BE49-F238E27FC236}">
                <a16:creationId xmlns:a16="http://schemas.microsoft.com/office/drawing/2014/main" id="{E5EE6A5F-DCFC-4E4D-9601-680967394668}"/>
              </a:ext>
            </a:extLst>
          </p:cNvPr>
          <p:cNvSpPr txBox="1">
            <a:spLocks/>
          </p:cNvSpPr>
          <p:nvPr/>
        </p:nvSpPr>
        <p:spPr>
          <a:xfrm>
            <a:off x="3869268" y="6356350"/>
            <a:ext cx="5911517" cy="365125"/>
          </a:xfrm>
          <a:prstGeom prst="rect">
            <a:avLst/>
          </a:prstGeom>
        </p:spPr>
        <p:txBody>
          <a:bodyP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kern="0">
                <a:solidFill>
                  <a:srgbClr val="FFFFFF"/>
                </a:solidFill>
                <a:latin typeface="Calibri" panose="020F0502020204030204" pitchFamily="34" charset="0"/>
                <a:cs typeface="Calibri" panose="020F0502020204030204" pitchFamily="34" charset="0"/>
              </a:rPr>
              <a:t> </a:t>
            </a:r>
            <a:endParaRPr lang="en-US" kern="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00700"/>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3D77E6-70A5-4208-A7A3-C3866712F08E}"/>
              </a:ext>
            </a:extLst>
          </p:cNvPr>
          <p:cNvSpPr/>
          <p:nvPr/>
        </p:nvSpPr>
        <p:spPr>
          <a:xfrm>
            <a:off x="-162046" y="793178"/>
            <a:ext cx="4154191" cy="3797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C4882F7-82DB-4F8E-8146-E3DEF2721594}"/>
              </a:ext>
            </a:extLst>
          </p:cNvPr>
          <p:cNvSpPr>
            <a:spLocks noGrp="1"/>
          </p:cNvSpPr>
          <p:nvPr>
            <p:ph type="title"/>
          </p:nvPr>
        </p:nvSpPr>
        <p:spPr>
          <a:xfrm>
            <a:off x="136635" y="950976"/>
            <a:ext cx="3722658" cy="3639312"/>
          </a:xfrm>
        </p:spPr>
        <p:txBody>
          <a:bodyPr/>
          <a:lstStyle/>
          <a:p>
            <a:pPr algn="l">
              <a:lnSpc>
                <a:spcPct val="125000"/>
              </a:lnSpc>
            </a:pPr>
            <a:r>
              <a:rPr lang="en-US" sz="4500" dirty="0">
                <a:solidFill>
                  <a:schemeClr val="bg1"/>
                </a:solidFill>
              </a:rPr>
              <a:t>Exploring the State of Owner Readiness</a:t>
            </a:r>
            <a:r>
              <a:rPr lang="en-US" sz="3200" dirty="0">
                <a:solidFill>
                  <a:schemeClr val="bg1"/>
                </a:solidFill>
              </a:rPr>
              <a:t>™</a:t>
            </a:r>
            <a:endParaRPr lang="en-US" sz="4500" dirty="0">
              <a:solidFill>
                <a:schemeClr val="bg1"/>
              </a:solidFill>
            </a:endParaRPr>
          </a:p>
        </p:txBody>
      </p:sp>
      <p:sp>
        <p:nvSpPr>
          <p:cNvPr id="14" name="Text Placeholder 2">
            <a:extLst>
              <a:ext uri="{FF2B5EF4-FFF2-40B4-BE49-F238E27FC236}">
                <a16:creationId xmlns:a16="http://schemas.microsoft.com/office/drawing/2014/main" id="{CE1835C7-F817-4798-9389-39984CD38F0B}"/>
              </a:ext>
            </a:extLst>
          </p:cNvPr>
          <p:cNvSpPr txBox="1">
            <a:spLocks/>
          </p:cNvSpPr>
          <p:nvPr/>
        </p:nvSpPr>
        <p:spPr>
          <a:xfrm>
            <a:off x="4132562" y="793178"/>
            <a:ext cx="7708918" cy="2287479"/>
          </a:xfrm>
          <a:prstGeom prst="rect">
            <a:avLst/>
          </a:prstGeom>
        </p:spPr>
        <p:txBody>
          <a:bodyPr>
            <a:norm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latin typeface="+mj-lt"/>
              </a:rPr>
              <a:t>Primary Research Conducted by EPI:</a:t>
            </a:r>
          </a:p>
          <a:p>
            <a:pPr marL="0" indent="0">
              <a:buNone/>
            </a:pPr>
            <a:r>
              <a:rPr lang="en-US" sz="2800" dirty="0"/>
              <a:t>To poll, measure, and analyze the current market conditions that affect an owner’s ability to successfully transition their business with exit planning considerations</a:t>
            </a:r>
          </a:p>
        </p:txBody>
      </p:sp>
      <p:sp>
        <p:nvSpPr>
          <p:cNvPr id="15" name="Text Box 2">
            <a:extLst>
              <a:ext uri="{FF2B5EF4-FFF2-40B4-BE49-F238E27FC236}">
                <a16:creationId xmlns:a16="http://schemas.microsoft.com/office/drawing/2014/main" id="{9CB7DE9B-D96C-4088-9A28-CA534BF62606}"/>
              </a:ext>
            </a:extLst>
          </p:cNvPr>
          <p:cNvSpPr txBox="1">
            <a:spLocks noChangeArrowheads="1"/>
          </p:cNvSpPr>
          <p:nvPr/>
        </p:nvSpPr>
        <p:spPr bwMode="auto">
          <a:xfrm>
            <a:off x="8963306" y="2819854"/>
            <a:ext cx="2737757" cy="3161846"/>
          </a:xfrm>
          <a:prstGeom prst="rect">
            <a:avLst/>
          </a:prstGeom>
          <a:solidFill>
            <a:schemeClr val="accent6">
              <a:lumMod val="20000"/>
              <a:lumOff val="80000"/>
            </a:schemeClr>
          </a:solidFill>
          <a:ln w="9525">
            <a:solidFill>
              <a:schemeClr val="accent6"/>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ctr" anchorCtr="0">
            <a:noAutofit/>
          </a:bodyPr>
          <a:lstStyle/>
          <a:p>
            <a:pPr marL="91440" marR="0" lvl="0" indent="0" algn="l"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8135"/>
                </a:solidFill>
                <a:effectLst/>
                <a:uLnTx/>
                <a:uFillTx/>
                <a:ea typeface="Times New Roman" panose="02020603050405020304" pitchFamily="18" charset="0"/>
                <a:cs typeface="Times New Roman" panose="02020603050405020304" pitchFamily="18" charset="0"/>
              </a:rPr>
              <a:t>76% </a:t>
            </a:r>
            <a:r>
              <a:rPr kumimoji="0" lang="en-US" sz="1100" b="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of owners plan to transition over the next 10 years (representing 4.5 million businesses and over $10 trillion in wealth).</a:t>
            </a:r>
          </a:p>
          <a:p>
            <a:pPr marL="91440" marR="0" lvl="0" indent="0" algn="l" defTabSz="914400" rtl="0" eaLnBrk="1" fontAlgn="auto" latinLnBrk="0" hangingPunct="1">
              <a:lnSpc>
                <a:spcPct val="115000"/>
              </a:lnSpc>
              <a:spcBef>
                <a:spcPts val="800"/>
              </a:spcBef>
              <a:spcAft>
                <a:spcPts val="800"/>
              </a:spcAft>
              <a:buClrTx/>
              <a:buSzTx/>
              <a:buFontTx/>
              <a:buNone/>
              <a:tabLst/>
              <a:defRPr/>
            </a:pPr>
            <a:r>
              <a:rPr kumimoji="0" lang="en-US" sz="1800" b="0" i="0" u="none" strike="noStrike" kern="1200" cap="none" spc="0" normalizeH="0" baseline="0" noProof="0" dirty="0">
                <a:ln>
                  <a:noFill/>
                </a:ln>
                <a:solidFill>
                  <a:srgbClr val="1F3864"/>
                </a:solidFill>
                <a:effectLst/>
                <a:uLnTx/>
                <a:uFillTx/>
                <a:ea typeface="Times New Roman" panose="02020603050405020304" pitchFamily="18" charset="0"/>
                <a:cs typeface="Times New Roman" panose="02020603050405020304" pitchFamily="18" charset="0"/>
              </a:rPr>
              <a:t>49%</a:t>
            </a:r>
            <a:r>
              <a:rPr kumimoji="0" lang="en-US" sz="1200" b="0" i="0" u="none" strike="noStrike" kern="1200" cap="none" spc="0" normalizeH="0" baseline="0" noProof="0" dirty="0">
                <a:ln>
                  <a:noFill/>
                </a:ln>
                <a:solidFill>
                  <a:srgbClr val="1F3864"/>
                </a:solidFill>
                <a:effectLst/>
                <a:uLnTx/>
                <a:uFillTx/>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have no transition plan.</a:t>
            </a:r>
            <a:endParaRPr kumimoji="0" lang="en-US" sz="1100" b="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endParaRPr>
          </a:p>
          <a:p>
            <a:pPr marL="91440" marR="0" lvl="0" indent="0" algn="l" defTabSz="914400" rtl="0" eaLnBrk="1" fontAlgn="auto" latinLnBrk="0" hangingPunct="1">
              <a:lnSpc>
                <a:spcPct val="115000"/>
              </a:lnSpc>
              <a:spcBef>
                <a:spcPts val="800"/>
              </a:spcBef>
              <a:spcAft>
                <a:spcPts val="80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Times New Roman" panose="02020603050405020304" pitchFamily="18" charset="0"/>
                <a:cs typeface="Calibri" panose="020F0502020204030204" pitchFamily="34" charset="0"/>
              </a:rPr>
              <a:t>More than </a:t>
            </a:r>
            <a:r>
              <a:rPr kumimoji="0" lang="en-US" sz="1800" b="0" i="0" u="none" strike="noStrike" kern="1200" cap="none" spc="0" normalizeH="0" baseline="0" noProof="0" dirty="0">
                <a:ln>
                  <a:noFill/>
                </a:ln>
                <a:solidFill>
                  <a:srgbClr val="538135"/>
                </a:solidFill>
                <a:effectLst/>
                <a:uLnTx/>
                <a:uFillTx/>
                <a:ea typeface="Times New Roman" panose="02020603050405020304" pitchFamily="18" charset="0"/>
                <a:cs typeface="Times New Roman" panose="02020603050405020304" pitchFamily="18" charset="0"/>
              </a:rPr>
              <a:t>70%</a:t>
            </a:r>
            <a:r>
              <a:rPr kumimoji="0" lang="en-US" sz="1100" b="0" i="0" u="none" strike="noStrike" kern="1200" cap="none" spc="0" normalizeH="0" baseline="0" noProof="0" dirty="0">
                <a:ln>
                  <a:noFill/>
                </a:ln>
                <a:solidFill>
                  <a:prstClr val="black"/>
                </a:solidFill>
                <a:effectLst/>
                <a:uLnTx/>
                <a:uFillTx/>
                <a:ea typeface="Times New Roman" panose="02020603050405020304" pitchFamily="18" charset="0"/>
                <a:cs typeface="Calibri" panose="020F0502020204030204" pitchFamily="34" charset="0"/>
              </a:rPr>
              <a:t> of businesses that are put on the market </a:t>
            </a:r>
            <a:r>
              <a:rPr kumimoji="0" lang="en-US" sz="1200" b="1"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do not sell.</a:t>
            </a:r>
            <a:endParaRPr kumimoji="0" lang="en-US" sz="1100" b="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endParaRPr>
          </a:p>
          <a:p>
            <a:pPr marL="91440" marR="0" lvl="0" indent="0" algn="l"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3864"/>
                </a:solidFill>
                <a:effectLst/>
                <a:uLnTx/>
                <a:uFillTx/>
                <a:ea typeface="Times New Roman" panose="02020603050405020304" pitchFamily="18" charset="0"/>
                <a:cs typeface="Times New Roman" panose="02020603050405020304" pitchFamily="18" charset="0"/>
              </a:rPr>
              <a:t>Only 30%</a:t>
            </a:r>
            <a:r>
              <a:rPr kumimoji="0" lang="en-US" sz="1100" b="0" i="0" u="none" strike="noStrike" kern="1200" cap="none" spc="0" normalizeH="0" baseline="0" noProof="0" dirty="0">
                <a:ln>
                  <a:noFill/>
                </a:ln>
                <a:solidFill>
                  <a:srgbClr val="1F3864"/>
                </a:solidFill>
                <a:effectLst/>
                <a:uLnTx/>
                <a:uFillTx/>
                <a:ea typeface="Times New Roman" panose="02020603050405020304" pitchFamily="18" charset="0"/>
                <a:cs typeface="Calibri" panose="020F0502020204030204" pitchFamily="34" charset="0"/>
              </a:rPr>
              <a:t> </a:t>
            </a:r>
            <a:r>
              <a:rPr kumimoji="0" lang="en-US" sz="1100" b="0" i="0" u="none" strike="noStrike" kern="1200" cap="none" spc="0" normalizeH="0" baseline="0" noProof="0" dirty="0">
                <a:ln>
                  <a:noFill/>
                </a:ln>
                <a:solidFill>
                  <a:prstClr val="black"/>
                </a:solidFill>
                <a:effectLst/>
                <a:uLnTx/>
                <a:uFillTx/>
                <a:ea typeface="Times New Roman" panose="02020603050405020304" pitchFamily="18" charset="0"/>
                <a:cs typeface="Calibri" panose="020F0502020204030204" pitchFamily="34" charset="0"/>
              </a:rPr>
              <a:t>of family-owned businesses transition to the </a:t>
            </a:r>
            <a:r>
              <a:rPr kumimoji="0" lang="en-US" sz="1100" b="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second generation</a:t>
            </a:r>
            <a:r>
              <a:rPr kumimoji="0" lang="en-US" sz="1100" b="0" i="0" u="none" strike="noStrike" kern="1200" cap="none" spc="0" normalizeH="0" baseline="0" noProof="0" dirty="0">
                <a:ln>
                  <a:noFill/>
                </a:ln>
                <a:solidFill>
                  <a:prstClr val="black"/>
                </a:solidFill>
                <a:effectLst/>
                <a:uLnTx/>
                <a:uFillTx/>
                <a:ea typeface="Times New Roman" panose="02020603050405020304" pitchFamily="18" charset="0"/>
                <a:cs typeface="Calibri" panose="020F0502020204030204" pitchFamily="34" charset="0"/>
              </a:rPr>
              <a:t> and only 12% survive to the third.</a:t>
            </a:r>
            <a:endParaRPr kumimoji="0" lang="en-US" sz="1100" b="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endParaRPr>
          </a:p>
        </p:txBody>
      </p:sp>
      <p:cxnSp>
        <p:nvCxnSpPr>
          <p:cNvPr id="16" name="Connector: Elbow 15">
            <a:extLst>
              <a:ext uri="{FF2B5EF4-FFF2-40B4-BE49-F238E27FC236}">
                <a16:creationId xmlns:a16="http://schemas.microsoft.com/office/drawing/2014/main" id="{1818E45B-E6A4-47E3-BE53-203819B91BB7}"/>
              </a:ext>
            </a:extLst>
          </p:cNvPr>
          <p:cNvCxnSpPr>
            <a:cxnSpLocks/>
          </p:cNvCxnSpPr>
          <p:nvPr/>
        </p:nvCxnSpPr>
        <p:spPr>
          <a:xfrm flipV="1">
            <a:off x="7730002" y="3720557"/>
            <a:ext cx="1097280" cy="521335"/>
          </a:xfrm>
          <a:prstGeom prst="bentConnector3">
            <a:avLst>
              <a:gd name="adj1" fmla="val 50000"/>
            </a:avLst>
          </a:prstGeom>
          <a:ln w="28575">
            <a:solidFill>
              <a:schemeClr val="accent6"/>
            </a:solidFill>
            <a:tailEnd type="triangle"/>
          </a:ln>
        </p:spPr>
        <p:style>
          <a:lnRef idx="1">
            <a:schemeClr val="accent3"/>
          </a:lnRef>
          <a:fillRef idx="0">
            <a:schemeClr val="accent3"/>
          </a:fillRef>
          <a:effectRef idx="0">
            <a:schemeClr val="accent3"/>
          </a:effectRef>
          <a:fontRef idx="minor">
            <a:schemeClr val="tx1"/>
          </a:fontRef>
        </p:style>
      </p:cxnSp>
      <p:pic>
        <p:nvPicPr>
          <p:cNvPr id="17" name="Picture 16">
            <a:extLst>
              <a:ext uri="{FF2B5EF4-FFF2-40B4-BE49-F238E27FC236}">
                <a16:creationId xmlns:a16="http://schemas.microsoft.com/office/drawing/2014/main" id="{9B4A8DE9-9E7F-479B-9791-8BA2301CED07}"/>
              </a:ext>
            </a:extLst>
          </p:cNvPr>
          <p:cNvPicPr/>
          <p:nvPr/>
        </p:nvPicPr>
        <p:blipFill rotWithShape="1">
          <a:blip r:embed="rId3">
            <a:grayscl/>
            <a:extLst>
              <a:ext uri="{28A0092B-C50C-407E-A947-70E740481C1C}">
                <a14:useLocalDpi xmlns:a14="http://schemas.microsoft.com/office/drawing/2010/main" val="0"/>
              </a:ext>
            </a:extLst>
          </a:blip>
          <a:srcRect l="7335" t="8528" r="7235" b="15727"/>
          <a:stretch/>
        </p:blipFill>
        <p:spPr bwMode="auto">
          <a:xfrm>
            <a:off x="4245778" y="3080657"/>
            <a:ext cx="4226539" cy="2084190"/>
          </a:xfrm>
          <a:prstGeom prst="rect">
            <a:avLst/>
          </a:prstGeom>
          <a:ln w="6350">
            <a:solidFill>
              <a:schemeClr val="accent6"/>
            </a:solidFill>
          </a:ln>
          <a:extLst>
            <a:ext uri="{53640926-AAD7-44D8-BBD7-CCE9431645EC}">
              <a14:shadowObscured xmlns:a14="http://schemas.microsoft.com/office/drawing/2010/main"/>
            </a:ext>
          </a:extLst>
        </p:spPr>
      </p:pic>
      <p:sp>
        <p:nvSpPr>
          <p:cNvPr id="19" name="Hexagon 18">
            <a:extLst>
              <a:ext uri="{FF2B5EF4-FFF2-40B4-BE49-F238E27FC236}">
                <a16:creationId xmlns:a16="http://schemas.microsoft.com/office/drawing/2014/main" id="{1BC5478F-6AC1-4BD6-B6B7-DB9E794B3303}"/>
              </a:ext>
              <a:ext uri="{C183D7F6-B498-43B3-948B-1728B52AA6E4}">
                <adec:decorative xmlns:adec="http://schemas.microsoft.com/office/drawing/2017/decorative" val="1"/>
              </a:ext>
            </a:extLst>
          </p:cNvPr>
          <p:cNvSpPr/>
          <p:nvPr/>
        </p:nvSpPr>
        <p:spPr>
          <a:xfrm>
            <a:off x="334593" y="4944123"/>
            <a:ext cx="651613" cy="56173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a:extLst>
              <a:ext uri="{FF2B5EF4-FFF2-40B4-BE49-F238E27FC236}">
                <a16:creationId xmlns:a16="http://schemas.microsoft.com/office/drawing/2014/main" id="{9F76DF6A-BC5F-430D-A29E-0029534FCCF9}"/>
              </a:ext>
              <a:ext uri="{C183D7F6-B498-43B3-948B-1728B52AA6E4}">
                <adec:decorative xmlns:adec="http://schemas.microsoft.com/office/drawing/2017/decorative" val="1"/>
              </a:ext>
            </a:extLst>
          </p:cNvPr>
          <p:cNvSpPr/>
          <p:nvPr/>
        </p:nvSpPr>
        <p:spPr>
          <a:xfrm>
            <a:off x="985531" y="307480"/>
            <a:ext cx="785546" cy="67719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Hexagon 20">
            <a:extLst>
              <a:ext uri="{FF2B5EF4-FFF2-40B4-BE49-F238E27FC236}">
                <a16:creationId xmlns:a16="http://schemas.microsoft.com/office/drawing/2014/main" id="{0F249C63-CF32-468F-96BA-6491F79C2882}"/>
              </a:ext>
              <a:ext uri="{C183D7F6-B498-43B3-948B-1728B52AA6E4}">
                <adec:decorative xmlns:adec="http://schemas.microsoft.com/office/drawing/2017/decorative" val="1"/>
              </a:ext>
            </a:extLst>
          </p:cNvPr>
          <p:cNvSpPr/>
          <p:nvPr/>
        </p:nvSpPr>
        <p:spPr>
          <a:xfrm>
            <a:off x="11540918" y="6235804"/>
            <a:ext cx="392774" cy="33859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Hexagon 21">
            <a:extLst>
              <a:ext uri="{FF2B5EF4-FFF2-40B4-BE49-F238E27FC236}">
                <a16:creationId xmlns:a16="http://schemas.microsoft.com/office/drawing/2014/main" id="{48031158-57BA-4071-99DF-2A137B45A849}"/>
              </a:ext>
              <a:ext uri="{C183D7F6-B498-43B3-948B-1728B52AA6E4}">
                <adec:decorative xmlns:adec="http://schemas.microsoft.com/office/drawing/2017/decorative" val="1"/>
              </a:ext>
            </a:extLst>
          </p:cNvPr>
          <p:cNvSpPr/>
          <p:nvPr/>
        </p:nvSpPr>
        <p:spPr>
          <a:xfrm>
            <a:off x="740006" y="953523"/>
            <a:ext cx="196388" cy="1693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E691D0F-F100-4005-98CD-9E4E20C1DDE5}"/>
              </a:ext>
            </a:extLst>
          </p:cNvPr>
          <p:cNvSpPr/>
          <p:nvPr/>
        </p:nvSpPr>
        <p:spPr>
          <a:xfrm>
            <a:off x="660400" y="6439829"/>
            <a:ext cx="1781718" cy="2174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421478"/>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488987-5D95-4755-A2A6-E9DE63049DD8}"/>
              </a:ext>
            </a:extLst>
          </p:cNvPr>
          <p:cNvSpPr/>
          <p:nvPr/>
        </p:nvSpPr>
        <p:spPr>
          <a:xfrm>
            <a:off x="660400" y="6439829"/>
            <a:ext cx="1781718" cy="2174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Placeholder 10" descr="Reflection of city at dusk on mirrored building">
            <a:extLst>
              <a:ext uri="{FF2B5EF4-FFF2-40B4-BE49-F238E27FC236}">
                <a16:creationId xmlns:a16="http://schemas.microsoft.com/office/drawing/2014/main" id="{A6BB8C77-DD89-43B6-B2A2-93783452E694}"/>
              </a:ext>
            </a:extLst>
          </p:cNvPr>
          <p:cNvPicPr>
            <a:picLocks noChangeAspect="1"/>
          </p:cNvPicPr>
          <p:nvPr/>
        </p:nvPicPr>
        <p:blipFill>
          <a:blip r:embed="rId3">
            <a:alphaModFix amt="80000"/>
          </a:blip>
          <a:srcRect t="6692" b="6692"/>
          <a:stretch/>
        </p:blipFill>
        <p:spPr>
          <a:xfrm>
            <a:off x="-1" y="0"/>
            <a:ext cx="12192000" cy="6858000"/>
          </a:xfrm>
          <a:prstGeom prst="rect">
            <a:avLst/>
          </a:prstGeom>
        </p:spPr>
      </p:pic>
      <p:sp>
        <p:nvSpPr>
          <p:cNvPr id="5" name="Oval 4">
            <a:extLst>
              <a:ext uri="{FF2B5EF4-FFF2-40B4-BE49-F238E27FC236}">
                <a16:creationId xmlns:a16="http://schemas.microsoft.com/office/drawing/2014/main" id="{F79A2C9F-7319-4A72-9DCB-A75A64A2F3BC}"/>
              </a:ext>
              <a:ext uri="{C183D7F6-B498-43B3-948B-1728B52AA6E4}">
                <adec:decorative xmlns:adec="http://schemas.microsoft.com/office/drawing/2017/decorative" val="1"/>
              </a:ext>
            </a:extLst>
          </p:cNvPr>
          <p:cNvSpPr/>
          <p:nvPr/>
        </p:nvSpPr>
        <p:spPr>
          <a:xfrm>
            <a:off x="6049701" y="1050578"/>
            <a:ext cx="5486400" cy="5486400"/>
          </a:xfrm>
          <a:prstGeom prst="ellipse">
            <a:avLst/>
          </a:prstGeom>
          <a:solidFill>
            <a:srgbClr val="F2F2F2">
              <a:alpha val="40000"/>
            </a:srgb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9CB2F72-090D-497C-818E-BC3772C0D56E}"/>
              </a:ext>
            </a:extLst>
          </p:cNvPr>
          <p:cNvSpPr txBox="1"/>
          <p:nvPr/>
        </p:nvSpPr>
        <p:spPr>
          <a:xfrm>
            <a:off x="999309" y="243612"/>
            <a:ext cx="10254342" cy="646331"/>
          </a:xfrm>
          <a:prstGeom prst="rect">
            <a:avLst/>
          </a:prstGeom>
          <a:noFill/>
        </p:spPr>
        <p:txBody>
          <a:bodyPr wrap="square" rtlCol="0">
            <a:spAutoFit/>
          </a:bodyPr>
          <a:lstStyle/>
          <a:p>
            <a:r>
              <a:rPr lang="en-US" sz="3600" b="1" dirty="0">
                <a:solidFill>
                  <a:schemeClr val="bg1"/>
                </a:solidFill>
                <a:latin typeface="+mj-lt"/>
              </a:rPr>
              <a:t>Are you familiar with all of your transition options?</a:t>
            </a:r>
          </a:p>
        </p:txBody>
      </p:sp>
      <p:pic>
        <p:nvPicPr>
          <p:cNvPr id="7" name="Picture 6">
            <a:extLst>
              <a:ext uri="{FF2B5EF4-FFF2-40B4-BE49-F238E27FC236}">
                <a16:creationId xmlns:a16="http://schemas.microsoft.com/office/drawing/2014/main" id="{F80F2C08-6220-422D-AC45-690DB13B575F}"/>
              </a:ext>
            </a:extLst>
          </p:cNvPr>
          <p:cNvPicPr>
            <a:picLocks noChangeAspect="1"/>
          </p:cNvPicPr>
          <p:nvPr/>
        </p:nvPicPr>
        <p:blipFill rotWithShape="1">
          <a:blip r:embed="rId4"/>
          <a:srcRect l="30842" t="21598" r="31573"/>
          <a:stretch/>
        </p:blipFill>
        <p:spPr>
          <a:xfrm>
            <a:off x="7246202" y="1965517"/>
            <a:ext cx="3093396" cy="3441423"/>
          </a:xfrm>
          <a:prstGeom prst="rect">
            <a:avLst/>
          </a:prstGeom>
        </p:spPr>
      </p:pic>
      <p:sp>
        <p:nvSpPr>
          <p:cNvPr id="8" name="Oval 7">
            <a:extLst>
              <a:ext uri="{FF2B5EF4-FFF2-40B4-BE49-F238E27FC236}">
                <a16:creationId xmlns:a16="http://schemas.microsoft.com/office/drawing/2014/main" id="{A6273A0D-2C1C-48F9-B734-FA4D04B9F586}"/>
              </a:ext>
              <a:ext uri="{C183D7F6-B498-43B3-948B-1728B52AA6E4}">
                <adec:decorative xmlns:adec="http://schemas.microsoft.com/office/drawing/2017/decorative" val="1"/>
              </a:ext>
            </a:extLst>
          </p:cNvPr>
          <p:cNvSpPr/>
          <p:nvPr/>
        </p:nvSpPr>
        <p:spPr>
          <a:xfrm>
            <a:off x="11189660" y="5406940"/>
            <a:ext cx="692878" cy="6928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B8015FBE-F0B3-4174-97DC-E1DD23C2F67E}"/>
              </a:ext>
              <a:ext uri="{C183D7F6-B498-43B3-948B-1728B52AA6E4}">
                <adec:decorative xmlns:adec="http://schemas.microsoft.com/office/drawing/2017/decorative" val="1"/>
              </a:ext>
            </a:extLst>
          </p:cNvPr>
          <p:cNvSpPr/>
          <p:nvPr/>
        </p:nvSpPr>
        <p:spPr>
          <a:xfrm>
            <a:off x="6610785" y="1192486"/>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F70095D1-F6AD-405C-A39C-FA70645A512C}"/>
              </a:ext>
              <a:ext uri="{C183D7F6-B498-43B3-948B-1728B52AA6E4}">
                <adec:decorative xmlns:adec="http://schemas.microsoft.com/office/drawing/2017/decorative" val="1"/>
              </a:ext>
            </a:extLst>
          </p:cNvPr>
          <p:cNvSpPr/>
          <p:nvPr/>
        </p:nvSpPr>
        <p:spPr>
          <a:xfrm>
            <a:off x="6107865" y="1512702"/>
            <a:ext cx="502920" cy="502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1E7F258-1184-4227-9260-353E533319DE}"/>
              </a:ext>
            </a:extLst>
          </p:cNvPr>
          <p:cNvSpPr txBox="1"/>
          <p:nvPr/>
        </p:nvSpPr>
        <p:spPr>
          <a:xfrm>
            <a:off x="262357" y="2716732"/>
            <a:ext cx="4863973" cy="1938992"/>
          </a:xfrm>
          <a:prstGeom prst="rect">
            <a:avLst/>
          </a:prstGeom>
          <a:noFill/>
        </p:spPr>
        <p:txBody>
          <a:bodyPr wrap="square" rtlCol="0">
            <a:spAutoFit/>
          </a:bodyPr>
          <a:lstStyle/>
          <a:p>
            <a:r>
              <a:rPr lang="en-US" sz="6000" dirty="0">
                <a:solidFill>
                  <a:schemeClr val="bg1"/>
                </a:solidFill>
                <a:latin typeface="+mj-lt"/>
              </a:rPr>
              <a:t>Readiness Data</a:t>
            </a:r>
          </a:p>
        </p:txBody>
      </p:sp>
      <p:sp>
        <p:nvSpPr>
          <p:cNvPr id="15" name="TextBox 14">
            <a:extLst>
              <a:ext uri="{FF2B5EF4-FFF2-40B4-BE49-F238E27FC236}">
                <a16:creationId xmlns:a16="http://schemas.microsoft.com/office/drawing/2014/main" id="{D8593A24-F28F-4C17-B79F-66FE19ED9AE4}"/>
              </a:ext>
            </a:extLst>
          </p:cNvPr>
          <p:cNvSpPr txBox="1"/>
          <p:nvPr/>
        </p:nvSpPr>
        <p:spPr>
          <a:xfrm>
            <a:off x="262357" y="6384320"/>
            <a:ext cx="2105890" cy="369332"/>
          </a:xfrm>
          <a:prstGeom prst="rect">
            <a:avLst/>
          </a:prstGeom>
          <a:noFill/>
        </p:spPr>
        <p:txBody>
          <a:bodyPr wrap="square" rtlCol="0">
            <a:spAutoFit/>
          </a:bodyPr>
          <a:lstStyle/>
          <a:p>
            <a:r>
              <a:rPr lang="en-US" sz="1800" b="1" baseline="30000" dirty="0">
                <a:solidFill>
                  <a:schemeClr val="bg1">
                    <a:lumMod val="50000"/>
                  </a:schemeClr>
                </a:solidFill>
                <a:effectLst/>
                <a:ea typeface="Calibri" panose="020F0502020204030204" pitchFamily="34" charset="0"/>
                <a:cs typeface="Times New Roman" panose="02020603050405020304" pitchFamily="18" charset="0"/>
              </a:rPr>
              <a:t>© 2016 Exit Planning Institute</a:t>
            </a:r>
            <a:endParaRPr lang="en-US" dirty="0">
              <a:solidFill>
                <a:schemeClr val="bg1">
                  <a:lumMod val="50000"/>
                </a:schemeClr>
              </a:solidFill>
            </a:endParaRPr>
          </a:p>
        </p:txBody>
      </p:sp>
    </p:spTree>
    <p:extLst>
      <p:ext uri="{BB962C8B-B14F-4D97-AF65-F5344CB8AC3E}">
        <p14:creationId xmlns:p14="http://schemas.microsoft.com/office/powerpoint/2010/main" val="2132305389"/>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4BF6219-E32F-4845-9986-5E65EB37ADFF}"/>
              </a:ext>
            </a:extLst>
          </p:cNvPr>
          <p:cNvSpPr/>
          <p:nvPr/>
        </p:nvSpPr>
        <p:spPr>
          <a:xfrm>
            <a:off x="660400" y="6439829"/>
            <a:ext cx="1781718" cy="2174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Placeholder 10" descr="Reflection of city at dusk on mirrored building">
            <a:extLst>
              <a:ext uri="{FF2B5EF4-FFF2-40B4-BE49-F238E27FC236}">
                <a16:creationId xmlns:a16="http://schemas.microsoft.com/office/drawing/2014/main" id="{A6BB8C77-DD89-43B6-B2A2-93783452E694}"/>
              </a:ext>
            </a:extLst>
          </p:cNvPr>
          <p:cNvPicPr>
            <a:picLocks noChangeAspect="1"/>
          </p:cNvPicPr>
          <p:nvPr/>
        </p:nvPicPr>
        <p:blipFill>
          <a:blip r:embed="rId3">
            <a:alphaModFix amt="80000"/>
          </a:blip>
          <a:srcRect t="6692" b="6692"/>
          <a:stretch/>
        </p:blipFill>
        <p:spPr>
          <a:xfrm>
            <a:off x="0" y="0"/>
            <a:ext cx="12192000" cy="6858000"/>
          </a:xfrm>
          <a:prstGeom prst="rect">
            <a:avLst/>
          </a:prstGeom>
        </p:spPr>
      </p:pic>
      <p:sp>
        <p:nvSpPr>
          <p:cNvPr id="5" name="Oval 4">
            <a:extLst>
              <a:ext uri="{FF2B5EF4-FFF2-40B4-BE49-F238E27FC236}">
                <a16:creationId xmlns:a16="http://schemas.microsoft.com/office/drawing/2014/main" id="{F79A2C9F-7319-4A72-9DCB-A75A64A2F3BC}"/>
              </a:ext>
              <a:ext uri="{C183D7F6-B498-43B3-948B-1728B52AA6E4}">
                <adec:decorative xmlns:adec="http://schemas.microsoft.com/office/drawing/2017/decorative" val="1"/>
              </a:ext>
            </a:extLst>
          </p:cNvPr>
          <p:cNvSpPr/>
          <p:nvPr/>
        </p:nvSpPr>
        <p:spPr>
          <a:xfrm>
            <a:off x="4653021" y="982543"/>
            <a:ext cx="6624577" cy="5702643"/>
          </a:xfrm>
          <a:prstGeom prst="ellipse">
            <a:avLst/>
          </a:prstGeom>
          <a:solidFill>
            <a:srgbClr val="F2F2F2">
              <a:alpha val="40000"/>
            </a:srgb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9CB2F72-090D-497C-818E-BC3772C0D56E}"/>
              </a:ext>
            </a:extLst>
          </p:cNvPr>
          <p:cNvSpPr txBox="1"/>
          <p:nvPr/>
        </p:nvSpPr>
        <p:spPr>
          <a:xfrm>
            <a:off x="733343" y="243612"/>
            <a:ext cx="10621697" cy="646331"/>
          </a:xfrm>
          <a:prstGeom prst="rect">
            <a:avLst/>
          </a:prstGeom>
          <a:noFill/>
        </p:spPr>
        <p:txBody>
          <a:bodyPr wrap="square" rtlCol="0">
            <a:spAutoFit/>
          </a:bodyPr>
          <a:lstStyle/>
          <a:p>
            <a:r>
              <a:rPr lang="en-US" sz="3600" b="1" dirty="0">
                <a:solidFill>
                  <a:schemeClr val="bg1"/>
                </a:solidFill>
                <a:latin typeface="+mj-lt"/>
              </a:rPr>
              <a:t>What type of ownership transition are you planning?</a:t>
            </a:r>
          </a:p>
        </p:txBody>
      </p:sp>
      <p:sp>
        <p:nvSpPr>
          <p:cNvPr id="8" name="Oval 7">
            <a:extLst>
              <a:ext uri="{FF2B5EF4-FFF2-40B4-BE49-F238E27FC236}">
                <a16:creationId xmlns:a16="http://schemas.microsoft.com/office/drawing/2014/main" id="{A6273A0D-2C1C-48F9-B734-FA4D04B9F586}"/>
              </a:ext>
              <a:ext uri="{C183D7F6-B498-43B3-948B-1728B52AA6E4}">
                <adec:decorative xmlns:adec="http://schemas.microsoft.com/office/drawing/2017/decorative" val="1"/>
              </a:ext>
            </a:extLst>
          </p:cNvPr>
          <p:cNvSpPr/>
          <p:nvPr/>
        </p:nvSpPr>
        <p:spPr>
          <a:xfrm>
            <a:off x="10727472" y="5515919"/>
            <a:ext cx="692878" cy="6928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B8015FBE-F0B3-4174-97DC-E1DD23C2F67E}"/>
              </a:ext>
              <a:ext uri="{C183D7F6-B498-43B3-948B-1728B52AA6E4}">
                <adec:decorative xmlns:adec="http://schemas.microsoft.com/office/drawing/2017/decorative" val="1"/>
              </a:ext>
            </a:extLst>
          </p:cNvPr>
          <p:cNvSpPr/>
          <p:nvPr/>
        </p:nvSpPr>
        <p:spPr>
          <a:xfrm>
            <a:off x="5441434" y="1443838"/>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F70095D1-F6AD-405C-A39C-FA70645A512C}"/>
              </a:ext>
              <a:ext uri="{C183D7F6-B498-43B3-948B-1728B52AA6E4}">
                <adec:decorative xmlns:adec="http://schemas.microsoft.com/office/drawing/2017/decorative" val="1"/>
              </a:ext>
            </a:extLst>
          </p:cNvPr>
          <p:cNvSpPr/>
          <p:nvPr/>
        </p:nvSpPr>
        <p:spPr>
          <a:xfrm>
            <a:off x="4819649" y="1503854"/>
            <a:ext cx="502920" cy="502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1E7F258-1184-4227-9260-353E533319DE}"/>
              </a:ext>
            </a:extLst>
          </p:cNvPr>
          <p:cNvSpPr txBox="1"/>
          <p:nvPr/>
        </p:nvSpPr>
        <p:spPr>
          <a:xfrm>
            <a:off x="262357" y="2716732"/>
            <a:ext cx="4863973" cy="1938992"/>
          </a:xfrm>
          <a:prstGeom prst="rect">
            <a:avLst/>
          </a:prstGeom>
          <a:noFill/>
        </p:spPr>
        <p:txBody>
          <a:bodyPr wrap="square" rtlCol="0">
            <a:spAutoFit/>
          </a:bodyPr>
          <a:lstStyle/>
          <a:p>
            <a:r>
              <a:rPr lang="en-US" sz="6000" dirty="0">
                <a:solidFill>
                  <a:schemeClr val="bg1"/>
                </a:solidFill>
                <a:latin typeface="+mj-lt"/>
              </a:rPr>
              <a:t>Readiness Data</a:t>
            </a:r>
          </a:p>
        </p:txBody>
      </p:sp>
      <p:pic>
        <p:nvPicPr>
          <p:cNvPr id="12" name="Picture 11">
            <a:extLst>
              <a:ext uri="{FF2B5EF4-FFF2-40B4-BE49-F238E27FC236}">
                <a16:creationId xmlns:a16="http://schemas.microsoft.com/office/drawing/2014/main" id="{CA4C9489-A151-447A-A075-09459B383B19}"/>
              </a:ext>
            </a:extLst>
          </p:cNvPr>
          <p:cNvPicPr>
            <a:picLocks noChangeAspect="1"/>
          </p:cNvPicPr>
          <p:nvPr/>
        </p:nvPicPr>
        <p:blipFill rotWithShape="1">
          <a:blip r:embed="rId4"/>
          <a:srcRect l="11635" t="27925" r="7242" b="5464"/>
          <a:stretch/>
        </p:blipFill>
        <p:spPr>
          <a:xfrm>
            <a:off x="5080030" y="2408053"/>
            <a:ext cx="5963590" cy="2743200"/>
          </a:xfrm>
          <a:prstGeom prst="rect">
            <a:avLst/>
          </a:prstGeom>
        </p:spPr>
      </p:pic>
      <p:sp>
        <p:nvSpPr>
          <p:cNvPr id="13" name="TextBox 12">
            <a:extLst>
              <a:ext uri="{FF2B5EF4-FFF2-40B4-BE49-F238E27FC236}">
                <a16:creationId xmlns:a16="http://schemas.microsoft.com/office/drawing/2014/main" id="{76D512E1-692B-4E79-82C3-1704ADD63D5F}"/>
              </a:ext>
            </a:extLst>
          </p:cNvPr>
          <p:cNvSpPr txBox="1"/>
          <p:nvPr/>
        </p:nvSpPr>
        <p:spPr>
          <a:xfrm>
            <a:off x="262357" y="6384320"/>
            <a:ext cx="2105890" cy="369332"/>
          </a:xfrm>
          <a:prstGeom prst="rect">
            <a:avLst/>
          </a:prstGeom>
          <a:noFill/>
        </p:spPr>
        <p:txBody>
          <a:bodyPr wrap="square" rtlCol="0">
            <a:spAutoFit/>
          </a:bodyPr>
          <a:lstStyle/>
          <a:p>
            <a:r>
              <a:rPr lang="en-US" sz="1800" b="1" baseline="30000" dirty="0">
                <a:solidFill>
                  <a:schemeClr val="bg1">
                    <a:lumMod val="50000"/>
                  </a:schemeClr>
                </a:solidFill>
                <a:effectLst/>
                <a:ea typeface="Calibri" panose="020F0502020204030204" pitchFamily="34" charset="0"/>
                <a:cs typeface="Times New Roman" panose="02020603050405020304" pitchFamily="18" charset="0"/>
              </a:rPr>
              <a:t>© 2016 Exit Planning Institute</a:t>
            </a:r>
            <a:endParaRPr lang="en-US" dirty="0">
              <a:solidFill>
                <a:schemeClr val="bg1">
                  <a:lumMod val="50000"/>
                </a:schemeClr>
              </a:solidFill>
            </a:endParaRPr>
          </a:p>
        </p:txBody>
      </p:sp>
    </p:spTree>
    <p:extLst>
      <p:ext uri="{BB962C8B-B14F-4D97-AF65-F5344CB8AC3E}">
        <p14:creationId xmlns:p14="http://schemas.microsoft.com/office/powerpoint/2010/main" val="488976080"/>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AB83447-380A-4575-BA72-CEB4FBF79572}"/>
              </a:ext>
            </a:extLst>
          </p:cNvPr>
          <p:cNvSpPr/>
          <p:nvPr/>
        </p:nvSpPr>
        <p:spPr>
          <a:xfrm>
            <a:off x="660400" y="6439829"/>
            <a:ext cx="1781718" cy="21744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Placeholder 10" descr="Reflection of city at dusk on mirrored building">
            <a:extLst>
              <a:ext uri="{FF2B5EF4-FFF2-40B4-BE49-F238E27FC236}">
                <a16:creationId xmlns:a16="http://schemas.microsoft.com/office/drawing/2014/main" id="{A6BB8C77-DD89-43B6-B2A2-93783452E694}"/>
              </a:ext>
            </a:extLst>
          </p:cNvPr>
          <p:cNvPicPr>
            <a:picLocks noChangeAspect="1"/>
          </p:cNvPicPr>
          <p:nvPr/>
        </p:nvPicPr>
        <p:blipFill>
          <a:blip r:embed="rId3">
            <a:alphaModFix amt="80000"/>
          </a:blip>
          <a:srcRect t="6692" b="6692"/>
          <a:stretch/>
        </p:blipFill>
        <p:spPr>
          <a:xfrm>
            <a:off x="-6304" y="0"/>
            <a:ext cx="12192000" cy="6858000"/>
          </a:xfrm>
          <a:prstGeom prst="rect">
            <a:avLst/>
          </a:prstGeom>
        </p:spPr>
      </p:pic>
      <p:sp>
        <p:nvSpPr>
          <p:cNvPr id="5" name="Oval 4">
            <a:extLst>
              <a:ext uri="{FF2B5EF4-FFF2-40B4-BE49-F238E27FC236}">
                <a16:creationId xmlns:a16="http://schemas.microsoft.com/office/drawing/2014/main" id="{F79A2C9F-7319-4A72-9DCB-A75A64A2F3BC}"/>
              </a:ext>
              <a:ext uri="{C183D7F6-B498-43B3-948B-1728B52AA6E4}">
                <adec:decorative xmlns:adec="http://schemas.microsoft.com/office/drawing/2017/decorative" val="1"/>
              </a:ext>
            </a:extLst>
          </p:cNvPr>
          <p:cNvSpPr/>
          <p:nvPr/>
        </p:nvSpPr>
        <p:spPr>
          <a:xfrm>
            <a:off x="3653741" y="1050578"/>
            <a:ext cx="5486400" cy="5486400"/>
          </a:xfrm>
          <a:prstGeom prst="ellipse">
            <a:avLst/>
          </a:prstGeom>
          <a:solidFill>
            <a:srgbClr val="F2F2F2">
              <a:alpha val="40000"/>
            </a:srgb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9CB2F72-090D-497C-818E-BC3772C0D56E}"/>
              </a:ext>
            </a:extLst>
          </p:cNvPr>
          <p:cNvSpPr txBox="1"/>
          <p:nvPr/>
        </p:nvSpPr>
        <p:spPr>
          <a:xfrm>
            <a:off x="71846" y="243612"/>
            <a:ext cx="11989989" cy="646331"/>
          </a:xfrm>
          <a:prstGeom prst="rect">
            <a:avLst/>
          </a:prstGeom>
          <a:noFill/>
        </p:spPr>
        <p:txBody>
          <a:bodyPr wrap="square" rtlCol="0">
            <a:spAutoFit/>
          </a:bodyPr>
          <a:lstStyle/>
          <a:p>
            <a:r>
              <a:rPr lang="en-US" sz="3600" b="1" dirty="0">
                <a:solidFill>
                  <a:schemeClr val="bg1"/>
                </a:solidFill>
                <a:latin typeface="+mj-lt"/>
              </a:rPr>
              <a:t>What best describes how you are planning on transitioning?</a:t>
            </a:r>
          </a:p>
        </p:txBody>
      </p:sp>
      <p:sp>
        <p:nvSpPr>
          <p:cNvPr id="8" name="Oval 7">
            <a:extLst>
              <a:ext uri="{FF2B5EF4-FFF2-40B4-BE49-F238E27FC236}">
                <a16:creationId xmlns:a16="http://schemas.microsoft.com/office/drawing/2014/main" id="{A6273A0D-2C1C-48F9-B734-FA4D04B9F586}"/>
              </a:ext>
              <a:ext uri="{C183D7F6-B498-43B3-948B-1728B52AA6E4}">
                <adec:decorative xmlns:adec="http://schemas.microsoft.com/office/drawing/2017/decorative" val="1"/>
              </a:ext>
            </a:extLst>
          </p:cNvPr>
          <p:cNvSpPr/>
          <p:nvPr/>
        </p:nvSpPr>
        <p:spPr>
          <a:xfrm>
            <a:off x="8793700" y="5406940"/>
            <a:ext cx="692878" cy="6928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B8015FBE-F0B3-4174-97DC-E1DD23C2F67E}"/>
              </a:ext>
              <a:ext uri="{C183D7F6-B498-43B3-948B-1728B52AA6E4}">
                <adec:decorative xmlns:adec="http://schemas.microsoft.com/office/drawing/2017/decorative" val="1"/>
              </a:ext>
            </a:extLst>
          </p:cNvPr>
          <p:cNvSpPr/>
          <p:nvPr/>
        </p:nvSpPr>
        <p:spPr>
          <a:xfrm>
            <a:off x="4214825" y="1192486"/>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F70095D1-F6AD-405C-A39C-FA70645A512C}"/>
              </a:ext>
              <a:ext uri="{C183D7F6-B498-43B3-948B-1728B52AA6E4}">
                <adec:decorative xmlns:adec="http://schemas.microsoft.com/office/drawing/2017/decorative" val="1"/>
              </a:ext>
            </a:extLst>
          </p:cNvPr>
          <p:cNvSpPr/>
          <p:nvPr/>
        </p:nvSpPr>
        <p:spPr>
          <a:xfrm>
            <a:off x="3711905" y="1512702"/>
            <a:ext cx="502920" cy="502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1E7F258-1184-4227-9260-353E533319DE}"/>
              </a:ext>
            </a:extLst>
          </p:cNvPr>
          <p:cNvSpPr txBox="1"/>
          <p:nvPr/>
        </p:nvSpPr>
        <p:spPr>
          <a:xfrm>
            <a:off x="262364" y="2716732"/>
            <a:ext cx="4863973" cy="1938992"/>
          </a:xfrm>
          <a:prstGeom prst="rect">
            <a:avLst/>
          </a:prstGeom>
          <a:noFill/>
        </p:spPr>
        <p:txBody>
          <a:bodyPr wrap="square" rtlCol="0">
            <a:spAutoFit/>
          </a:bodyPr>
          <a:lstStyle/>
          <a:p>
            <a:r>
              <a:rPr lang="en-US" sz="6000" dirty="0">
                <a:solidFill>
                  <a:schemeClr val="bg1"/>
                </a:solidFill>
                <a:latin typeface="+mj-lt"/>
              </a:rPr>
              <a:t>Readiness Data</a:t>
            </a:r>
          </a:p>
        </p:txBody>
      </p:sp>
      <p:pic>
        <p:nvPicPr>
          <p:cNvPr id="12" name="Picture 11">
            <a:extLst>
              <a:ext uri="{FF2B5EF4-FFF2-40B4-BE49-F238E27FC236}">
                <a16:creationId xmlns:a16="http://schemas.microsoft.com/office/drawing/2014/main" id="{56CE7ED9-7034-4F51-BAF4-E3C820345EF2}"/>
              </a:ext>
            </a:extLst>
          </p:cNvPr>
          <p:cNvPicPr>
            <a:picLocks noChangeAspect="1"/>
          </p:cNvPicPr>
          <p:nvPr/>
        </p:nvPicPr>
        <p:blipFill rotWithShape="1">
          <a:blip r:embed="rId4"/>
          <a:srcRect l="8158" t="20412" r="42760" b="5516"/>
          <a:stretch/>
        </p:blipFill>
        <p:spPr>
          <a:xfrm>
            <a:off x="4263012" y="1964305"/>
            <a:ext cx="4039565" cy="3319165"/>
          </a:xfrm>
          <a:prstGeom prst="rect">
            <a:avLst/>
          </a:prstGeom>
        </p:spPr>
      </p:pic>
      <p:sp>
        <p:nvSpPr>
          <p:cNvPr id="14" name="Rectangle 13">
            <a:extLst>
              <a:ext uri="{FF2B5EF4-FFF2-40B4-BE49-F238E27FC236}">
                <a16:creationId xmlns:a16="http://schemas.microsoft.com/office/drawing/2014/main" id="{903A7A3A-5E52-410D-A266-95D9B935315F}"/>
              </a:ext>
              <a:ext uri="{C183D7F6-B498-43B3-948B-1728B52AA6E4}">
                <adec:decorative xmlns:adec="http://schemas.microsoft.com/office/drawing/2017/decorative" val="1"/>
              </a:ext>
            </a:extLst>
          </p:cNvPr>
          <p:cNvSpPr/>
          <p:nvPr/>
        </p:nvSpPr>
        <p:spPr>
          <a:xfrm>
            <a:off x="9299343" y="1655313"/>
            <a:ext cx="2762491" cy="3522003"/>
          </a:xfrm>
          <a:prstGeom prst="rect">
            <a:avLst/>
          </a:prstGeom>
          <a:solidFill>
            <a:srgbClr val="F2F2F2">
              <a:alpha val="40000"/>
            </a:srgb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49D831D-92FF-4C4A-B25F-354A881BE5C3}"/>
              </a:ext>
            </a:extLst>
          </p:cNvPr>
          <p:cNvPicPr>
            <a:picLocks noChangeAspect="1"/>
          </p:cNvPicPr>
          <p:nvPr/>
        </p:nvPicPr>
        <p:blipFill rotWithShape="1">
          <a:blip r:embed="rId4"/>
          <a:srcRect l="66780" t="18499" b="6075"/>
          <a:stretch/>
        </p:blipFill>
        <p:spPr>
          <a:xfrm>
            <a:off x="9392790" y="1680684"/>
            <a:ext cx="2734127" cy="3379808"/>
          </a:xfrm>
          <a:prstGeom prst="rect">
            <a:avLst/>
          </a:prstGeom>
        </p:spPr>
      </p:pic>
      <p:sp>
        <p:nvSpPr>
          <p:cNvPr id="15" name="TextBox 14">
            <a:extLst>
              <a:ext uri="{FF2B5EF4-FFF2-40B4-BE49-F238E27FC236}">
                <a16:creationId xmlns:a16="http://schemas.microsoft.com/office/drawing/2014/main" id="{6C563C5D-68E4-4497-92CC-F46E626287B1}"/>
              </a:ext>
            </a:extLst>
          </p:cNvPr>
          <p:cNvSpPr txBox="1"/>
          <p:nvPr/>
        </p:nvSpPr>
        <p:spPr>
          <a:xfrm>
            <a:off x="262357" y="6384320"/>
            <a:ext cx="2105890" cy="369332"/>
          </a:xfrm>
          <a:prstGeom prst="rect">
            <a:avLst/>
          </a:prstGeom>
          <a:noFill/>
        </p:spPr>
        <p:txBody>
          <a:bodyPr wrap="square" rtlCol="0">
            <a:spAutoFit/>
          </a:bodyPr>
          <a:lstStyle/>
          <a:p>
            <a:r>
              <a:rPr lang="en-US" sz="1800" b="1" baseline="30000" dirty="0">
                <a:solidFill>
                  <a:schemeClr val="bg1">
                    <a:lumMod val="50000"/>
                  </a:schemeClr>
                </a:solidFill>
                <a:effectLst/>
                <a:ea typeface="Calibri" panose="020F0502020204030204" pitchFamily="34" charset="0"/>
                <a:cs typeface="Times New Roman" panose="02020603050405020304" pitchFamily="18" charset="0"/>
              </a:rPr>
              <a:t>© 2016 Exit Planning Institute</a:t>
            </a:r>
            <a:endParaRPr lang="en-US" dirty="0">
              <a:solidFill>
                <a:schemeClr val="bg1">
                  <a:lumMod val="50000"/>
                </a:schemeClr>
              </a:solidFill>
            </a:endParaRPr>
          </a:p>
        </p:txBody>
      </p:sp>
    </p:spTree>
    <p:extLst>
      <p:ext uri="{BB962C8B-B14F-4D97-AF65-F5344CB8AC3E}">
        <p14:creationId xmlns:p14="http://schemas.microsoft.com/office/powerpoint/2010/main" val="3684358341"/>
      </p:ext>
    </p:extLst>
  </p:cSld>
  <p:clrMapOvr>
    <a:masterClrMapping/>
  </p:clrMapOvr>
  <p:transition spd="slow">
    <p:wipe dir="r"/>
  </p:transition>
</p:sld>
</file>

<file path=ppt/theme/theme1.xml><?xml version="1.0" encoding="utf-8"?>
<a:theme xmlns:a="http://schemas.openxmlformats.org/drawingml/2006/main" name="Office Theme">
  <a:themeElements>
    <a:clrScheme name="Geometric Presentation">
      <a:dk1>
        <a:sysClr val="windowText" lastClr="000000"/>
      </a:dk1>
      <a:lt1>
        <a:sysClr val="window" lastClr="FFFFFF"/>
      </a:lt1>
      <a:dk2>
        <a:srgbClr val="44546A"/>
      </a:dk2>
      <a:lt2>
        <a:srgbClr val="ACCBF9"/>
      </a:lt2>
      <a:accent1>
        <a:srgbClr val="5C83C4"/>
      </a:accent1>
      <a:accent2>
        <a:srgbClr val="2C599D"/>
      </a:accent2>
      <a:accent3>
        <a:srgbClr val="1A3B70"/>
      </a:accent3>
      <a:accent4>
        <a:srgbClr val="FA6F1A"/>
      </a:accent4>
      <a:accent5>
        <a:srgbClr val="11224E"/>
      </a:accent5>
      <a:accent6>
        <a:srgbClr val="9D90A0"/>
      </a:accent6>
      <a:hlink>
        <a:srgbClr val="9454C3"/>
      </a:hlink>
      <a:folHlink>
        <a:srgbClr val="3EBBF0"/>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3_LW_v2" id="{C590A786-F65F-42F6-9E48-12C78E3C86B3}" vid="{FEE92C9D-6350-4ECD-87A4-004D12BB2B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B19EB750-A6DA-4BE8-B87B-FC499FE733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D99ABA-76CE-4A8E-B5F0-C051B96628DE}">
  <ds:schemaRefs>
    <ds:schemaRef ds:uri="http://schemas.microsoft.com/sharepoint/v3/contenttype/forms"/>
  </ds:schemaRefs>
</ds:datastoreItem>
</file>

<file path=customXml/itemProps3.xml><?xml version="1.0" encoding="utf-8"?>
<ds:datastoreItem xmlns:ds="http://schemas.openxmlformats.org/officeDocument/2006/customXml" ds:itemID="{4DEA9014-ED64-4558-B1E1-D03F0EE32BE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Geometric presentation</Template>
  <TotalTime>3064</TotalTime>
  <Words>1744</Words>
  <Application>Microsoft Macintosh PowerPoint</Application>
  <PresentationFormat>Widescreen</PresentationFormat>
  <Paragraphs>204</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Corbel</vt:lpstr>
      <vt:lpstr>Franklin Gothic Medium</vt:lpstr>
      <vt:lpstr>Wingdings</vt:lpstr>
      <vt:lpstr>Office Theme</vt:lpstr>
      <vt:lpstr>Welcome: Real Business WestPoint Private Client Group    </vt:lpstr>
      <vt:lpstr>For your consideration… </vt:lpstr>
      <vt:lpstr>Systematic Value Extraction©</vt:lpstr>
      <vt:lpstr>PowerPoint Presentation</vt:lpstr>
      <vt:lpstr>Discussion: What would you imagine are the typical readiness or preparedness issues?</vt:lpstr>
      <vt:lpstr>Exploring the State of Owner Readiness™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Call to Action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Veritas Owner Workshop</dc:title>
  <dc:creator>Ferguson, Elizabeth</dc:creator>
  <cp:lastModifiedBy>Varner, Catherine</cp:lastModifiedBy>
  <cp:revision>21</cp:revision>
  <dcterms:created xsi:type="dcterms:W3CDTF">2021-03-08T15:07:43Z</dcterms:created>
  <dcterms:modified xsi:type="dcterms:W3CDTF">2023-03-07T02:55:04Z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