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79" r:id="rId6"/>
    <p:sldId id="280" r:id="rId7"/>
    <p:sldId id="281" r:id="rId8"/>
    <p:sldId id="261" r:id="rId9"/>
    <p:sldId id="282" r:id="rId10"/>
    <p:sldId id="283" r:id="rId11"/>
    <p:sldId id="284" r:id="rId12"/>
    <p:sldId id="285" r:id="rId13"/>
    <p:sldId id="286" r:id="rId14"/>
    <p:sldId id="287" r:id="rId15"/>
    <p:sldId id="288" r:id="rId16"/>
    <p:sldId id="263" r:id="rId17"/>
    <p:sldId id="273" r:id="rId18"/>
    <p:sldId id="274" r:id="rId19"/>
    <p:sldId id="275" r:id="rId20"/>
    <p:sldId id="276" r:id="rId21"/>
    <p:sldId id="277" r:id="rId22"/>
  </p:sldIdLst>
  <p:sldSz cx="18288000" cy="10287000"/>
  <p:notesSz cx="6858000" cy="9144000"/>
  <p:embeddedFontLst>
    <p:embeddedFont>
      <p:font typeface="Arimo" panose="020B0604020202020204" charset="0"/>
      <p:regular r:id="rId24"/>
    </p:embeddedFont>
    <p:embeddedFont>
      <p:font typeface="Cardo Bold" panose="020B0604020202020204" charset="0"/>
      <p:regular r:id="rId25"/>
    </p:embeddedFont>
    <p:embeddedFont>
      <p:font typeface="Cardo Italics" panose="020B0604020202020204" charset="0"/>
      <p:regular r:id="rId26"/>
    </p:embeddedFont>
    <p:embeddedFont>
      <p:font typeface="Script MT Bold" panose="03040602040607080904" pitchFamily="66" charset="0"/>
      <p:bold r:id="rId27"/>
    </p:embeddedFont>
    <p:embeddedFont>
      <p:font typeface="Cardo" panose="020B0604020202020204" charset="0"/>
      <p:regular r:id="rId28"/>
    </p:embeddedFont>
    <p:embeddedFont>
      <p:font typeface="Calibri" panose="020F0502020204030204" pitchFamily="34" charset="0"/>
      <p:regular r:id="rId29"/>
      <p:bold r:id="rId30"/>
      <p:italic r:id="rId31"/>
      <p:boldItalic r:id="rId32"/>
    </p:embeddedFont>
    <p:embeddedFont>
      <p:font typeface="Arimo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1E581-BCF7-4435-9FC0-FA38E753BDE4}"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2D3DE-5C00-4389-A722-766015D642AD}" type="slidenum">
              <a:rPr lang="en-US" smtClean="0"/>
              <a:t>‹#›</a:t>
            </a:fld>
            <a:endParaRPr lang="en-US"/>
          </a:p>
        </p:txBody>
      </p:sp>
    </p:spTree>
    <p:extLst>
      <p:ext uri="{BB962C8B-B14F-4D97-AF65-F5344CB8AC3E}">
        <p14:creationId xmlns:p14="http://schemas.microsoft.com/office/powerpoint/2010/main" val="164740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highlight</a:t>
            </a:r>
            <a:r>
              <a:rPr lang="en-US" baseline="0" dirty="0" smtClean="0"/>
              <a:t> your client’s desire, they enter into the story your brand is telling.</a:t>
            </a:r>
            <a:endParaRPr lang="en-US" dirty="0"/>
          </a:p>
        </p:txBody>
      </p:sp>
      <p:sp>
        <p:nvSpPr>
          <p:cNvPr id="4" name="Slide Number Placeholder 3"/>
          <p:cNvSpPr>
            <a:spLocks noGrp="1"/>
          </p:cNvSpPr>
          <p:nvPr>
            <p:ph type="sldNum" sz="quarter" idx="10"/>
          </p:nvPr>
        </p:nvSpPr>
        <p:spPr/>
        <p:txBody>
          <a:bodyPr/>
          <a:lstStyle/>
          <a:p>
            <a:fld id="{1122D3DE-5C00-4389-A722-766015D642AD}" type="slidenum">
              <a:rPr lang="en-US" smtClean="0"/>
              <a:t>9</a:t>
            </a:fld>
            <a:endParaRPr lang="en-US"/>
          </a:p>
        </p:txBody>
      </p:sp>
    </p:spTree>
    <p:extLst>
      <p:ext uri="{BB962C8B-B14F-4D97-AF65-F5344CB8AC3E}">
        <p14:creationId xmlns:p14="http://schemas.microsoft.com/office/powerpoint/2010/main" val="321595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keep a prospective client’s attention when you zero in on their biggest problems that have them on the search for a financial advisor.</a:t>
            </a:r>
            <a:endParaRPr lang="en-US" dirty="0"/>
          </a:p>
        </p:txBody>
      </p:sp>
      <p:sp>
        <p:nvSpPr>
          <p:cNvPr id="4" name="Slide Number Placeholder 3"/>
          <p:cNvSpPr>
            <a:spLocks noGrp="1"/>
          </p:cNvSpPr>
          <p:nvPr>
            <p:ph type="sldNum" sz="quarter" idx="10"/>
          </p:nvPr>
        </p:nvSpPr>
        <p:spPr/>
        <p:txBody>
          <a:bodyPr/>
          <a:lstStyle/>
          <a:p>
            <a:fld id="{1122D3DE-5C00-4389-A722-766015D642AD}" type="slidenum">
              <a:rPr lang="en-US" smtClean="0"/>
              <a:t>10</a:t>
            </a:fld>
            <a:endParaRPr lang="en-US"/>
          </a:p>
        </p:txBody>
      </p:sp>
    </p:spTree>
    <p:extLst>
      <p:ext uri="{BB962C8B-B14F-4D97-AF65-F5344CB8AC3E}">
        <p14:creationId xmlns:p14="http://schemas.microsoft.com/office/powerpoint/2010/main" val="271805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and your brand show up to position yourself as the guide?</a:t>
            </a:r>
            <a:endParaRPr lang="en-US" dirty="0"/>
          </a:p>
        </p:txBody>
      </p:sp>
      <p:sp>
        <p:nvSpPr>
          <p:cNvPr id="4" name="Slide Number Placeholder 3"/>
          <p:cNvSpPr>
            <a:spLocks noGrp="1"/>
          </p:cNvSpPr>
          <p:nvPr>
            <p:ph type="sldNum" sz="quarter" idx="10"/>
          </p:nvPr>
        </p:nvSpPr>
        <p:spPr/>
        <p:txBody>
          <a:bodyPr/>
          <a:lstStyle/>
          <a:p>
            <a:fld id="{1122D3DE-5C00-4389-A722-766015D642AD}" type="slidenum">
              <a:rPr lang="en-US" smtClean="0"/>
              <a:t>11</a:t>
            </a:fld>
            <a:endParaRPr lang="en-US"/>
          </a:p>
        </p:txBody>
      </p:sp>
    </p:spTree>
    <p:extLst>
      <p:ext uri="{BB962C8B-B14F-4D97-AF65-F5344CB8AC3E}">
        <p14:creationId xmlns:p14="http://schemas.microsoft.com/office/powerpoint/2010/main" val="76411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Prospects</a:t>
            </a:r>
            <a:r>
              <a:rPr lang="en-US" baseline="0" dirty="0" smtClean="0"/>
              <a:t> need to know how they can move forward or they won’t move forward.</a:t>
            </a:r>
            <a:endParaRPr lang="en-US" dirty="0"/>
          </a:p>
        </p:txBody>
      </p:sp>
      <p:sp>
        <p:nvSpPr>
          <p:cNvPr id="4" name="Slide Number Placeholder 3"/>
          <p:cNvSpPr>
            <a:spLocks noGrp="1"/>
          </p:cNvSpPr>
          <p:nvPr>
            <p:ph type="sldNum" sz="quarter" idx="10"/>
          </p:nvPr>
        </p:nvSpPr>
        <p:spPr/>
        <p:txBody>
          <a:bodyPr/>
          <a:lstStyle/>
          <a:p>
            <a:fld id="{1122D3DE-5C00-4389-A722-766015D642AD}" type="slidenum">
              <a:rPr lang="en-US" smtClean="0"/>
              <a:t>12</a:t>
            </a:fld>
            <a:endParaRPr lang="en-US"/>
          </a:p>
        </p:txBody>
      </p:sp>
    </p:spTree>
    <p:extLst>
      <p:ext uri="{BB962C8B-B14F-4D97-AF65-F5344CB8AC3E}">
        <p14:creationId xmlns:p14="http://schemas.microsoft.com/office/powerpoint/2010/main" val="393473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call people to action, they won’t take action.</a:t>
            </a:r>
            <a:endParaRPr lang="en-US" dirty="0"/>
          </a:p>
        </p:txBody>
      </p:sp>
      <p:sp>
        <p:nvSpPr>
          <p:cNvPr id="4" name="Slide Number Placeholder 3"/>
          <p:cNvSpPr>
            <a:spLocks noGrp="1"/>
          </p:cNvSpPr>
          <p:nvPr>
            <p:ph type="sldNum" sz="quarter" idx="10"/>
          </p:nvPr>
        </p:nvSpPr>
        <p:spPr/>
        <p:txBody>
          <a:bodyPr/>
          <a:lstStyle/>
          <a:p>
            <a:fld id="{1122D3DE-5C00-4389-A722-766015D642AD}" type="slidenum">
              <a:rPr lang="en-US" smtClean="0"/>
              <a:t>13</a:t>
            </a:fld>
            <a:endParaRPr lang="en-US"/>
          </a:p>
        </p:txBody>
      </p:sp>
    </p:spTree>
    <p:extLst>
      <p:ext uri="{BB962C8B-B14F-4D97-AF65-F5344CB8AC3E}">
        <p14:creationId xmlns:p14="http://schemas.microsoft.com/office/powerpoint/2010/main" val="217846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Cast the vision of what your clients lives could look</a:t>
            </a:r>
            <a:r>
              <a:rPr lang="en-US" baseline="0" dirty="0" smtClean="0"/>
              <a:t> like if they use your services.</a:t>
            </a:r>
            <a:endParaRPr lang="en-US" dirty="0"/>
          </a:p>
        </p:txBody>
      </p:sp>
      <p:sp>
        <p:nvSpPr>
          <p:cNvPr id="4" name="Slide Number Placeholder 3"/>
          <p:cNvSpPr>
            <a:spLocks noGrp="1"/>
          </p:cNvSpPr>
          <p:nvPr>
            <p:ph type="sldNum" sz="quarter" idx="10"/>
          </p:nvPr>
        </p:nvSpPr>
        <p:spPr/>
        <p:txBody>
          <a:bodyPr/>
          <a:lstStyle/>
          <a:p>
            <a:fld id="{1122D3DE-5C00-4389-A722-766015D642AD}" type="slidenum">
              <a:rPr lang="en-US" smtClean="0"/>
              <a:t>14</a:t>
            </a:fld>
            <a:endParaRPr lang="en-US"/>
          </a:p>
        </p:txBody>
      </p:sp>
    </p:spTree>
    <p:extLst>
      <p:ext uri="{BB962C8B-B14F-4D97-AF65-F5344CB8AC3E}">
        <p14:creationId xmlns:p14="http://schemas.microsoft.com/office/powerpoint/2010/main" val="35858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real and likely consequences for not doing business with you?</a:t>
            </a:r>
            <a:endParaRPr lang="en-US" dirty="0"/>
          </a:p>
        </p:txBody>
      </p:sp>
      <p:sp>
        <p:nvSpPr>
          <p:cNvPr id="4" name="Slide Number Placeholder 3"/>
          <p:cNvSpPr>
            <a:spLocks noGrp="1"/>
          </p:cNvSpPr>
          <p:nvPr>
            <p:ph type="sldNum" sz="quarter" idx="10"/>
          </p:nvPr>
        </p:nvSpPr>
        <p:spPr/>
        <p:txBody>
          <a:bodyPr/>
          <a:lstStyle/>
          <a:p>
            <a:fld id="{1122D3DE-5C00-4389-A722-766015D642AD}" type="slidenum">
              <a:rPr lang="en-US" smtClean="0"/>
              <a:t>15</a:t>
            </a:fld>
            <a:endParaRPr lang="en-US"/>
          </a:p>
        </p:txBody>
      </p:sp>
    </p:spTree>
    <p:extLst>
      <p:ext uri="{BB962C8B-B14F-4D97-AF65-F5344CB8AC3E}">
        <p14:creationId xmlns:p14="http://schemas.microsoft.com/office/powerpoint/2010/main" val="10736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pic>
        <p:nvPicPr>
          <p:cNvPr id="6" name="Picture 6"/>
          <p:cNvPicPr>
            <a:picLocks noChangeAspect="1"/>
          </p:cNvPicPr>
          <p:nvPr/>
        </p:nvPicPr>
        <p:blipFill>
          <a:blip r:embed="rId2"/>
          <a:srcRect r="2611" b="2611"/>
          <a:stretch>
            <a:fillRect/>
          </a:stretch>
        </p:blipFill>
        <p:spPr>
          <a:xfrm>
            <a:off x="918770" y="9324777"/>
            <a:ext cx="695718" cy="695718"/>
          </a:xfrm>
          <a:prstGeom prst="rect">
            <a:avLst/>
          </a:prstGeom>
        </p:spPr>
      </p:pic>
      <p:sp>
        <p:nvSpPr>
          <p:cNvPr id="7" name="TextBox 7"/>
          <p:cNvSpPr txBox="1"/>
          <p:nvPr/>
        </p:nvSpPr>
        <p:spPr>
          <a:xfrm>
            <a:off x="1192184" y="304331"/>
            <a:ext cx="3625605" cy="287416"/>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Arimo"/>
              </a:rPr>
              <a:t>POLARIS ADVISORS</a:t>
            </a:r>
          </a:p>
        </p:txBody>
      </p:sp>
      <p:sp>
        <p:nvSpPr>
          <p:cNvPr id="8" name="TextBox 8"/>
          <p:cNvSpPr txBox="1"/>
          <p:nvPr/>
        </p:nvSpPr>
        <p:spPr>
          <a:xfrm>
            <a:off x="7678406"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polarisadvisors.net</a:t>
            </a:r>
          </a:p>
        </p:txBody>
      </p:sp>
      <p:sp>
        <p:nvSpPr>
          <p:cNvPr id="9" name="TextBox 9"/>
          <p:cNvSpPr txBox="1"/>
          <p:nvPr/>
        </p:nvSpPr>
        <p:spPr>
          <a:xfrm>
            <a:off x="14008072"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CONFIDENTIAL</a:t>
            </a:r>
          </a:p>
        </p:txBody>
      </p:sp>
      <p:grpSp>
        <p:nvGrpSpPr>
          <p:cNvPr id="10" name="Group 10"/>
          <p:cNvGrpSpPr/>
          <p:nvPr/>
        </p:nvGrpSpPr>
        <p:grpSpPr>
          <a:xfrm>
            <a:off x="0" y="0"/>
            <a:ext cx="18288000" cy="9086850"/>
            <a:chOff x="0" y="0"/>
            <a:chExt cx="24384000" cy="12115800"/>
          </a:xfrm>
        </p:grpSpPr>
        <p:sp>
          <p:nvSpPr>
            <p:cNvPr id="11" name="Freeform 11"/>
            <p:cNvSpPr/>
            <p:nvPr/>
          </p:nvSpPr>
          <p:spPr>
            <a:xfrm>
              <a:off x="0" y="0"/>
              <a:ext cx="24384000" cy="12115800"/>
            </a:xfrm>
            <a:custGeom>
              <a:avLst/>
              <a:gdLst/>
              <a:ahLst/>
              <a:cxnLst/>
              <a:rect l="l" t="t" r="r" b="b"/>
              <a:pathLst>
                <a:path w="24384000" h="12115800">
                  <a:moveTo>
                    <a:pt x="0" y="0"/>
                  </a:moveTo>
                  <a:lnTo>
                    <a:pt x="24384000" y="0"/>
                  </a:lnTo>
                  <a:lnTo>
                    <a:pt x="24384000" y="12115800"/>
                  </a:lnTo>
                  <a:lnTo>
                    <a:pt x="0" y="12115800"/>
                  </a:lnTo>
                  <a:close/>
                </a:path>
              </a:pathLst>
            </a:custGeom>
            <a:solidFill>
              <a:srgbClr val="001A46"/>
            </a:solidFill>
          </p:spPr>
        </p:sp>
      </p:grpSp>
      <p:sp>
        <p:nvSpPr>
          <p:cNvPr id="12" name="TextBox 12"/>
          <p:cNvSpPr txBox="1"/>
          <p:nvPr/>
        </p:nvSpPr>
        <p:spPr>
          <a:xfrm rot="5400000">
            <a:off x="12562876" y="4445783"/>
            <a:ext cx="8875392" cy="166712"/>
          </a:xfrm>
          <a:prstGeom prst="rect">
            <a:avLst/>
          </a:prstGeom>
        </p:spPr>
        <p:txBody>
          <a:bodyPr lIns="0" tIns="0" rIns="0" bIns="0" rtlCol="0" anchor="t">
            <a:spAutoFit/>
          </a:bodyPr>
          <a:lstStyle/>
          <a:p>
            <a:pPr algn="ctr">
              <a:lnSpc>
                <a:spcPts val="1320"/>
              </a:lnSpc>
            </a:pPr>
            <a:r>
              <a:rPr lang="en-US" sz="1100" spc="300" dirty="0" smtClean="0">
                <a:solidFill>
                  <a:srgbClr val="FFFFFF">
                    <a:alpha val="49804"/>
                  </a:srgbClr>
                </a:solidFill>
                <a:latin typeface="Arimo"/>
              </a:rPr>
              <a:t>2023</a:t>
            </a:r>
            <a:endParaRPr lang="en-US" sz="1100" spc="300" dirty="0">
              <a:solidFill>
                <a:srgbClr val="FFFFFF">
                  <a:alpha val="49804"/>
                </a:srgbClr>
              </a:solidFill>
              <a:latin typeface="Arimo"/>
            </a:endParaRPr>
          </a:p>
        </p:txBody>
      </p:sp>
      <p:grpSp>
        <p:nvGrpSpPr>
          <p:cNvPr id="14" name="Group 14"/>
          <p:cNvGrpSpPr/>
          <p:nvPr/>
        </p:nvGrpSpPr>
        <p:grpSpPr>
          <a:xfrm>
            <a:off x="0" y="9058275"/>
            <a:ext cx="18288000" cy="1228723"/>
            <a:chOff x="0" y="0"/>
            <a:chExt cx="24384000" cy="1638298"/>
          </a:xfrm>
        </p:grpSpPr>
        <p:sp>
          <p:nvSpPr>
            <p:cNvPr id="15" name="Freeform 15"/>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sp>
        <p:nvSpPr>
          <p:cNvPr id="16" name="TextBox 16"/>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009900"/>
            <a:ext cx="8763000" cy="32230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3190617"/>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The Problem</a:t>
            </a:r>
          </a:p>
          <a:p>
            <a:pPr algn="ctr">
              <a:lnSpc>
                <a:spcPts val="1943"/>
              </a:lnSpc>
            </a:pPr>
            <a:endParaRPr lang="en-US" sz="6000" b="1" dirty="0">
              <a:solidFill>
                <a:srgbClr val="06357A"/>
              </a:solidFill>
              <a:latin typeface="Arimo"/>
            </a:endParaRPr>
          </a:p>
          <a:p>
            <a:pPr algn="ctr">
              <a:lnSpc>
                <a:spcPts val="1943"/>
              </a:lnSpc>
            </a:pPr>
            <a:endParaRPr lang="en-US" sz="6000" b="1" dirty="0" smtClean="0">
              <a:solidFill>
                <a:srgbClr val="06357A"/>
              </a:solidFill>
              <a:latin typeface="Arimo"/>
            </a:endParaRPr>
          </a:p>
          <a:p>
            <a:pPr algn="ctr">
              <a:lnSpc>
                <a:spcPts val="1943"/>
              </a:lnSpc>
            </a:pPr>
            <a:endParaRPr lang="en-US" sz="6000" b="1" dirty="0">
              <a:solidFill>
                <a:srgbClr val="06357A"/>
              </a:solidFill>
              <a:latin typeface="Arimo"/>
            </a:endParaRPr>
          </a:p>
          <a:p>
            <a:pPr algn="ctr">
              <a:lnSpc>
                <a:spcPct val="120000"/>
              </a:lnSpc>
            </a:pPr>
            <a:r>
              <a:rPr lang="en-US" sz="6000" dirty="0" smtClean="0">
                <a:solidFill>
                  <a:srgbClr val="06357A"/>
                </a:solidFill>
                <a:latin typeface="Arimo"/>
              </a:rPr>
              <a:t>What is preventing them from being financially successful?</a:t>
            </a:r>
            <a:endParaRPr lang="en-US" sz="6000" dirty="0">
              <a:solidFill>
                <a:srgbClr val="06357A"/>
              </a:solidFill>
              <a:latin typeface="Arimo"/>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377016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3190617"/>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The Guide</a:t>
            </a:r>
          </a:p>
          <a:p>
            <a:pPr algn="ctr">
              <a:lnSpc>
                <a:spcPts val="1943"/>
              </a:lnSpc>
            </a:pPr>
            <a:endParaRPr lang="en-US" sz="6000" b="1" dirty="0">
              <a:solidFill>
                <a:srgbClr val="06357A"/>
              </a:solidFill>
              <a:latin typeface="Arimo"/>
            </a:endParaRPr>
          </a:p>
          <a:p>
            <a:pPr algn="ctr">
              <a:lnSpc>
                <a:spcPts val="1943"/>
              </a:lnSpc>
            </a:pPr>
            <a:endParaRPr lang="en-US" sz="6000" b="1" dirty="0" smtClean="0">
              <a:solidFill>
                <a:srgbClr val="06357A"/>
              </a:solidFill>
              <a:latin typeface="Arimo"/>
            </a:endParaRPr>
          </a:p>
          <a:p>
            <a:pPr algn="ctr">
              <a:lnSpc>
                <a:spcPts val="1943"/>
              </a:lnSpc>
            </a:pPr>
            <a:endParaRPr lang="en-US" sz="6000" b="1" dirty="0">
              <a:solidFill>
                <a:srgbClr val="06357A"/>
              </a:solidFill>
              <a:latin typeface="Arimo"/>
            </a:endParaRPr>
          </a:p>
          <a:p>
            <a:pPr algn="ctr">
              <a:lnSpc>
                <a:spcPct val="120000"/>
              </a:lnSpc>
            </a:pPr>
            <a:r>
              <a:rPr lang="en-US" sz="6000" dirty="0" smtClean="0">
                <a:solidFill>
                  <a:srgbClr val="06357A"/>
                </a:solidFill>
                <a:latin typeface="Arimo"/>
              </a:rPr>
              <a:t>If your client is the hero of the story, that makes you the guide.</a:t>
            </a:r>
            <a:endParaRPr lang="en-US" sz="6000" dirty="0">
              <a:solidFill>
                <a:srgbClr val="06357A"/>
              </a:solidFill>
              <a:latin typeface="Arimo"/>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264163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3190617"/>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The Plan</a:t>
            </a:r>
          </a:p>
          <a:p>
            <a:pPr algn="ctr">
              <a:lnSpc>
                <a:spcPts val="1943"/>
              </a:lnSpc>
            </a:pPr>
            <a:endParaRPr lang="en-US" sz="6000" b="1" dirty="0">
              <a:solidFill>
                <a:srgbClr val="06357A"/>
              </a:solidFill>
              <a:latin typeface="Arimo"/>
            </a:endParaRPr>
          </a:p>
          <a:p>
            <a:pPr algn="ctr">
              <a:lnSpc>
                <a:spcPts val="1943"/>
              </a:lnSpc>
            </a:pPr>
            <a:endParaRPr lang="en-US" sz="6000" b="1" dirty="0" smtClean="0">
              <a:solidFill>
                <a:srgbClr val="06357A"/>
              </a:solidFill>
              <a:latin typeface="Arimo"/>
            </a:endParaRPr>
          </a:p>
          <a:p>
            <a:pPr algn="ctr">
              <a:lnSpc>
                <a:spcPts val="1943"/>
              </a:lnSpc>
            </a:pPr>
            <a:endParaRPr lang="en-US" sz="6000" b="1" dirty="0">
              <a:solidFill>
                <a:srgbClr val="06357A"/>
              </a:solidFill>
              <a:latin typeface="Arimo"/>
            </a:endParaRPr>
          </a:p>
          <a:p>
            <a:pPr algn="ctr">
              <a:lnSpc>
                <a:spcPct val="120000"/>
              </a:lnSpc>
            </a:pPr>
            <a:r>
              <a:rPr lang="en-US" sz="6000" dirty="0" smtClean="0">
                <a:solidFill>
                  <a:srgbClr val="06357A"/>
                </a:solidFill>
                <a:latin typeface="Arimo"/>
              </a:rPr>
              <a:t>What are the easy-to-follow steps you give clients to reach success?</a:t>
            </a:r>
            <a:endParaRPr lang="en-US" sz="6000" dirty="0">
              <a:solidFill>
                <a:srgbClr val="06357A"/>
              </a:solidFill>
              <a:latin typeface="Arimo"/>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14004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3190617"/>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The Call to Action</a:t>
            </a:r>
          </a:p>
          <a:p>
            <a:pPr algn="ctr">
              <a:lnSpc>
                <a:spcPts val="1943"/>
              </a:lnSpc>
            </a:pPr>
            <a:endParaRPr lang="en-US" sz="6000" b="1" dirty="0">
              <a:solidFill>
                <a:srgbClr val="06357A"/>
              </a:solidFill>
              <a:latin typeface="Arimo"/>
            </a:endParaRPr>
          </a:p>
          <a:p>
            <a:pPr algn="ctr">
              <a:lnSpc>
                <a:spcPts val="1943"/>
              </a:lnSpc>
            </a:pPr>
            <a:endParaRPr lang="en-US" sz="6000" b="1" dirty="0" smtClean="0">
              <a:solidFill>
                <a:srgbClr val="06357A"/>
              </a:solidFill>
              <a:latin typeface="Arimo"/>
            </a:endParaRPr>
          </a:p>
          <a:p>
            <a:pPr algn="ctr">
              <a:lnSpc>
                <a:spcPts val="1943"/>
              </a:lnSpc>
            </a:pPr>
            <a:endParaRPr lang="en-US" sz="6000" b="1" dirty="0">
              <a:solidFill>
                <a:srgbClr val="06357A"/>
              </a:solidFill>
              <a:latin typeface="Arimo"/>
            </a:endParaRPr>
          </a:p>
          <a:p>
            <a:pPr algn="ctr">
              <a:lnSpc>
                <a:spcPct val="120000"/>
              </a:lnSpc>
            </a:pPr>
            <a:r>
              <a:rPr lang="en-US" sz="6000" dirty="0" smtClean="0">
                <a:solidFill>
                  <a:srgbClr val="06357A"/>
                </a:solidFill>
                <a:latin typeface="Arimo"/>
              </a:rPr>
              <a:t>What do you want your prospective clients to do?</a:t>
            </a:r>
            <a:endParaRPr lang="en-US" sz="6000" dirty="0">
              <a:solidFill>
                <a:srgbClr val="06357A"/>
              </a:solidFill>
              <a:latin typeface="Arimo"/>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1947069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3190617"/>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Success</a:t>
            </a:r>
          </a:p>
          <a:p>
            <a:pPr algn="ctr">
              <a:lnSpc>
                <a:spcPts val="1943"/>
              </a:lnSpc>
            </a:pPr>
            <a:endParaRPr lang="en-US" sz="6000" b="1" dirty="0">
              <a:solidFill>
                <a:srgbClr val="06357A"/>
              </a:solidFill>
              <a:latin typeface="Arimo"/>
            </a:endParaRPr>
          </a:p>
          <a:p>
            <a:pPr algn="ctr">
              <a:lnSpc>
                <a:spcPts val="1943"/>
              </a:lnSpc>
            </a:pPr>
            <a:endParaRPr lang="en-US" sz="6000" b="1" dirty="0" smtClean="0">
              <a:solidFill>
                <a:srgbClr val="06357A"/>
              </a:solidFill>
              <a:latin typeface="Arimo"/>
            </a:endParaRPr>
          </a:p>
          <a:p>
            <a:pPr algn="ctr">
              <a:lnSpc>
                <a:spcPts val="1943"/>
              </a:lnSpc>
            </a:pPr>
            <a:endParaRPr lang="en-US" sz="6000" b="1" dirty="0">
              <a:solidFill>
                <a:srgbClr val="06357A"/>
              </a:solidFill>
              <a:latin typeface="Arimo"/>
            </a:endParaRPr>
          </a:p>
          <a:p>
            <a:pPr algn="ctr">
              <a:lnSpc>
                <a:spcPct val="120000"/>
              </a:lnSpc>
            </a:pPr>
            <a:r>
              <a:rPr lang="en-US" sz="6000" dirty="0" smtClean="0">
                <a:solidFill>
                  <a:srgbClr val="06357A"/>
                </a:solidFill>
                <a:latin typeface="Arimo"/>
              </a:rPr>
              <a:t>What does success look like for your clients after working with you?</a:t>
            </a:r>
            <a:endParaRPr lang="en-US" sz="6000" dirty="0">
              <a:solidFill>
                <a:srgbClr val="06357A"/>
              </a:solidFill>
              <a:latin typeface="Arimo"/>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1869103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3190617"/>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Failure</a:t>
            </a:r>
          </a:p>
          <a:p>
            <a:pPr algn="ctr">
              <a:lnSpc>
                <a:spcPts val="1943"/>
              </a:lnSpc>
            </a:pPr>
            <a:endParaRPr lang="en-US" sz="6000" b="1" dirty="0">
              <a:solidFill>
                <a:srgbClr val="06357A"/>
              </a:solidFill>
              <a:latin typeface="Arimo"/>
            </a:endParaRPr>
          </a:p>
          <a:p>
            <a:pPr algn="ctr">
              <a:lnSpc>
                <a:spcPts val="1943"/>
              </a:lnSpc>
            </a:pPr>
            <a:endParaRPr lang="en-US" sz="6000" b="1" dirty="0" smtClean="0">
              <a:solidFill>
                <a:srgbClr val="06357A"/>
              </a:solidFill>
              <a:latin typeface="Arimo"/>
            </a:endParaRPr>
          </a:p>
          <a:p>
            <a:pPr algn="ctr">
              <a:lnSpc>
                <a:spcPts val="1943"/>
              </a:lnSpc>
            </a:pPr>
            <a:endParaRPr lang="en-US" sz="6000" b="1" dirty="0">
              <a:solidFill>
                <a:srgbClr val="06357A"/>
              </a:solidFill>
              <a:latin typeface="Arimo"/>
            </a:endParaRPr>
          </a:p>
          <a:p>
            <a:pPr algn="ctr">
              <a:lnSpc>
                <a:spcPct val="120000"/>
              </a:lnSpc>
            </a:pPr>
            <a:r>
              <a:rPr lang="en-US" sz="6000" dirty="0" smtClean="0">
                <a:solidFill>
                  <a:srgbClr val="06357A"/>
                </a:solidFill>
                <a:latin typeface="Arimo"/>
              </a:rPr>
              <a:t>What does failure look like for your clients if they don’t work with you?</a:t>
            </a:r>
            <a:endParaRPr lang="en-US" sz="6000" dirty="0">
              <a:solidFill>
                <a:srgbClr val="06357A"/>
              </a:solidFill>
              <a:latin typeface="Arimo"/>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9754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2" name="TextBox 12"/>
          <p:cNvSpPr txBox="1"/>
          <p:nvPr/>
        </p:nvSpPr>
        <p:spPr>
          <a:xfrm>
            <a:off x="1192183" y="1837364"/>
            <a:ext cx="10046970" cy="500137"/>
          </a:xfrm>
          <a:prstGeom prst="rect">
            <a:avLst/>
          </a:prstGeom>
        </p:spPr>
        <p:txBody>
          <a:bodyPr lIns="0" tIns="0" rIns="0" bIns="0" rtlCol="0" anchor="t">
            <a:spAutoFit/>
          </a:bodyPr>
          <a:lstStyle/>
          <a:p>
            <a:pPr algn="l">
              <a:lnSpc>
                <a:spcPts val="3780"/>
              </a:lnSpc>
            </a:pPr>
            <a:r>
              <a:rPr lang="en-US" sz="3500" dirty="0" smtClean="0">
                <a:solidFill>
                  <a:srgbClr val="06357A"/>
                </a:solidFill>
                <a:latin typeface="Cardo Bold"/>
              </a:rPr>
              <a:t>Polaris Advisors </a:t>
            </a:r>
            <a:r>
              <a:rPr lang="en-US" sz="3500" dirty="0" err="1" smtClean="0">
                <a:solidFill>
                  <a:srgbClr val="06357A"/>
                </a:solidFill>
                <a:latin typeface="Cardo Bold"/>
              </a:rPr>
              <a:t>Storybrand</a:t>
            </a:r>
            <a:endParaRPr lang="en-US" sz="3500" dirty="0">
              <a:solidFill>
                <a:srgbClr val="06357A"/>
              </a:solidFill>
              <a:latin typeface="Cardo Bold"/>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9327496"/>
            <a:ext cx="1938942" cy="71315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 y="920604"/>
            <a:ext cx="17278350" cy="80557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pic>
        <p:nvPicPr>
          <p:cNvPr id="6" name="Picture 6"/>
          <p:cNvPicPr>
            <a:picLocks noChangeAspect="1"/>
          </p:cNvPicPr>
          <p:nvPr/>
        </p:nvPicPr>
        <p:blipFill>
          <a:blip r:embed="rId2"/>
          <a:srcRect r="2611" b="2611"/>
          <a:stretch>
            <a:fillRect/>
          </a:stretch>
        </p:blipFill>
        <p:spPr>
          <a:xfrm>
            <a:off x="918770" y="9324777"/>
            <a:ext cx="695718" cy="695718"/>
          </a:xfrm>
          <a:prstGeom prst="rect">
            <a:avLst/>
          </a:prstGeom>
        </p:spPr>
      </p:pic>
      <p:sp>
        <p:nvSpPr>
          <p:cNvPr id="7" name="TextBox 7"/>
          <p:cNvSpPr txBox="1"/>
          <p:nvPr/>
        </p:nvSpPr>
        <p:spPr>
          <a:xfrm>
            <a:off x="1192184" y="304331"/>
            <a:ext cx="3625605" cy="287416"/>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Arimo"/>
              </a:rPr>
              <a:t>POLARIS ADVISORS</a:t>
            </a:r>
          </a:p>
        </p:txBody>
      </p:sp>
      <p:sp>
        <p:nvSpPr>
          <p:cNvPr id="8" name="TextBox 8"/>
          <p:cNvSpPr txBox="1"/>
          <p:nvPr/>
        </p:nvSpPr>
        <p:spPr>
          <a:xfrm>
            <a:off x="7678406"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polarisadvisors.net</a:t>
            </a:r>
          </a:p>
        </p:txBody>
      </p:sp>
      <p:sp>
        <p:nvSpPr>
          <p:cNvPr id="9" name="TextBox 9"/>
          <p:cNvSpPr txBox="1"/>
          <p:nvPr/>
        </p:nvSpPr>
        <p:spPr>
          <a:xfrm>
            <a:off x="14008072"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CONFIDENTIAL</a:t>
            </a:r>
          </a:p>
        </p:txBody>
      </p:sp>
      <p:grpSp>
        <p:nvGrpSpPr>
          <p:cNvPr id="10" name="Group 10"/>
          <p:cNvGrpSpPr/>
          <p:nvPr/>
        </p:nvGrpSpPr>
        <p:grpSpPr>
          <a:xfrm>
            <a:off x="0" y="120018"/>
            <a:ext cx="18288000" cy="9058274"/>
            <a:chOff x="0" y="0"/>
            <a:chExt cx="24384000" cy="12077698"/>
          </a:xfrm>
        </p:grpSpPr>
        <p:sp>
          <p:nvSpPr>
            <p:cNvPr id="11" name="Freeform 11"/>
            <p:cNvSpPr/>
            <p:nvPr/>
          </p:nvSpPr>
          <p:spPr>
            <a:xfrm>
              <a:off x="0" y="0"/>
              <a:ext cx="24384000" cy="12077700"/>
            </a:xfrm>
            <a:custGeom>
              <a:avLst/>
              <a:gdLst/>
              <a:ahLst/>
              <a:cxnLst/>
              <a:rect l="l" t="t" r="r" b="b"/>
              <a:pathLst>
                <a:path w="24384000" h="12077700">
                  <a:moveTo>
                    <a:pt x="0" y="0"/>
                  </a:moveTo>
                  <a:lnTo>
                    <a:pt x="24384000" y="0"/>
                  </a:lnTo>
                  <a:lnTo>
                    <a:pt x="24384000" y="12077700"/>
                  </a:lnTo>
                  <a:lnTo>
                    <a:pt x="0" y="12077700"/>
                  </a:lnTo>
                  <a:close/>
                </a:path>
              </a:pathLst>
            </a:custGeom>
            <a:solidFill>
              <a:srgbClr val="001A46"/>
            </a:solidFill>
          </p:spPr>
        </p:sp>
      </p:grpSp>
      <p:sp>
        <p:nvSpPr>
          <p:cNvPr id="12" name="TextBox 12"/>
          <p:cNvSpPr txBox="1"/>
          <p:nvPr/>
        </p:nvSpPr>
        <p:spPr>
          <a:xfrm rot="-5400000">
            <a:off x="-3150269" y="4369125"/>
            <a:ext cx="8875394" cy="320025"/>
          </a:xfrm>
          <a:prstGeom prst="rect">
            <a:avLst/>
          </a:prstGeom>
        </p:spPr>
        <p:txBody>
          <a:bodyPr lIns="0" tIns="0" rIns="0" bIns="0" rtlCol="0" anchor="t">
            <a:spAutoFit/>
          </a:bodyPr>
          <a:lstStyle/>
          <a:p>
            <a:pPr algn="ctr">
              <a:lnSpc>
                <a:spcPts val="1320"/>
              </a:lnSpc>
            </a:pPr>
            <a:r>
              <a:rPr lang="en-US" sz="1100" spc="300">
                <a:solidFill>
                  <a:srgbClr val="FFFFFF">
                    <a:alpha val="49804"/>
                  </a:srgbClr>
                </a:solidFill>
                <a:latin typeface="Arimo"/>
              </a:rPr>
              <a:t>POLARIS ADVISORS</a:t>
            </a:r>
          </a:p>
        </p:txBody>
      </p:sp>
      <p:sp>
        <p:nvSpPr>
          <p:cNvPr id="13" name="TextBox 13"/>
          <p:cNvSpPr txBox="1"/>
          <p:nvPr/>
        </p:nvSpPr>
        <p:spPr>
          <a:xfrm rot="5400000">
            <a:off x="12562878" y="4369125"/>
            <a:ext cx="8875389" cy="320025"/>
          </a:xfrm>
          <a:prstGeom prst="rect">
            <a:avLst/>
          </a:prstGeom>
        </p:spPr>
        <p:txBody>
          <a:bodyPr lIns="0" tIns="0" rIns="0" bIns="0" rtlCol="0" anchor="t">
            <a:spAutoFit/>
          </a:bodyPr>
          <a:lstStyle/>
          <a:p>
            <a:pPr algn="ctr">
              <a:lnSpc>
                <a:spcPts val="1320"/>
              </a:lnSpc>
            </a:pPr>
            <a:r>
              <a:rPr lang="en-US" sz="1100" spc="300">
                <a:solidFill>
                  <a:srgbClr val="FFFFFF">
                    <a:alpha val="49804"/>
                  </a:srgbClr>
                </a:solidFill>
                <a:latin typeface="Arimo"/>
              </a:rPr>
              <a:t>2022</a:t>
            </a:r>
          </a:p>
        </p:txBody>
      </p:sp>
      <p:grpSp>
        <p:nvGrpSpPr>
          <p:cNvPr id="14" name="Group 14"/>
          <p:cNvGrpSpPr/>
          <p:nvPr/>
        </p:nvGrpSpPr>
        <p:grpSpPr>
          <a:xfrm>
            <a:off x="0" y="9058275"/>
            <a:ext cx="18288000" cy="1228723"/>
            <a:chOff x="0" y="0"/>
            <a:chExt cx="24384000" cy="1638298"/>
          </a:xfrm>
        </p:grpSpPr>
        <p:sp>
          <p:nvSpPr>
            <p:cNvPr id="15" name="Freeform 15"/>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sp>
        <p:nvSpPr>
          <p:cNvPr id="17" name="TextBox 17"/>
          <p:cNvSpPr txBox="1"/>
          <p:nvPr/>
        </p:nvSpPr>
        <p:spPr>
          <a:xfrm>
            <a:off x="2445304" y="4178427"/>
            <a:ext cx="13397389" cy="758571"/>
          </a:xfrm>
          <a:prstGeom prst="rect">
            <a:avLst/>
          </a:prstGeom>
        </p:spPr>
        <p:txBody>
          <a:bodyPr lIns="0" tIns="0" rIns="0" bIns="0" rtlCol="0" anchor="t">
            <a:spAutoFit/>
          </a:bodyPr>
          <a:lstStyle/>
          <a:p>
            <a:pPr algn="ctr">
              <a:lnSpc>
                <a:spcPts val="5832"/>
              </a:lnSpc>
            </a:pPr>
            <a:r>
              <a:rPr lang="en-US" sz="5400" dirty="0">
                <a:solidFill>
                  <a:srgbClr val="FFFFFF"/>
                </a:solidFill>
                <a:latin typeface="Cardo Bold"/>
              </a:rPr>
              <a:t>Next Steps</a:t>
            </a:r>
          </a:p>
        </p:txBody>
      </p:sp>
      <p:pic>
        <p:nvPicPr>
          <p:cNvPr id="19" name="Picture 16"/>
          <p:cNvPicPr>
            <a:picLocks noChangeAspect="1"/>
          </p:cNvPicPr>
          <p:nvPr/>
        </p:nvPicPr>
        <p:blipFill>
          <a:blip r:embed="rId3"/>
          <a:srcRect r="2611" b="2611"/>
          <a:stretch>
            <a:fillRect/>
          </a:stretch>
        </p:blipFill>
        <p:spPr>
          <a:xfrm>
            <a:off x="8796141" y="9324777"/>
            <a:ext cx="695718" cy="6957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8" name="TextBox 8"/>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9" name="TextBox 9"/>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10" name="TextBox 10"/>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2" name="TextBox 12"/>
          <p:cNvSpPr txBox="1"/>
          <p:nvPr/>
        </p:nvSpPr>
        <p:spPr>
          <a:xfrm>
            <a:off x="1981200" y="4028123"/>
            <a:ext cx="3796257" cy="3424014"/>
          </a:xfrm>
          <a:prstGeom prst="rect">
            <a:avLst/>
          </a:prstGeom>
        </p:spPr>
        <p:txBody>
          <a:bodyPr lIns="0" tIns="0" rIns="0" bIns="0" rtlCol="0" anchor="t">
            <a:spAutoFit/>
          </a:bodyPr>
          <a:lstStyle/>
          <a:p>
            <a:pPr algn="ctr">
              <a:lnSpc>
                <a:spcPts val="2520"/>
              </a:lnSpc>
            </a:pPr>
            <a:r>
              <a:rPr lang="en-US" sz="4800" b="1" dirty="0" smtClean="0">
                <a:solidFill>
                  <a:srgbClr val="00B0F0"/>
                </a:solidFill>
                <a:latin typeface="Script MT Bold" panose="03040602040607080904" pitchFamily="66" charset="0"/>
              </a:rPr>
              <a:t>1.</a:t>
            </a:r>
          </a:p>
          <a:p>
            <a:pPr algn="ctr">
              <a:lnSpc>
                <a:spcPts val="2520"/>
              </a:lnSpc>
            </a:pPr>
            <a:endParaRPr lang="en-US" dirty="0">
              <a:solidFill>
                <a:srgbClr val="06357A"/>
              </a:solidFill>
              <a:latin typeface="Cardo Bold"/>
            </a:endParaRPr>
          </a:p>
          <a:p>
            <a:pPr algn="ctr"/>
            <a:r>
              <a:rPr lang="en-US" sz="3200" dirty="0" smtClean="0">
                <a:solidFill>
                  <a:srgbClr val="06357A"/>
                </a:solidFill>
                <a:latin typeface="Cardo Bold"/>
              </a:rPr>
              <a:t>Read </a:t>
            </a:r>
            <a:r>
              <a:rPr lang="en-US" sz="3200" i="1" dirty="0" smtClean="0">
                <a:solidFill>
                  <a:srgbClr val="06357A"/>
                </a:solidFill>
                <a:latin typeface="Cardo Bold"/>
              </a:rPr>
              <a:t>Building a </a:t>
            </a:r>
            <a:r>
              <a:rPr lang="en-US" sz="3200" i="1" dirty="0" err="1" smtClean="0">
                <a:solidFill>
                  <a:srgbClr val="06357A"/>
                </a:solidFill>
                <a:latin typeface="Cardo Bold"/>
              </a:rPr>
              <a:t>Storybrand</a:t>
            </a:r>
            <a:r>
              <a:rPr lang="en-US" sz="3200" i="1" dirty="0" smtClean="0">
                <a:solidFill>
                  <a:srgbClr val="06357A"/>
                </a:solidFill>
                <a:latin typeface="Cardo Bold"/>
              </a:rPr>
              <a:t> </a:t>
            </a:r>
            <a:r>
              <a:rPr lang="en-US" sz="3200" dirty="0" smtClean="0">
                <a:solidFill>
                  <a:srgbClr val="06357A"/>
                </a:solidFill>
                <a:latin typeface="Cardo Bold"/>
              </a:rPr>
              <a:t>and </a:t>
            </a:r>
            <a:r>
              <a:rPr lang="en-US" sz="3200" i="1" dirty="0" smtClean="0">
                <a:solidFill>
                  <a:srgbClr val="06357A"/>
                </a:solidFill>
                <a:latin typeface="Cardo Bold"/>
              </a:rPr>
              <a:t>Marketing Made Simple </a:t>
            </a:r>
            <a:r>
              <a:rPr lang="en-US" sz="3200" dirty="0" smtClean="0">
                <a:solidFill>
                  <a:srgbClr val="06357A"/>
                </a:solidFill>
                <a:latin typeface="Cardo Bold"/>
              </a:rPr>
              <a:t>by Donald Miller</a:t>
            </a:r>
          </a:p>
          <a:p>
            <a:pPr algn="ctr">
              <a:lnSpc>
                <a:spcPts val="2520"/>
              </a:lnSpc>
            </a:pPr>
            <a:endParaRPr lang="en-US" dirty="0">
              <a:solidFill>
                <a:srgbClr val="06357A"/>
              </a:solidFill>
              <a:latin typeface="Cardo Bold"/>
            </a:endParaRPr>
          </a:p>
        </p:txBody>
      </p:sp>
      <p:sp>
        <p:nvSpPr>
          <p:cNvPr id="13" name="TextBox 13"/>
          <p:cNvSpPr txBox="1"/>
          <p:nvPr/>
        </p:nvSpPr>
        <p:spPr>
          <a:xfrm>
            <a:off x="1155401" y="1692949"/>
            <a:ext cx="10046970" cy="505588"/>
          </a:xfrm>
          <a:prstGeom prst="rect">
            <a:avLst/>
          </a:prstGeom>
        </p:spPr>
        <p:txBody>
          <a:bodyPr lIns="0" tIns="0" rIns="0" bIns="0" rtlCol="0" anchor="t">
            <a:spAutoFit/>
          </a:bodyPr>
          <a:lstStyle/>
          <a:p>
            <a:pPr algn="l">
              <a:lnSpc>
                <a:spcPts val="3780"/>
              </a:lnSpc>
            </a:pPr>
            <a:r>
              <a:rPr lang="en-US" sz="4800" b="1" dirty="0">
                <a:solidFill>
                  <a:srgbClr val="06357A"/>
                </a:solidFill>
                <a:latin typeface="Cardo Bold"/>
              </a:rPr>
              <a:t>Next Steps</a:t>
            </a:r>
          </a:p>
        </p:txBody>
      </p:sp>
      <p:sp>
        <p:nvSpPr>
          <p:cNvPr id="14" name="TextBox 14"/>
          <p:cNvSpPr txBox="1"/>
          <p:nvPr/>
        </p:nvSpPr>
        <p:spPr>
          <a:xfrm>
            <a:off x="1155401" y="2231111"/>
            <a:ext cx="15324772" cy="984885"/>
          </a:xfrm>
          <a:prstGeom prst="rect">
            <a:avLst/>
          </a:prstGeom>
        </p:spPr>
        <p:txBody>
          <a:bodyPr lIns="0" tIns="0" rIns="0" bIns="0" rtlCol="0" anchor="t">
            <a:spAutoFit/>
          </a:bodyPr>
          <a:lstStyle/>
          <a:p>
            <a:pPr algn="l"/>
            <a:r>
              <a:rPr lang="en-US" sz="3200" dirty="0" smtClean="0">
                <a:solidFill>
                  <a:srgbClr val="06357A"/>
                </a:solidFill>
                <a:latin typeface="Cardo Italics"/>
              </a:rPr>
              <a:t>What you can do from here to build the unshakable foundation of your marketing plan and win more business</a:t>
            </a:r>
            <a:r>
              <a:rPr lang="en-US" sz="1800" dirty="0" smtClean="0">
                <a:solidFill>
                  <a:srgbClr val="06357A"/>
                </a:solidFill>
                <a:latin typeface="Cardo Italics"/>
              </a:rPr>
              <a:t>.</a:t>
            </a:r>
            <a:endParaRPr lang="en-US" sz="1800" dirty="0">
              <a:solidFill>
                <a:srgbClr val="06357A"/>
              </a:solidFill>
              <a:latin typeface="Cardo Italics"/>
            </a:endParaRPr>
          </a:p>
        </p:txBody>
      </p:sp>
      <p:sp>
        <p:nvSpPr>
          <p:cNvPr id="15" name="TextBox 15"/>
          <p:cNvSpPr txBox="1"/>
          <p:nvPr/>
        </p:nvSpPr>
        <p:spPr>
          <a:xfrm>
            <a:off x="7263012" y="4028123"/>
            <a:ext cx="3798370" cy="2610971"/>
          </a:xfrm>
          <a:prstGeom prst="rect">
            <a:avLst/>
          </a:prstGeom>
        </p:spPr>
        <p:txBody>
          <a:bodyPr lIns="0" tIns="0" rIns="0" bIns="0" rtlCol="0" anchor="t">
            <a:spAutoFit/>
          </a:bodyPr>
          <a:lstStyle/>
          <a:p>
            <a:pPr algn="ctr">
              <a:lnSpc>
                <a:spcPts val="2520"/>
              </a:lnSpc>
            </a:pPr>
            <a:r>
              <a:rPr lang="en-US" sz="4800" b="1" dirty="0" smtClean="0">
                <a:solidFill>
                  <a:srgbClr val="00B0F0"/>
                </a:solidFill>
                <a:latin typeface="Script MT Bold" panose="03040602040607080904" pitchFamily="66" charset="0"/>
              </a:rPr>
              <a:t>2.</a:t>
            </a:r>
          </a:p>
          <a:p>
            <a:pPr algn="ctr">
              <a:lnSpc>
                <a:spcPts val="2520"/>
              </a:lnSpc>
            </a:pPr>
            <a:endParaRPr lang="en-US" sz="1800" dirty="0">
              <a:solidFill>
                <a:srgbClr val="06357A"/>
              </a:solidFill>
              <a:latin typeface="Cardo Bold"/>
            </a:endParaRPr>
          </a:p>
          <a:p>
            <a:pPr algn="ctr"/>
            <a:r>
              <a:rPr lang="en-US" sz="3200" dirty="0" smtClean="0">
                <a:solidFill>
                  <a:srgbClr val="06357A"/>
                </a:solidFill>
                <a:latin typeface="Cardo Bold"/>
              </a:rPr>
              <a:t>Create your </a:t>
            </a:r>
            <a:r>
              <a:rPr lang="en-US" sz="3200" dirty="0" err="1" smtClean="0">
                <a:solidFill>
                  <a:srgbClr val="06357A"/>
                </a:solidFill>
                <a:latin typeface="Cardo Bold"/>
              </a:rPr>
              <a:t>brandscript</a:t>
            </a:r>
            <a:r>
              <a:rPr lang="en-US" sz="3200" dirty="0" smtClean="0">
                <a:solidFill>
                  <a:srgbClr val="06357A"/>
                </a:solidFill>
                <a:latin typeface="Cardo Bold"/>
              </a:rPr>
              <a:t> that will help you clarify your message.</a:t>
            </a:r>
            <a:endParaRPr lang="en-US" sz="3200" dirty="0">
              <a:solidFill>
                <a:srgbClr val="06357A"/>
              </a:solidFill>
              <a:latin typeface="Cardo Bold"/>
            </a:endParaRPr>
          </a:p>
        </p:txBody>
      </p:sp>
      <p:sp>
        <p:nvSpPr>
          <p:cNvPr id="16" name="TextBox 16"/>
          <p:cNvSpPr txBox="1"/>
          <p:nvPr/>
        </p:nvSpPr>
        <p:spPr>
          <a:xfrm>
            <a:off x="12292694" y="4028123"/>
            <a:ext cx="3805459" cy="4580741"/>
          </a:xfrm>
          <a:prstGeom prst="rect">
            <a:avLst/>
          </a:prstGeom>
        </p:spPr>
        <p:txBody>
          <a:bodyPr lIns="0" tIns="0" rIns="0" bIns="0" rtlCol="0" anchor="t">
            <a:spAutoFit/>
          </a:bodyPr>
          <a:lstStyle/>
          <a:p>
            <a:pPr algn="ctr">
              <a:lnSpc>
                <a:spcPts val="2520"/>
              </a:lnSpc>
            </a:pPr>
            <a:r>
              <a:rPr lang="en-US" sz="4800" dirty="0" smtClean="0">
                <a:solidFill>
                  <a:srgbClr val="00B0F0"/>
                </a:solidFill>
                <a:latin typeface="Script MT Bold" panose="03040602040607080904" pitchFamily="66" charset="0"/>
              </a:rPr>
              <a:t>3.</a:t>
            </a:r>
          </a:p>
          <a:p>
            <a:pPr algn="ctr">
              <a:lnSpc>
                <a:spcPts val="2520"/>
              </a:lnSpc>
            </a:pPr>
            <a:endParaRPr lang="en-US" sz="1800" dirty="0">
              <a:solidFill>
                <a:srgbClr val="06357A"/>
              </a:solidFill>
              <a:latin typeface="Cardo Bold"/>
            </a:endParaRPr>
          </a:p>
          <a:p>
            <a:pPr algn="ctr"/>
            <a:r>
              <a:rPr lang="en-US" sz="3200" dirty="0" smtClean="0">
                <a:solidFill>
                  <a:srgbClr val="06357A"/>
                </a:solidFill>
                <a:latin typeface="Cardo Bold"/>
              </a:rPr>
              <a:t>Update marketing materials so that everywhere prospects interact with your brand reflects a new clear and powerful message.</a:t>
            </a:r>
            <a:endParaRPr lang="en-US" sz="3200" dirty="0">
              <a:solidFill>
                <a:srgbClr val="06357A"/>
              </a:solidFill>
              <a:latin typeface="Cardo Bold"/>
            </a:endParaRPr>
          </a:p>
        </p:txBody>
      </p:sp>
      <p:pic>
        <p:nvPicPr>
          <p:cNvPr id="19" name="Picture 6"/>
          <p:cNvPicPr>
            <a:picLocks noChangeAspect="1"/>
          </p:cNvPicPr>
          <p:nvPr/>
        </p:nvPicPr>
        <p:blipFill>
          <a:blip r:embed="rId2"/>
          <a:srcRect r="2611" b="2611"/>
          <a:stretch>
            <a:fillRect/>
          </a:stretch>
        </p:blipFill>
        <p:spPr>
          <a:xfrm>
            <a:off x="918770" y="9324777"/>
            <a:ext cx="695718" cy="695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2" name="TextBox 12"/>
          <p:cNvSpPr txBox="1"/>
          <p:nvPr/>
        </p:nvSpPr>
        <p:spPr>
          <a:xfrm>
            <a:off x="6400799" y="4152900"/>
            <a:ext cx="5486400" cy="642484"/>
          </a:xfrm>
          <a:prstGeom prst="rect">
            <a:avLst/>
          </a:prstGeom>
        </p:spPr>
        <p:txBody>
          <a:bodyPr wrap="square" lIns="0" tIns="0" rIns="0" bIns="0" rtlCol="0" anchor="t">
            <a:spAutoFit/>
          </a:bodyPr>
          <a:lstStyle/>
          <a:p>
            <a:pPr algn="l">
              <a:lnSpc>
                <a:spcPts val="3780"/>
              </a:lnSpc>
            </a:pPr>
            <a:r>
              <a:rPr lang="en-US" sz="7200" dirty="0">
                <a:solidFill>
                  <a:srgbClr val="06357A"/>
                </a:solidFill>
                <a:latin typeface="Cardo Bold"/>
              </a:rPr>
              <a:t>Questions?</a:t>
            </a:r>
          </a:p>
        </p:txBody>
      </p:sp>
      <p:pic>
        <p:nvPicPr>
          <p:cNvPr id="13" name="Picture 6"/>
          <p:cNvPicPr>
            <a:picLocks noChangeAspect="1"/>
          </p:cNvPicPr>
          <p:nvPr/>
        </p:nvPicPr>
        <p:blipFill>
          <a:blip r:embed="rId2"/>
          <a:srcRect r="2611" b="2611"/>
          <a:stretch>
            <a:fillRect/>
          </a:stretch>
        </p:blipFill>
        <p:spPr>
          <a:xfrm>
            <a:off x="918770" y="9324777"/>
            <a:ext cx="695718" cy="695718"/>
          </a:xfrm>
          <a:prstGeom prst="rect">
            <a:avLst/>
          </a:prstGeom>
        </p:spPr>
      </p:pic>
      <p:sp>
        <p:nvSpPr>
          <p:cNvPr id="6" name="TextBox 5"/>
          <p:cNvSpPr txBox="1"/>
          <p:nvPr/>
        </p:nvSpPr>
        <p:spPr>
          <a:xfrm>
            <a:off x="4305299" y="5357169"/>
            <a:ext cx="9677400" cy="1569660"/>
          </a:xfrm>
          <a:prstGeom prst="rect">
            <a:avLst/>
          </a:prstGeom>
          <a:noFill/>
        </p:spPr>
        <p:txBody>
          <a:bodyPr wrap="square" rtlCol="0">
            <a:spAutoFit/>
          </a:bodyPr>
          <a:lstStyle/>
          <a:p>
            <a:pPr algn="ctr"/>
            <a:r>
              <a:rPr lang="en-US" sz="4800" dirty="0" smtClean="0">
                <a:solidFill>
                  <a:srgbClr val="06357A"/>
                </a:solidFill>
                <a:latin typeface="Arimo Bold" panose="020B0604020202020204" charset="0"/>
                <a:cs typeface="Arimo Bold" panose="020B0604020202020204" charset="0"/>
              </a:rPr>
              <a:t>You can reach out to Lisa Hinz at Lisa.Hinz@LPLFinancial.com</a:t>
            </a:r>
            <a:endParaRPr lang="en-US" sz="4800" dirty="0">
              <a:solidFill>
                <a:srgbClr val="06357A"/>
              </a:solidFill>
              <a:latin typeface="Arimo Bold" panose="020B0604020202020204" charset="0"/>
              <a:cs typeface="Arimo Bold"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pic>
        <p:nvPicPr>
          <p:cNvPr id="6" name="Picture 6"/>
          <p:cNvPicPr>
            <a:picLocks noChangeAspect="1"/>
          </p:cNvPicPr>
          <p:nvPr/>
        </p:nvPicPr>
        <p:blipFill>
          <a:blip r:embed="rId2"/>
          <a:srcRect r="2611" b="2611"/>
          <a:stretch>
            <a:fillRect/>
          </a:stretch>
        </p:blipFill>
        <p:spPr>
          <a:xfrm>
            <a:off x="918770" y="9324777"/>
            <a:ext cx="695718" cy="695718"/>
          </a:xfrm>
          <a:prstGeom prst="rect">
            <a:avLst/>
          </a:prstGeom>
        </p:spPr>
      </p:pic>
      <p:sp>
        <p:nvSpPr>
          <p:cNvPr id="7" name="TextBox 7"/>
          <p:cNvSpPr txBox="1"/>
          <p:nvPr/>
        </p:nvSpPr>
        <p:spPr>
          <a:xfrm>
            <a:off x="1192184" y="304331"/>
            <a:ext cx="3625605" cy="287416"/>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Arimo"/>
              </a:rPr>
              <a:t>POLARIS ADVISORS</a:t>
            </a:r>
          </a:p>
        </p:txBody>
      </p:sp>
      <p:sp>
        <p:nvSpPr>
          <p:cNvPr id="8" name="TextBox 8"/>
          <p:cNvSpPr txBox="1"/>
          <p:nvPr/>
        </p:nvSpPr>
        <p:spPr>
          <a:xfrm>
            <a:off x="7678406"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polarisadvisors.net</a:t>
            </a:r>
          </a:p>
        </p:txBody>
      </p:sp>
      <p:sp>
        <p:nvSpPr>
          <p:cNvPr id="9" name="TextBox 9"/>
          <p:cNvSpPr txBox="1"/>
          <p:nvPr/>
        </p:nvSpPr>
        <p:spPr>
          <a:xfrm>
            <a:off x="14008072"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CONFIDENTIAL</a:t>
            </a:r>
          </a:p>
        </p:txBody>
      </p:sp>
      <p:grpSp>
        <p:nvGrpSpPr>
          <p:cNvPr id="10" name="Group 10"/>
          <p:cNvGrpSpPr/>
          <p:nvPr/>
        </p:nvGrpSpPr>
        <p:grpSpPr>
          <a:xfrm>
            <a:off x="0" y="63688"/>
            <a:ext cx="18288000" cy="9058274"/>
            <a:chOff x="0" y="0"/>
            <a:chExt cx="24384000" cy="12077698"/>
          </a:xfrm>
        </p:grpSpPr>
        <p:sp>
          <p:nvSpPr>
            <p:cNvPr id="11" name="Freeform 11"/>
            <p:cNvSpPr/>
            <p:nvPr/>
          </p:nvSpPr>
          <p:spPr>
            <a:xfrm>
              <a:off x="0" y="0"/>
              <a:ext cx="24384000" cy="12077700"/>
            </a:xfrm>
            <a:custGeom>
              <a:avLst/>
              <a:gdLst/>
              <a:ahLst/>
              <a:cxnLst/>
              <a:rect l="l" t="t" r="r" b="b"/>
              <a:pathLst>
                <a:path w="24384000" h="12077700">
                  <a:moveTo>
                    <a:pt x="0" y="0"/>
                  </a:moveTo>
                  <a:lnTo>
                    <a:pt x="24384000" y="0"/>
                  </a:lnTo>
                  <a:lnTo>
                    <a:pt x="24384000" y="12077700"/>
                  </a:lnTo>
                  <a:lnTo>
                    <a:pt x="0" y="12077700"/>
                  </a:lnTo>
                  <a:close/>
                </a:path>
              </a:pathLst>
            </a:custGeom>
            <a:solidFill>
              <a:srgbClr val="001A46"/>
            </a:solidFill>
          </p:spPr>
        </p:sp>
      </p:grpSp>
      <p:sp>
        <p:nvSpPr>
          <p:cNvPr id="12" name="TextBox 12"/>
          <p:cNvSpPr txBox="1"/>
          <p:nvPr/>
        </p:nvSpPr>
        <p:spPr>
          <a:xfrm rot="-5400000">
            <a:off x="-3210269" y="4448175"/>
            <a:ext cx="8875394" cy="161925"/>
          </a:xfrm>
          <a:prstGeom prst="rect">
            <a:avLst/>
          </a:prstGeom>
        </p:spPr>
        <p:txBody>
          <a:bodyPr lIns="0" tIns="0" rIns="0" bIns="0" rtlCol="0" anchor="t">
            <a:spAutoFit/>
          </a:bodyPr>
          <a:lstStyle/>
          <a:p>
            <a:pPr algn="ctr">
              <a:lnSpc>
                <a:spcPts val="1320"/>
              </a:lnSpc>
            </a:pPr>
            <a:r>
              <a:rPr lang="en-US" sz="1100" spc="300">
                <a:solidFill>
                  <a:srgbClr val="FFFFFF">
                    <a:alpha val="49804"/>
                  </a:srgbClr>
                </a:solidFill>
                <a:latin typeface="Cardo"/>
              </a:rPr>
              <a:t>POLARIS ADVISORS</a:t>
            </a:r>
          </a:p>
        </p:txBody>
      </p:sp>
      <p:sp>
        <p:nvSpPr>
          <p:cNvPr id="13" name="TextBox 13"/>
          <p:cNvSpPr txBox="1"/>
          <p:nvPr/>
        </p:nvSpPr>
        <p:spPr>
          <a:xfrm rot="5400000">
            <a:off x="12622878" y="4445782"/>
            <a:ext cx="8875389" cy="166712"/>
          </a:xfrm>
          <a:prstGeom prst="rect">
            <a:avLst/>
          </a:prstGeom>
        </p:spPr>
        <p:txBody>
          <a:bodyPr lIns="0" tIns="0" rIns="0" bIns="0" rtlCol="0" anchor="t">
            <a:spAutoFit/>
          </a:bodyPr>
          <a:lstStyle/>
          <a:p>
            <a:pPr algn="ctr">
              <a:lnSpc>
                <a:spcPts val="1320"/>
              </a:lnSpc>
            </a:pPr>
            <a:r>
              <a:rPr lang="en-US" sz="1100" spc="300" dirty="0" smtClean="0">
                <a:solidFill>
                  <a:srgbClr val="FFFFFF">
                    <a:alpha val="49804"/>
                  </a:srgbClr>
                </a:solidFill>
                <a:latin typeface="Cardo"/>
              </a:rPr>
              <a:t>2023</a:t>
            </a:r>
            <a:endParaRPr lang="en-US" sz="1100" spc="300" dirty="0">
              <a:solidFill>
                <a:srgbClr val="FFFFFF">
                  <a:alpha val="49804"/>
                </a:srgbClr>
              </a:solidFill>
              <a:latin typeface="Cardo"/>
            </a:endParaRPr>
          </a:p>
        </p:txBody>
      </p:sp>
      <p:grpSp>
        <p:nvGrpSpPr>
          <p:cNvPr id="14" name="Group 14"/>
          <p:cNvGrpSpPr/>
          <p:nvPr/>
        </p:nvGrpSpPr>
        <p:grpSpPr>
          <a:xfrm>
            <a:off x="0" y="9058275"/>
            <a:ext cx="18288000" cy="1228723"/>
            <a:chOff x="0" y="0"/>
            <a:chExt cx="24384000" cy="1638298"/>
          </a:xfrm>
        </p:grpSpPr>
        <p:sp>
          <p:nvSpPr>
            <p:cNvPr id="15" name="Freeform 15"/>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sp>
        <p:nvSpPr>
          <p:cNvPr id="17" name="TextBox 17"/>
          <p:cNvSpPr txBox="1"/>
          <p:nvPr/>
        </p:nvSpPr>
        <p:spPr>
          <a:xfrm>
            <a:off x="2445304" y="3792664"/>
            <a:ext cx="13397389" cy="1487587"/>
          </a:xfrm>
          <a:prstGeom prst="rect">
            <a:avLst/>
          </a:prstGeom>
        </p:spPr>
        <p:txBody>
          <a:bodyPr lIns="0" tIns="0" rIns="0" bIns="0" rtlCol="0" anchor="t">
            <a:spAutoFit/>
          </a:bodyPr>
          <a:lstStyle/>
          <a:p>
            <a:pPr algn="ctr">
              <a:lnSpc>
                <a:spcPts val="5831"/>
              </a:lnSpc>
            </a:pPr>
            <a:r>
              <a:rPr lang="en-US" sz="5399" dirty="0" smtClean="0">
                <a:solidFill>
                  <a:srgbClr val="FFFFFF"/>
                </a:solidFill>
                <a:latin typeface="Cardo Bold"/>
              </a:rPr>
              <a:t>Building an Unshakable Marketing Plan </a:t>
            </a:r>
            <a:r>
              <a:rPr lang="en-US" sz="8800" i="1" dirty="0" smtClean="0">
                <a:solidFill>
                  <a:srgbClr val="00B0F0"/>
                </a:solidFill>
                <a:latin typeface="Script MT Bold" panose="03040602040607080904" pitchFamily="66" charset="0"/>
              </a:rPr>
              <a:t>through </a:t>
            </a:r>
            <a:r>
              <a:rPr lang="en-US" sz="8800" i="1" dirty="0" err="1" smtClean="0">
                <a:solidFill>
                  <a:srgbClr val="00B0F0"/>
                </a:solidFill>
                <a:latin typeface="Script MT Bold" panose="03040602040607080904" pitchFamily="66" charset="0"/>
              </a:rPr>
              <a:t>Storyselling</a:t>
            </a:r>
            <a:r>
              <a:rPr lang="en-US" sz="8800" dirty="0" smtClean="0">
                <a:solidFill>
                  <a:srgbClr val="00B0F0"/>
                </a:solidFill>
                <a:latin typeface="Script MT Bold" panose="03040602040607080904" pitchFamily="66" charset="0"/>
              </a:rPr>
              <a:t>. </a:t>
            </a:r>
            <a:endParaRPr lang="en-US" sz="8800" dirty="0">
              <a:solidFill>
                <a:srgbClr val="00B0F0"/>
              </a:solidFill>
              <a:latin typeface="Script MT Bold" panose="03040602040607080904" pitchFamily="66" charset="0"/>
            </a:endParaRPr>
          </a:p>
        </p:txBody>
      </p:sp>
      <p:pic>
        <p:nvPicPr>
          <p:cNvPr id="19" name="Picture 16"/>
          <p:cNvPicPr>
            <a:picLocks noChangeAspect="1"/>
          </p:cNvPicPr>
          <p:nvPr/>
        </p:nvPicPr>
        <p:blipFill>
          <a:blip r:embed="rId3"/>
          <a:srcRect r="2611" b="2611"/>
          <a:stretch>
            <a:fillRect/>
          </a:stretch>
        </p:blipFill>
        <p:spPr>
          <a:xfrm>
            <a:off x="8796141" y="9324777"/>
            <a:ext cx="695718" cy="6957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pic>
        <p:nvPicPr>
          <p:cNvPr id="6" name="Picture 6"/>
          <p:cNvPicPr>
            <a:picLocks noChangeAspect="1"/>
          </p:cNvPicPr>
          <p:nvPr/>
        </p:nvPicPr>
        <p:blipFill>
          <a:blip r:embed="rId2"/>
          <a:srcRect r="2611" b="2611"/>
          <a:stretch>
            <a:fillRect/>
          </a:stretch>
        </p:blipFill>
        <p:spPr>
          <a:xfrm>
            <a:off x="918770" y="9324777"/>
            <a:ext cx="695718" cy="695718"/>
          </a:xfrm>
          <a:prstGeom prst="rect">
            <a:avLst/>
          </a:prstGeom>
        </p:spPr>
      </p:pic>
      <p:sp>
        <p:nvSpPr>
          <p:cNvPr id="7" name="TextBox 7"/>
          <p:cNvSpPr txBox="1"/>
          <p:nvPr/>
        </p:nvSpPr>
        <p:spPr>
          <a:xfrm>
            <a:off x="1192184" y="304331"/>
            <a:ext cx="3625605" cy="287416"/>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Arimo"/>
              </a:rPr>
              <a:t>POLARIS ADVISORS</a:t>
            </a:r>
          </a:p>
        </p:txBody>
      </p:sp>
      <p:sp>
        <p:nvSpPr>
          <p:cNvPr id="8" name="TextBox 8"/>
          <p:cNvSpPr txBox="1"/>
          <p:nvPr/>
        </p:nvSpPr>
        <p:spPr>
          <a:xfrm>
            <a:off x="7678406"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polarisadvisors.net</a:t>
            </a:r>
          </a:p>
        </p:txBody>
      </p:sp>
      <p:sp>
        <p:nvSpPr>
          <p:cNvPr id="9" name="TextBox 9"/>
          <p:cNvSpPr txBox="1"/>
          <p:nvPr/>
        </p:nvSpPr>
        <p:spPr>
          <a:xfrm>
            <a:off x="14008072"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CONFIDENTIAL</a:t>
            </a:r>
          </a:p>
        </p:txBody>
      </p:sp>
      <p:grpSp>
        <p:nvGrpSpPr>
          <p:cNvPr id="10" name="Group 10"/>
          <p:cNvGrpSpPr/>
          <p:nvPr/>
        </p:nvGrpSpPr>
        <p:grpSpPr>
          <a:xfrm>
            <a:off x="0" y="120018"/>
            <a:ext cx="18288000" cy="9058274"/>
            <a:chOff x="0" y="0"/>
            <a:chExt cx="24384000" cy="12077698"/>
          </a:xfrm>
        </p:grpSpPr>
        <p:sp>
          <p:nvSpPr>
            <p:cNvPr id="11" name="Freeform 11"/>
            <p:cNvSpPr/>
            <p:nvPr/>
          </p:nvSpPr>
          <p:spPr>
            <a:xfrm>
              <a:off x="0" y="0"/>
              <a:ext cx="24384000" cy="12077700"/>
            </a:xfrm>
            <a:custGeom>
              <a:avLst/>
              <a:gdLst/>
              <a:ahLst/>
              <a:cxnLst/>
              <a:rect l="l" t="t" r="r" b="b"/>
              <a:pathLst>
                <a:path w="24384000" h="12077700">
                  <a:moveTo>
                    <a:pt x="0" y="0"/>
                  </a:moveTo>
                  <a:lnTo>
                    <a:pt x="24384000" y="0"/>
                  </a:lnTo>
                  <a:lnTo>
                    <a:pt x="24384000" y="12077700"/>
                  </a:lnTo>
                  <a:lnTo>
                    <a:pt x="0" y="12077700"/>
                  </a:lnTo>
                  <a:close/>
                </a:path>
              </a:pathLst>
            </a:custGeom>
            <a:solidFill>
              <a:srgbClr val="001A46"/>
            </a:solidFill>
          </p:spPr>
        </p:sp>
      </p:grpSp>
      <p:sp>
        <p:nvSpPr>
          <p:cNvPr id="12" name="TextBox 12"/>
          <p:cNvSpPr txBox="1"/>
          <p:nvPr/>
        </p:nvSpPr>
        <p:spPr>
          <a:xfrm rot="-5400000">
            <a:off x="-3210269" y="4448175"/>
            <a:ext cx="8875394" cy="161925"/>
          </a:xfrm>
          <a:prstGeom prst="rect">
            <a:avLst/>
          </a:prstGeom>
        </p:spPr>
        <p:txBody>
          <a:bodyPr lIns="0" tIns="0" rIns="0" bIns="0" rtlCol="0" anchor="t">
            <a:spAutoFit/>
          </a:bodyPr>
          <a:lstStyle/>
          <a:p>
            <a:pPr algn="ctr">
              <a:lnSpc>
                <a:spcPts val="1320"/>
              </a:lnSpc>
            </a:pPr>
            <a:r>
              <a:rPr lang="en-US" sz="1100" spc="300">
                <a:solidFill>
                  <a:srgbClr val="FFFFFF">
                    <a:alpha val="49804"/>
                  </a:srgbClr>
                </a:solidFill>
                <a:latin typeface="Cardo"/>
              </a:rPr>
              <a:t>POLARIS ADVISORS</a:t>
            </a:r>
          </a:p>
        </p:txBody>
      </p:sp>
      <p:sp>
        <p:nvSpPr>
          <p:cNvPr id="13" name="TextBox 13"/>
          <p:cNvSpPr txBox="1"/>
          <p:nvPr/>
        </p:nvSpPr>
        <p:spPr>
          <a:xfrm rot="5400000">
            <a:off x="12622878" y="4448175"/>
            <a:ext cx="8875389" cy="161925"/>
          </a:xfrm>
          <a:prstGeom prst="rect">
            <a:avLst/>
          </a:prstGeom>
        </p:spPr>
        <p:txBody>
          <a:bodyPr lIns="0" tIns="0" rIns="0" bIns="0" rtlCol="0" anchor="t">
            <a:spAutoFit/>
          </a:bodyPr>
          <a:lstStyle/>
          <a:p>
            <a:pPr algn="ctr">
              <a:lnSpc>
                <a:spcPts val="1320"/>
              </a:lnSpc>
            </a:pPr>
            <a:r>
              <a:rPr lang="en-US" sz="1100" spc="300">
                <a:solidFill>
                  <a:srgbClr val="FFFFFF">
                    <a:alpha val="49804"/>
                  </a:srgbClr>
                </a:solidFill>
                <a:latin typeface="Cardo"/>
              </a:rPr>
              <a:t>2022</a:t>
            </a:r>
          </a:p>
        </p:txBody>
      </p:sp>
      <p:grpSp>
        <p:nvGrpSpPr>
          <p:cNvPr id="14" name="Group 14"/>
          <p:cNvGrpSpPr/>
          <p:nvPr/>
        </p:nvGrpSpPr>
        <p:grpSpPr>
          <a:xfrm>
            <a:off x="0" y="9058275"/>
            <a:ext cx="18288000" cy="1228723"/>
            <a:chOff x="0" y="0"/>
            <a:chExt cx="24384000" cy="1638298"/>
          </a:xfrm>
        </p:grpSpPr>
        <p:sp>
          <p:nvSpPr>
            <p:cNvPr id="15" name="Freeform 15"/>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sp>
        <p:nvSpPr>
          <p:cNvPr id="17" name="TextBox 17"/>
          <p:cNvSpPr txBox="1"/>
          <p:nvPr/>
        </p:nvSpPr>
        <p:spPr>
          <a:xfrm>
            <a:off x="2584469" y="2330498"/>
            <a:ext cx="13397389" cy="758571"/>
          </a:xfrm>
          <a:prstGeom prst="rect">
            <a:avLst/>
          </a:prstGeom>
        </p:spPr>
        <p:txBody>
          <a:bodyPr lIns="0" tIns="0" rIns="0" bIns="0" rtlCol="0" anchor="t">
            <a:spAutoFit/>
          </a:bodyPr>
          <a:lstStyle/>
          <a:p>
            <a:pPr algn="ctr">
              <a:lnSpc>
                <a:spcPts val="5832"/>
              </a:lnSpc>
            </a:pPr>
            <a:r>
              <a:rPr lang="en-US" sz="5400">
                <a:solidFill>
                  <a:srgbClr val="FFFFFF"/>
                </a:solidFill>
                <a:latin typeface="Cardo"/>
              </a:rPr>
              <a:t>Thank You</a:t>
            </a:r>
          </a:p>
        </p:txBody>
      </p:sp>
      <p:sp>
        <p:nvSpPr>
          <p:cNvPr id="19" name="TextBox 19"/>
          <p:cNvSpPr txBox="1"/>
          <p:nvPr/>
        </p:nvSpPr>
        <p:spPr>
          <a:xfrm>
            <a:off x="7614512" y="6193112"/>
            <a:ext cx="3058974" cy="1216660"/>
          </a:xfrm>
          <a:prstGeom prst="rect">
            <a:avLst/>
          </a:prstGeom>
        </p:spPr>
        <p:txBody>
          <a:bodyPr lIns="0" tIns="0" rIns="0" bIns="0" rtlCol="0" anchor="t">
            <a:spAutoFit/>
          </a:bodyPr>
          <a:lstStyle/>
          <a:p>
            <a:pPr algn="ctr">
              <a:lnSpc>
                <a:spcPts val="1400"/>
              </a:lnSpc>
            </a:pPr>
            <a:r>
              <a:rPr lang="en-US" sz="1400">
                <a:solidFill>
                  <a:srgbClr val="FFFFFF"/>
                </a:solidFill>
                <a:latin typeface="Cardo Bold"/>
              </a:rPr>
              <a:t>Camp Hill Office:</a:t>
            </a:r>
          </a:p>
          <a:p>
            <a:pPr algn="ctr">
              <a:lnSpc>
                <a:spcPts val="1399"/>
              </a:lnSpc>
            </a:pPr>
            <a:endParaRPr lang="en-US" sz="1400">
              <a:solidFill>
                <a:srgbClr val="FFFFFF"/>
              </a:solidFill>
              <a:latin typeface="Cardo Bold"/>
            </a:endParaRPr>
          </a:p>
          <a:p>
            <a:pPr algn="ctr">
              <a:lnSpc>
                <a:spcPts val="1399"/>
              </a:lnSpc>
            </a:pPr>
            <a:r>
              <a:rPr lang="en-US" sz="1399">
                <a:solidFill>
                  <a:srgbClr val="FFFFFF"/>
                </a:solidFill>
                <a:latin typeface="Cardo"/>
              </a:rPr>
              <a:t>4000 Market Street</a:t>
            </a:r>
          </a:p>
          <a:p>
            <a:pPr algn="ctr">
              <a:lnSpc>
                <a:spcPts val="1399"/>
              </a:lnSpc>
            </a:pPr>
            <a:r>
              <a:rPr lang="en-US" sz="1399">
                <a:solidFill>
                  <a:srgbClr val="FFFFFF"/>
                </a:solidFill>
                <a:latin typeface="Cardo"/>
              </a:rPr>
              <a:t>Camp Hill, PA 17011</a:t>
            </a:r>
          </a:p>
          <a:p>
            <a:pPr algn="ctr">
              <a:lnSpc>
                <a:spcPts val="1399"/>
              </a:lnSpc>
            </a:pPr>
            <a:r>
              <a:rPr lang="en-US" sz="1399">
                <a:solidFill>
                  <a:srgbClr val="FFFFFF"/>
                </a:solidFill>
                <a:latin typeface="Cardo"/>
              </a:rPr>
              <a:t>(717) 775-8061</a:t>
            </a:r>
          </a:p>
          <a:p>
            <a:pPr algn="ctr">
              <a:lnSpc>
                <a:spcPts val="1399"/>
              </a:lnSpc>
            </a:pPr>
            <a:r>
              <a:rPr lang="en-US" sz="1399">
                <a:solidFill>
                  <a:srgbClr val="FFFFFF"/>
                </a:solidFill>
                <a:latin typeface="Cardo"/>
              </a:rPr>
              <a:t>info@polarisadvisors.net</a:t>
            </a:r>
          </a:p>
          <a:p>
            <a:pPr algn="ctr">
              <a:lnSpc>
                <a:spcPts val="1399"/>
              </a:lnSpc>
            </a:pPr>
            <a:r>
              <a:rPr lang="en-US" sz="1399">
                <a:solidFill>
                  <a:srgbClr val="FFFFFF"/>
                </a:solidFill>
                <a:latin typeface="Cardo"/>
              </a:rPr>
              <a:t>polarisadvisors.net</a:t>
            </a:r>
          </a:p>
        </p:txBody>
      </p:sp>
      <p:sp>
        <p:nvSpPr>
          <p:cNvPr id="20" name="TextBox 20"/>
          <p:cNvSpPr txBox="1"/>
          <p:nvPr/>
        </p:nvSpPr>
        <p:spPr>
          <a:xfrm>
            <a:off x="-12700" y="8724222"/>
            <a:ext cx="18288000" cy="283210"/>
          </a:xfrm>
          <a:prstGeom prst="rect">
            <a:avLst/>
          </a:prstGeom>
        </p:spPr>
        <p:txBody>
          <a:bodyPr lIns="0" tIns="0" rIns="0" bIns="0" rtlCol="0" anchor="t">
            <a:spAutoFit/>
          </a:bodyPr>
          <a:lstStyle/>
          <a:p>
            <a:pPr algn="ctr">
              <a:lnSpc>
                <a:spcPts val="2239"/>
              </a:lnSpc>
              <a:spcBef>
                <a:spcPct val="0"/>
              </a:spcBef>
            </a:pPr>
            <a:r>
              <a:rPr lang="en-US" sz="1599">
                <a:solidFill>
                  <a:srgbClr val="F2F2F2"/>
                </a:solidFill>
                <a:latin typeface="Arimo"/>
              </a:rPr>
              <a:t>Securities and Advisory services offered through LPL Financial, a Registered Investment Advisor. Member FINRA &amp; SIPC.</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975581"/>
            <a:ext cx="4141021" cy="1523089"/>
          </a:xfrm>
          <a:prstGeom prst="rect">
            <a:avLst/>
          </a:prstGeom>
        </p:spPr>
      </p:pic>
      <p:pic>
        <p:nvPicPr>
          <p:cNvPr id="23" name="Picture 16"/>
          <p:cNvPicPr>
            <a:picLocks noChangeAspect="1"/>
          </p:cNvPicPr>
          <p:nvPr/>
        </p:nvPicPr>
        <p:blipFill>
          <a:blip r:embed="rId4"/>
          <a:srcRect r="2611" b="2611"/>
          <a:stretch>
            <a:fillRect/>
          </a:stretch>
        </p:blipFill>
        <p:spPr>
          <a:xfrm>
            <a:off x="8796141" y="9324777"/>
            <a:ext cx="695718" cy="69571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1155401" y="3069049"/>
            <a:ext cx="16103899" cy="1603003"/>
          </a:xfrm>
          <a:prstGeom prst="rect">
            <a:avLst/>
          </a:prstGeom>
        </p:spPr>
        <p:txBody>
          <a:bodyPr lIns="0" tIns="0" rIns="0" bIns="0" rtlCol="0" anchor="t">
            <a:spAutoFit/>
          </a:bodyPr>
          <a:lstStyle/>
          <a:p>
            <a:pPr>
              <a:lnSpc>
                <a:spcPts val="2520"/>
              </a:lnSpc>
            </a:pPr>
            <a:r>
              <a:rPr lang="en-US" sz="1800" dirty="0">
                <a:solidFill>
                  <a:srgbClr val="06357A"/>
                </a:solidFill>
                <a:latin typeface="Arimo Bold"/>
              </a:rPr>
              <a:t>Securities and Advisory services offered through LPL Financial, a Registered Investment Advisor. Member FINRA &amp; SIPC.</a:t>
            </a:r>
          </a:p>
          <a:p>
            <a:pPr algn="l">
              <a:lnSpc>
                <a:spcPts val="2520"/>
              </a:lnSpc>
            </a:pPr>
            <a:endParaRPr lang="en-US" dirty="0">
              <a:solidFill>
                <a:srgbClr val="06357A"/>
              </a:solidFill>
              <a:latin typeface="Arimo Bold"/>
            </a:endParaRPr>
          </a:p>
          <a:p>
            <a:pPr algn="l">
              <a:lnSpc>
                <a:spcPts val="2520"/>
              </a:lnSpc>
            </a:pPr>
            <a:r>
              <a:rPr lang="en-US" sz="1800" dirty="0">
                <a:solidFill>
                  <a:srgbClr val="06357A"/>
                </a:solidFill>
                <a:latin typeface="Arimo Bold"/>
              </a:rPr>
              <a:t>Content in this material is for general information only and not specific advice or recommendations for any individual. There is no assurance that these techniques are suitable for all investors or will yield positive outcomes. </a:t>
            </a:r>
          </a:p>
          <a:p>
            <a:pPr algn="l">
              <a:lnSpc>
                <a:spcPts val="2520"/>
              </a:lnSpc>
            </a:pPr>
            <a:endParaRPr lang="en-US" sz="1800" dirty="0">
              <a:solidFill>
                <a:srgbClr val="06357A"/>
              </a:solidFill>
              <a:latin typeface="Arimo Bold"/>
            </a:endParaRPr>
          </a:p>
        </p:txBody>
      </p:sp>
      <p:sp>
        <p:nvSpPr>
          <p:cNvPr id="12" name="TextBox 12"/>
          <p:cNvSpPr txBox="1"/>
          <p:nvPr/>
        </p:nvSpPr>
        <p:spPr>
          <a:xfrm>
            <a:off x="1155401" y="1692949"/>
            <a:ext cx="10046970" cy="491490"/>
          </a:xfrm>
          <a:prstGeom prst="rect">
            <a:avLst/>
          </a:prstGeom>
        </p:spPr>
        <p:txBody>
          <a:bodyPr lIns="0" tIns="0" rIns="0" bIns="0" rtlCol="0" anchor="t">
            <a:spAutoFit/>
          </a:bodyPr>
          <a:lstStyle/>
          <a:p>
            <a:pPr algn="l">
              <a:lnSpc>
                <a:spcPts val="3780"/>
              </a:lnSpc>
            </a:pPr>
            <a:r>
              <a:rPr lang="en-US" sz="3500">
                <a:solidFill>
                  <a:srgbClr val="06357A"/>
                </a:solidFill>
                <a:latin typeface="Cardo Bold"/>
              </a:rPr>
              <a:t>Disclosures</a:t>
            </a:r>
          </a:p>
        </p:txBody>
      </p:sp>
      <p:pic>
        <p:nvPicPr>
          <p:cNvPr id="14" name="Picture 6"/>
          <p:cNvPicPr>
            <a:picLocks noChangeAspect="1"/>
          </p:cNvPicPr>
          <p:nvPr/>
        </p:nvPicPr>
        <p:blipFill>
          <a:blip r:embed="rId2"/>
          <a:srcRect r="2611" b="2611"/>
          <a:stretch>
            <a:fillRect/>
          </a:stretch>
        </p:blipFill>
        <p:spPr>
          <a:xfrm>
            <a:off x="918770" y="9324777"/>
            <a:ext cx="695718" cy="6957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0" name="TextBox 10"/>
          <p:cNvSpPr txBox="1"/>
          <p:nvPr/>
        </p:nvSpPr>
        <p:spPr>
          <a:xfrm>
            <a:off x="6863715" y="332906"/>
            <a:ext cx="10232094" cy="171201"/>
          </a:xfrm>
          <a:prstGeom prst="rect">
            <a:avLst/>
          </a:prstGeom>
        </p:spPr>
        <p:txBody>
          <a:bodyPr lIns="0" tIns="0" rIns="0" bIns="0" rtlCol="0" anchor="t">
            <a:spAutoFit/>
          </a:bodyPr>
          <a:lstStyle/>
          <a:p>
            <a:pPr algn="r">
              <a:lnSpc>
                <a:spcPts val="1296"/>
              </a:lnSpc>
            </a:pPr>
            <a:r>
              <a:rPr lang="en-US" sz="1200" spc="327" dirty="0" smtClean="0">
                <a:solidFill>
                  <a:srgbClr val="FFFFFF">
                    <a:alpha val="80000"/>
                  </a:srgbClr>
                </a:solidFill>
                <a:latin typeface="Cardo"/>
              </a:rPr>
              <a:t>BUILDING AN UNSHAKABLE MARKETING PLAN</a:t>
            </a:r>
            <a:endParaRPr lang="en-US" sz="1200" spc="327" dirty="0">
              <a:solidFill>
                <a:srgbClr val="FFFFFF">
                  <a:alpha val="80000"/>
                </a:srgbClr>
              </a:solidFill>
              <a:latin typeface="Cardo"/>
            </a:endParaRPr>
          </a:p>
        </p:txBody>
      </p:sp>
      <p:sp>
        <p:nvSpPr>
          <p:cNvPr id="11" name="TextBox 11"/>
          <p:cNvSpPr txBox="1"/>
          <p:nvPr/>
        </p:nvSpPr>
        <p:spPr>
          <a:xfrm>
            <a:off x="2700942" y="2964352"/>
            <a:ext cx="15129857" cy="4247317"/>
          </a:xfrm>
          <a:prstGeom prst="rect">
            <a:avLst/>
          </a:prstGeom>
        </p:spPr>
        <p:txBody>
          <a:bodyPr wrap="square" lIns="0" tIns="0" rIns="0" bIns="0" rtlCol="0" anchor="t">
            <a:spAutoFit/>
          </a:bodyPr>
          <a:lstStyle/>
          <a:p>
            <a:pPr marL="289556" lvl="1" indent="-144778" algn="l">
              <a:lnSpc>
                <a:spcPct val="150000"/>
              </a:lnSpc>
              <a:buFont typeface="Arial"/>
              <a:buChar char="•"/>
            </a:pPr>
            <a:r>
              <a:rPr lang="en-US" sz="4000" b="1" dirty="0" smtClean="0">
                <a:solidFill>
                  <a:srgbClr val="06357A"/>
                </a:solidFill>
                <a:latin typeface="Cardo"/>
              </a:rPr>
              <a:t> </a:t>
            </a:r>
            <a:r>
              <a:rPr lang="en-US" sz="3600" b="1" dirty="0" smtClean="0">
                <a:solidFill>
                  <a:srgbClr val="06357A"/>
                </a:solidFill>
                <a:latin typeface="Cardo"/>
              </a:rPr>
              <a:t>9:00 am: Consumer psychology </a:t>
            </a:r>
          </a:p>
          <a:p>
            <a:pPr marL="289556" lvl="1" indent="-144778" algn="l">
              <a:lnSpc>
                <a:spcPct val="150000"/>
              </a:lnSpc>
              <a:buFont typeface="Arial"/>
              <a:buChar char="•"/>
            </a:pPr>
            <a:r>
              <a:rPr lang="en-US" sz="3600" b="1" dirty="0">
                <a:solidFill>
                  <a:srgbClr val="06357A"/>
                </a:solidFill>
                <a:latin typeface="Cardo"/>
              </a:rPr>
              <a:t> </a:t>
            </a:r>
            <a:r>
              <a:rPr lang="en-US" sz="3600" b="1" dirty="0" smtClean="0">
                <a:solidFill>
                  <a:srgbClr val="06357A"/>
                </a:solidFill>
                <a:latin typeface="Cardo"/>
              </a:rPr>
              <a:t>9:10 am: The power of story</a:t>
            </a:r>
            <a:endParaRPr lang="en-US" sz="3600" b="1" dirty="0">
              <a:solidFill>
                <a:srgbClr val="06357A"/>
              </a:solidFill>
              <a:latin typeface="Cardo"/>
            </a:endParaRPr>
          </a:p>
          <a:p>
            <a:pPr marL="289556" lvl="1" indent="-144778" algn="l">
              <a:lnSpc>
                <a:spcPct val="150000"/>
              </a:lnSpc>
              <a:buFont typeface="Arial"/>
              <a:buChar char="•"/>
            </a:pPr>
            <a:r>
              <a:rPr lang="en-US" sz="3600" b="1" dirty="0" smtClean="0">
                <a:solidFill>
                  <a:srgbClr val="06357A"/>
                </a:solidFill>
                <a:latin typeface="Cardo"/>
              </a:rPr>
              <a:t> 9:15 am: Building the foundation of your marketing plan</a:t>
            </a:r>
          </a:p>
          <a:p>
            <a:pPr marL="289556" lvl="1" indent="-144778" algn="l">
              <a:lnSpc>
                <a:spcPct val="150000"/>
              </a:lnSpc>
              <a:buFont typeface="Arial"/>
              <a:buChar char="•"/>
            </a:pPr>
            <a:r>
              <a:rPr lang="en-US" sz="3600" b="1" dirty="0">
                <a:solidFill>
                  <a:srgbClr val="06357A"/>
                </a:solidFill>
                <a:latin typeface="Cardo"/>
              </a:rPr>
              <a:t> </a:t>
            </a:r>
            <a:r>
              <a:rPr lang="en-US" sz="3600" b="1" dirty="0" smtClean="0">
                <a:solidFill>
                  <a:srgbClr val="06357A"/>
                </a:solidFill>
                <a:latin typeface="Cardo"/>
              </a:rPr>
              <a:t>9:50 am: Next </a:t>
            </a:r>
            <a:r>
              <a:rPr lang="en-US" sz="3600" b="1" dirty="0">
                <a:solidFill>
                  <a:srgbClr val="06357A"/>
                </a:solidFill>
                <a:latin typeface="Cardo"/>
              </a:rPr>
              <a:t>s</a:t>
            </a:r>
            <a:r>
              <a:rPr lang="en-US" sz="3600" b="1" dirty="0" smtClean="0">
                <a:solidFill>
                  <a:srgbClr val="06357A"/>
                </a:solidFill>
                <a:latin typeface="Cardo"/>
              </a:rPr>
              <a:t>teps</a:t>
            </a:r>
            <a:endParaRPr lang="en-US" sz="3600" b="1" dirty="0">
              <a:solidFill>
                <a:srgbClr val="06357A"/>
              </a:solidFill>
              <a:latin typeface="Cardo"/>
            </a:endParaRPr>
          </a:p>
          <a:p>
            <a:pPr marL="289556" lvl="1" indent="-144778" algn="l">
              <a:lnSpc>
                <a:spcPct val="150000"/>
              </a:lnSpc>
              <a:buFont typeface="Arial"/>
              <a:buChar char="•"/>
            </a:pPr>
            <a:r>
              <a:rPr lang="en-US" sz="3600" b="1" dirty="0" smtClean="0">
                <a:solidFill>
                  <a:srgbClr val="06357A"/>
                </a:solidFill>
                <a:latin typeface="Cardo"/>
              </a:rPr>
              <a:t> Q&amp;A: Open discussion</a:t>
            </a:r>
            <a:endParaRPr lang="en-US" sz="3600" b="1" dirty="0">
              <a:solidFill>
                <a:srgbClr val="06357A"/>
              </a:solidFill>
              <a:latin typeface="Cardo"/>
            </a:endParaRPr>
          </a:p>
        </p:txBody>
      </p:sp>
      <p:sp>
        <p:nvSpPr>
          <p:cNvPr id="12" name="TextBox 12"/>
          <p:cNvSpPr txBox="1"/>
          <p:nvPr/>
        </p:nvSpPr>
        <p:spPr>
          <a:xfrm>
            <a:off x="2700943" y="1937115"/>
            <a:ext cx="10046970" cy="491490"/>
          </a:xfrm>
          <a:prstGeom prst="rect">
            <a:avLst/>
          </a:prstGeom>
        </p:spPr>
        <p:txBody>
          <a:bodyPr lIns="0" tIns="0" rIns="0" bIns="0" rtlCol="0" anchor="t">
            <a:spAutoFit/>
          </a:bodyPr>
          <a:lstStyle/>
          <a:p>
            <a:pPr algn="l">
              <a:lnSpc>
                <a:spcPts val="3780"/>
              </a:lnSpc>
            </a:pPr>
            <a:r>
              <a:rPr lang="en-US" sz="3500">
                <a:solidFill>
                  <a:srgbClr val="06357A"/>
                </a:solidFill>
                <a:latin typeface="Cardo Bold"/>
              </a:rPr>
              <a:t>Agenda</a:t>
            </a:r>
          </a:p>
        </p:txBody>
      </p:sp>
      <p:pic>
        <p:nvPicPr>
          <p:cNvPr id="14" name="Picture 6"/>
          <p:cNvPicPr>
            <a:picLocks noChangeAspect="1"/>
          </p:cNvPicPr>
          <p:nvPr/>
        </p:nvPicPr>
        <p:blipFill>
          <a:blip r:embed="rId2"/>
          <a:srcRect r="2611" b="2611"/>
          <a:stretch>
            <a:fillRect/>
          </a:stretch>
        </p:blipFill>
        <p:spPr>
          <a:xfrm>
            <a:off x="918770" y="9324777"/>
            <a:ext cx="695718" cy="69571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895599" y="3162300"/>
            <a:ext cx="12496799" cy="3013646"/>
          </a:xfrm>
          <a:prstGeom prst="rect">
            <a:avLst/>
          </a:prstGeom>
        </p:spPr>
        <p:txBody>
          <a:bodyPr wrap="square" lIns="0" tIns="0" rIns="0" bIns="0" rtlCol="0" anchor="t">
            <a:spAutoFit/>
          </a:bodyPr>
          <a:lstStyle/>
          <a:p>
            <a:pPr algn="l">
              <a:lnSpc>
                <a:spcPts val="1943"/>
              </a:lnSpc>
            </a:pPr>
            <a:endParaRPr lang="en-US" sz="1799" b="1" dirty="0">
              <a:solidFill>
                <a:srgbClr val="06357A"/>
              </a:solidFill>
              <a:latin typeface="Arimo"/>
            </a:endParaRPr>
          </a:p>
          <a:p>
            <a:pPr algn="ctr"/>
            <a:r>
              <a:rPr lang="en-US" sz="6000" b="1" dirty="0" smtClean="0">
                <a:solidFill>
                  <a:srgbClr val="06357A"/>
                </a:solidFill>
                <a:latin typeface="Arimo Bold"/>
              </a:rPr>
              <a:t>People by products and services only after they read words that make them want to buy.        </a:t>
            </a:r>
            <a:r>
              <a:rPr lang="en-US" sz="1799" b="1" dirty="0" smtClean="0">
                <a:solidFill>
                  <a:srgbClr val="06357A"/>
                </a:solidFill>
                <a:latin typeface="Arimo Bold"/>
              </a:rPr>
              <a:t>                                                                                                                                                            </a:t>
            </a:r>
            <a:endParaRPr lang="en-US" sz="1799" b="1" dirty="0">
              <a:solidFill>
                <a:srgbClr val="06357A"/>
              </a:solidFill>
              <a:latin typeface="Arimo Bold"/>
            </a:endParaRPr>
          </a:p>
        </p:txBody>
      </p:sp>
      <p:pic>
        <p:nvPicPr>
          <p:cNvPr id="14" name="Picture 6"/>
          <p:cNvPicPr>
            <a:picLocks noChangeAspect="1"/>
          </p:cNvPicPr>
          <p:nvPr/>
        </p:nvPicPr>
        <p:blipFill>
          <a:blip r:embed="rId2"/>
          <a:srcRect r="2611" b="2611"/>
          <a:stretch>
            <a:fillRect/>
          </a:stretch>
        </p:blipFill>
        <p:spPr>
          <a:xfrm>
            <a:off x="918770" y="9324777"/>
            <a:ext cx="695718" cy="6957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1614488" y="2400300"/>
            <a:ext cx="14401800" cy="1166986"/>
          </a:xfrm>
          <a:prstGeom prst="rect">
            <a:avLst/>
          </a:prstGeom>
        </p:spPr>
        <p:txBody>
          <a:bodyPr wrap="square" lIns="0" tIns="0" rIns="0" bIns="0" rtlCol="0" anchor="t">
            <a:spAutoFit/>
          </a:bodyPr>
          <a:lstStyle/>
          <a:p>
            <a:pPr algn="l">
              <a:lnSpc>
                <a:spcPts val="1943"/>
              </a:lnSpc>
            </a:pPr>
            <a:endParaRPr lang="en-US" sz="1799" b="1" dirty="0">
              <a:solidFill>
                <a:srgbClr val="06357A"/>
              </a:solidFill>
              <a:latin typeface="Arimo"/>
            </a:endParaRPr>
          </a:p>
          <a:p>
            <a:pPr marL="1143000" indent="-1143000">
              <a:buAutoNum type="arabicPeriod"/>
            </a:pPr>
            <a:r>
              <a:rPr lang="en-US" sz="6000" b="1" dirty="0" smtClean="0">
                <a:solidFill>
                  <a:srgbClr val="06357A"/>
                </a:solidFill>
                <a:latin typeface="Arimo Bold"/>
              </a:rPr>
              <a:t>Survive </a:t>
            </a:r>
            <a:r>
              <a:rPr lang="en-US" sz="6000" b="1" dirty="0">
                <a:solidFill>
                  <a:srgbClr val="06357A"/>
                </a:solidFill>
                <a:latin typeface="Arimo Bold"/>
              </a:rPr>
              <a:t>&amp;</a:t>
            </a:r>
            <a:r>
              <a:rPr lang="en-US" sz="6000" b="1" dirty="0" smtClean="0">
                <a:solidFill>
                  <a:srgbClr val="06357A"/>
                </a:solidFill>
                <a:latin typeface="Arimo Bold"/>
              </a:rPr>
              <a:t> </a:t>
            </a:r>
            <a:r>
              <a:rPr lang="en-US" sz="6000" b="1" dirty="0" smtClean="0">
                <a:solidFill>
                  <a:srgbClr val="06357A"/>
                </a:solidFill>
                <a:latin typeface="Arimo Bold"/>
              </a:rPr>
              <a:t>Thrive</a:t>
            </a:r>
            <a:endParaRPr lang="en-US" sz="6000" b="1" dirty="0" smtClean="0">
              <a:solidFill>
                <a:srgbClr val="06357A"/>
              </a:solidFill>
              <a:latin typeface="Arimo Bold"/>
            </a:endParaRPr>
          </a:p>
        </p:txBody>
      </p:sp>
      <p:pic>
        <p:nvPicPr>
          <p:cNvPr id="13" name="Picture 6"/>
          <p:cNvPicPr>
            <a:picLocks noChangeAspect="1"/>
          </p:cNvPicPr>
          <p:nvPr/>
        </p:nvPicPr>
        <p:blipFill>
          <a:blip r:embed="rId2"/>
          <a:srcRect r="2611" b="2611"/>
          <a:stretch>
            <a:fillRect/>
          </a:stretch>
        </p:blipFill>
        <p:spPr>
          <a:xfrm>
            <a:off x="918770" y="9324777"/>
            <a:ext cx="695718" cy="69571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2171700"/>
            <a:ext cx="7543800" cy="5945981"/>
          </a:xfrm>
          <a:prstGeom prst="rect">
            <a:avLst/>
          </a:prstGeom>
        </p:spPr>
      </p:pic>
      <p:sp>
        <p:nvSpPr>
          <p:cNvPr id="12" name="TextBox 11"/>
          <p:cNvSpPr txBox="1"/>
          <p:nvPr/>
        </p:nvSpPr>
        <p:spPr>
          <a:xfrm>
            <a:off x="1609690" y="4031159"/>
            <a:ext cx="14401800" cy="923330"/>
          </a:xfrm>
          <a:prstGeom prst="rect">
            <a:avLst/>
          </a:prstGeom>
        </p:spPr>
        <p:txBody>
          <a:bodyPr wrap="square" lIns="0" tIns="0" rIns="0" bIns="0" rtlCol="0" anchor="t">
            <a:spAutoFit/>
          </a:bodyPr>
          <a:lstStyle/>
          <a:p>
            <a:r>
              <a:rPr lang="en-US" sz="6000" b="1" dirty="0" smtClean="0">
                <a:solidFill>
                  <a:srgbClr val="06357A"/>
                </a:solidFill>
                <a:latin typeface="Arimo Bold"/>
              </a:rPr>
              <a:t>2.  Conserve Calories</a:t>
            </a:r>
            <a:endParaRPr lang="en-US" sz="6000" b="1" dirty="0" smtClean="0">
              <a:solidFill>
                <a:srgbClr val="06357A"/>
              </a:solidFill>
              <a:latin typeface="Arimo Bold"/>
            </a:endParaRPr>
          </a:p>
        </p:txBody>
      </p:sp>
    </p:spTree>
    <p:extLst>
      <p:ext uri="{BB962C8B-B14F-4D97-AF65-F5344CB8AC3E}">
        <p14:creationId xmlns:p14="http://schemas.microsoft.com/office/powerpoint/2010/main" val="40555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243656"/>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If you confuse, you’ll lose</a:t>
            </a:r>
            <a:endParaRPr lang="en-US" sz="6000" b="1" dirty="0">
              <a:solidFill>
                <a:srgbClr val="06357A"/>
              </a:solidFill>
              <a:latin typeface="Arimo"/>
            </a:endParaRPr>
          </a:p>
        </p:txBody>
      </p:sp>
      <p:pic>
        <p:nvPicPr>
          <p:cNvPr id="13" name="Picture 6"/>
          <p:cNvPicPr>
            <a:picLocks noChangeAspect="1"/>
          </p:cNvPicPr>
          <p:nvPr/>
        </p:nvPicPr>
        <p:blipFill>
          <a:blip r:embed="rId2"/>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318685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300" y="850107"/>
            <a:ext cx="12344400" cy="8229600"/>
          </a:xfrm>
          <a:prstGeom prst="rect">
            <a:avLst/>
          </a:prstGeom>
        </p:spPr>
      </p:pic>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133600" y="2705100"/>
            <a:ext cx="14401800" cy="1166986"/>
          </a:xfrm>
          <a:prstGeom prst="rect">
            <a:avLst/>
          </a:prstGeom>
        </p:spPr>
        <p:txBody>
          <a:bodyPr wrap="square" lIns="0" tIns="0" rIns="0" bIns="0" rtlCol="0" anchor="t">
            <a:spAutoFit/>
          </a:bodyPr>
          <a:lstStyle/>
          <a:p>
            <a:pPr algn="l">
              <a:lnSpc>
                <a:spcPts val="1943"/>
              </a:lnSpc>
            </a:pPr>
            <a:endParaRPr lang="en-US" sz="1799" b="1" dirty="0">
              <a:solidFill>
                <a:srgbClr val="06357A"/>
              </a:solidFill>
              <a:latin typeface="Arimo"/>
            </a:endParaRPr>
          </a:p>
          <a:p>
            <a:pPr algn="ctr"/>
            <a:r>
              <a:rPr lang="en-US" sz="6000" b="1" dirty="0" smtClean="0">
                <a:solidFill>
                  <a:srgbClr val="06357A"/>
                </a:solidFill>
                <a:latin typeface="Arimo Bold"/>
              </a:rPr>
              <a:t>Story is a sense making tool.       </a:t>
            </a:r>
            <a:r>
              <a:rPr lang="en-US" sz="1799" b="1" dirty="0" smtClean="0">
                <a:solidFill>
                  <a:srgbClr val="06357A"/>
                </a:solidFill>
                <a:latin typeface="Arimo Bold"/>
              </a:rPr>
              <a:t>                                                                                                                                                            </a:t>
            </a:r>
            <a:endParaRPr lang="en-US" sz="1799" b="1" dirty="0">
              <a:solidFill>
                <a:srgbClr val="06357A"/>
              </a:solidFill>
              <a:latin typeface="Arimo Bold"/>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19445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pic>
        <p:nvPicPr>
          <p:cNvPr id="6" name="Picture 6"/>
          <p:cNvPicPr>
            <a:picLocks noChangeAspect="1"/>
          </p:cNvPicPr>
          <p:nvPr/>
        </p:nvPicPr>
        <p:blipFill>
          <a:blip r:embed="rId2"/>
          <a:srcRect r="2611" b="2611"/>
          <a:stretch>
            <a:fillRect/>
          </a:stretch>
        </p:blipFill>
        <p:spPr>
          <a:xfrm>
            <a:off x="918770" y="9324777"/>
            <a:ext cx="695718" cy="695718"/>
          </a:xfrm>
          <a:prstGeom prst="rect">
            <a:avLst/>
          </a:prstGeom>
        </p:spPr>
      </p:pic>
      <p:sp>
        <p:nvSpPr>
          <p:cNvPr id="7" name="TextBox 7"/>
          <p:cNvSpPr txBox="1"/>
          <p:nvPr/>
        </p:nvSpPr>
        <p:spPr>
          <a:xfrm>
            <a:off x="1192184" y="304331"/>
            <a:ext cx="3625605" cy="287416"/>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Arimo"/>
              </a:rPr>
              <a:t>POLARIS ADVISORS</a:t>
            </a:r>
          </a:p>
        </p:txBody>
      </p:sp>
      <p:sp>
        <p:nvSpPr>
          <p:cNvPr id="8" name="TextBox 8"/>
          <p:cNvSpPr txBox="1"/>
          <p:nvPr/>
        </p:nvSpPr>
        <p:spPr>
          <a:xfrm>
            <a:off x="7678406"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polarisadvisors.net</a:t>
            </a:r>
          </a:p>
        </p:txBody>
      </p:sp>
      <p:sp>
        <p:nvSpPr>
          <p:cNvPr id="9" name="TextBox 9"/>
          <p:cNvSpPr txBox="1"/>
          <p:nvPr/>
        </p:nvSpPr>
        <p:spPr>
          <a:xfrm>
            <a:off x="14008072" y="9503098"/>
            <a:ext cx="2931187" cy="320025"/>
          </a:xfrm>
          <a:prstGeom prst="rect">
            <a:avLst/>
          </a:prstGeom>
        </p:spPr>
        <p:txBody>
          <a:bodyPr lIns="0" tIns="0" rIns="0" bIns="0" rtlCol="0" anchor="t">
            <a:spAutoFit/>
          </a:bodyPr>
          <a:lstStyle/>
          <a:p>
            <a:pPr algn="ctr">
              <a:lnSpc>
                <a:spcPts val="1320"/>
              </a:lnSpc>
            </a:pPr>
            <a:r>
              <a:rPr lang="en-US" sz="1100" spc="99">
                <a:solidFill>
                  <a:srgbClr val="FFFFFF"/>
                </a:solidFill>
                <a:latin typeface="Arimo"/>
              </a:rPr>
              <a:t>CONFIDENTIAL</a:t>
            </a:r>
          </a:p>
        </p:txBody>
      </p:sp>
      <p:grpSp>
        <p:nvGrpSpPr>
          <p:cNvPr id="10" name="Group 10"/>
          <p:cNvGrpSpPr/>
          <p:nvPr/>
        </p:nvGrpSpPr>
        <p:grpSpPr>
          <a:xfrm>
            <a:off x="0" y="120018"/>
            <a:ext cx="18288000" cy="9058274"/>
            <a:chOff x="0" y="0"/>
            <a:chExt cx="24384000" cy="12077698"/>
          </a:xfrm>
        </p:grpSpPr>
        <p:sp>
          <p:nvSpPr>
            <p:cNvPr id="11" name="Freeform 11"/>
            <p:cNvSpPr/>
            <p:nvPr/>
          </p:nvSpPr>
          <p:spPr>
            <a:xfrm>
              <a:off x="0" y="0"/>
              <a:ext cx="24384000" cy="12077700"/>
            </a:xfrm>
            <a:custGeom>
              <a:avLst/>
              <a:gdLst/>
              <a:ahLst/>
              <a:cxnLst/>
              <a:rect l="l" t="t" r="r" b="b"/>
              <a:pathLst>
                <a:path w="24384000" h="12077700">
                  <a:moveTo>
                    <a:pt x="0" y="0"/>
                  </a:moveTo>
                  <a:lnTo>
                    <a:pt x="24384000" y="0"/>
                  </a:lnTo>
                  <a:lnTo>
                    <a:pt x="24384000" y="12077700"/>
                  </a:lnTo>
                  <a:lnTo>
                    <a:pt x="0" y="12077700"/>
                  </a:lnTo>
                  <a:close/>
                </a:path>
              </a:pathLst>
            </a:custGeom>
            <a:solidFill>
              <a:srgbClr val="001A46"/>
            </a:solidFill>
          </p:spPr>
        </p:sp>
      </p:grpSp>
      <p:sp>
        <p:nvSpPr>
          <p:cNvPr id="12" name="TextBox 12"/>
          <p:cNvSpPr txBox="1"/>
          <p:nvPr/>
        </p:nvSpPr>
        <p:spPr>
          <a:xfrm rot="-5400000">
            <a:off x="-3210269" y="4448175"/>
            <a:ext cx="8875394" cy="161925"/>
          </a:xfrm>
          <a:prstGeom prst="rect">
            <a:avLst/>
          </a:prstGeom>
        </p:spPr>
        <p:txBody>
          <a:bodyPr lIns="0" tIns="0" rIns="0" bIns="0" rtlCol="0" anchor="t">
            <a:spAutoFit/>
          </a:bodyPr>
          <a:lstStyle/>
          <a:p>
            <a:pPr algn="ctr">
              <a:lnSpc>
                <a:spcPts val="1320"/>
              </a:lnSpc>
            </a:pPr>
            <a:r>
              <a:rPr lang="en-US" sz="1100" spc="300">
                <a:solidFill>
                  <a:srgbClr val="FFFFFF">
                    <a:alpha val="49804"/>
                  </a:srgbClr>
                </a:solidFill>
                <a:latin typeface="Cardo"/>
              </a:rPr>
              <a:t>POLARIS ADVISORS</a:t>
            </a:r>
          </a:p>
        </p:txBody>
      </p:sp>
      <p:sp>
        <p:nvSpPr>
          <p:cNvPr id="13" name="TextBox 13"/>
          <p:cNvSpPr txBox="1"/>
          <p:nvPr/>
        </p:nvSpPr>
        <p:spPr>
          <a:xfrm rot="5400000">
            <a:off x="12622878" y="4448175"/>
            <a:ext cx="8875389" cy="161925"/>
          </a:xfrm>
          <a:prstGeom prst="rect">
            <a:avLst/>
          </a:prstGeom>
        </p:spPr>
        <p:txBody>
          <a:bodyPr lIns="0" tIns="0" rIns="0" bIns="0" rtlCol="0" anchor="t">
            <a:spAutoFit/>
          </a:bodyPr>
          <a:lstStyle/>
          <a:p>
            <a:pPr algn="ctr">
              <a:lnSpc>
                <a:spcPts val="1320"/>
              </a:lnSpc>
            </a:pPr>
            <a:r>
              <a:rPr lang="en-US" sz="1100" spc="300">
                <a:solidFill>
                  <a:srgbClr val="FFFFFF">
                    <a:alpha val="49804"/>
                  </a:srgbClr>
                </a:solidFill>
                <a:latin typeface="Cardo"/>
              </a:rPr>
              <a:t>2022</a:t>
            </a:r>
          </a:p>
        </p:txBody>
      </p:sp>
      <p:grpSp>
        <p:nvGrpSpPr>
          <p:cNvPr id="14" name="Group 14"/>
          <p:cNvGrpSpPr/>
          <p:nvPr/>
        </p:nvGrpSpPr>
        <p:grpSpPr>
          <a:xfrm>
            <a:off x="0" y="9058275"/>
            <a:ext cx="18288000" cy="1228723"/>
            <a:chOff x="0" y="0"/>
            <a:chExt cx="24384000" cy="1638298"/>
          </a:xfrm>
        </p:grpSpPr>
        <p:sp>
          <p:nvSpPr>
            <p:cNvPr id="15" name="Freeform 15"/>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sp>
        <p:nvSpPr>
          <p:cNvPr id="17" name="TextBox 17"/>
          <p:cNvSpPr txBox="1"/>
          <p:nvPr/>
        </p:nvSpPr>
        <p:spPr>
          <a:xfrm>
            <a:off x="2445306" y="3811714"/>
            <a:ext cx="13397389" cy="765594"/>
          </a:xfrm>
          <a:prstGeom prst="rect">
            <a:avLst/>
          </a:prstGeom>
        </p:spPr>
        <p:txBody>
          <a:bodyPr lIns="0" tIns="0" rIns="0" bIns="0" rtlCol="0" anchor="t">
            <a:spAutoFit/>
          </a:bodyPr>
          <a:lstStyle/>
          <a:p>
            <a:pPr algn="ctr">
              <a:lnSpc>
                <a:spcPts val="5832"/>
              </a:lnSpc>
            </a:pPr>
            <a:r>
              <a:rPr lang="en-US" sz="5400" dirty="0" smtClean="0">
                <a:solidFill>
                  <a:srgbClr val="FFFFFF"/>
                </a:solidFill>
                <a:latin typeface="Cardo Bold"/>
              </a:rPr>
              <a:t>Build Your Story</a:t>
            </a:r>
            <a:endParaRPr lang="en-US" sz="5400" dirty="0">
              <a:solidFill>
                <a:srgbClr val="FFFFFF"/>
              </a:solidFill>
              <a:latin typeface="Cardo Bold"/>
            </a:endParaRPr>
          </a:p>
        </p:txBody>
      </p:sp>
      <p:pic>
        <p:nvPicPr>
          <p:cNvPr id="19" name="Picture 16"/>
          <p:cNvPicPr>
            <a:picLocks noChangeAspect="1"/>
          </p:cNvPicPr>
          <p:nvPr/>
        </p:nvPicPr>
        <p:blipFill>
          <a:blip r:embed="rId3"/>
          <a:srcRect r="2611" b="2611"/>
          <a:stretch>
            <a:fillRect/>
          </a:stretch>
        </p:blipFill>
        <p:spPr>
          <a:xfrm>
            <a:off x="8796140" y="9058275"/>
            <a:ext cx="695718" cy="6957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58275"/>
            <a:ext cx="18288000" cy="1228723"/>
            <a:chOff x="0" y="0"/>
            <a:chExt cx="24384000" cy="1638298"/>
          </a:xfrm>
        </p:grpSpPr>
        <p:sp>
          <p:nvSpPr>
            <p:cNvPr id="3" name="Freeform 3"/>
            <p:cNvSpPr/>
            <p:nvPr/>
          </p:nvSpPr>
          <p:spPr>
            <a:xfrm>
              <a:off x="0" y="0"/>
              <a:ext cx="24384000" cy="1638300"/>
            </a:xfrm>
            <a:custGeom>
              <a:avLst/>
              <a:gdLst/>
              <a:ahLst/>
              <a:cxnLst/>
              <a:rect l="l" t="t" r="r" b="b"/>
              <a:pathLst>
                <a:path w="24384000" h="1638300">
                  <a:moveTo>
                    <a:pt x="0" y="0"/>
                  </a:moveTo>
                  <a:lnTo>
                    <a:pt x="24384000" y="0"/>
                  </a:lnTo>
                  <a:lnTo>
                    <a:pt x="24384000" y="1638300"/>
                  </a:lnTo>
                  <a:lnTo>
                    <a:pt x="0" y="1638300"/>
                  </a:lnTo>
                  <a:close/>
                </a:path>
              </a:pathLst>
            </a:custGeom>
            <a:solidFill>
              <a:srgbClr val="001A46"/>
            </a:solidFill>
          </p:spPr>
        </p:sp>
      </p:grpSp>
      <p:grpSp>
        <p:nvGrpSpPr>
          <p:cNvPr id="4" name="Group 4"/>
          <p:cNvGrpSpPr/>
          <p:nvPr/>
        </p:nvGrpSpPr>
        <p:grpSpPr>
          <a:xfrm>
            <a:off x="0" y="0"/>
            <a:ext cx="18288000" cy="871538"/>
            <a:chOff x="0" y="0"/>
            <a:chExt cx="24384000" cy="1162050"/>
          </a:xfrm>
        </p:grpSpPr>
        <p:sp>
          <p:nvSpPr>
            <p:cNvPr id="5" name="Freeform 5"/>
            <p:cNvSpPr/>
            <p:nvPr/>
          </p:nvSpPr>
          <p:spPr>
            <a:xfrm>
              <a:off x="0" y="0"/>
              <a:ext cx="24384000" cy="1162050"/>
            </a:xfrm>
            <a:custGeom>
              <a:avLst/>
              <a:gdLst/>
              <a:ahLst/>
              <a:cxnLst/>
              <a:rect l="l" t="t" r="r" b="b"/>
              <a:pathLst>
                <a:path w="24384000" h="1162050">
                  <a:moveTo>
                    <a:pt x="0" y="0"/>
                  </a:moveTo>
                  <a:lnTo>
                    <a:pt x="24384000" y="0"/>
                  </a:lnTo>
                  <a:lnTo>
                    <a:pt x="24384000" y="1162050"/>
                  </a:lnTo>
                  <a:lnTo>
                    <a:pt x="0" y="1162050"/>
                  </a:lnTo>
                  <a:close/>
                </a:path>
              </a:pathLst>
            </a:custGeom>
            <a:solidFill>
              <a:srgbClr val="001A46"/>
            </a:solidFill>
          </p:spPr>
        </p:sp>
      </p:grpSp>
      <p:sp>
        <p:nvSpPr>
          <p:cNvPr id="7" name="TextBox 7"/>
          <p:cNvSpPr txBox="1"/>
          <p:nvPr/>
        </p:nvSpPr>
        <p:spPr>
          <a:xfrm>
            <a:off x="1192184" y="304331"/>
            <a:ext cx="3625605" cy="152400"/>
          </a:xfrm>
          <a:prstGeom prst="rect">
            <a:avLst/>
          </a:prstGeom>
        </p:spPr>
        <p:txBody>
          <a:bodyPr lIns="0" tIns="0" rIns="0" bIns="0" rtlCol="0" anchor="t">
            <a:spAutoFit/>
          </a:bodyPr>
          <a:lstStyle/>
          <a:p>
            <a:pPr algn="l">
              <a:lnSpc>
                <a:spcPts val="1200"/>
              </a:lnSpc>
            </a:pPr>
            <a:r>
              <a:rPr lang="en-US" sz="1000" spc="300">
                <a:solidFill>
                  <a:srgbClr val="FFFFFF">
                    <a:alpha val="49804"/>
                  </a:srgbClr>
                </a:solidFill>
                <a:latin typeface="Cardo"/>
              </a:rPr>
              <a:t>POLARIS ADVISORS</a:t>
            </a:r>
          </a:p>
        </p:txBody>
      </p:sp>
      <p:sp>
        <p:nvSpPr>
          <p:cNvPr id="8" name="TextBox 8"/>
          <p:cNvSpPr txBox="1"/>
          <p:nvPr/>
        </p:nvSpPr>
        <p:spPr>
          <a:xfrm>
            <a:off x="7678406"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polarisadvisors.net</a:t>
            </a:r>
          </a:p>
        </p:txBody>
      </p:sp>
      <p:sp>
        <p:nvSpPr>
          <p:cNvPr id="9" name="TextBox 9"/>
          <p:cNvSpPr txBox="1"/>
          <p:nvPr/>
        </p:nvSpPr>
        <p:spPr>
          <a:xfrm>
            <a:off x="14008072" y="9522148"/>
            <a:ext cx="2931187" cy="161925"/>
          </a:xfrm>
          <a:prstGeom prst="rect">
            <a:avLst/>
          </a:prstGeom>
        </p:spPr>
        <p:txBody>
          <a:bodyPr lIns="0" tIns="0" rIns="0" bIns="0" rtlCol="0" anchor="t">
            <a:spAutoFit/>
          </a:bodyPr>
          <a:lstStyle/>
          <a:p>
            <a:pPr algn="ctr">
              <a:lnSpc>
                <a:spcPts val="1320"/>
              </a:lnSpc>
            </a:pPr>
            <a:r>
              <a:rPr lang="en-US" sz="1100" spc="99">
                <a:solidFill>
                  <a:srgbClr val="FFFFFF"/>
                </a:solidFill>
                <a:latin typeface="Cardo"/>
              </a:rPr>
              <a:t>CONFIDENTIAL</a:t>
            </a:r>
          </a:p>
        </p:txBody>
      </p:sp>
      <p:sp>
        <p:nvSpPr>
          <p:cNvPr id="11" name="TextBox 11"/>
          <p:cNvSpPr txBox="1"/>
          <p:nvPr/>
        </p:nvSpPr>
        <p:spPr>
          <a:xfrm>
            <a:off x="2209800" y="4000500"/>
            <a:ext cx="14401800" cy="1461939"/>
          </a:xfrm>
          <a:prstGeom prst="rect">
            <a:avLst/>
          </a:prstGeom>
        </p:spPr>
        <p:txBody>
          <a:bodyPr wrap="square" lIns="0" tIns="0" rIns="0" bIns="0" rtlCol="0" anchor="t">
            <a:spAutoFit/>
          </a:bodyPr>
          <a:lstStyle/>
          <a:p>
            <a:pPr algn="ctr">
              <a:lnSpc>
                <a:spcPts val="1943"/>
              </a:lnSpc>
            </a:pPr>
            <a:r>
              <a:rPr lang="en-US" sz="6000" b="1" dirty="0" smtClean="0">
                <a:solidFill>
                  <a:srgbClr val="06357A"/>
                </a:solidFill>
                <a:latin typeface="Arimo"/>
              </a:rPr>
              <a:t>The Character</a:t>
            </a:r>
          </a:p>
          <a:p>
            <a:pPr algn="ctr">
              <a:lnSpc>
                <a:spcPts val="1943"/>
              </a:lnSpc>
            </a:pPr>
            <a:endParaRPr lang="en-US" sz="6000" b="1" dirty="0">
              <a:solidFill>
                <a:srgbClr val="06357A"/>
              </a:solidFill>
              <a:latin typeface="Arimo"/>
            </a:endParaRPr>
          </a:p>
          <a:p>
            <a:pPr algn="ctr">
              <a:lnSpc>
                <a:spcPts val="1943"/>
              </a:lnSpc>
            </a:pPr>
            <a:endParaRPr lang="en-US" sz="6000" b="1" dirty="0" smtClean="0">
              <a:solidFill>
                <a:srgbClr val="06357A"/>
              </a:solidFill>
              <a:latin typeface="Arimo"/>
            </a:endParaRPr>
          </a:p>
          <a:p>
            <a:pPr algn="ctr">
              <a:lnSpc>
                <a:spcPts val="1943"/>
              </a:lnSpc>
            </a:pPr>
            <a:endParaRPr lang="en-US" sz="6000" b="1" dirty="0">
              <a:solidFill>
                <a:srgbClr val="06357A"/>
              </a:solidFill>
              <a:latin typeface="Arimo"/>
            </a:endParaRPr>
          </a:p>
          <a:p>
            <a:pPr algn="ctr">
              <a:lnSpc>
                <a:spcPts val="1943"/>
              </a:lnSpc>
            </a:pPr>
            <a:endParaRPr lang="en-US" sz="6000" dirty="0" smtClean="0">
              <a:solidFill>
                <a:srgbClr val="06357A"/>
              </a:solidFill>
              <a:latin typeface="Arimo"/>
            </a:endParaRPr>
          </a:p>
          <a:p>
            <a:pPr algn="ctr">
              <a:lnSpc>
                <a:spcPts val="1943"/>
              </a:lnSpc>
            </a:pPr>
            <a:r>
              <a:rPr lang="en-US" sz="6000" dirty="0" smtClean="0">
                <a:solidFill>
                  <a:srgbClr val="06357A"/>
                </a:solidFill>
                <a:latin typeface="Arimo"/>
              </a:rPr>
              <a:t>The hero of your story wants what?</a:t>
            </a:r>
            <a:endParaRPr lang="en-US" sz="6000" dirty="0">
              <a:solidFill>
                <a:srgbClr val="06357A"/>
              </a:solidFill>
              <a:latin typeface="Arimo"/>
            </a:endParaRPr>
          </a:p>
        </p:txBody>
      </p:sp>
      <p:pic>
        <p:nvPicPr>
          <p:cNvPr id="13" name="Picture 6"/>
          <p:cNvPicPr>
            <a:picLocks noChangeAspect="1"/>
          </p:cNvPicPr>
          <p:nvPr/>
        </p:nvPicPr>
        <p:blipFill>
          <a:blip r:embed="rId3"/>
          <a:srcRect r="2611" b="2611"/>
          <a:stretch>
            <a:fillRect/>
          </a:stretch>
        </p:blipFill>
        <p:spPr>
          <a:xfrm>
            <a:off x="918770" y="9324777"/>
            <a:ext cx="695718" cy="695718"/>
          </a:xfrm>
          <a:prstGeom prst="rect">
            <a:avLst/>
          </a:prstGeom>
        </p:spPr>
      </p:pic>
    </p:spTree>
    <p:extLst>
      <p:ext uri="{BB962C8B-B14F-4D97-AF65-F5344CB8AC3E}">
        <p14:creationId xmlns:p14="http://schemas.microsoft.com/office/powerpoint/2010/main" val="3994773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10995</TotalTime>
  <Words>589</Words>
  <Application>Microsoft Office PowerPoint</Application>
  <PresentationFormat>Custom</PresentationFormat>
  <Paragraphs>168</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Arimo</vt:lpstr>
      <vt:lpstr>Cardo Bold</vt:lpstr>
      <vt:lpstr>Cardo Italics</vt:lpstr>
      <vt:lpstr>Script MT Bold</vt:lpstr>
      <vt:lpstr>Arial</vt:lpstr>
      <vt:lpstr>Cardo</vt:lpstr>
      <vt:lpstr>Calibri</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Polaris-PowerPoint PROSPECT PRESENTATION.pptx</dc:title>
  <dc:creator>Lisa Hinz</dc:creator>
  <cp:lastModifiedBy>Lisa Hinz</cp:lastModifiedBy>
  <cp:revision>32</cp:revision>
  <dcterms:created xsi:type="dcterms:W3CDTF">2006-08-16T00:00:00Z</dcterms:created>
  <dcterms:modified xsi:type="dcterms:W3CDTF">2023-02-23T20:34:23Z</dcterms:modified>
  <dc:identifier>DAFKbdA5U1A</dc:identifier>
</cp:coreProperties>
</file>