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91" r:id="rId2"/>
    <p:sldId id="259" r:id="rId3"/>
    <p:sldId id="292" r:id="rId4"/>
    <p:sldId id="303" r:id="rId5"/>
    <p:sldId id="299" r:id="rId6"/>
    <p:sldId id="300" r:id="rId7"/>
    <p:sldId id="301" r:id="rId8"/>
    <p:sldId id="302" r:id="rId9"/>
    <p:sldId id="319" r:id="rId10"/>
    <p:sldId id="317" r:id="rId11"/>
    <p:sldId id="257" r:id="rId12"/>
    <p:sldId id="320" r:id="rId13"/>
    <p:sldId id="321" r:id="rId14"/>
    <p:sldId id="3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09"/>
    <p:restoredTop sz="75161"/>
  </p:normalViewPr>
  <p:slideViewPr>
    <p:cSldViewPr snapToGrid="0" snapToObjects="1">
      <p:cViewPr varScale="1">
        <p:scale>
          <a:sx n="90" d="100"/>
          <a:sy n="90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4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4E702-C93C-A043-9129-58CB4BAD058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A68EF-D8EA-B946-B994-70EC31C29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68EF-D8EA-B946-B994-70EC31C292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3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9C66-9C2C-7D46-994F-03F831755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663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68EF-D8EA-B946-B994-70EC31C292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92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68EF-D8EA-B946-B994-70EC31C292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06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68EF-D8EA-B946-B994-70EC31C292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0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68EF-D8EA-B946-B994-70EC31C292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7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362B7-FE3B-1B41-83FA-4C36717055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10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68EF-D8EA-B946-B994-70EC31C292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5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68EF-D8EA-B946-B994-70EC31C292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18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68EF-D8EA-B946-B994-70EC31C292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68EF-D8EA-B946-B994-70EC31C29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28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68EF-D8EA-B946-B994-70EC31C292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7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68EF-D8EA-B946-B994-70EC31C292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18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68EF-D8EA-B946-B994-70EC31C292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1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email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267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C83BE1F-3637-7C4E-97AD-55F33F5620C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0" y="6367696"/>
            <a:ext cx="10058400" cy="491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AA57984D-039F-3E4E-ACA4-7D690660CC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267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1" y="6383867"/>
            <a:ext cx="12192000" cy="457200"/>
          </a:xfrm>
          <a:prstGeom prst="rect">
            <a:avLst/>
          </a:prstGeom>
          <a:solidFill>
            <a:srgbClr val="57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360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3592D-FC0B-AC42-93DF-3D79834ABD39}"/>
              </a:ext>
            </a:extLst>
          </p:cNvPr>
          <p:cNvSpPr/>
          <p:nvPr userDrawn="1"/>
        </p:nvSpPr>
        <p:spPr>
          <a:xfrm>
            <a:off x="1" y="6383867"/>
            <a:ext cx="12192000" cy="457200"/>
          </a:xfrm>
          <a:prstGeom prst="rect">
            <a:avLst/>
          </a:prstGeom>
          <a:solidFill>
            <a:srgbClr val="57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321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3809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267" y="1845734"/>
            <a:ext cx="5594772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564289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72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06881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533" y="1846052"/>
            <a:ext cx="5662507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533" y="2582334"/>
            <a:ext cx="5662507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551688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551688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6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1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67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7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277" y="765386"/>
            <a:ext cx="7386189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27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2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57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267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0745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533" y="1845734"/>
            <a:ext cx="11426611" cy="43968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786200" y="1737845"/>
            <a:ext cx="9966960" cy="0"/>
          </a:xfrm>
          <a:prstGeom prst="line">
            <a:avLst/>
          </a:prstGeom>
          <a:ln w="66675">
            <a:solidFill>
              <a:srgbClr val="578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76" y="328403"/>
            <a:ext cx="1280121" cy="14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50" baseline="0">
          <a:solidFill>
            <a:schemeClr val="bg1">
              <a:lumMod val="50000"/>
            </a:schemeClr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600" kern="1200">
          <a:solidFill>
            <a:schemeClr val="bg1">
              <a:lumMod val="50000"/>
            </a:schemeClr>
          </a:solidFill>
          <a:latin typeface="Century Gothic" charset="0"/>
          <a:ea typeface="Century Gothic" charset="0"/>
          <a:cs typeface="Century Gothic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64ACB4"/>
        </a:buClr>
        <a:buSzPct val="100000"/>
        <a:buFont typeface="Wingdings" charset="2"/>
        <a:buChar char="§"/>
        <a:defRPr sz="3200" kern="1200">
          <a:solidFill>
            <a:schemeClr val="bg1">
              <a:lumMod val="50000"/>
            </a:schemeClr>
          </a:solidFill>
          <a:latin typeface="Century Gothic" charset="0"/>
          <a:ea typeface="Century Gothic" charset="0"/>
          <a:cs typeface="Century Gothic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64ACB4"/>
        </a:buClr>
        <a:buSzPct val="50000"/>
        <a:buFont typeface="Wingdings" charset="2"/>
        <a:buChar char="q"/>
        <a:defRPr sz="2800" kern="1200">
          <a:solidFill>
            <a:schemeClr val="bg1">
              <a:lumMod val="50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64ACB4"/>
        </a:buClr>
        <a:buFont typeface="Arial" charset="0"/>
        <a:buChar char="•"/>
        <a:defRPr sz="2400" kern="1200">
          <a:solidFill>
            <a:schemeClr val="bg1">
              <a:lumMod val="50000"/>
            </a:schemeClr>
          </a:solidFill>
          <a:latin typeface="Century Gothic" charset="0"/>
          <a:ea typeface="Century Gothic" charset="0"/>
          <a:cs typeface="Century Gothic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64ACB4"/>
        </a:buClr>
        <a:buFont typeface="Calibri" pitchFamily="34" charset="0"/>
        <a:buChar char="◦"/>
        <a:defRPr sz="1800" kern="1200">
          <a:solidFill>
            <a:schemeClr val="bg1">
              <a:lumMod val="50000"/>
            </a:schemeClr>
          </a:solidFill>
          <a:latin typeface="Century Gothic" charset="0"/>
          <a:ea typeface="Century Gothic" charset="0"/>
          <a:cs typeface="Century Gothic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jana.martella@gmail.com" TargetMode="External"/><Relationship Id="rId3" Type="http://schemas.openxmlformats.org/officeDocument/2006/relationships/hyperlink" Target="mailto:tjost@nieer.org" TargetMode="External"/><Relationship Id="rId7" Type="http://schemas.openxmlformats.org/officeDocument/2006/relationships/hyperlink" Target="mailto:nicole.madore@maine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lucash@michigan.gov" TargetMode="External"/><Relationship Id="rId5" Type="http://schemas.openxmlformats.org/officeDocument/2006/relationships/hyperlink" Target="mailto:autigersx3@gmail.com" TargetMode="External"/><Relationship Id="rId4" Type="http://schemas.openxmlformats.org/officeDocument/2006/relationships/hyperlink" Target="mailto:djoyce@bankstreet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tif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B703-7BD8-AE48-A547-A5BF3D46B3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Systems Thinking For State Early Learning  Leaders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1CF5D-9763-6E4E-8CAF-98AA653B6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tools and strategies to WORK effectively with collaborators to achieve outcomes for young children</a:t>
            </a:r>
          </a:p>
        </p:txBody>
      </p:sp>
    </p:spTree>
    <p:extLst>
      <p:ext uri="{BB962C8B-B14F-4D97-AF65-F5344CB8AC3E}">
        <p14:creationId xmlns:p14="http://schemas.microsoft.com/office/powerpoint/2010/main" val="187652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68" y="104807"/>
            <a:ext cx="9868131" cy="67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0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47756F-BA12-4947-A42F-CEF8F4444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19857" cy="69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14AABB-FFDD-504C-9238-80EDE5C8B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90"/>
            <a:ext cx="12192000" cy="60735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FFED81-FBDD-3F4D-B19C-395652EA8424}"/>
              </a:ext>
            </a:extLst>
          </p:cNvPr>
          <p:cNvSpPr txBox="1"/>
          <p:nvPr/>
        </p:nvSpPr>
        <p:spPr>
          <a:xfrm>
            <a:off x="408214" y="6351812"/>
            <a:ext cx="1108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https://thinkingtoolsstudio.waterscenterst.org/resources/</a:t>
            </a:r>
          </a:p>
        </p:txBody>
      </p:sp>
    </p:spTree>
    <p:extLst>
      <p:ext uri="{BB962C8B-B14F-4D97-AF65-F5344CB8AC3E}">
        <p14:creationId xmlns:p14="http://schemas.microsoft.com/office/powerpoint/2010/main" val="381741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B8B650-865D-ED46-B18B-B8A9B2C75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742"/>
            <a:ext cx="12192000" cy="5636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F2C5CD-49E5-BA4F-8F69-542AD6472B14}"/>
              </a:ext>
            </a:extLst>
          </p:cNvPr>
          <p:cNvSpPr txBox="1"/>
          <p:nvPr/>
        </p:nvSpPr>
        <p:spPr>
          <a:xfrm>
            <a:off x="408214" y="6351812"/>
            <a:ext cx="1108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https://thinkingtoolsstudio.waterscenterst.org/resources/</a:t>
            </a:r>
          </a:p>
        </p:txBody>
      </p:sp>
    </p:spTree>
    <p:extLst>
      <p:ext uri="{BB962C8B-B14F-4D97-AF65-F5344CB8AC3E}">
        <p14:creationId xmlns:p14="http://schemas.microsoft.com/office/powerpoint/2010/main" val="273713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68DC-4F95-6C42-8BB2-7A678B961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Have more questions? Tag any one of us or all!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80682-D218-7449-B241-42E4FDA1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267" y="2335596"/>
            <a:ext cx="5594772" cy="4023360"/>
          </a:xfrm>
        </p:spPr>
        <p:txBody>
          <a:bodyPr>
            <a:normAutofit/>
          </a:bodyPr>
          <a:lstStyle/>
          <a:p>
            <a:r>
              <a:rPr lang="en-US" sz="3200" dirty="0"/>
              <a:t>Tracy Jost –    </a:t>
            </a:r>
            <a:r>
              <a:rPr lang="en-US" sz="3200" dirty="0">
                <a:hlinkClick r:id="rId3"/>
              </a:rPr>
              <a:t>tjost@nieer.org</a:t>
            </a:r>
            <a:r>
              <a:rPr lang="en-US" sz="3200" dirty="0"/>
              <a:t> </a:t>
            </a:r>
          </a:p>
          <a:p>
            <a:r>
              <a:rPr lang="en-US" sz="3200" dirty="0"/>
              <a:t>Demetria Joyce – </a:t>
            </a:r>
            <a:r>
              <a:rPr lang="en-US" sz="3200" dirty="0">
                <a:hlinkClick r:id="rId4"/>
              </a:rPr>
              <a:t>djoyce@bankstreet.edu</a:t>
            </a:r>
            <a:r>
              <a:rPr lang="en-US" sz="3200" dirty="0"/>
              <a:t> </a:t>
            </a:r>
          </a:p>
          <a:p>
            <a:r>
              <a:rPr lang="en-US" sz="3200" dirty="0"/>
              <a:t>Sandy </a:t>
            </a:r>
            <a:r>
              <a:rPr lang="en-US" sz="3200"/>
              <a:t>Little – </a:t>
            </a:r>
            <a:r>
              <a:rPr lang="en-US" sz="3200">
                <a:hlinkClick r:id="rId5"/>
              </a:rPr>
              <a:t>autigersx3@gmail.com</a:t>
            </a:r>
            <a:r>
              <a:rPr lang="en-US" sz="3200"/>
              <a:t> 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1D724-274F-D643-907D-28E5446D5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19" y="2335593"/>
            <a:ext cx="5564289" cy="4023360"/>
          </a:xfrm>
        </p:spPr>
        <p:txBody>
          <a:bodyPr/>
          <a:lstStyle/>
          <a:p>
            <a:r>
              <a:rPr lang="en-US" sz="3200" dirty="0"/>
              <a:t>Heather Lucas – </a:t>
            </a:r>
            <a:r>
              <a:rPr lang="en-US" sz="3200" dirty="0">
                <a:hlinkClick r:id="rId6"/>
              </a:rPr>
              <a:t>lucash@michigan.gov</a:t>
            </a:r>
            <a:r>
              <a:rPr lang="en-US" sz="3200" dirty="0"/>
              <a:t> </a:t>
            </a:r>
          </a:p>
          <a:p>
            <a:r>
              <a:rPr lang="en-US" sz="3200" dirty="0"/>
              <a:t>Nicole Madore – </a:t>
            </a:r>
            <a:r>
              <a:rPr lang="en-US" sz="3200" dirty="0">
                <a:hlinkClick r:id="rId7"/>
              </a:rPr>
              <a:t>nicole.madore@maine.gov</a:t>
            </a:r>
            <a:r>
              <a:rPr lang="en-US" sz="3200" dirty="0"/>
              <a:t> </a:t>
            </a:r>
          </a:p>
          <a:p>
            <a:r>
              <a:rPr lang="en-US" sz="3200" dirty="0"/>
              <a:t>Jana Martella – </a:t>
            </a:r>
            <a:r>
              <a:rPr lang="en-US" sz="3200" dirty="0">
                <a:hlinkClick r:id="rId8"/>
              </a:rPr>
              <a:t>jana.martella@gmail.com</a:t>
            </a:r>
            <a:r>
              <a:rPr lang="en-US" sz="3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6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402236"/>
            <a:ext cx="12192000" cy="3673098"/>
          </a:xfrm>
          <a:prstGeom prst="rect">
            <a:avLst/>
          </a:prstGeom>
          <a:solidFill>
            <a:srgbClr val="3A88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43000" y="3285550"/>
            <a:ext cx="9972675" cy="264221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system…</a:t>
            </a:r>
            <a:r>
              <a:rPr lang="en-US" sz="6000" dirty="0">
                <a:solidFill>
                  <a:prstClr val="white"/>
                </a:solidFill>
                <a:latin typeface="Calibri" panose="020F0502020204030204"/>
              </a:rPr>
              <a:t>ANY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system is perfectly designed to produce the results you are obtaining.            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(Adapted)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3777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3C54A2-0351-C542-8DA2-FB63EB50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BECAUSE …</a:t>
            </a:r>
          </a:p>
        </p:txBody>
      </p:sp>
    </p:spTree>
    <p:extLst>
      <p:ext uri="{BB962C8B-B14F-4D97-AF65-F5344CB8AC3E}">
        <p14:creationId xmlns:p14="http://schemas.microsoft.com/office/powerpoint/2010/main" val="98193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8772-56B0-AD43-905E-600036378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Being </a:t>
            </a:r>
            <a:r>
              <a:rPr lang="en-US" b="1" dirty="0"/>
              <a:t>systems thinkers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70F09-FE90-FF48-A62F-C6A8782C4E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3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3DDA-CE19-5340-A9BC-ED10D20AE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003552"/>
            <a:ext cx="10058400" cy="3566160"/>
          </a:xfrm>
        </p:spPr>
        <p:txBody>
          <a:bodyPr>
            <a:normAutofit/>
          </a:bodyPr>
          <a:lstStyle/>
          <a:p>
            <a:r>
              <a:rPr lang="en-US" sz="7200" dirty="0"/>
              <a:t>Seeing </a:t>
            </a:r>
            <a:r>
              <a:rPr lang="en-US" sz="7200" b="1" dirty="0"/>
              <a:t>SELF</a:t>
            </a:r>
            <a:r>
              <a:rPr lang="en-US" sz="7200" dirty="0"/>
              <a:t> as an </a:t>
            </a:r>
            <a:r>
              <a:rPr lang="en-US" sz="7200" b="1" dirty="0"/>
              <a:t>instrument of change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ED43A-806A-2844-91E6-9BFC0DBD6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6367896"/>
            <a:ext cx="100584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Habits and tools of systems thinkers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8A101-5C41-9243-AA58-AE869034B0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89" y="145844"/>
            <a:ext cx="2277408" cy="297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051AC6-B6D6-6646-BBB1-5D9B639CF9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241" y="118412"/>
            <a:ext cx="2291876" cy="297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DCC096-DB1B-D14E-A651-4639629801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26205" y="532242"/>
            <a:ext cx="2851277" cy="2375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31A4ED-1C2A-4B47-AE6A-230E0F3968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762" y="220034"/>
            <a:ext cx="2404948" cy="29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4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3DDA-CE19-5340-A9BC-ED10D20AE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989878"/>
            <a:ext cx="10058400" cy="3566160"/>
          </a:xfrm>
        </p:spPr>
        <p:txBody>
          <a:bodyPr>
            <a:normAutofit/>
          </a:bodyPr>
          <a:lstStyle/>
          <a:p>
            <a:r>
              <a:rPr lang="en-US" sz="6600" dirty="0"/>
              <a:t>Mastering the skills of </a:t>
            </a:r>
            <a:r>
              <a:rPr lang="en-US" sz="6600" b="1" dirty="0"/>
              <a:t>“ADAPTIVE LEADERSHIP</a:t>
            </a:r>
            <a:r>
              <a:rPr lang="en-US" sz="6600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B4867-0B9B-234E-8D38-551CFE4AAC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03" y="487396"/>
            <a:ext cx="2610675" cy="2795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1F1FED-E681-944E-87BD-E9D19241E4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015" y="337496"/>
            <a:ext cx="2291876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3A46CC-FE10-F744-B8C0-20ABD6548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164" y="309973"/>
            <a:ext cx="2313358" cy="2999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127775-3D90-504A-8835-D95D6CB4F2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372" y="337496"/>
            <a:ext cx="2313358" cy="2999655"/>
          </a:xfrm>
          <a:prstGeom prst="rect">
            <a:avLst/>
          </a:prstGeo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044E45F1-2D4C-424B-84AF-EA400D3B3C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2B17682-09E5-0947-8FE7-01EE94D58B8E}"/>
              </a:ext>
            </a:extLst>
          </p:cNvPr>
          <p:cNvSpPr txBox="1">
            <a:spLocks/>
          </p:cNvSpPr>
          <p:nvPr/>
        </p:nvSpPr>
        <p:spPr>
          <a:xfrm>
            <a:off x="1100051" y="6367896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800" kern="1200" cap="all" spc="200" baseline="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4ACB4"/>
              </a:buClr>
              <a:buSzPct val="100000"/>
              <a:buFont typeface="Wingdings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4ACB4"/>
              </a:buClr>
              <a:buSzPct val="50000"/>
              <a:buFont typeface="Wingdings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4ACB4"/>
              </a:buClr>
              <a:buFont typeface="Arial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4ACB4"/>
              </a:buClr>
              <a:buFont typeface="Calibri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Habits and tools of systems thinkers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3DDA-CE19-5340-A9BC-ED10D20AE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989878"/>
            <a:ext cx="10058400" cy="3566160"/>
          </a:xfrm>
        </p:spPr>
        <p:txBody>
          <a:bodyPr>
            <a:normAutofit/>
          </a:bodyPr>
          <a:lstStyle/>
          <a:p>
            <a:r>
              <a:rPr lang="en-US" sz="7200" dirty="0"/>
              <a:t>Being </a:t>
            </a:r>
            <a:r>
              <a:rPr lang="en-US" sz="7200" b="1" dirty="0"/>
              <a:t>RESULTS-BASED</a:t>
            </a:r>
            <a:r>
              <a:rPr lang="en-US" sz="7200" dirty="0"/>
              <a:t> and </a:t>
            </a:r>
            <a:r>
              <a:rPr lang="en-US" sz="7200" b="1" dirty="0"/>
              <a:t>DATA-DRIVEN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D7701-78E4-1E47-8EBA-524B5ED7C8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59" y="215184"/>
            <a:ext cx="2277408" cy="2953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65A36-996D-EA48-81E4-28432BC0BB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688" y="145845"/>
            <a:ext cx="2291876" cy="2971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6DEDDC-2FAF-D042-ABAA-6B4536595B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7158">
            <a:off x="5871175" y="645314"/>
            <a:ext cx="2851277" cy="2149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8FD8CB-9B8E-FC47-B802-7EACFE0749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527" y="220034"/>
            <a:ext cx="2313358" cy="299965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8205BA61-3859-D849-8568-41700CB94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6367896"/>
            <a:ext cx="100584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Habits and tools of systems thinkers</a:t>
            </a:r>
          </a:p>
        </p:txBody>
      </p:sp>
    </p:spTree>
    <p:extLst>
      <p:ext uri="{BB962C8B-B14F-4D97-AF65-F5344CB8AC3E}">
        <p14:creationId xmlns:p14="http://schemas.microsoft.com/office/powerpoint/2010/main" val="39653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3DDA-CE19-5340-A9BC-ED10D20AE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452099"/>
            <a:ext cx="10058400" cy="3566160"/>
          </a:xfrm>
        </p:spPr>
        <p:txBody>
          <a:bodyPr>
            <a:normAutofit/>
          </a:bodyPr>
          <a:lstStyle/>
          <a:p>
            <a:r>
              <a:rPr lang="en-US" sz="6000" dirty="0"/>
              <a:t>Being powerful </a:t>
            </a:r>
            <a:r>
              <a:rPr lang="en-US" sz="6000" b="1" dirty="0"/>
              <a:t>COMMUNICATORS</a:t>
            </a:r>
            <a:r>
              <a:rPr lang="en-US" sz="6000" dirty="0"/>
              <a:t> and </a:t>
            </a:r>
            <a:r>
              <a:rPr lang="en-US" sz="6000" b="1" dirty="0"/>
              <a:t>COLLABORATORS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7476C-7535-1746-A88E-777003FAA1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39" y="158127"/>
            <a:ext cx="2277408" cy="2947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F36DA-9C9C-4547-ADB7-E989C43514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301" y="118412"/>
            <a:ext cx="2291876" cy="2971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C8BC71-7062-5042-93C7-49326A593F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502" y="118413"/>
            <a:ext cx="2306410" cy="2990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0A474C-115A-D045-A410-3C26C3E23F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687" y="220034"/>
            <a:ext cx="2313358" cy="299965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AE2DB57-E79D-3343-92F8-9040FACD5C48}"/>
              </a:ext>
            </a:extLst>
          </p:cNvPr>
          <p:cNvSpPr txBox="1">
            <a:spLocks/>
          </p:cNvSpPr>
          <p:nvPr/>
        </p:nvSpPr>
        <p:spPr>
          <a:xfrm>
            <a:off x="1100051" y="6367896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800" kern="1200" cap="all" spc="200" baseline="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4ACB4"/>
              </a:buClr>
              <a:buSzPct val="100000"/>
              <a:buFont typeface="Wingdings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4ACB4"/>
              </a:buClr>
              <a:buSzPct val="50000"/>
              <a:buFont typeface="Wingdings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4ACB4"/>
              </a:buClr>
              <a:buFont typeface="Arial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4ACB4"/>
              </a:buClr>
              <a:buFont typeface="Calibri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Habits and tools of systems thinkers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7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3DDA-CE19-5340-A9BC-ED10D20AE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252072"/>
            <a:ext cx="10058400" cy="3566160"/>
          </a:xfrm>
        </p:spPr>
        <p:txBody>
          <a:bodyPr>
            <a:normAutofit/>
          </a:bodyPr>
          <a:lstStyle/>
          <a:p>
            <a:r>
              <a:rPr lang="en-US" sz="7200" b="1" dirty="0"/>
              <a:t>IDENTIFYING</a:t>
            </a:r>
            <a:r>
              <a:rPr lang="en-US" sz="7200" dirty="0"/>
              <a:t> and </a:t>
            </a:r>
            <a:r>
              <a:rPr lang="en-US" sz="7200" b="1" dirty="0"/>
              <a:t>ACTING</a:t>
            </a:r>
            <a:r>
              <a:rPr lang="en-US" sz="7200" dirty="0"/>
              <a:t> on disparities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3D2DD-E640-BB45-AE9A-B6FEF7138C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89" y="155224"/>
            <a:ext cx="2277408" cy="2953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C4454A-906E-A049-8E15-E846E96B9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241" y="118412"/>
            <a:ext cx="2291876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9E067E-1FFC-5C40-B2A1-BAD6F9F13D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6712">
            <a:off x="6440872" y="387886"/>
            <a:ext cx="2021888" cy="2750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02ADFF-A935-AC43-B0DF-7BB36CF540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762" y="220034"/>
            <a:ext cx="2404948" cy="29996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7559159-417D-A144-AEEB-B1FF819B142F}"/>
              </a:ext>
            </a:extLst>
          </p:cNvPr>
          <p:cNvSpPr txBox="1">
            <a:spLocks/>
          </p:cNvSpPr>
          <p:nvPr/>
        </p:nvSpPr>
        <p:spPr>
          <a:xfrm>
            <a:off x="1100051" y="6367896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800" kern="1200" cap="all" spc="200" baseline="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4ACB4"/>
              </a:buClr>
              <a:buSzPct val="100000"/>
              <a:buFont typeface="Wingdings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4ACB4"/>
              </a:buClr>
              <a:buSzPct val="50000"/>
              <a:buFont typeface="Wingdings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4ACB4"/>
              </a:buClr>
              <a:buFont typeface="Arial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4ACB4"/>
              </a:buClr>
              <a:buFont typeface="Calibri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Habits and tools of systems thinkers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A425-02A4-3A4C-A6C6-8882FFF5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SLIDE (LA Reach)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E1F28-293E-A945-8B6E-C7A8ACACB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Us Map High Resolution Free Us Maps Usa State Maps Valid North America Map  Quiz Game | United states map, Us state map, Usa map">
            <a:extLst>
              <a:ext uri="{FF2B5EF4-FFF2-40B4-BE49-F238E27FC236}">
                <a16:creationId xmlns:a16="http://schemas.microsoft.com/office/drawing/2014/main" id="{39CD41F6-F53F-6E47-9310-A1104C290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257" y="-1017917"/>
            <a:ext cx="10334206" cy="78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894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209</Words>
  <Application>Microsoft Office PowerPoint</Application>
  <PresentationFormat>Widescreen</PresentationFormat>
  <Paragraphs>40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</vt:lpstr>
      <vt:lpstr>Retrospect</vt:lpstr>
      <vt:lpstr>Systems Thinking For State Early Learning  Leaders</vt:lpstr>
      <vt:lpstr>BECAUSE …</vt:lpstr>
      <vt:lpstr>Being systems thinkers</vt:lpstr>
      <vt:lpstr>Seeing SELF as an instrument of change</vt:lpstr>
      <vt:lpstr>Mastering the skills of “ADAPTIVE LEADERSHIP”</vt:lpstr>
      <vt:lpstr>Being RESULTS-BASED and DATA-DRIVEN</vt:lpstr>
      <vt:lpstr>Being powerful COMMUNICATORS and COLLABORATORS</vt:lpstr>
      <vt:lpstr>IDENTIFYING and ACTING on disparities</vt:lpstr>
      <vt:lpstr>MAP SLIDE (LA Reach)</vt:lpstr>
      <vt:lpstr>PowerPoint Presentation</vt:lpstr>
      <vt:lpstr>PowerPoint Presentation</vt:lpstr>
      <vt:lpstr>PowerPoint Presentation</vt:lpstr>
      <vt:lpstr>PowerPoint Presentation</vt:lpstr>
      <vt:lpstr>Have more questions? Tag any one of us or all!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Martella, Jana</dc:creator>
  <cp:lastModifiedBy>Mandy Sorge</cp:lastModifiedBy>
  <cp:revision>47</cp:revision>
  <cp:lastPrinted>2020-09-24T14:32:49Z</cp:lastPrinted>
  <dcterms:created xsi:type="dcterms:W3CDTF">2020-01-12T13:18:37Z</dcterms:created>
  <dcterms:modified xsi:type="dcterms:W3CDTF">2023-10-10T14:52:03Z</dcterms:modified>
</cp:coreProperties>
</file>