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Arial Bold" panose="020B0704020202020204" pitchFamily="34" charset="0"/>
      <p:regular r:id="rId14"/>
      <p:bold r:id="rId15"/>
    </p:embeddedFont>
    <p:embeddedFont>
      <p:font typeface="Canva Sans" panose="020B0604020202020204" charset="0"/>
      <p:regular r:id="rId16"/>
    </p:embeddedFont>
    <p:embeddedFont>
      <p:font typeface="Montserrat" panose="00000500000000000000" pitchFamily="2" charset="0"/>
      <p:regular r:id="rId17"/>
      <p:bold r:id="rId18"/>
      <p:italic r:id="rId19"/>
      <p:boldItalic r:id="rId20"/>
    </p:embeddedFont>
    <p:embeddedFont>
      <p:font typeface="Montserrat Bold" panose="00000800000000000000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69" autoAdjust="0"/>
    <p:restoredTop sz="86479" autoAdjust="0"/>
  </p:normalViewPr>
  <p:slideViewPr>
    <p:cSldViewPr>
      <p:cViewPr varScale="1">
        <p:scale>
          <a:sx n="37" d="100"/>
          <a:sy n="37" d="100"/>
        </p:scale>
        <p:origin x="1494" y="72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19.03.2024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6642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6359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9776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3064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5390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8889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9449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5864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327231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6538052" y="3924300"/>
            <a:ext cx="11251734" cy="2467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680"/>
              </a:lnSpc>
            </a:pPr>
            <a:r>
              <a:rPr lang="en-US" sz="4800" dirty="0">
                <a:solidFill>
                  <a:srgbClr val="073763"/>
                </a:solidFill>
                <a:latin typeface="Montserrat Bold"/>
              </a:rPr>
              <a:t>Department of Transportation</a:t>
            </a:r>
          </a:p>
          <a:p>
            <a:pPr algn="l"/>
            <a:r>
              <a:rPr lang="en-US" sz="4350" b="1" i="1" dirty="0" err="1">
                <a:solidFill>
                  <a:srgbClr val="073763"/>
                </a:solidFill>
                <a:latin typeface="Montserrat"/>
              </a:rPr>
              <a:t>Usec</a:t>
            </a:r>
            <a:r>
              <a:rPr lang="en-US" sz="4350" b="1" i="1" dirty="0">
                <a:solidFill>
                  <a:srgbClr val="073763"/>
                </a:solidFill>
                <a:latin typeface="Montserrat"/>
              </a:rPr>
              <a:t>. Roberto C.O. Lim</a:t>
            </a:r>
          </a:p>
          <a:p>
            <a:pPr algn="l">
              <a:lnSpc>
                <a:spcPts val="6960"/>
              </a:lnSpc>
            </a:pPr>
            <a:endParaRPr lang="en-US" sz="4350" dirty="0">
              <a:solidFill>
                <a:srgbClr val="073763"/>
              </a:solidFill>
              <a:latin typeface="Montserrat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538052" y="6134100"/>
            <a:ext cx="11251734" cy="4101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dirty="0">
                <a:solidFill>
                  <a:srgbClr val="073763"/>
                </a:solidFill>
                <a:latin typeface="Montserrat Bold"/>
              </a:rPr>
              <a:t>Spanish Chamber of Commerce in the Philippines</a:t>
            </a:r>
          </a:p>
          <a:p>
            <a:pPr algn="ctr"/>
            <a:endParaRPr lang="en-US" sz="3000" dirty="0">
              <a:solidFill>
                <a:srgbClr val="073763"/>
              </a:solidFill>
              <a:latin typeface="Montserrat Bold"/>
            </a:endParaRPr>
          </a:p>
          <a:p>
            <a:pPr algn="ctr"/>
            <a:r>
              <a:rPr lang="en-US" sz="4800" dirty="0">
                <a:solidFill>
                  <a:srgbClr val="073763"/>
                </a:solidFill>
                <a:latin typeface="Montserrat Bold"/>
              </a:rPr>
              <a:t>ECONOMIC BRIEFING</a:t>
            </a:r>
          </a:p>
          <a:p>
            <a:pPr algn="ctr">
              <a:lnSpc>
                <a:spcPts val="3719"/>
              </a:lnSpc>
            </a:pPr>
            <a:endParaRPr lang="en-US" sz="3099" dirty="0">
              <a:solidFill>
                <a:srgbClr val="073763"/>
              </a:solidFill>
              <a:latin typeface="Montserrat Bold"/>
            </a:endParaRPr>
          </a:p>
          <a:p>
            <a:pPr algn="ctr">
              <a:lnSpc>
                <a:spcPts val="3719"/>
              </a:lnSpc>
            </a:pPr>
            <a:endParaRPr lang="en-US" sz="3099" dirty="0">
              <a:solidFill>
                <a:srgbClr val="073763"/>
              </a:solidFill>
              <a:latin typeface="Montserrat Bold"/>
            </a:endParaRPr>
          </a:p>
          <a:p>
            <a:pPr algn="ctr">
              <a:lnSpc>
                <a:spcPts val="3719"/>
              </a:lnSpc>
            </a:pPr>
            <a:endParaRPr lang="en-US" sz="3099" dirty="0">
              <a:solidFill>
                <a:srgbClr val="073763"/>
              </a:solidFill>
              <a:latin typeface="Montserrat Bold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6538052" y="4882787"/>
            <a:ext cx="11251734" cy="0"/>
          </a:xfrm>
          <a:prstGeom prst="line">
            <a:avLst/>
          </a:prstGeom>
          <a:ln w="19050" cap="rnd">
            <a:solidFill>
              <a:srgbClr val="07376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344581" y="3385025"/>
            <a:ext cx="2808514" cy="2777576"/>
          </a:xfrm>
          <a:custGeom>
            <a:avLst/>
            <a:gdLst/>
            <a:ahLst/>
            <a:cxnLst/>
            <a:rect l="l" t="t" r="r" b="b"/>
            <a:pathLst>
              <a:path w="2808514" h="2777576">
                <a:moveTo>
                  <a:pt x="0" y="0"/>
                </a:moveTo>
                <a:lnTo>
                  <a:pt x="2808514" y="0"/>
                </a:lnTo>
                <a:lnTo>
                  <a:pt x="2808514" y="2777576"/>
                </a:lnTo>
                <a:lnTo>
                  <a:pt x="0" y="27775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111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 descr="https://lh3.googleusercontent.com/1CsTBCfdJiXI96Au_-HBVlkaqc3x4GYZswAe8y3sSlPxf_YI3ZxeyKDy17Mu24ppAoCFqTtZbhZU0y3r36vB_mLMQrlDtOWkJSG6Oqod-kxtYbXm4qj0ERXZ0dFNRcb2iCl6Zkl2rNh5Kok9fdJGHw"/>
          <p:cNvSpPr/>
          <p:nvPr/>
        </p:nvSpPr>
        <p:spPr>
          <a:xfrm>
            <a:off x="323795" y="3385025"/>
            <a:ext cx="3164913" cy="2777576"/>
          </a:xfrm>
          <a:custGeom>
            <a:avLst/>
            <a:gdLst/>
            <a:ahLst/>
            <a:cxnLst/>
            <a:rect l="l" t="t" r="r" b="b"/>
            <a:pathLst>
              <a:path w="3164913" h="2777576">
                <a:moveTo>
                  <a:pt x="0" y="0"/>
                </a:moveTo>
                <a:lnTo>
                  <a:pt x="3164913" y="0"/>
                </a:lnTo>
                <a:lnTo>
                  <a:pt x="3164913" y="2777576"/>
                </a:lnTo>
                <a:lnTo>
                  <a:pt x="0" y="27775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73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0043244" y="9088611"/>
            <a:ext cx="4358555" cy="474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19"/>
              </a:lnSpc>
              <a:spcBef>
                <a:spcPct val="0"/>
              </a:spcBef>
            </a:pPr>
            <a:r>
              <a:rPr lang="en-US" sz="3600" dirty="0">
                <a:solidFill>
                  <a:srgbClr val="073763"/>
                </a:solidFill>
                <a:latin typeface="Montserrat Bold"/>
              </a:rPr>
              <a:t>March 20,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 rot="3775">
            <a:off x="-9530" y="1256664"/>
            <a:ext cx="17344060" cy="0"/>
          </a:xfrm>
          <a:prstGeom prst="line">
            <a:avLst/>
          </a:prstGeom>
          <a:ln w="9525" cap="rnd">
            <a:solidFill>
              <a:srgbClr val="0020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6291740" y="513274"/>
            <a:ext cx="9914250" cy="581250"/>
            <a:chOff x="0" y="0"/>
            <a:chExt cx="13219000" cy="775000"/>
          </a:xfrm>
        </p:grpSpPr>
        <p:sp>
          <p:nvSpPr>
            <p:cNvPr id="5" name="Freeform 5"/>
            <p:cNvSpPr/>
            <p:nvPr/>
          </p:nvSpPr>
          <p:spPr>
            <a:xfrm>
              <a:off x="25400" y="25400"/>
              <a:ext cx="13168249" cy="724154"/>
            </a:xfrm>
            <a:custGeom>
              <a:avLst/>
              <a:gdLst/>
              <a:ahLst/>
              <a:cxnLst/>
              <a:rect l="l" t="t" r="r" b="b"/>
              <a:pathLst>
                <a:path w="13168249" h="724154">
                  <a:moveTo>
                    <a:pt x="0" y="0"/>
                  </a:moveTo>
                  <a:lnTo>
                    <a:pt x="13168249" y="0"/>
                  </a:lnTo>
                  <a:lnTo>
                    <a:pt x="13168249" y="724154"/>
                  </a:lnTo>
                  <a:lnTo>
                    <a:pt x="0" y="724154"/>
                  </a:lnTo>
                  <a:close/>
                </a:path>
              </a:pathLst>
            </a:custGeom>
            <a:solidFill>
              <a:srgbClr val="0C5AD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13219049" cy="774954"/>
            </a:xfrm>
            <a:custGeom>
              <a:avLst/>
              <a:gdLst/>
              <a:ahLst/>
              <a:cxnLst/>
              <a:rect l="l" t="t" r="r" b="b"/>
              <a:pathLst>
                <a:path w="13219049" h="774954">
                  <a:moveTo>
                    <a:pt x="25400" y="0"/>
                  </a:moveTo>
                  <a:lnTo>
                    <a:pt x="13193649" y="0"/>
                  </a:lnTo>
                  <a:cubicBezTo>
                    <a:pt x="13207619" y="0"/>
                    <a:pt x="13219049" y="11430"/>
                    <a:pt x="13219049" y="25400"/>
                  </a:cubicBezTo>
                  <a:lnTo>
                    <a:pt x="13219049" y="749554"/>
                  </a:lnTo>
                  <a:cubicBezTo>
                    <a:pt x="13219049" y="763524"/>
                    <a:pt x="13207619" y="774954"/>
                    <a:pt x="13193649" y="774954"/>
                  </a:cubicBezTo>
                  <a:lnTo>
                    <a:pt x="25400" y="774954"/>
                  </a:lnTo>
                  <a:cubicBezTo>
                    <a:pt x="11430" y="774954"/>
                    <a:pt x="0" y="763524"/>
                    <a:pt x="0" y="749554"/>
                  </a:cubicBezTo>
                  <a:lnTo>
                    <a:pt x="0" y="25400"/>
                  </a:lnTo>
                  <a:cubicBezTo>
                    <a:pt x="0" y="11430"/>
                    <a:pt x="11430" y="0"/>
                    <a:pt x="25400" y="0"/>
                  </a:cubicBezTo>
                  <a:moveTo>
                    <a:pt x="25400" y="50800"/>
                  </a:moveTo>
                  <a:lnTo>
                    <a:pt x="25400" y="25400"/>
                  </a:lnTo>
                  <a:lnTo>
                    <a:pt x="50800" y="25400"/>
                  </a:lnTo>
                  <a:lnTo>
                    <a:pt x="50800" y="749554"/>
                  </a:lnTo>
                  <a:lnTo>
                    <a:pt x="25400" y="749554"/>
                  </a:lnTo>
                  <a:lnTo>
                    <a:pt x="25400" y="724154"/>
                  </a:lnTo>
                  <a:lnTo>
                    <a:pt x="13193649" y="724154"/>
                  </a:lnTo>
                  <a:lnTo>
                    <a:pt x="13193649" y="749554"/>
                  </a:lnTo>
                  <a:lnTo>
                    <a:pt x="13168249" y="749554"/>
                  </a:lnTo>
                  <a:lnTo>
                    <a:pt x="13168249" y="25400"/>
                  </a:lnTo>
                  <a:lnTo>
                    <a:pt x="13193649" y="25400"/>
                  </a:lnTo>
                  <a:lnTo>
                    <a:pt x="13193649" y="50800"/>
                  </a:lnTo>
                  <a:lnTo>
                    <a:pt x="25400" y="50800"/>
                  </a:lnTo>
                  <a:close/>
                </a:path>
              </a:pathLst>
            </a:custGeom>
            <a:solidFill>
              <a:srgbClr val="0C5ADB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19050" y="513262"/>
            <a:ext cx="15792450" cy="642004"/>
            <a:chOff x="0" y="0"/>
            <a:chExt cx="21056600" cy="856005"/>
          </a:xfrm>
        </p:grpSpPr>
        <p:sp>
          <p:nvSpPr>
            <p:cNvPr id="8" name="Freeform 8"/>
            <p:cNvSpPr/>
            <p:nvPr/>
          </p:nvSpPr>
          <p:spPr>
            <a:xfrm>
              <a:off x="25400" y="28055"/>
              <a:ext cx="20826603" cy="799845"/>
            </a:xfrm>
            <a:custGeom>
              <a:avLst/>
              <a:gdLst/>
              <a:ahLst/>
              <a:cxnLst/>
              <a:rect l="l" t="t" r="r" b="b"/>
              <a:pathLst>
                <a:path w="20826603" h="799845">
                  <a:moveTo>
                    <a:pt x="0" y="0"/>
                  </a:moveTo>
                  <a:lnTo>
                    <a:pt x="20826603" y="0"/>
                  </a:lnTo>
                  <a:lnTo>
                    <a:pt x="20826603" y="799845"/>
                  </a:lnTo>
                  <a:lnTo>
                    <a:pt x="0" y="799845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20877403" cy="855955"/>
            </a:xfrm>
            <a:custGeom>
              <a:avLst/>
              <a:gdLst/>
              <a:ahLst/>
              <a:cxnLst/>
              <a:rect l="l" t="t" r="r" b="b"/>
              <a:pathLst>
                <a:path w="20877403" h="855955">
                  <a:moveTo>
                    <a:pt x="25400" y="0"/>
                  </a:moveTo>
                  <a:lnTo>
                    <a:pt x="20852003" y="0"/>
                  </a:lnTo>
                  <a:cubicBezTo>
                    <a:pt x="20865973" y="0"/>
                    <a:pt x="20877403" y="12625"/>
                    <a:pt x="20877403" y="28055"/>
                  </a:cubicBezTo>
                  <a:lnTo>
                    <a:pt x="20877403" y="827900"/>
                  </a:lnTo>
                  <a:cubicBezTo>
                    <a:pt x="20877403" y="843330"/>
                    <a:pt x="20865973" y="855955"/>
                    <a:pt x="20852003" y="855955"/>
                  </a:cubicBezTo>
                  <a:lnTo>
                    <a:pt x="25400" y="855955"/>
                  </a:lnTo>
                  <a:cubicBezTo>
                    <a:pt x="11430" y="855955"/>
                    <a:pt x="0" y="843330"/>
                    <a:pt x="0" y="827900"/>
                  </a:cubicBezTo>
                  <a:lnTo>
                    <a:pt x="0" y="28055"/>
                  </a:lnTo>
                  <a:cubicBezTo>
                    <a:pt x="0" y="12625"/>
                    <a:pt x="11430" y="0"/>
                    <a:pt x="25400" y="0"/>
                  </a:cubicBezTo>
                  <a:moveTo>
                    <a:pt x="25400" y="56110"/>
                  </a:moveTo>
                  <a:lnTo>
                    <a:pt x="25400" y="28055"/>
                  </a:lnTo>
                  <a:lnTo>
                    <a:pt x="50800" y="28055"/>
                  </a:lnTo>
                  <a:lnTo>
                    <a:pt x="50800" y="827900"/>
                  </a:lnTo>
                  <a:lnTo>
                    <a:pt x="25400" y="827900"/>
                  </a:lnTo>
                  <a:lnTo>
                    <a:pt x="25400" y="799845"/>
                  </a:lnTo>
                  <a:lnTo>
                    <a:pt x="20852003" y="799845"/>
                  </a:lnTo>
                  <a:lnTo>
                    <a:pt x="20852003" y="827900"/>
                  </a:lnTo>
                  <a:lnTo>
                    <a:pt x="20826603" y="827900"/>
                  </a:lnTo>
                  <a:lnTo>
                    <a:pt x="20826603" y="28055"/>
                  </a:lnTo>
                  <a:lnTo>
                    <a:pt x="20852003" y="28055"/>
                  </a:lnTo>
                  <a:lnTo>
                    <a:pt x="20852003" y="56110"/>
                  </a:lnTo>
                  <a:lnTo>
                    <a:pt x="25400" y="5611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79200" y="0"/>
              <a:ext cx="20877400" cy="8560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3419"/>
                </a:lnSpc>
              </a:pPr>
              <a:r>
                <a:rPr lang="en-US" sz="2850" dirty="0" err="1">
                  <a:solidFill>
                    <a:srgbClr val="FFFFFF"/>
                  </a:solidFill>
                  <a:latin typeface="Montserrat Bold"/>
                </a:rPr>
                <a:t>DOTr</a:t>
              </a:r>
              <a:r>
                <a:rPr lang="en-US" sz="2850" dirty="0">
                  <a:solidFill>
                    <a:srgbClr val="FFFFFF"/>
                  </a:solidFill>
                  <a:latin typeface="Montserrat Bold"/>
                </a:rPr>
                <a:t> PLANS AND PROGRAMS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6167838" y="513274"/>
            <a:ext cx="169500" cy="581250"/>
            <a:chOff x="0" y="0"/>
            <a:chExt cx="226000" cy="775000"/>
          </a:xfrm>
        </p:grpSpPr>
        <p:sp>
          <p:nvSpPr>
            <p:cNvPr id="12" name="Freeform 12"/>
            <p:cNvSpPr/>
            <p:nvPr/>
          </p:nvSpPr>
          <p:spPr>
            <a:xfrm>
              <a:off x="25400" y="25400"/>
              <a:ext cx="175260" cy="724154"/>
            </a:xfrm>
            <a:custGeom>
              <a:avLst/>
              <a:gdLst/>
              <a:ahLst/>
              <a:cxnLst/>
              <a:rect l="l" t="t" r="r" b="b"/>
              <a:pathLst>
                <a:path w="175260" h="724154">
                  <a:moveTo>
                    <a:pt x="0" y="0"/>
                  </a:moveTo>
                  <a:lnTo>
                    <a:pt x="175260" y="0"/>
                  </a:lnTo>
                  <a:lnTo>
                    <a:pt x="175260" y="724154"/>
                  </a:lnTo>
                  <a:lnTo>
                    <a:pt x="0" y="724154"/>
                  </a:lnTo>
                  <a:close/>
                </a:path>
              </a:pathLst>
            </a:custGeom>
            <a:solidFill>
              <a:srgbClr val="8CB5F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0"/>
              <a:ext cx="226060" cy="774954"/>
            </a:xfrm>
            <a:custGeom>
              <a:avLst/>
              <a:gdLst/>
              <a:ahLst/>
              <a:cxnLst/>
              <a:rect l="l" t="t" r="r" b="b"/>
              <a:pathLst>
                <a:path w="226060" h="774954">
                  <a:moveTo>
                    <a:pt x="25400" y="0"/>
                  </a:moveTo>
                  <a:lnTo>
                    <a:pt x="200660" y="0"/>
                  </a:lnTo>
                  <a:cubicBezTo>
                    <a:pt x="214630" y="0"/>
                    <a:pt x="226060" y="11430"/>
                    <a:pt x="226060" y="25400"/>
                  </a:cubicBezTo>
                  <a:lnTo>
                    <a:pt x="226060" y="749554"/>
                  </a:lnTo>
                  <a:cubicBezTo>
                    <a:pt x="226060" y="763524"/>
                    <a:pt x="214630" y="774954"/>
                    <a:pt x="200660" y="774954"/>
                  </a:cubicBezTo>
                  <a:lnTo>
                    <a:pt x="25400" y="774954"/>
                  </a:lnTo>
                  <a:cubicBezTo>
                    <a:pt x="11430" y="774954"/>
                    <a:pt x="0" y="763524"/>
                    <a:pt x="0" y="749554"/>
                  </a:cubicBezTo>
                  <a:lnTo>
                    <a:pt x="0" y="25400"/>
                  </a:lnTo>
                  <a:cubicBezTo>
                    <a:pt x="0" y="11430"/>
                    <a:pt x="11430" y="0"/>
                    <a:pt x="25400" y="0"/>
                  </a:cubicBezTo>
                  <a:moveTo>
                    <a:pt x="25400" y="50800"/>
                  </a:moveTo>
                  <a:lnTo>
                    <a:pt x="25400" y="25400"/>
                  </a:lnTo>
                  <a:lnTo>
                    <a:pt x="50800" y="25400"/>
                  </a:lnTo>
                  <a:lnTo>
                    <a:pt x="50800" y="749554"/>
                  </a:lnTo>
                  <a:lnTo>
                    <a:pt x="25400" y="749554"/>
                  </a:lnTo>
                  <a:lnTo>
                    <a:pt x="25400" y="724154"/>
                  </a:lnTo>
                  <a:lnTo>
                    <a:pt x="200660" y="724154"/>
                  </a:lnTo>
                  <a:lnTo>
                    <a:pt x="200660" y="749554"/>
                  </a:lnTo>
                  <a:lnTo>
                    <a:pt x="175260" y="749554"/>
                  </a:lnTo>
                  <a:lnTo>
                    <a:pt x="175260" y="25400"/>
                  </a:lnTo>
                  <a:lnTo>
                    <a:pt x="200660" y="25400"/>
                  </a:lnTo>
                  <a:lnTo>
                    <a:pt x="200660" y="50800"/>
                  </a:lnTo>
                  <a:lnTo>
                    <a:pt x="25400" y="50800"/>
                  </a:lnTo>
                  <a:close/>
                </a:path>
              </a:pathLst>
            </a:custGeom>
            <a:solidFill>
              <a:srgbClr val="8CB5F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190843" y="3920183"/>
            <a:ext cx="15535999" cy="5954023"/>
            <a:chOff x="0" y="0"/>
            <a:chExt cx="20714666" cy="793869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767755" cy="3802632"/>
            </a:xfrm>
            <a:custGeom>
              <a:avLst/>
              <a:gdLst/>
              <a:ahLst/>
              <a:cxnLst/>
              <a:rect l="l" t="t" r="r" b="b"/>
              <a:pathLst>
                <a:path w="6767755" h="3802632">
                  <a:moveTo>
                    <a:pt x="0" y="0"/>
                  </a:moveTo>
                  <a:lnTo>
                    <a:pt x="6767755" y="0"/>
                  </a:lnTo>
                  <a:lnTo>
                    <a:pt x="6767755" y="3802632"/>
                  </a:lnTo>
                  <a:lnTo>
                    <a:pt x="0" y="38026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3946911" y="0"/>
              <a:ext cx="6767755" cy="3879912"/>
            </a:xfrm>
            <a:custGeom>
              <a:avLst/>
              <a:gdLst/>
              <a:ahLst/>
              <a:cxnLst/>
              <a:rect l="l" t="t" r="r" b="b"/>
              <a:pathLst>
                <a:path w="6767755" h="3879912">
                  <a:moveTo>
                    <a:pt x="0" y="0"/>
                  </a:moveTo>
                  <a:lnTo>
                    <a:pt x="6767755" y="0"/>
                  </a:lnTo>
                  <a:lnTo>
                    <a:pt x="6767755" y="3879912"/>
                  </a:lnTo>
                  <a:lnTo>
                    <a:pt x="0" y="38799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34819" r="-3054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6974489" y="0"/>
              <a:ext cx="6767755" cy="3802632"/>
            </a:xfrm>
            <a:custGeom>
              <a:avLst/>
              <a:gdLst/>
              <a:ahLst/>
              <a:cxnLst/>
              <a:rect l="l" t="t" r="r" b="b"/>
              <a:pathLst>
                <a:path w="6767755" h="3802632">
                  <a:moveTo>
                    <a:pt x="0" y="0"/>
                  </a:moveTo>
                  <a:lnTo>
                    <a:pt x="6767755" y="0"/>
                  </a:lnTo>
                  <a:lnTo>
                    <a:pt x="6767755" y="3802632"/>
                  </a:lnTo>
                  <a:lnTo>
                    <a:pt x="0" y="38026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6974489" y="3981506"/>
              <a:ext cx="6767755" cy="3957191"/>
            </a:xfrm>
            <a:custGeom>
              <a:avLst/>
              <a:gdLst/>
              <a:ahLst/>
              <a:cxnLst/>
              <a:rect l="l" t="t" r="r" b="b"/>
              <a:pathLst>
                <a:path w="6767755" h="3957191">
                  <a:moveTo>
                    <a:pt x="0" y="0"/>
                  </a:moveTo>
                  <a:lnTo>
                    <a:pt x="6767755" y="0"/>
                  </a:lnTo>
                  <a:lnTo>
                    <a:pt x="6767755" y="3957191"/>
                  </a:lnTo>
                  <a:lnTo>
                    <a:pt x="0" y="39571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4174" b="-7846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3946911" y="4012293"/>
              <a:ext cx="6767755" cy="3926404"/>
            </a:xfrm>
            <a:custGeom>
              <a:avLst/>
              <a:gdLst/>
              <a:ahLst/>
              <a:cxnLst/>
              <a:rect l="l" t="t" r="r" b="b"/>
              <a:pathLst>
                <a:path w="6767755" h="3926404">
                  <a:moveTo>
                    <a:pt x="0" y="0"/>
                  </a:moveTo>
                  <a:lnTo>
                    <a:pt x="6767755" y="0"/>
                  </a:lnTo>
                  <a:lnTo>
                    <a:pt x="6767755" y="3926404"/>
                  </a:lnTo>
                  <a:lnTo>
                    <a:pt x="0" y="39264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r="-3254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0" y="3981506"/>
              <a:ext cx="6769822" cy="3957191"/>
            </a:xfrm>
            <a:custGeom>
              <a:avLst/>
              <a:gdLst/>
              <a:ahLst/>
              <a:cxnLst/>
              <a:rect l="l" t="t" r="r" b="b"/>
              <a:pathLst>
                <a:path w="6769822" h="3957191">
                  <a:moveTo>
                    <a:pt x="0" y="0"/>
                  </a:moveTo>
                  <a:lnTo>
                    <a:pt x="6769822" y="0"/>
                  </a:lnTo>
                  <a:lnTo>
                    <a:pt x="6769822" y="3957191"/>
                  </a:lnTo>
                  <a:lnTo>
                    <a:pt x="0" y="39571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3634" r="-39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862297" y="1912182"/>
            <a:ext cx="7936203" cy="1371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4500" dirty="0">
                <a:solidFill>
                  <a:srgbClr val="002060"/>
                </a:solidFill>
                <a:latin typeface="Montserrat Bold"/>
              </a:rPr>
              <a:t>Aviation Sustainability and Resiliency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317104" y="1485900"/>
            <a:ext cx="9431844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11"/>
              </a:lnSpc>
            </a:pPr>
            <a:r>
              <a:rPr lang="en-US" sz="2400" dirty="0">
                <a:solidFill>
                  <a:srgbClr val="002060"/>
                </a:solidFill>
                <a:latin typeface="Montserrat Bold"/>
              </a:rPr>
              <a:t>PARTNERSHIP WITH DE LA SALLE UNIVERSITY - </a:t>
            </a:r>
          </a:p>
          <a:p>
            <a:pPr>
              <a:lnSpc>
                <a:spcPts val="2811"/>
              </a:lnSpc>
            </a:pPr>
            <a:r>
              <a:rPr lang="en-US" sz="2400" dirty="0">
                <a:solidFill>
                  <a:srgbClr val="002060"/>
                </a:solidFill>
                <a:latin typeface="Montserrat Bold"/>
              </a:rPr>
              <a:t>LASALLIAN INSTITUTE FOR THE ENVIRONMENT (LIFE)</a:t>
            </a:r>
          </a:p>
          <a:p>
            <a:pPr>
              <a:lnSpc>
                <a:spcPts val="2811"/>
              </a:lnSpc>
            </a:pPr>
            <a:endParaRPr lang="en-US" sz="2400" dirty="0">
              <a:solidFill>
                <a:srgbClr val="002060"/>
              </a:solidFill>
              <a:latin typeface="Montserrat Bold"/>
            </a:endParaRPr>
          </a:p>
          <a:p>
            <a:pPr>
              <a:lnSpc>
                <a:spcPts val="2811"/>
              </a:lnSpc>
            </a:pPr>
            <a:r>
              <a:rPr lang="en-US" sz="2400" dirty="0">
                <a:solidFill>
                  <a:srgbClr val="002060"/>
                </a:solidFill>
                <a:latin typeface="Montserrat Bold"/>
              </a:rPr>
              <a:t>PARTNERSHIP WITH INTERNATIONAL FINANCE CORPORATION FOR IFC EDGE GREEN BUILDING CERTIFICATION</a:t>
            </a:r>
          </a:p>
        </p:txBody>
      </p:sp>
      <p:sp>
        <p:nvSpPr>
          <p:cNvPr id="23" name="AutoShape 23"/>
          <p:cNvSpPr/>
          <p:nvPr/>
        </p:nvSpPr>
        <p:spPr>
          <a:xfrm flipH="1">
            <a:off x="7848600" y="1574555"/>
            <a:ext cx="5652" cy="1986747"/>
          </a:xfrm>
          <a:prstGeom prst="line">
            <a:avLst/>
          </a:prstGeom>
          <a:ln w="38100" cap="flat">
            <a:solidFill>
              <a:srgbClr val="0020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 rot="3775">
            <a:off x="-9530" y="1256664"/>
            <a:ext cx="17344060" cy="0"/>
          </a:xfrm>
          <a:prstGeom prst="line">
            <a:avLst/>
          </a:prstGeom>
          <a:ln w="9525" cap="rnd">
            <a:solidFill>
              <a:srgbClr val="0020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6291740" y="513274"/>
            <a:ext cx="9914250" cy="581250"/>
            <a:chOff x="0" y="0"/>
            <a:chExt cx="13219000" cy="775000"/>
          </a:xfrm>
        </p:grpSpPr>
        <p:sp>
          <p:nvSpPr>
            <p:cNvPr id="5" name="Freeform 5"/>
            <p:cNvSpPr/>
            <p:nvPr/>
          </p:nvSpPr>
          <p:spPr>
            <a:xfrm>
              <a:off x="25400" y="25400"/>
              <a:ext cx="13168249" cy="724154"/>
            </a:xfrm>
            <a:custGeom>
              <a:avLst/>
              <a:gdLst/>
              <a:ahLst/>
              <a:cxnLst/>
              <a:rect l="l" t="t" r="r" b="b"/>
              <a:pathLst>
                <a:path w="13168249" h="724154">
                  <a:moveTo>
                    <a:pt x="0" y="0"/>
                  </a:moveTo>
                  <a:lnTo>
                    <a:pt x="13168249" y="0"/>
                  </a:lnTo>
                  <a:lnTo>
                    <a:pt x="13168249" y="724154"/>
                  </a:lnTo>
                  <a:lnTo>
                    <a:pt x="0" y="724154"/>
                  </a:lnTo>
                  <a:close/>
                </a:path>
              </a:pathLst>
            </a:custGeom>
            <a:solidFill>
              <a:srgbClr val="0C5AD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13219049" cy="774954"/>
            </a:xfrm>
            <a:custGeom>
              <a:avLst/>
              <a:gdLst/>
              <a:ahLst/>
              <a:cxnLst/>
              <a:rect l="l" t="t" r="r" b="b"/>
              <a:pathLst>
                <a:path w="13219049" h="774954">
                  <a:moveTo>
                    <a:pt x="25400" y="0"/>
                  </a:moveTo>
                  <a:lnTo>
                    <a:pt x="13193649" y="0"/>
                  </a:lnTo>
                  <a:cubicBezTo>
                    <a:pt x="13207619" y="0"/>
                    <a:pt x="13219049" y="11430"/>
                    <a:pt x="13219049" y="25400"/>
                  </a:cubicBezTo>
                  <a:lnTo>
                    <a:pt x="13219049" y="749554"/>
                  </a:lnTo>
                  <a:cubicBezTo>
                    <a:pt x="13219049" y="763524"/>
                    <a:pt x="13207619" y="774954"/>
                    <a:pt x="13193649" y="774954"/>
                  </a:cubicBezTo>
                  <a:lnTo>
                    <a:pt x="25400" y="774954"/>
                  </a:lnTo>
                  <a:cubicBezTo>
                    <a:pt x="11430" y="774954"/>
                    <a:pt x="0" y="763524"/>
                    <a:pt x="0" y="749554"/>
                  </a:cubicBezTo>
                  <a:lnTo>
                    <a:pt x="0" y="25400"/>
                  </a:lnTo>
                  <a:cubicBezTo>
                    <a:pt x="0" y="11430"/>
                    <a:pt x="11430" y="0"/>
                    <a:pt x="25400" y="0"/>
                  </a:cubicBezTo>
                  <a:moveTo>
                    <a:pt x="25400" y="50800"/>
                  </a:moveTo>
                  <a:lnTo>
                    <a:pt x="25400" y="25400"/>
                  </a:lnTo>
                  <a:lnTo>
                    <a:pt x="50800" y="25400"/>
                  </a:lnTo>
                  <a:lnTo>
                    <a:pt x="50800" y="749554"/>
                  </a:lnTo>
                  <a:lnTo>
                    <a:pt x="25400" y="749554"/>
                  </a:lnTo>
                  <a:lnTo>
                    <a:pt x="25400" y="724154"/>
                  </a:lnTo>
                  <a:lnTo>
                    <a:pt x="13193649" y="724154"/>
                  </a:lnTo>
                  <a:lnTo>
                    <a:pt x="13193649" y="749554"/>
                  </a:lnTo>
                  <a:lnTo>
                    <a:pt x="13168249" y="749554"/>
                  </a:lnTo>
                  <a:lnTo>
                    <a:pt x="13168249" y="25400"/>
                  </a:lnTo>
                  <a:lnTo>
                    <a:pt x="13193649" y="25400"/>
                  </a:lnTo>
                  <a:lnTo>
                    <a:pt x="13193649" y="50800"/>
                  </a:lnTo>
                  <a:lnTo>
                    <a:pt x="25400" y="50800"/>
                  </a:lnTo>
                  <a:close/>
                </a:path>
              </a:pathLst>
            </a:custGeom>
            <a:solidFill>
              <a:srgbClr val="0C5ADB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19050" y="513262"/>
            <a:ext cx="15658050" cy="581250"/>
            <a:chOff x="0" y="0"/>
            <a:chExt cx="20877400" cy="775000"/>
          </a:xfrm>
        </p:grpSpPr>
        <p:sp>
          <p:nvSpPr>
            <p:cNvPr id="8" name="Freeform 8"/>
            <p:cNvSpPr/>
            <p:nvPr/>
          </p:nvSpPr>
          <p:spPr>
            <a:xfrm>
              <a:off x="25400" y="25400"/>
              <a:ext cx="20826603" cy="724154"/>
            </a:xfrm>
            <a:custGeom>
              <a:avLst/>
              <a:gdLst/>
              <a:ahLst/>
              <a:cxnLst/>
              <a:rect l="l" t="t" r="r" b="b"/>
              <a:pathLst>
                <a:path w="20826603" h="724154">
                  <a:moveTo>
                    <a:pt x="0" y="0"/>
                  </a:moveTo>
                  <a:lnTo>
                    <a:pt x="20826603" y="0"/>
                  </a:lnTo>
                  <a:lnTo>
                    <a:pt x="20826603" y="724154"/>
                  </a:lnTo>
                  <a:lnTo>
                    <a:pt x="0" y="724154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20877403" cy="774954"/>
            </a:xfrm>
            <a:custGeom>
              <a:avLst/>
              <a:gdLst/>
              <a:ahLst/>
              <a:cxnLst/>
              <a:rect l="l" t="t" r="r" b="b"/>
              <a:pathLst>
                <a:path w="20877403" h="774954">
                  <a:moveTo>
                    <a:pt x="25400" y="0"/>
                  </a:moveTo>
                  <a:lnTo>
                    <a:pt x="20852003" y="0"/>
                  </a:lnTo>
                  <a:cubicBezTo>
                    <a:pt x="20865973" y="0"/>
                    <a:pt x="20877403" y="11430"/>
                    <a:pt x="20877403" y="25400"/>
                  </a:cubicBezTo>
                  <a:lnTo>
                    <a:pt x="20877403" y="749554"/>
                  </a:lnTo>
                  <a:cubicBezTo>
                    <a:pt x="20877403" y="763524"/>
                    <a:pt x="20865973" y="774954"/>
                    <a:pt x="20852003" y="774954"/>
                  </a:cubicBezTo>
                  <a:lnTo>
                    <a:pt x="25400" y="774954"/>
                  </a:lnTo>
                  <a:cubicBezTo>
                    <a:pt x="11430" y="774954"/>
                    <a:pt x="0" y="763524"/>
                    <a:pt x="0" y="749554"/>
                  </a:cubicBezTo>
                  <a:lnTo>
                    <a:pt x="0" y="25400"/>
                  </a:lnTo>
                  <a:cubicBezTo>
                    <a:pt x="0" y="11430"/>
                    <a:pt x="11430" y="0"/>
                    <a:pt x="25400" y="0"/>
                  </a:cubicBezTo>
                  <a:moveTo>
                    <a:pt x="25400" y="50800"/>
                  </a:moveTo>
                  <a:lnTo>
                    <a:pt x="25400" y="25400"/>
                  </a:lnTo>
                  <a:lnTo>
                    <a:pt x="50800" y="25400"/>
                  </a:lnTo>
                  <a:lnTo>
                    <a:pt x="50800" y="749554"/>
                  </a:lnTo>
                  <a:lnTo>
                    <a:pt x="25400" y="749554"/>
                  </a:lnTo>
                  <a:lnTo>
                    <a:pt x="25400" y="724154"/>
                  </a:lnTo>
                  <a:lnTo>
                    <a:pt x="20852003" y="724154"/>
                  </a:lnTo>
                  <a:lnTo>
                    <a:pt x="20852003" y="749554"/>
                  </a:lnTo>
                  <a:lnTo>
                    <a:pt x="20826603" y="749554"/>
                  </a:lnTo>
                  <a:lnTo>
                    <a:pt x="20826603" y="25400"/>
                  </a:lnTo>
                  <a:lnTo>
                    <a:pt x="20852003" y="25400"/>
                  </a:lnTo>
                  <a:lnTo>
                    <a:pt x="20852003" y="50800"/>
                  </a:lnTo>
                  <a:lnTo>
                    <a:pt x="25400" y="508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6167838" y="513274"/>
            <a:ext cx="169500" cy="581250"/>
            <a:chOff x="0" y="0"/>
            <a:chExt cx="226000" cy="775000"/>
          </a:xfrm>
        </p:grpSpPr>
        <p:sp>
          <p:nvSpPr>
            <p:cNvPr id="11" name="Freeform 11"/>
            <p:cNvSpPr/>
            <p:nvPr/>
          </p:nvSpPr>
          <p:spPr>
            <a:xfrm>
              <a:off x="25400" y="25400"/>
              <a:ext cx="175260" cy="724154"/>
            </a:xfrm>
            <a:custGeom>
              <a:avLst/>
              <a:gdLst/>
              <a:ahLst/>
              <a:cxnLst/>
              <a:rect l="l" t="t" r="r" b="b"/>
              <a:pathLst>
                <a:path w="175260" h="724154">
                  <a:moveTo>
                    <a:pt x="0" y="0"/>
                  </a:moveTo>
                  <a:lnTo>
                    <a:pt x="175260" y="0"/>
                  </a:lnTo>
                  <a:lnTo>
                    <a:pt x="175260" y="724154"/>
                  </a:lnTo>
                  <a:lnTo>
                    <a:pt x="0" y="724154"/>
                  </a:lnTo>
                  <a:close/>
                </a:path>
              </a:pathLst>
            </a:custGeom>
            <a:solidFill>
              <a:srgbClr val="8CB5F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0"/>
              <a:ext cx="226060" cy="774954"/>
            </a:xfrm>
            <a:custGeom>
              <a:avLst/>
              <a:gdLst/>
              <a:ahLst/>
              <a:cxnLst/>
              <a:rect l="l" t="t" r="r" b="b"/>
              <a:pathLst>
                <a:path w="226060" h="774954">
                  <a:moveTo>
                    <a:pt x="25400" y="0"/>
                  </a:moveTo>
                  <a:lnTo>
                    <a:pt x="200660" y="0"/>
                  </a:lnTo>
                  <a:cubicBezTo>
                    <a:pt x="214630" y="0"/>
                    <a:pt x="226060" y="11430"/>
                    <a:pt x="226060" y="25400"/>
                  </a:cubicBezTo>
                  <a:lnTo>
                    <a:pt x="226060" y="749554"/>
                  </a:lnTo>
                  <a:cubicBezTo>
                    <a:pt x="226060" y="763524"/>
                    <a:pt x="214630" y="774954"/>
                    <a:pt x="200660" y="774954"/>
                  </a:cubicBezTo>
                  <a:lnTo>
                    <a:pt x="25400" y="774954"/>
                  </a:lnTo>
                  <a:cubicBezTo>
                    <a:pt x="11430" y="774954"/>
                    <a:pt x="0" y="763524"/>
                    <a:pt x="0" y="749554"/>
                  </a:cubicBezTo>
                  <a:lnTo>
                    <a:pt x="0" y="25400"/>
                  </a:lnTo>
                  <a:cubicBezTo>
                    <a:pt x="0" y="11430"/>
                    <a:pt x="11430" y="0"/>
                    <a:pt x="25400" y="0"/>
                  </a:cubicBezTo>
                  <a:moveTo>
                    <a:pt x="25400" y="50800"/>
                  </a:moveTo>
                  <a:lnTo>
                    <a:pt x="25400" y="25400"/>
                  </a:lnTo>
                  <a:lnTo>
                    <a:pt x="50800" y="25400"/>
                  </a:lnTo>
                  <a:lnTo>
                    <a:pt x="50800" y="749554"/>
                  </a:lnTo>
                  <a:lnTo>
                    <a:pt x="25400" y="749554"/>
                  </a:lnTo>
                  <a:lnTo>
                    <a:pt x="25400" y="724154"/>
                  </a:lnTo>
                  <a:lnTo>
                    <a:pt x="200660" y="724154"/>
                  </a:lnTo>
                  <a:lnTo>
                    <a:pt x="200660" y="749554"/>
                  </a:lnTo>
                  <a:lnTo>
                    <a:pt x="175260" y="749554"/>
                  </a:lnTo>
                  <a:lnTo>
                    <a:pt x="175260" y="25400"/>
                  </a:lnTo>
                  <a:lnTo>
                    <a:pt x="200660" y="25400"/>
                  </a:lnTo>
                  <a:lnTo>
                    <a:pt x="200660" y="50800"/>
                  </a:lnTo>
                  <a:lnTo>
                    <a:pt x="25400" y="50800"/>
                  </a:lnTo>
                  <a:close/>
                </a:path>
              </a:pathLst>
            </a:custGeom>
            <a:solidFill>
              <a:srgbClr val="8CB5F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514600" y="3390900"/>
            <a:ext cx="14089839" cy="3847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45"/>
              </a:lnSpc>
            </a:pPr>
            <a:r>
              <a:rPr lang="en-US" sz="12537" b="1" dirty="0">
                <a:solidFill>
                  <a:srgbClr val="203864"/>
                </a:solidFill>
                <a:latin typeface="Arial Bold"/>
              </a:rPr>
              <a:t>#OnePHAviation</a:t>
            </a:r>
            <a:endParaRPr lang="en-US" sz="4800" b="1" dirty="0">
              <a:solidFill>
                <a:srgbClr val="203864"/>
              </a:solidFill>
              <a:latin typeface="Arial Bold"/>
            </a:endParaRPr>
          </a:p>
          <a:p>
            <a:pPr algn="ctr">
              <a:lnSpc>
                <a:spcPts val="15045"/>
              </a:lnSpc>
            </a:pPr>
            <a:r>
              <a:rPr lang="en-US" sz="12537" dirty="0">
                <a:solidFill>
                  <a:srgbClr val="203864"/>
                </a:solidFill>
                <a:latin typeface="Arial Bold"/>
              </a:rPr>
              <a:t>THANK YOU!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050" y="-5444"/>
            <a:ext cx="18307050" cy="10292443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AutoShape 3"/>
          <p:cNvSpPr/>
          <p:nvPr/>
        </p:nvSpPr>
        <p:spPr>
          <a:xfrm rot="3775">
            <a:off x="-9530" y="1256664"/>
            <a:ext cx="17344060" cy="0"/>
          </a:xfrm>
          <a:prstGeom prst="line">
            <a:avLst/>
          </a:prstGeom>
          <a:ln w="9525" cap="rnd">
            <a:solidFill>
              <a:srgbClr val="0020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6291740" y="513274"/>
            <a:ext cx="9914250" cy="581250"/>
            <a:chOff x="0" y="0"/>
            <a:chExt cx="13219000" cy="775000"/>
          </a:xfrm>
        </p:grpSpPr>
        <p:sp>
          <p:nvSpPr>
            <p:cNvPr id="5" name="Freeform 5"/>
            <p:cNvSpPr/>
            <p:nvPr/>
          </p:nvSpPr>
          <p:spPr>
            <a:xfrm>
              <a:off x="25400" y="25400"/>
              <a:ext cx="13168249" cy="724154"/>
            </a:xfrm>
            <a:custGeom>
              <a:avLst/>
              <a:gdLst/>
              <a:ahLst/>
              <a:cxnLst/>
              <a:rect l="l" t="t" r="r" b="b"/>
              <a:pathLst>
                <a:path w="13168249" h="724154">
                  <a:moveTo>
                    <a:pt x="0" y="0"/>
                  </a:moveTo>
                  <a:lnTo>
                    <a:pt x="13168249" y="0"/>
                  </a:lnTo>
                  <a:lnTo>
                    <a:pt x="13168249" y="724154"/>
                  </a:lnTo>
                  <a:lnTo>
                    <a:pt x="0" y="724154"/>
                  </a:lnTo>
                  <a:close/>
                </a:path>
              </a:pathLst>
            </a:custGeom>
            <a:solidFill>
              <a:srgbClr val="0C5AD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13219049" cy="774954"/>
            </a:xfrm>
            <a:custGeom>
              <a:avLst/>
              <a:gdLst/>
              <a:ahLst/>
              <a:cxnLst/>
              <a:rect l="l" t="t" r="r" b="b"/>
              <a:pathLst>
                <a:path w="13219049" h="774954">
                  <a:moveTo>
                    <a:pt x="25400" y="0"/>
                  </a:moveTo>
                  <a:lnTo>
                    <a:pt x="13193649" y="0"/>
                  </a:lnTo>
                  <a:cubicBezTo>
                    <a:pt x="13207619" y="0"/>
                    <a:pt x="13219049" y="11430"/>
                    <a:pt x="13219049" y="25400"/>
                  </a:cubicBezTo>
                  <a:lnTo>
                    <a:pt x="13219049" y="749554"/>
                  </a:lnTo>
                  <a:cubicBezTo>
                    <a:pt x="13219049" y="763524"/>
                    <a:pt x="13207619" y="774954"/>
                    <a:pt x="13193649" y="774954"/>
                  </a:cubicBezTo>
                  <a:lnTo>
                    <a:pt x="25400" y="774954"/>
                  </a:lnTo>
                  <a:cubicBezTo>
                    <a:pt x="11430" y="774954"/>
                    <a:pt x="0" y="763524"/>
                    <a:pt x="0" y="749554"/>
                  </a:cubicBezTo>
                  <a:lnTo>
                    <a:pt x="0" y="25400"/>
                  </a:lnTo>
                  <a:cubicBezTo>
                    <a:pt x="0" y="11430"/>
                    <a:pt x="11430" y="0"/>
                    <a:pt x="25400" y="0"/>
                  </a:cubicBezTo>
                  <a:moveTo>
                    <a:pt x="25400" y="50800"/>
                  </a:moveTo>
                  <a:lnTo>
                    <a:pt x="25400" y="25400"/>
                  </a:lnTo>
                  <a:lnTo>
                    <a:pt x="50800" y="25400"/>
                  </a:lnTo>
                  <a:lnTo>
                    <a:pt x="50800" y="749554"/>
                  </a:lnTo>
                  <a:lnTo>
                    <a:pt x="25400" y="749554"/>
                  </a:lnTo>
                  <a:lnTo>
                    <a:pt x="25400" y="724154"/>
                  </a:lnTo>
                  <a:lnTo>
                    <a:pt x="13193649" y="724154"/>
                  </a:lnTo>
                  <a:lnTo>
                    <a:pt x="13193649" y="749554"/>
                  </a:lnTo>
                  <a:lnTo>
                    <a:pt x="13168249" y="749554"/>
                  </a:lnTo>
                  <a:lnTo>
                    <a:pt x="13168249" y="25400"/>
                  </a:lnTo>
                  <a:lnTo>
                    <a:pt x="13193649" y="25400"/>
                  </a:lnTo>
                  <a:lnTo>
                    <a:pt x="13193649" y="50800"/>
                  </a:lnTo>
                  <a:lnTo>
                    <a:pt x="25400" y="50800"/>
                  </a:lnTo>
                  <a:close/>
                </a:path>
              </a:pathLst>
            </a:custGeom>
            <a:solidFill>
              <a:srgbClr val="0C5ADB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19050" y="513262"/>
            <a:ext cx="15868650" cy="642004"/>
            <a:chOff x="0" y="0"/>
            <a:chExt cx="21158200" cy="856005"/>
          </a:xfrm>
        </p:grpSpPr>
        <p:sp>
          <p:nvSpPr>
            <p:cNvPr id="8" name="Freeform 8"/>
            <p:cNvSpPr/>
            <p:nvPr/>
          </p:nvSpPr>
          <p:spPr>
            <a:xfrm>
              <a:off x="25400" y="28055"/>
              <a:ext cx="20826603" cy="799845"/>
            </a:xfrm>
            <a:custGeom>
              <a:avLst/>
              <a:gdLst/>
              <a:ahLst/>
              <a:cxnLst/>
              <a:rect l="l" t="t" r="r" b="b"/>
              <a:pathLst>
                <a:path w="20826603" h="799845">
                  <a:moveTo>
                    <a:pt x="0" y="0"/>
                  </a:moveTo>
                  <a:lnTo>
                    <a:pt x="20826603" y="0"/>
                  </a:lnTo>
                  <a:lnTo>
                    <a:pt x="20826603" y="799845"/>
                  </a:lnTo>
                  <a:lnTo>
                    <a:pt x="0" y="799845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20877403" cy="855955"/>
            </a:xfrm>
            <a:custGeom>
              <a:avLst/>
              <a:gdLst/>
              <a:ahLst/>
              <a:cxnLst/>
              <a:rect l="l" t="t" r="r" b="b"/>
              <a:pathLst>
                <a:path w="20877403" h="855955">
                  <a:moveTo>
                    <a:pt x="25400" y="0"/>
                  </a:moveTo>
                  <a:lnTo>
                    <a:pt x="20852003" y="0"/>
                  </a:lnTo>
                  <a:cubicBezTo>
                    <a:pt x="20865973" y="0"/>
                    <a:pt x="20877403" y="12625"/>
                    <a:pt x="20877403" y="28055"/>
                  </a:cubicBezTo>
                  <a:lnTo>
                    <a:pt x="20877403" y="827900"/>
                  </a:lnTo>
                  <a:cubicBezTo>
                    <a:pt x="20877403" y="843330"/>
                    <a:pt x="20865973" y="855955"/>
                    <a:pt x="20852003" y="855955"/>
                  </a:cubicBezTo>
                  <a:lnTo>
                    <a:pt x="25400" y="855955"/>
                  </a:lnTo>
                  <a:cubicBezTo>
                    <a:pt x="11430" y="855955"/>
                    <a:pt x="0" y="843330"/>
                    <a:pt x="0" y="827900"/>
                  </a:cubicBezTo>
                  <a:lnTo>
                    <a:pt x="0" y="28055"/>
                  </a:lnTo>
                  <a:cubicBezTo>
                    <a:pt x="0" y="12625"/>
                    <a:pt x="11430" y="0"/>
                    <a:pt x="25400" y="0"/>
                  </a:cubicBezTo>
                  <a:moveTo>
                    <a:pt x="25400" y="56110"/>
                  </a:moveTo>
                  <a:lnTo>
                    <a:pt x="25400" y="28055"/>
                  </a:lnTo>
                  <a:lnTo>
                    <a:pt x="50800" y="28055"/>
                  </a:lnTo>
                  <a:lnTo>
                    <a:pt x="50800" y="827900"/>
                  </a:lnTo>
                  <a:lnTo>
                    <a:pt x="25400" y="827900"/>
                  </a:lnTo>
                  <a:lnTo>
                    <a:pt x="25400" y="799845"/>
                  </a:lnTo>
                  <a:lnTo>
                    <a:pt x="20852003" y="799845"/>
                  </a:lnTo>
                  <a:lnTo>
                    <a:pt x="20852003" y="827900"/>
                  </a:lnTo>
                  <a:lnTo>
                    <a:pt x="20826603" y="827900"/>
                  </a:lnTo>
                  <a:lnTo>
                    <a:pt x="20826603" y="28055"/>
                  </a:lnTo>
                  <a:lnTo>
                    <a:pt x="20852003" y="28055"/>
                  </a:lnTo>
                  <a:lnTo>
                    <a:pt x="20852003" y="56110"/>
                  </a:lnTo>
                  <a:lnTo>
                    <a:pt x="25400" y="5611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80800" y="0"/>
              <a:ext cx="20877400" cy="8560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3419"/>
                </a:lnSpc>
              </a:pPr>
              <a:r>
                <a:rPr lang="en-US" sz="2850" dirty="0">
                  <a:solidFill>
                    <a:srgbClr val="FFFFFF"/>
                  </a:solidFill>
                  <a:latin typeface="Montserrat Bold"/>
                </a:rPr>
                <a:t>PRESIDENTIAL DIRECTIVE, </a:t>
              </a:r>
              <a:r>
                <a:rPr lang="en-US" sz="2850" dirty="0" err="1">
                  <a:solidFill>
                    <a:srgbClr val="FFFFFF"/>
                  </a:solidFill>
                  <a:latin typeface="Montserrat Bold"/>
                </a:rPr>
                <a:t>DOTr’S</a:t>
              </a:r>
              <a:r>
                <a:rPr lang="en-US" sz="2850" dirty="0">
                  <a:solidFill>
                    <a:srgbClr val="FFFFFF"/>
                  </a:solidFill>
                  <a:latin typeface="Montserrat Bold"/>
                </a:rPr>
                <a:t> THRUST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6167838" y="513274"/>
            <a:ext cx="169500" cy="581250"/>
            <a:chOff x="0" y="0"/>
            <a:chExt cx="226000" cy="775000"/>
          </a:xfrm>
        </p:grpSpPr>
        <p:sp>
          <p:nvSpPr>
            <p:cNvPr id="12" name="Freeform 12"/>
            <p:cNvSpPr/>
            <p:nvPr/>
          </p:nvSpPr>
          <p:spPr>
            <a:xfrm>
              <a:off x="25400" y="25400"/>
              <a:ext cx="175260" cy="724154"/>
            </a:xfrm>
            <a:custGeom>
              <a:avLst/>
              <a:gdLst/>
              <a:ahLst/>
              <a:cxnLst/>
              <a:rect l="l" t="t" r="r" b="b"/>
              <a:pathLst>
                <a:path w="175260" h="724154">
                  <a:moveTo>
                    <a:pt x="0" y="0"/>
                  </a:moveTo>
                  <a:lnTo>
                    <a:pt x="175260" y="0"/>
                  </a:lnTo>
                  <a:lnTo>
                    <a:pt x="175260" y="724154"/>
                  </a:lnTo>
                  <a:lnTo>
                    <a:pt x="0" y="724154"/>
                  </a:lnTo>
                  <a:close/>
                </a:path>
              </a:pathLst>
            </a:custGeom>
            <a:solidFill>
              <a:srgbClr val="8CB5F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0"/>
              <a:ext cx="226060" cy="774954"/>
            </a:xfrm>
            <a:custGeom>
              <a:avLst/>
              <a:gdLst/>
              <a:ahLst/>
              <a:cxnLst/>
              <a:rect l="l" t="t" r="r" b="b"/>
              <a:pathLst>
                <a:path w="226060" h="774954">
                  <a:moveTo>
                    <a:pt x="25400" y="0"/>
                  </a:moveTo>
                  <a:lnTo>
                    <a:pt x="200660" y="0"/>
                  </a:lnTo>
                  <a:cubicBezTo>
                    <a:pt x="214630" y="0"/>
                    <a:pt x="226060" y="11430"/>
                    <a:pt x="226060" y="25400"/>
                  </a:cubicBezTo>
                  <a:lnTo>
                    <a:pt x="226060" y="749554"/>
                  </a:lnTo>
                  <a:cubicBezTo>
                    <a:pt x="226060" y="763524"/>
                    <a:pt x="214630" y="774954"/>
                    <a:pt x="200660" y="774954"/>
                  </a:cubicBezTo>
                  <a:lnTo>
                    <a:pt x="25400" y="774954"/>
                  </a:lnTo>
                  <a:cubicBezTo>
                    <a:pt x="11430" y="774954"/>
                    <a:pt x="0" y="763524"/>
                    <a:pt x="0" y="749554"/>
                  </a:cubicBezTo>
                  <a:lnTo>
                    <a:pt x="0" y="25400"/>
                  </a:lnTo>
                  <a:cubicBezTo>
                    <a:pt x="0" y="11430"/>
                    <a:pt x="11430" y="0"/>
                    <a:pt x="25400" y="0"/>
                  </a:cubicBezTo>
                  <a:moveTo>
                    <a:pt x="25400" y="50800"/>
                  </a:moveTo>
                  <a:lnTo>
                    <a:pt x="25400" y="25400"/>
                  </a:lnTo>
                  <a:lnTo>
                    <a:pt x="50800" y="25400"/>
                  </a:lnTo>
                  <a:lnTo>
                    <a:pt x="50800" y="749554"/>
                  </a:lnTo>
                  <a:lnTo>
                    <a:pt x="25400" y="749554"/>
                  </a:lnTo>
                  <a:lnTo>
                    <a:pt x="25400" y="724154"/>
                  </a:lnTo>
                  <a:lnTo>
                    <a:pt x="200660" y="724154"/>
                  </a:lnTo>
                  <a:lnTo>
                    <a:pt x="200660" y="749554"/>
                  </a:lnTo>
                  <a:lnTo>
                    <a:pt x="175260" y="749554"/>
                  </a:lnTo>
                  <a:lnTo>
                    <a:pt x="175260" y="25400"/>
                  </a:lnTo>
                  <a:lnTo>
                    <a:pt x="200660" y="25400"/>
                  </a:lnTo>
                  <a:lnTo>
                    <a:pt x="200660" y="50800"/>
                  </a:lnTo>
                  <a:lnTo>
                    <a:pt x="25400" y="50800"/>
                  </a:lnTo>
                  <a:close/>
                </a:path>
              </a:pathLst>
            </a:custGeom>
            <a:solidFill>
              <a:srgbClr val="8CB5F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8806462" y="4740726"/>
            <a:ext cx="8715101" cy="613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57"/>
              </a:lnSpc>
            </a:pPr>
            <a:r>
              <a:rPr lang="en-US" sz="7114" spc="-562">
                <a:solidFill>
                  <a:srgbClr val="002060"/>
                </a:solidFill>
                <a:latin typeface="Montserrat Bold"/>
              </a:rPr>
              <a:t>FULL SPEED AHEAD!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924800" y="6113645"/>
            <a:ext cx="10078264" cy="12643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5400" u="sng" dirty="0">
                <a:solidFill>
                  <a:srgbClr val="C71E13"/>
                </a:solidFill>
                <a:latin typeface="Montserrat Bold"/>
              </a:rPr>
              <a:t>C</a:t>
            </a:r>
            <a:r>
              <a:rPr lang="en-US" sz="5400" dirty="0">
                <a:solidFill>
                  <a:srgbClr val="002060"/>
                </a:solidFill>
                <a:latin typeface="Montserrat"/>
              </a:rPr>
              <a:t>omfortable</a:t>
            </a:r>
            <a:r>
              <a:rPr lang="en-US" sz="5400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5400" u="sng" dirty="0">
                <a:solidFill>
                  <a:srgbClr val="C71E13"/>
                </a:solidFill>
                <a:latin typeface="Montserrat Bold"/>
              </a:rPr>
              <a:t>A</a:t>
            </a:r>
            <a:r>
              <a:rPr lang="en-US" sz="5400" dirty="0">
                <a:solidFill>
                  <a:srgbClr val="002060"/>
                </a:solidFill>
                <a:latin typeface="Montserrat"/>
              </a:rPr>
              <a:t>ccessible</a:t>
            </a:r>
            <a:r>
              <a:rPr lang="en-US" sz="5400" dirty="0">
                <a:solidFill>
                  <a:srgbClr val="C71E13"/>
                </a:solidFill>
                <a:latin typeface="Montserrat"/>
              </a:rPr>
              <a:t>,</a:t>
            </a:r>
          </a:p>
          <a:p>
            <a:pPr algn="ctr">
              <a:lnSpc>
                <a:spcPts val="3120"/>
              </a:lnSpc>
            </a:pPr>
            <a:endParaRPr lang="en-US" sz="5400" dirty="0">
              <a:solidFill>
                <a:srgbClr val="C71E13"/>
              </a:solidFill>
              <a:latin typeface="Montserrat"/>
            </a:endParaRPr>
          </a:p>
          <a:p>
            <a:pPr algn="ctr">
              <a:lnSpc>
                <a:spcPts val="3120"/>
              </a:lnSpc>
            </a:pPr>
            <a:r>
              <a:rPr lang="en-US" sz="5400" dirty="0">
                <a:solidFill>
                  <a:srgbClr val="C71E13"/>
                </a:solidFill>
                <a:latin typeface="Montserrat"/>
              </a:rPr>
              <a:t> </a:t>
            </a:r>
            <a:r>
              <a:rPr lang="en-US" sz="5400" u="sng" dirty="0">
                <a:solidFill>
                  <a:srgbClr val="C71E13"/>
                </a:solidFill>
                <a:latin typeface="Montserrat Bold"/>
              </a:rPr>
              <a:t>S</a:t>
            </a:r>
            <a:r>
              <a:rPr lang="en-US" sz="5400" dirty="0">
                <a:solidFill>
                  <a:srgbClr val="002060"/>
                </a:solidFill>
                <a:latin typeface="Montserrat"/>
              </a:rPr>
              <a:t>afe</a:t>
            </a:r>
            <a:r>
              <a:rPr lang="en-US" sz="5400" dirty="0">
                <a:solidFill>
                  <a:srgbClr val="000000"/>
                </a:solidFill>
                <a:latin typeface="Montserrat"/>
              </a:rPr>
              <a:t>,</a:t>
            </a:r>
            <a:r>
              <a:rPr lang="en-US" sz="5400" dirty="0">
                <a:solidFill>
                  <a:srgbClr val="C71E13"/>
                </a:solidFill>
                <a:latin typeface="Montserrat"/>
              </a:rPr>
              <a:t> </a:t>
            </a:r>
            <a:r>
              <a:rPr lang="en-US" sz="5400" u="sng" dirty="0">
                <a:solidFill>
                  <a:srgbClr val="C71E13"/>
                </a:solidFill>
                <a:latin typeface="Montserrat Bold"/>
              </a:rPr>
              <a:t>S</a:t>
            </a:r>
            <a:r>
              <a:rPr lang="en-US" sz="5400" dirty="0">
                <a:solidFill>
                  <a:srgbClr val="002060"/>
                </a:solidFill>
                <a:latin typeface="Montserrat"/>
              </a:rPr>
              <a:t>ustainable</a:t>
            </a:r>
            <a:r>
              <a:rPr lang="en-US" sz="5400" dirty="0">
                <a:solidFill>
                  <a:srgbClr val="000000"/>
                </a:solidFill>
                <a:latin typeface="Montserrat"/>
              </a:rPr>
              <a:t>,</a:t>
            </a:r>
            <a:r>
              <a:rPr lang="en-US" sz="5400" dirty="0">
                <a:solidFill>
                  <a:srgbClr val="C71E13"/>
                </a:solidFill>
                <a:latin typeface="Montserrat"/>
              </a:rPr>
              <a:t> </a:t>
            </a:r>
            <a:r>
              <a:rPr lang="en-US" sz="5400" u="sng" dirty="0">
                <a:solidFill>
                  <a:srgbClr val="C71E13"/>
                </a:solidFill>
                <a:latin typeface="Montserrat Bold"/>
              </a:rPr>
              <a:t>A</a:t>
            </a:r>
            <a:r>
              <a:rPr lang="en-US" sz="5400" dirty="0">
                <a:solidFill>
                  <a:srgbClr val="002060"/>
                </a:solidFill>
                <a:latin typeface="Montserrat"/>
              </a:rPr>
              <a:t>ffordable</a:t>
            </a:r>
            <a:endParaRPr lang="en-US" sz="3600" dirty="0">
              <a:solidFill>
                <a:srgbClr val="002060"/>
              </a:solidFill>
              <a:latin typeface="Montserrat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-202727" y="1813189"/>
            <a:ext cx="8583012" cy="8388550"/>
            <a:chOff x="0" y="0"/>
            <a:chExt cx="11444015" cy="1118473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1444015" cy="10886120"/>
            </a:xfrm>
            <a:custGeom>
              <a:avLst/>
              <a:gdLst/>
              <a:ahLst/>
              <a:cxnLst/>
              <a:rect l="l" t="t" r="r" b="b"/>
              <a:pathLst>
                <a:path w="11444015" h="10886120">
                  <a:moveTo>
                    <a:pt x="0" y="0"/>
                  </a:moveTo>
                  <a:lnTo>
                    <a:pt x="11444015" y="0"/>
                  </a:lnTo>
                  <a:lnTo>
                    <a:pt x="11444015" y="10886120"/>
                  </a:lnTo>
                  <a:lnTo>
                    <a:pt x="0" y="10886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547565" y="5135228"/>
              <a:ext cx="2348886" cy="9280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31"/>
                </a:lnSpc>
              </a:pPr>
              <a:r>
                <a:rPr lang="en-US" sz="2528" dirty="0" err="1">
                  <a:solidFill>
                    <a:srgbClr val="000000"/>
                  </a:solidFill>
                  <a:latin typeface="Montserrat Bold"/>
                </a:rPr>
                <a:t>DOTr’s</a:t>
              </a:r>
              <a:endParaRPr lang="en-US" sz="2528" dirty="0">
                <a:solidFill>
                  <a:srgbClr val="000000"/>
                </a:solidFill>
                <a:latin typeface="Montserrat Bold"/>
              </a:endParaRPr>
            </a:p>
            <a:p>
              <a:pPr algn="ctr">
                <a:lnSpc>
                  <a:spcPts val="2731"/>
                </a:lnSpc>
              </a:pPr>
              <a:r>
                <a:rPr lang="en-US" sz="2528" dirty="0">
                  <a:solidFill>
                    <a:srgbClr val="000000"/>
                  </a:solidFill>
                  <a:latin typeface="Montserrat Bold"/>
                </a:rPr>
                <a:t>THRUST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4547565" y="1082040"/>
              <a:ext cx="2348886" cy="23774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2"/>
                </a:lnSpc>
              </a:pPr>
              <a:r>
                <a:rPr lang="en-US" sz="2039">
                  <a:solidFill>
                    <a:srgbClr val="F9F9F9"/>
                  </a:solidFill>
                  <a:latin typeface="Arial Bold"/>
                </a:rPr>
                <a:t>Comfortable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407396" y="4059719"/>
              <a:ext cx="2348886" cy="432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2"/>
                </a:lnSpc>
              </a:pPr>
              <a:r>
                <a:rPr lang="en-US" sz="2039">
                  <a:solidFill>
                    <a:srgbClr val="FFFFFF"/>
                  </a:solidFill>
                  <a:latin typeface="Arial Bold"/>
                </a:rPr>
                <a:t>Affordable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8598410" y="4059719"/>
              <a:ext cx="2339678" cy="432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2"/>
                </a:lnSpc>
              </a:pPr>
              <a:r>
                <a:rPr lang="en-US" sz="2039">
                  <a:solidFill>
                    <a:srgbClr val="F9F9F9"/>
                  </a:solidFill>
                  <a:latin typeface="Arial Bold"/>
                </a:rPr>
                <a:t>Accessible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101924" y="8807273"/>
              <a:ext cx="2348886" cy="23774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2"/>
                </a:lnSpc>
              </a:pPr>
              <a:r>
                <a:rPr lang="en-US" sz="2039">
                  <a:solidFill>
                    <a:srgbClr val="FFFFFF"/>
                  </a:solidFill>
                  <a:latin typeface="Arial Bold"/>
                </a:rPr>
                <a:t>Safe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984573" y="8807273"/>
              <a:ext cx="2348886" cy="23774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2"/>
                </a:lnSpc>
              </a:pPr>
              <a:r>
                <a:rPr lang="en-US" sz="2039">
                  <a:solidFill>
                    <a:srgbClr val="FFFFFF"/>
                  </a:solidFill>
                  <a:latin typeface="Arial Bold"/>
                </a:rPr>
                <a:t>Sustainable</a:t>
              </a: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9016137" y="3354048"/>
            <a:ext cx="8414226" cy="3322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3200" dirty="0">
                <a:solidFill>
                  <a:srgbClr val="FFFFFF"/>
                </a:solidFill>
                <a:highlight>
                  <a:srgbClr val="FF0000"/>
                </a:highlight>
                <a:latin typeface="Montserrat Bold"/>
              </a:rPr>
              <a:t>PRESIDENTIAL</a:t>
            </a:r>
            <a:r>
              <a:rPr lang="en-US" sz="2000" dirty="0">
                <a:solidFill>
                  <a:srgbClr val="FFFFFF"/>
                </a:solidFill>
                <a:highlight>
                  <a:srgbClr val="FF0000"/>
                </a:highlight>
                <a:latin typeface="Montserrat Bold"/>
              </a:rPr>
              <a:t> </a:t>
            </a:r>
            <a:r>
              <a:rPr lang="en-US" sz="3200" dirty="0">
                <a:solidFill>
                  <a:srgbClr val="FFFFFF"/>
                </a:solidFill>
                <a:highlight>
                  <a:srgbClr val="FF0000"/>
                </a:highlight>
                <a:latin typeface="Montserrat Bold"/>
              </a:rPr>
              <a:t>DIRECTIVE - SONA 2022</a:t>
            </a:r>
          </a:p>
        </p:txBody>
      </p:sp>
      <p:sp>
        <p:nvSpPr>
          <p:cNvPr id="25" name="Freeform 25"/>
          <p:cNvSpPr/>
          <p:nvPr/>
        </p:nvSpPr>
        <p:spPr>
          <a:xfrm>
            <a:off x="17125272" y="9203094"/>
            <a:ext cx="890154" cy="880348"/>
          </a:xfrm>
          <a:custGeom>
            <a:avLst/>
            <a:gdLst/>
            <a:ahLst/>
            <a:cxnLst/>
            <a:rect l="l" t="t" r="r" b="b"/>
            <a:pathLst>
              <a:path w="890154" h="880348">
                <a:moveTo>
                  <a:pt x="0" y="0"/>
                </a:moveTo>
                <a:lnTo>
                  <a:pt x="890154" y="0"/>
                </a:lnTo>
                <a:lnTo>
                  <a:pt x="890154" y="880348"/>
                </a:lnTo>
                <a:lnTo>
                  <a:pt x="0" y="8803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111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 descr="https://lh3.googleusercontent.com/1CsTBCfdJiXI96Au_-HBVlkaqc3x4GYZswAe8y3sSlPxf_YI3ZxeyKDy17Mu24ppAoCFqTtZbhZU0y3r36vB_mLMQrlDtOWkJSG6Oqod-kxtYbXm4qj0ERXZ0dFNRcb2iCl6Zkl2rNh5Kok9fdJGHw"/>
          <p:cNvSpPr/>
          <p:nvPr/>
        </p:nvSpPr>
        <p:spPr>
          <a:xfrm>
            <a:off x="16167839" y="9203094"/>
            <a:ext cx="1003114" cy="880348"/>
          </a:xfrm>
          <a:custGeom>
            <a:avLst/>
            <a:gdLst/>
            <a:ahLst/>
            <a:cxnLst/>
            <a:rect l="l" t="t" r="r" b="b"/>
            <a:pathLst>
              <a:path w="1003114" h="880348">
                <a:moveTo>
                  <a:pt x="0" y="0"/>
                </a:moveTo>
                <a:lnTo>
                  <a:pt x="1003113" y="0"/>
                </a:lnTo>
                <a:lnTo>
                  <a:pt x="1003113" y="880348"/>
                </a:lnTo>
                <a:lnTo>
                  <a:pt x="0" y="88034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73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TextBox 27"/>
          <p:cNvSpPr txBox="1"/>
          <p:nvPr/>
        </p:nvSpPr>
        <p:spPr>
          <a:xfrm>
            <a:off x="10061284" y="8055914"/>
            <a:ext cx="6877892" cy="4692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20"/>
              </a:lnSpc>
            </a:pPr>
            <a:r>
              <a:rPr lang="en-US" sz="5400" b="1" dirty="0">
                <a:solidFill>
                  <a:srgbClr val="073763"/>
                </a:solidFill>
                <a:latin typeface="Montserrat"/>
              </a:rPr>
              <a:t>TRANSPORTATION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63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AutoShape 3"/>
          <p:cNvSpPr/>
          <p:nvPr/>
        </p:nvSpPr>
        <p:spPr>
          <a:xfrm rot="3775">
            <a:off x="-9530" y="1256664"/>
            <a:ext cx="17344060" cy="0"/>
          </a:xfrm>
          <a:prstGeom prst="line">
            <a:avLst/>
          </a:prstGeom>
          <a:ln w="9525" cap="rnd">
            <a:solidFill>
              <a:srgbClr val="0020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-19050" y="513262"/>
            <a:ext cx="15792450" cy="642004"/>
            <a:chOff x="0" y="0"/>
            <a:chExt cx="21056600" cy="856005"/>
          </a:xfrm>
        </p:grpSpPr>
        <p:sp>
          <p:nvSpPr>
            <p:cNvPr id="5" name="Freeform 5"/>
            <p:cNvSpPr/>
            <p:nvPr/>
          </p:nvSpPr>
          <p:spPr>
            <a:xfrm>
              <a:off x="25400" y="28055"/>
              <a:ext cx="20826603" cy="799845"/>
            </a:xfrm>
            <a:custGeom>
              <a:avLst/>
              <a:gdLst/>
              <a:ahLst/>
              <a:cxnLst/>
              <a:rect l="l" t="t" r="r" b="b"/>
              <a:pathLst>
                <a:path w="20826603" h="799845">
                  <a:moveTo>
                    <a:pt x="0" y="0"/>
                  </a:moveTo>
                  <a:lnTo>
                    <a:pt x="20826603" y="0"/>
                  </a:lnTo>
                  <a:lnTo>
                    <a:pt x="20826603" y="799845"/>
                  </a:lnTo>
                  <a:lnTo>
                    <a:pt x="0" y="799845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20877403" cy="855955"/>
            </a:xfrm>
            <a:custGeom>
              <a:avLst/>
              <a:gdLst/>
              <a:ahLst/>
              <a:cxnLst/>
              <a:rect l="l" t="t" r="r" b="b"/>
              <a:pathLst>
                <a:path w="20877403" h="855955">
                  <a:moveTo>
                    <a:pt x="25400" y="0"/>
                  </a:moveTo>
                  <a:lnTo>
                    <a:pt x="20852003" y="0"/>
                  </a:lnTo>
                  <a:cubicBezTo>
                    <a:pt x="20865973" y="0"/>
                    <a:pt x="20877403" y="12625"/>
                    <a:pt x="20877403" y="28055"/>
                  </a:cubicBezTo>
                  <a:lnTo>
                    <a:pt x="20877403" y="827900"/>
                  </a:lnTo>
                  <a:cubicBezTo>
                    <a:pt x="20877403" y="843330"/>
                    <a:pt x="20865973" y="855955"/>
                    <a:pt x="20852003" y="855955"/>
                  </a:cubicBezTo>
                  <a:lnTo>
                    <a:pt x="25400" y="855955"/>
                  </a:lnTo>
                  <a:cubicBezTo>
                    <a:pt x="11430" y="855955"/>
                    <a:pt x="0" y="843330"/>
                    <a:pt x="0" y="827900"/>
                  </a:cubicBezTo>
                  <a:lnTo>
                    <a:pt x="0" y="28055"/>
                  </a:lnTo>
                  <a:cubicBezTo>
                    <a:pt x="0" y="12625"/>
                    <a:pt x="11430" y="0"/>
                    <a:pt x="25400" y="0"/>
                  </a:cubicBezTo>
                  <a:moveTo>
                    <a:pt x="25400" y="56110"/>
                  </a:moveTo>
                  <a:lnTo>
                    <a:pt x="25400" y="28055"/>
                  </a:lnTo>
                  <a:lnTo>
                    <a:pt x="50800" y="28055"/>
                  </a:lnTo>
                  <a:lnTo>
                    <a:pt x="50800" y="827900"/>
                  </a:lnTo>
                  <a:lnTo>
                    <a:pt x="25400" y="827900"/>
                  </a:lnTo>
                  <a:lnTo>
                    <a:pt x="25400" y="799845"/>
                  </a:lnTo>
                  <a:lnTo>
                    <a:pt x="20852003" y="799845"/>
                  </a:lnTo>
                  <a:lnTo>
                    <a:pt x="20852003" y="827900"/>
                  </a:lnTo>
                  <a:lnTo>
                    <a:pt x="20826603" y="827900"/>
                  </a:lnTo>
                  <a:lnTo>
                    <a:pt x="20826603" y="28055"/>
                  </a:lnTo>
                  <a:lnTo>
                    <a:pt x="20852003" y="28055"/>
                  </a:lnTo>
                  <a:lnTo>
                    <a:pt x="20852003" y="56110"/>
                  </a:lnTo>
                  <a:lnTo>
                    <a:pt x="25400" y="5611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79200" y="0"/>
              <a:ext cx="20877400" cy="8560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3419"/>
                </a:lnSpc>
              </a:pPr>
              <a:r>
                <a:rPr lang="en-US" sz="2850" dirty="0">
                  <a:solidFill>
                    <a:srgbClr val="FFFFFF"/>
                  </a:solidFill>
                  <a:latin typeface="Montserrat Bold"/>
                </a:rPr>
                <a:t>PHILIPPINES IS AN ARCHIPELAGO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3912954" y="1804580"/>
            <a:ext cx="6737985" cy="8229600"/>
          </a:xfrm>
          <a:custGeom>
            <a:avLst/>
            <a:gdLst/>
            <a:ahLst/>
            <a:cxnLst/>
            <a:rect l="l" t="t" r="r" b="b"/>
            <a:pathLst>
              <a:path w="6737985" h="8229600">
                <a:moveTo>
                  <a:pt x="0" y="0"/>
                </a:moveTo>
                <a:lnTo>
                  <a:pt x="6737985" y="0"/>
                </a:lnTo>
                <a:lnTo>
                  <a:pt x="673798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>
            <a:off x="9467070" y="3026413"/>
            <a:ext cx="1784853" cy="1628678"/>
          </a:xfrm>
          <a:custGeom>
            <a:avLst/>
            <a:gdLst/>
            <a:ahLst/>
            <a:cxnLst/>
            <a:rect l="l" t="t" r="r" b="b"/>
            <a:pathLst>
              <a:path w="1784853" h="1628678">
                <a:moveTo>
                  <a:pt x="1784853" y="0"/>
                </a:moveTo>
                <a:lnTo>
                  <a:pt x="0" y="0"/>
                </a:lnTo>
                <a:lnTo>
                  <a:pt x="0" y="1628678"/>
                </a:lnTo>
                <a:lnTo>
                  <a:pt x="1784853" y="1628678"/>
                </a:lnTo>
                <a:lnTo>
                  <a:pt x="178485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1798199" y="3309746"/>
            <a:ext cx="5866899" cy="3718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9932" lvl="1" indent="-254966">
              <a:lnSpc>
                <a:spcPts val="3306"/>
              </a:lnSpc>
              <a:buFont typeface="Arial"/>
              <a:buChar char="•"/>
            </a:pPr>
            <a:r>
              <a:rPr lang="en-US" sz="2361">
                <a:solidFill>
                  <a:srgbClr val="002060"/>
                </a:solidFill>
                <a:latin typeface="Canva Sans"/>
              </a:rPr>
              <a:t>Ninoy Aquino International Airport</a:t>
            </a:r>
          </a:p>
          <a:p>
            <a:pPr marL="509932" lvl="1" indent="-254966">
              <a:lnSpc>
                <a:spcPts val="3306"/>
              </a:lnSpc>
              <a:buFont typeface="Arial"/>
              <a:buChar char="•"/>
            </a:pPr>
            <a:r>
              <a:rPr lang="en-US" sz="2361">
                <a:solidFill>
                  <a:srgbClr val="002060"/>
                </a:solidFill>
                <a:latin typeface="Canva Sans"/>
              </a:rPr>
              <a:t>Clark International Airport</a:t>
            </a:r>
          </a:p>
          <a:p>
            <a:pPr marL="509932" lvl="1" indent="-254966">
              <a:lnSpc>
                <a:spcPts val="3306"/>
              </a:lnSpc>
              <a:buFont typeface="Arial"/>
              <a:buChar char="•"/>
            </a:pPr>
            <a:r>
              <a:rPr lang="en-US" sz="2361">
                <a:solidFill>
                  <a:srgbClr val="002060"/>
                </a:solidFill>
                <a:latin typeface="Canva Sans"/>
              </a:rPr>
              <a:t>Laoag International Airport</a:t>
            </a:r>
          </a:p>
          <a:p>
            <a:pPr marL="509932" lvl="1" indent="-254966">
              <a:lnSpc>
                <a:spcPts val="3306"/>
              </a:lnSpc>
              <a:buFont typeface="Arial"/>
              <a:buChar char="•"/>
            </a:pPr>
            <a:r>
              <a:rPr lang="en-US" sz="2361">
                <a:solidFill>
                  <a:srgbClr val="002060"/>
                </a:solidFill>
                <a:latin typeface="Canva Sans"/>
              </a:rPr>
              <a:t>Mactan–Cebu International Airport</a:t>
            </a:r>
          </a:p>
          <a:p>
            <a:pPr marL="509932" lvl="1" indent="-254966">
              <a:lnSpc>
                <a:spcPts val="3306"/>
              </a:lnSpc>
              <a:buFont typeface="Arial"/>
              <a:buChar char="•"/>
            </a:pPr>
            <a:r>
              <a:rPr lang="en-US" sz="2361">
                <a:solidFill>
                  <a:srgbClr val="002060"/>
                </a:solidFill>
                <a:latin typeface="Canva Sans"/>
              </a:rPr>
              <a:t>Kalibo International Airport</a:t>
            </a:r>
          </a:p>
          <a:p>
            <a:pPr marL="509932" lvl="1" indent="-254966">
              <a:lnSpc>
                <a:spcPts val="3306"/>
              </a:lnSpc>
              <a:buFont typeface="Arial"/>
              <a:buChar char="•"/>
            </a:pPr>
            <a:r>
              <a:rPr lang="en-US" sz="2361">
                <a:solidFill>
                  <a:srgbClr val="002060"/>
                </a:solidFill>
                <a:latin typeface="Canva Sans"/>
              </a:rPr>
              <a:t>Puerto Princesa International Airport</a:t>
            </a:r>
          </a:p>
          <a:p>
            <a:pPr marL="509932" lvl="1" indent="-254966">
              <a:lnSpc>
                <a:spcPts val="3306"/>
              </a:lnSpc>
              <a:buFont typeface="Arial"/>
              <a:buChar char="•"/>
            </a:pPr>
            <a:r>
              <a:rPr lang="en-US" sz="2361">
                <a:solidFill>
                  <a:srgbClr val="002060"/>
                </a:solidFill>
                <a:latin typeface="Canva Sans"/>
              </a:rPr>
              <a:t>Davao International Airport</a:t>
            </a:r>
          </a:p>
          <a:p>
            <a:pPr marL="509932" lvl="1" indent="-254966">
              <a:lnSpc>
                <a:spcPts val="3306"/>
              </a:lnSpc>
              <a:buFont typeface="Arial"/>
              <a:buChar char="•"/>
            </a:pPr>
            <a:r>
              <a:rPr lang="en-US" sz="2361">
                <a:solidFill>
                  <a:srgbClr val="002060"/>
                </a:solidFill>
                <a:latin typeface="Canva Sans"/>
              </a:rPr>
              <a:t>Iloilo International Airport</a:t>
            </a:r>
          </a:p>
          <a:p>
            <a:pPr marL="509932" lvl="1" indent="-254966">
              <a:lnSpc>
                <a:spcPts val="3306"/>
              </a:lnSpc>
              <a:buFont typeface="Arial"/>
              <a:buChar char="•"/>
            </a:pPr>
            <a:r>
              <a:rPr lang="en-US" sz="2361">
                <a:solidFill>
                  <a:srgbClr val="002060"/>
                </a:solidFill>
                <a:latin typeface="Canva Sans"/>
              </a:rPr>
              <a:t>Bohol-Panglao International Airport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673339" y="1654291"/>
            <a:ext cx="3091685" cy="2546324"/>
            <a:chOff x="0" y="0"/>
            <a:chExt cx="999062" cy="82283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99062" cy="822831"/>
            </a:xfrm>
            <a:custGeom>
              <a:avLst/>
              <a:gdLst/>
              <a:ahLst/>
              <a:cxnLst/>
              <a:rect l="l" t="t" r="r" b="b"/>
              <a:pathLst>
                <a:path w="999062" h="822831">
                  <a:moveTo>
                    <a:pt x="499531" y="0"/>
                  </a:moveTo>
                  <a:cubicBezTo>
                    <a:pt x="223648" y="0"/>
                    <a:pt x="0" y="184197"/>
                    <a:pt x="0" y="411416"/>
                  </a:cubicBezTo>
                  <a:cubicBezTo>
                    <a:pt x="0" y="638634"/>
                    <a:pt x="223648" y="822831"/>
                    <a:pt x="499531" y="822831"/>
                  </a:cubicBezTo>
                  <a:cubicBezTo>
                    <a:pt x="775414" y="822831"/>
                    <a:pt x="999062" y="638634"/>
                    <a:pt x="999062" y="411416"/>
                  </a:cubicBezTo>
                  <a:cubicBezTo>
                    <a:pt x="999062" y="184197"/>
                    <a:pt x="775414" y="0"/>
                    <a:pt x="499531" y="0"/>
                  </a:cubicBez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93662" y="48565"/>
              <a:ext cx="811738" cy="697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2"/>
                </a:lnSpc>
              </a:pPr>
              <a:r>
                <a:rPr lang="en-US" sz="2039" dirty="0">
                  <a:solidFill>
                    <a:schemeClr val="bg1"/>
                  </a:solidFill>
                  <a:latin typeface="Arial"/>
                </a:rPr>
                <a:t>Three (3) Island groups: </a:t>
              </a:r>
              <a:r>
                <a:rPr lang="en-US" sz="2039" b="1" dirty="0">
                  <a:solidFill>
                    <a:schemeClr val="bg1"/>
                  </a:solidFill>
                  <a:latin typeface="Arial"/>
                </a:rPr>
                <a:t>Luzon</a:t>
              </a:r>
              <a:r>
                <a:rPr lang="en-US" sz="2039" dirty="0">
                  <a:solidFill>
                    <a:schemeClr val="bg1"/>
                  </a:solidFill>
                  <a:latin typeface="Arial"/>
                </a:rPr>
                <a:t>, </a:t>
              </a:r>
              <a:r>
                <a:rPr lang="en-US" sz="2039" dirty="0">
                  <a:solidFill>
                    <a:schemeClr val="bg1"/>
                  </a:solidFill>
                  <a:latin typeface="Arial Bold"/>
                </a:rPr>
                <a:t>Visayas</a:t>
              </a:r>
              <a:r>
                <a:rPr lang="en-US" sz="2039" dirty="0">
                  <a:solidFill>
                    <a:schemeClr val="bg1"/>
                  </a:solidFill>
                  <a:latin typeface="Arial"/>
                </a:rPr>
                <a:t>, and </a:t>
              </a:r>
              <a:r>
                <a:rPr lang="en-US" sz="2039" b="1" dirty="0">
                  <a:solidFill>
                    <a:schemeClr val="bg1"/>
                  </a:solidFill>
                  <a:latin typeface="Arial"/>
                </a:rPr>
                <a:t>Mindanao</a:t>
              </a:r>
              <a:r>
                <a:rPr lang="en-US" sz="2039" dirty="0">
                  <a:solidFill>
                    <a:schemeClr val="bg1"/>
                  </a:solidFill>
                  <a:latin typeface="Arial"/>
                </a:rPr>
                <a:t>.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1570231" y="2781180"/>
            <a:ext cx="6322835" cy="480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12"/>
              </a:lnSpc>
              <a:spcBef>
                <a:spcPct val="0"/>
              </a:spcBef>
            </a:pPr>
            <a:r>
              <a:rPr lang="en-US" sz="3093">
                <a:solidFill>
                  <a:srgbClr val="002060"/>
                </a:solidFill>
                <a:latin typeface="Montserrat Bold"/>
              </a:rPr>
              <a:t>PHILIPPINE MAJOR AIRPORTS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139238" y="4274511"/>
            <a:ext cx="9525" cy="1566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endParaRPr/>
          </a:p>
        </p:txBody>
      </p:sp>
      <p:grpSp>
        <p:nvGrpSpPr>
          <p:cNvPr id="16" name="Group 16"/>
          <p:cNvGrpSpPr/>
          <p:nvPr/>
        </p:nvGrpSpPr>
        <p:grpSpPr>
          <a:xfrm>
            <a:off x="816606" y="7269852"/>
            <a:ext cx="2805151" cy="2378993"/>
            <a:chOff x="0" y="0"/>
            <a:chExt cx="9584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958400" cy="812800"/>
            </a:xfrm>
            <a:custGeom>
              <a:avLst/>
              <a:gdLst/>
              <a:ahLst/>
              <a:cxnLst/>
              <a:rect l="l" t="t" r="r" b="b"/>
              <a:pathLst>
                <a:path w="958400" h="812800">
                  <a:moveTo>
                    <a:pt x="479200" y="0"/>
                  </a:moveTo>
                  <a:cubicBezTo>
                    <a:pt x="214545" y="0"/>
                    <a:pt x="0" y="181951"/>
                    <a:pt x="0" y="406400"/>
                  </a:cubicBezTo>
                  <a:cubicBezTo>
                    <a:pt x="0" y="630849"/>
                    <a:pt x="214545" y="812800"/>
                    <a:pt x="479200" y="812800"/>
                  </a:cubicBezTo>
                  <a:cubicBezTo>
                    <a:pt x="743855" y="812800"/>
                    <a:pt x="958400" y="630849"/>
                    <a:pt x="958400" y="406400"/>
                  </a:cubicBezTo>
                  <a:cubicBezTo>
                    <a:pt x="958400" y="181951"/>
                    <a:pt x="743855" y="0"/>
                    <a:pt x="479200" y="0"/>
                  </a:cubicBezTo>
                  <a:close/>
                </a:path>
              </a:pathLst>
            </a:custGeom>
            <a:solidFill>
              <a:srgbClr val="002060"/>
            </a:solidFill>
          </p:spPr>
          <p:txBody>
            <a:bodyPr anchor="ctr"/>
            <a:lstStyle/>
            <a:p>
              <a:pPr algn="ctr"/>
              <a:r>
                <a:rPr lang="en-US" sz="3200" b="1" dirty="0">
                  <a:solidFill>
                    <a:schemeClr val="bg1">
                      <a:lumMod val="95000"/>
                    </a:schemeClr>
                  </a:solidFill>
                </a:rPr>
                <a:t>90 airports nationwide</a:t>
              </a:r>
              <a:r>
                <a:rPr lang="en-US" dirty="0"/>
                <a:t>;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89850" y="57150"/>
              <a:ext cx="7787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 lang="en-US" sz="2000" dirty="0">
                <a:solidFill>
                  <a:srgbClr val="FFFFFF"/>
                </a:solidFill>
                <a:latin typeface="Arial Bold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525409" y="4445961"/>
            <a:ext cx="3387545" cy="2576241"/>
            <a:chOff x="0" y="0"/>
            <a:chExt cx="1476970" cy="112324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476970" cy="1123242"/>
            </a:xfrm>
            <a:custGeom>
              <a:avLst/>
              <a:gdLst/>
              <a:ahLst/>
              <a:cxnLst/>
              <a:rect l="l" t="t" r="r" b="b"/>
              <a:pathLst>
                <a:path w="1476970" h="1123242">
                  <a:moveTo>
                    <a:pt x="738485" y="0"/>
                  </a:moveTo>
                  <a:cubicBezTo>
                    <a:pt x="330631" y="0"/>
                    <a:pt x="0" y="251446"/>
                    <a:pt x="0" y="561621"/>
                  </a:cubicBezTo>
                  <a:cubicBezTo>
                    <a:pt x="0" y="871795"/>
                    <a:pt x="330631" y="1123242"/>
                    <a:pt x="738485" y="1123242"/>
                  </a:cubicBezTo>
                  <a:cubicBezTo>
                    <a:pt x="1146339" y="1123242"/>
                    <a:pt x="1476970" y="871795"/>
                    <a:pt x="1476970" y="561621"/>
                  </a:cubicBezTo>
                  <a:cubicBezTo>
                    <a:pt x="1476970" y="251446"/>
                    <a:pt x="1146339" y="0"/>
                    <a:pt x="738485" y="0"/>
                  </a:cubicBez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38466" y="169801"/>
              <a:ext cx="1200038" cy="9316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r>
                <a:rPr lang="en-US" sz="5400" b="1" u="sng" dirty="0">
                  <a:solidFill>
                    <a:srgbClr val="FFFFFF"/>
                  </a:solidFill>
                  <a:latin typeface="Arial Bold"/>
                </a:rPr>
                <a:t>7,641</a:t>
              </a:r>
            </a:p>
            <a:p>
              <a:pPr algn="ctr">
                <a:lnSpc>
                  <a:spcPts val="2160"/>
                </a:lnSpc>
              </a:pPr>
              <a:endParaRPr lang="en-US" sz="5400" b="1" u="sng" dirty="0">
                <a:solidFill>
                  <a:srgbClr val="FFFFFF"/>
                </a:solidFill>
                <a:latin typeface="Arial Bold"/>
              </a:endParaRPr>
            </a:p>
            <a:p>
              <a:pPr algn="ctr">
                <a:lnSpc>
                  <a:spcPts val="2160"/>
                </a:lnSpc>
              </a:pPr>
              <a:endParaRPr lang="en-US" sz="5400" b="1" u="sng" dirty="0">
                <a:solidFill>
                  <a:srgbClr val="FFFFFF"/>
                </a:solidFill>
                <a:latin typeface="Arial Bold"/>
              </a:endParaRPr>
            </a:p>
            <a:p>
              <a:pPr algn="ctr">
                <a:lnSpc>
                  <a:spcPts val="2160"/>
                </a:lnSpc>
              </a:pPr>
              <a:r>
                <a:rPr lang="en-US" sz="5400" dirty="0">
                  <a:solidFill>
                    <a:srgbClr val="FFFFFF"/>
                  </a:solidFill>
                  <a:latin typeface="Arial Bold"/>
                </a:rPr>
                <a:t> Islands</a:t>
              </a:r>
              <a:endParaRPr lang="en-US" sz="2400" dirty="0">
                <a:solidFill>
                  <a:srgbClr val="FFFFFF"/>
                </a:solidFill>
                <a:latin typeface="Arial Bold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 rot="3775">
            <a:off x="-9530" y="1256664"/>
            <a:ext cx="17344060" cy="0"/>
          </a:xfrm>
          <a:prstGeom prst="line">
            <a:avLst/>
          </a:prstGeom>
          <a:ln w="9525" cap="rnd">
            <a:solidFill>
              <a:srgbClr val="0020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6291740" y="513274"/>
            <a:ext cx="9914250" cy="581250"/>
            <a:chOff x="0" y="0"/>
            <a:chExt cx="13219000" cy="775000"/>
          </a:xfrm>
        </p:grpSpPr>
        <p:sp>
          <p:nvSpPr>
            <p:cNvPr id="5" name="Freeform 5"/>
            <p:cNvSpPr/>
            <p:nvPr/>
          </p:nvSpPr>
          <p:spPr>
            <a:xfrm>
              <a:off x="25400" y="25400"/>
              <a:ext cx="13168249" cy="724154"/>
            </a:xfrm>
            <a:custGeom>
              <a:avLst/>
              <a:gdLst/>
              <a:ahLst/>
              <a:cxnLst/>
              <a:rect l="l" t="t" r="r" b="b"/>
              <a:pathLst>
                <a:path w="13168249" h="724154">
                  <a:moveTo>
                    <a:pt x="0" y="0"/>
                  </a:moveTo>
                  <a:lnTo>
                    <a:pt x="13168249" y="0"/>
                  </a:lnTo>
                  <a:lnTo>
                    <a:pt x="13168249" y="724154"/>
                  </a:lnTo>
                  <a:lnTo>
                    <a:pt x="0" y="724154"/>
                  </a:lnTo>
                  <a:close/>
                </a:path>
              </a:pathLst>
            </a:custGeom>
            <a:solidFill>
              <a:srgbClr val="0C5AD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13219049" cy="774954"/>
            </a:xfrm>
            <a:custGeom>
              <a:avLst/>
              <a:gdLst/>
              <a:ahLst/>
              <a:cxnLst/>
              <a:rect l="l" t="t" r="r" b="b"/>
              <a:pathLst>
                <a:path w="13219049" h="774954">
                  <a:moveTo>
                    <a:pt x="25400" y="0"/>
                  </a:moveTo>
                  <a:lnTo>
                    <a:pt x="13193649" y="0"/>
                  </a:lnTo>
                  <a:cubicBezTo>
                    <a:pt x="13207619" y="0"/>
                    <a:pt x="13219049" y="11430"/>
                    <a:pt x="13219049" y="25400"/>
                  </a:cubicBezTo>
                  <a:lnTo>
                    <a:pt x="13219049" y="749554"/>
                  </a:lnTo>
                  <a:cubicBezTo>
                    <a:pt x="13219049" y="763524"/>
                    <a:pt x="13207619" y="774954"/>
                    <a:pt x="13193649" y="774954"/>
                  </a:cubicBezTo>
                  <a:lnTo>
                    <a:pt x="25400" y="774954"/>
                  </a:lnTo>
                  <a:cubicBezTo>
                    <a:pt x="11430" y="774954"/>
                    <a:pt x="0" y="763524"/>
                    <a:pt x="0" y="749554"/>
                  </a:cubicBezTo>
                  <a:lnTo>
                    <a:pt x="0" y="25400"/>
                  </a:lnTo>
                  <a:cubicBezTo>
                    <a:pt x="0" y="11430"/>
                    <a:pt x="11430" y="0"/>
                    <a:pt x="25400" y="0"/>
                  </a:cubicBezTo>
                  <a:moveTo>
                    <a:pt x="25400" y="50800"/>
                  </a:moveTo>
                  <a:lnTo>
                    <a:pt x="25400" y="25400"/>
                  </a:lnTo>
                  <a:lnTo>
                    <a:pt x="50800" y="25400"/>
                  </a:lnTo>
                  <a:lnTo>
                    <a:pt x="50800" y="749554"/>
                  </a:lnTo>
                  <a:lnTo>
                    <a:pt x="25400" y="749554"/>
                  </a:lnTo>
                  <a:lnTo>
                    <a:pt x="25400" y="724154"/>
                  </a:lnTo>
                  <a:lnTo>
                    <a:pt x="13193649" y="724154"/>
                  </a:lnTo>
                  <a:lnTo>
                    <a:pt x="13193649" y="749554"/>
                  </a:lnTo>
                  <a:lnTo>
                    <a:pt x="13168249" y="749554"/>
                  </a:lnTo>
                  <a:lnTo>
                    <a:pt x="13168249" y="25400"/>
                  </a:lnTo>
                  <a:lnTo>
                    <a:pt x="13193649" y="25400"/>
                  </a:lnTo>
                  <a:lnTo>
                    <a:pt x="13193649" y="50800"/>
                  </a:lnTo>
                  <a:lnTo>
                    <a:pt x="25400" y="50800"/>
                  </a:lnTo>
                  <a:close/>
                </a:path>
              </a:pathLst>
            </a:custGeom>
            <a:solidFill>
              <a:srgbClr val="0C5ADB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19050" y="513262"/>
            <a:ext cx="15792450" cy="642004"/>
            <a:chOff x="0" y="0"/>
            <a:chExt cx="21056600" cy="856005"/>
          </a:xfrm>
        </p:grpSpPr>
        <p:sp>
          <p:nvSpPr>
            <p:cNvPr id="8" name="Freeform 8"/>
            <p:cNvSpPr/>
            <p:nvPr/>
          </p:nvSpPr>
          <p:spPr>
            <a:xfrm>
              <a:off x="25400" y="28055"/>
              <a:ext cx="20826603" cy="799845"/>
            </a:xfrm>
            <a:custGeom>
              <a:avLst/>
              <a:gdLst/>
              <a:ahLst/>
              <a:cxnLst/>
              <a:rect l="l" t="t" r="r" b="b"/>
              <a:pathLst>
                <a:path w="20826603" h="799845">
                  <a:moveTo>
                    <a:pt x="0" y="0"/>
                  </a:moveTo>
                  <a:lnTo>
                    <a:pt x="20826603" y="0"/>
                  </a:lnTo>
                  <a:lnTo>
                    <a:pt x="20826603" y="799845"/>
                  </a:lnTo>
                  <a:lnTo>
                    <a:pt x="0" y="799845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20877403" cy="855955"/>
            </a:xfrm>
            <a:custGeom>
              <a:avLst/>
              <a:gdLst/>
              <a:ahLst/>
              <a:cxnLst/>
              <a:rect l="l" t="t" r="r" b="b"/>
              <a:pathLst>
                <a:path w="20877403" h="855955">
                  <a:moveTo>
                    <a:pt x="25400" y="0"/>
                  </a:moveTo>
                  <a:lnTo>
                    <a:pt x="20852003" y="0"/>
                  </a:lnTo>
                  <a:cubicBezTo>
                    <a:pt x="20865973" y="0"/>
                    <a:pt x="20877403" y="12625"/>
                    <a:pt x="20877403" y="28055"/>
                  </a:cubicBezTo>
                  <a:lnTo>
                    <a:pt x="20877403" y="827900"/>
                  </a:lnTo>
                  <a:cubicBezTo>
                    <a:pt x="20877403" y="843330"/>
                    <a:pt x="20865973" y="855955"/>
                    <a:pt x="20852003" y="855955"/>
                  </a:cubicBezTo>
                  <a:lnTo>
                    <a:pt x="25400" y="855955"/>
                  </a:lnTo>
                  <a:cubicBezTo>
                    <a:pt x="11430" y="855955"/>
                    <a:pt x="0" y="843330"/>
                    <a:pt x="0" y="827900"/>
                  </a:cubicBezTo>
                  <a:lnTo>
                    <a:pt x="0" y="28055"/>
                  </a:lnTo>
                  <a:cubicBezTo>
                    <a:pt x="0" y="12625"/>
                    <a:pt x="11430" y="0"/>
                    <a:pt x="25400" y="0"/>
                  </a:cubicBezTo>
                  <a:moveTo>
                    <a:pt x="25400" y="56110"/>
                  </a:moveTo>
                  <a:lnTo>
                    <a:pt x="25400" y="28055"/>
                  </a:lnTo>
                  <a:lnTo>
                    <a:pt x="50800" y="28055"/>
                  </a:lnTo>
                  <a:lnTo>
                    <a:pt x="50800" y="827900"/>
                  </a:lnTo>
                  <a:lnTo>
                    <a:pt x="25400" y="827900"/>
                  </a:lnTo>
                  <a:lnTo>
                    <a:pt x="25400" y="799845"/>
                  </a:lnTo>
                  <a:lnTo>
                    <a:pt x="20852003" y="799845"/>
                  </a:lnTo>
                  <a:lnTo>
                    <a:pt x="20852003" y="827900"/>
                  </a:lnTo>
                  <a:lnTo>
                    <a:pt x="20826603" y="827900"/>
                  </a:lnTo>
                  <a:lnTo>
                    <a:pt x="20826603" y="28055"/>
                  </a:lnTo>
                  <a:lnTo>
                    <a:pt x="20852003" y="28055"/>
                  </a:lnTo>
                  <a:lnTo>
                    <a:pt x="20852003" y="56110"/>
                  </a:lnTo>
                  <a:lnTo>
                    <a:pt x="25400" y="5611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79200" y="0"/>
              <a:ext cx="20877400" cy="8560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3419"/>
                </a:lnSpc>
              </a:pPr>
              <a:r>
                <a:rPr lang="en-US" sz="2850" dirty="0" err="1">
                  <a:solidFill>
                    <a:srgbClr val="FFFFFF"/>
                  </a:solidFill>
                  <a:latin typeface="Montserrat Bold"/>
                </a:rPr>
                <a:t>DOTr</a:t>
              </a:r>
              <a:r>
                <a:rPr lang="en-US" sz="2850" dirty="0">
                  <a:solidFill>
                    <a:srgbClr val="FFFFFF"/>
                  </a:solidFill>
                  <a:latin typeface="Montserrat Bold"/>
                </a:rPr>
                <a:t> PLANS AND PROGRAMS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6167838" y="513274"/>
            <a:ext cx="169500" cy="581250"/>
            <a:chOff x="0" y="0"/>
            <a:chExt cx="226000" cy="775000"/>
          </a:xfrm>
        </p:grpSpPr>
        <p:sp>
          <p:nvSpPr>
            <p:cNvPr id="12" name="Freeform 12"/>
            <p:cNvSpPr/>
            <p:nvPr/>
          </p:nvSpPr>
          <p:spPr>
            <a:xfrm>
              <a:off x="25400" y="25400"/>
              <a:ext cx="175260" cy="724154"/>
            </a:xfrm>
            <a:custGeom>
              <a:avLst/>
              <a:gdLst/>
              <a:ahLst/>
              <a:cxnLst/>
              <a:rect l="l" t="t" r="r" b="b"/>
              <a:pathLst>
                <a:path w="175260" h="724154">
                  <a:moveTo>
                    <a:pt x="0" y="0"/>
                  </a:moveTo>
                  <a:lnTo>
                    <a:pt x="175260" y="0"/>
                  </a:lnTo>
                  <a:lnTo>
                    <a:pt x="175260" y="724154"/>
                  </a:lnTo>
                  <a:lnTo>
                    <a:pt x="0" y="724154"/>
                  </a:lnTo>
                  <a:close/>
                </a:path>
              </a:pathLst>
            </a:custGeom>
            <a:solidFill>
              <a:srgbClr val="8CB5F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0"/>
              <a:ext cx="226060" cy="774954"/>
            </a:xfrm>
            <a:custGeom>
              <a:avLst/>
              <a:gdLst/>
              <a:ahLst/>
              <a:cxnLst/>
              <a:rect l="l" t="t" r="r" b="b"/>
              <a:pathLst>
                <a:path w="226060" h="774954">
                  <a:moveTo>
                    <a:pt x="25400" y="0"/>
                  </a:moveTo>
                  <a:lnTo>
                    <a:pt x="200660" y="0"/>
                  </a:lnTo>
                  <a:cubicBezTo>
                    <a:pt x="214630" y="0"/>
                    <a:pt x="226060" y="11430"/>
                    <a:pt x="226060" y="25400"/>
                  </a:cubicBezTo>
                  <a:lnTo>
                    <a:pt x="226060" y="749554"/>
                  </a:lnTo>
                  <a:cubicBezTo>
                    <a:pt x="226060" y="763524"/>
                    <a:pt x="214630" y="774954"/>
                    <a:pt x="200660" y="774954"/>
                  </a:cubicBezTo>
                  <a:lnTo>
                    <a:pt x="25400" y="774954"/>
                  </a:lnTo>
                  <a:cubicBezTo>
                    <a:pt x="11430" y="774954"/>
                    <a:pt x="0" y="763524"/>
                    <a:pt x="0" y="749554"/>
                  </a:cubicBezTo>
                  <a:lnTo>
                    <a:pt x="0" y="25400"/>
                  </a:lnTo>
                  <a:cubicBezTo>
                    <a:pt x="0" y="11430"/>
                    <a:pt x="11430" y="0"/>
                    <a:pt x="25400" y="0"/>
                  </a:cubicBezTo>
                  <a:moveTo>
                    <a:pt x="25400" y="50800"/>
                  </a:moveTo>
                  <a:lnTo>
                    <a:pt x="25400" y="25400"/>
                  </a:lnTo>
                  <a:lnTo>
                    <a:pt x="50800" y="25400"/>
                  </a:lnTo>
                  <a:lnTo>
                    <a:pt x="50800" y="749554"/>
                  </a:lnTo>
                  <a:lnTo>
                    <a:pt x="25400" y="749554"/>
                  </a:lnTo>
                  <a:lnTo>
                    <a:pt x="25400" y="724154"/>
                  </a:lnTo>
                  <a:lnTo>
                    <a:pt x="200660" y="724154"/>
                  </a:lnTo>
                  <a:lnTo>
                    <a:pt x="200660" y="749554"/>
                  </a:lnTo>
                  <a:lnTo>
                    <a:pt x="175260" y="749554"/>
                  </a:lnTo>
                  <a:lnTo>
                    <a:pt x="175260" y="25400"/>
                  </a:lnTo>
                  <a:lnTo>
                    <a:pt x="200660" y="25400"/>
                  </a:lnTo>
                  <a:lnTo>
                    <a:pt x="200660" y="50800"/>
                  </a:lnTo>
                  <a:lnTo>
                    <a:pt x="25400" y="50800"/>
                  </a:lnTo>
                  <a:close/>
                </a:path>
              </a:pathLst>
            </a:custGeom>
            <a:solidFill>
              <a:srgbClr val="8CB5F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739098" y="1842554"/>
            <a:ext cx="8177262" cy="1371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4500">
                <a:solidFill>
                  <a:srgbClr val="002060"/>
                </a:solidFill>
                <a:latin typeface="Montserrat Bold"/>
              </a:rPr>
              <a:t>NAIA Public-Private Partnership Project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139238" y="4652344"/>
            <a:ext cx="9525" cy="887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3342766" y="3891730"/>
            <a:ext cx="12400815" cy="14767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</a:pPr>
            <a:endParaRPr sz="2400" dirty="0"/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Montserrat"/>
              </a:rPr>
              <a:t>₱88 billion within first 6 years</a:t>
            </a:r>
          </a:p>
          <a:p>
            <a:pPr marL="1209039" lvl="2" indent="-403013" algn="just">
              <a:lnSpc>
                <a:spcPts val="3919"/>
              </a:lnSpc>
              <a:buFont typeface="Arial"/>
              <a:buChar char="⚬"/>
            </a:pPr>
            <a:r>
              <a:rPr lang="en-US" sz="3200" dirty="0">
                <a:solidFill>
                  <a:srgbClr val="000000"/>
                </a:solidFill>
                <a:latin typeface="Montserrat"/>
              </a:rPr>
              <a:t>₱122.3 billion for the entire 25-year Concession Period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12339" y="5688012"/>
            <a:ext cx="9846459" cy="4410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3600" dirty="0">
                <a:solidFill>
                  <a:srgbClr val="002060"/>
                </a:solidFill>
                <a:latin typeface="Montserrat Bold"/>
              </a:rPr>
              <a:t>EXPECTED AIRPORT IMPROVEMENTS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39098" y="8512417"/>
            <a:ext cx="3375702" cy="4410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3600" dirty="0">
                <a:solidFill>
                  <a:srgbClr val="002060"/>
                </a:solidFill>
                <a:latin typeface="Montserrat Bold"/>
              </a:rPr>
              <a:t>NEXT STEPS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309636" y="6324126"/>
            <a:ext cx="13335270" cy="1976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59459" lvl="1" indent="-457200" algn="just">
              <a:lnSpc>
                <a:spcPts val="3919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00000"/>
                </a:solidFill>
                <a:latin typeface="Montserrat"/>
              </a:rPr>
              <a:t>Increased passenger capacity from 35mppa to 62mppa</a:t>
            </a:r>
          </a:p>
          <a:p>
            <a:pPr marL="759459" lvl="1" indent="-457200" algn="just">
              <a:lnSpc>
                <a:spcPts val="3919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00000"/>
                </a:solidFill>
                <a:latin typeface="Montserrat"/>
              </a:rPr>
              <a:t>Increased Air Traffic Movements (ATMs) to 48 ATMs per hour</a:t>
            </a:r>
          </a:p>
          <a:p>
            <a:pPr marL="759459" lvl="1" indent="-457200" algn="just">
              <a:lnSpc>
                <a:spcPts val="3919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00000"/>
                </a:solidFill>
                <a:latin typeface="Montserrat"/>
              </a:rPr>
              <a:t>Digitalization of passenger processing and airport operations</a:t>
            </a:r>
          </a:p>
          <a:p>
            <a:pPr marL="759459" lvl="1" indent="-457200" algn="just">
              <a:lnSpc>
                <a:spcPts val="3919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00000"/>
                </a:solidFill>
                <a:latin typeface="Montserrat"/>
              </a:rPr>
              <a:t>Improved passenger experience and retail options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372583" y="9119886"/>
            <a:ext cx="12833444" cy="976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59459" lvl="1" indent="-457200" algn="just">
              <a:lnSpc>
                <a:spcPts val="3919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0B050"/>
                </a:solidFill>
                <a:latin typeface="Montserrat Bold"/>
              </a:rPr>
              <a:t>March 18, 2024</a:t>
            </a:r>
            <a:r>
              <a:rPr lang="en-US" sz="3200" dirty="0">
                <a:solidFill>
                  <a:srgbClr val="C71E13"/>
                </a:solidFill>
                <a:latin typeface="Montserrat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- Signing of Concession Agreement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3200" dirty="0">
                <a:solidFill>
                  <a:srgbClr val="C71E13"/>
                </a:solidFill>
                <a:latin typeface="Montserrat Bold"/>
              </a:rPr>
              <a:t>September 11, 2024 or earlier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 - O &amp; M Start Date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643468" y="1661717"/>
            <a:ext cx="8644532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4000" dirty="0">
                <a:solidFill>
                  <a:srgbClr val="002060"/>
                </a:solidFill>
                <a:latin typeface="Montserrat Bold"/>
              </a:rPr>
              <a:t>3 DECADES + </a:t>
            </a:r>
          </a:p>
          <a:p>
            <a:pPr>
              <a:spcBef>
                <a:spcPct val="0"/>
              </a:spcBef>
            </a:pPr>
            <a:r>
              <a:rPr lang="en-US" sz="4000" dirty="0">
                <a:solidFill>
                  <a:srgbClr val="002060"/>
                </a:solidFill>
                <a:latin typeface="Montserrat Bold"/>
              </a:rPr>
              <a:t>6 ADMINISTRATIONS IN THE MAKING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38429" y="3780891"/>
            <a:ext cx="6576771" cy="4410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60"/>
              </a:lnSpc>
              <a:spcBef>
                <a:spcPct val="0"/>
              </a:spcBef>
            </a:pPr>
            <a:r>
              <a:rPr lang="en-US" sz="3600" dirty="0">
                <a:solidFill>
                  <a:srgbClr val="002060"/>
                </a:solidFill>
                <a:latin typeface="Montserrat Bold"/>
              </a:rPr>
              <a:t>CAPITAL INVESTMENTS</a:t>
            </a:r>
          </a:p>
        </p:txBody>
      </p:sp>
      <p:sp>
        <p:nvSpPr>
          <p:cNvPr id="23" name="AutoShape 23"/>
          <p:cNvSpPr/>
          <p:nvPr/>
        </p:nvSpPr>
        <p:spPr>
          <a:xfrm>
            <a:off x="9144000" y="1824428"/>
            <a:ext cx="0" cy="1483824"/>
          </a:xfrm>
          <a:prstGeom prst="line">
            <a:avLst/>
          </a:prstGeom>
          <a:ln w="38100" cap="flat">
            <a:solidFill>
              <a:srgbClr val="0020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 rot="3775">
            <a:off x="-9530" y="1256664"/>
            <a:ext cx="17344060" cy="0"/>
          </a:xfrm>
          <a:prstGeom prst="line">
            <a:avLst/>
          </a:prstGeom>
          <a:ln w="9525" cap="rnd">
            <a:solidFill>
              <a:srgbClr val="0020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6291740" y="513274"/>
            <a:ext cx="9914250" cy="581250"/>
            <a:chOff x="0" y="0"/>
            <a:chExt cx="13219000" cy="775000"/>
          </a:xfrm>
        </p:grpSpPr>
        <p:sp>
          <p:nvSpPr>
            <p:cNvPr id="5" name="Freeform 5"/>
            <p:cNvSpPr/>
            <p:nvPr/>
          </p:nvSpPr>
          <p:spPr>
            <a:xfrm>
              <a:off x="25400" y="25400"/>
              <a:ext cx="13168249" cy="724154"/>
            </a:xfrm>
            <a:custGeom>
              <a:avLst/>
              <a:gdLst/>
              <a:ahLst/>
              <a:cxnLst/>
              <a:rect l="l" t="t" r="r" b="b"/>
              <a:pathLst>
                <a:path w="13168249" h="724154">
                  <a:moveTo>
                    <a:pt x="0" y="0"/>
                  </a:moveTo>
                  <a:lnTo>
                    <a:pt x="13168249" y="0"/>
                  </a:lnTo>
                  <a:lnTo>
                    <a:pt x="13168249" y="724154"/>
                  </a:lnTo>
                  <a:lnTo>
                    <a:pt x="0" y="724154"/>
                  </a:lnTo>
                  <a:close/>
                </a:path>
              </a:pathLst>
            </a:custGeom>
            <a:solidFill>
              <a:srgbClr val="0C5AD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13219049" cy="774954"/>
            </a:xfrm>
            <a:custGeom>
              <a:avLst/>
              <a:gdLst/>
              <a:ahLst/>
              <a:cxnLst/>
              <a:rect l="l" t="t" r="r" b="b"/>
              <a:pathLst>
                <a:path w="13219049" h="774954">
                  <a:moveTo>
                    <a:pt x="25400" y="0"/>
                  </a:moveTo>
                  <a:lnTo>
                    <a:pt x="13193649" y="0"/>
                  </a:lnTo>
                  <a:cubicBezTo>
                    <a:pt x="13207619" y="0"/>
                    <a:pt x="13219049" y="11430"/>
                    <a:pt x="13219049" y="25400"/>
                  </a:cubicBezTo>
                  <a:lnTo>
                    <a:pt x="13219049" y="749554"/>
                  </a:lnTo>
                  <a:cubicBezTo>
                    <a:pt x="13219049" y="763524"/>
                    <a:pt x="13207619" y="774954"/>
                    <a:pt x="13193649" y="774954"/>
                  </a:cubicBezTo>
                  <a:lnTo>
                    <a:pt x="25400" y="774954"/>
                  </a:lnTo>
                  <a:cubicBezTo>
                    <a:pt x="11430" y="774954"/>
                    <a:pt x="0" y="763524"/>
                    <a:pt x="0" y="749554"/>
                  </a:cubicBezTo>
                  <a:lnTo>
                    <a:pt x="0" y="25400"/>
                  </a:lnTo>
                  <a:cubicBezTo>
                    <a:pt x="0" y="11430"/>
                    <a:pt x="11430" y="0"/>
                    <a:pt x="25400" y="0"/>
                  </a:cubicBezTo>
                  <a:moveTo>
                    <a:pt x="25400" y="50800"/>
                  </a:moveTo>
                  <a:lnTo>
                    <a:pt x="25400" y="25400"/>
                  </a:lnTo>
                  <a:lnTo>
                    <a:pt x="50800" y="25400"/>
                  </a:lnTo>
                  <a:lnTo>
                    <a:pt x="50800" y="749554"/>
                  </a:lnTo>
                  <a:lnTo>
                    <a:pt x="25400" y="749554"/>
                  </a:lnTo>
                  <a:lnTo>
                    <a:pt x="25400" y="724154"/>
                  </a:lnTo>
                  <a:lnTo>
                    <a:pt x="13193649" y="724154"/>
                  </a:lnTo>
                  <a:lnTo>
                    <a:pt x="13193649" y="749554"/>
                  </a:lnTo>
                  <a:lnTo>
                    <a:pt x="13168249" y="749554"/>
                  </a:lnTo>
                  <a:lnTo>
                    <a:pt x="13168249" y="25400"/>
                  </a:lnTo>
                  <a:lnTo>
                    <a:pt x="13193649" y="25400"/>
                  </a:lnTo>
                  <a:lnTo>
                    <a:pt x="13193649" y="50800"/>
                  </a:lnTo>
                  <a:lnTo>
                    <a:pt x="25400" y="50800"/>
                  </a:lnTo>
                  <a:close/>
                </a:path>
              </a:pathLst>
            </a:custGeom>
            <a:solidFill>
              <a:srgbClr val="0C5ADB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19050" y="513262"/>
            <a:ext cx="15792450" cy="642004"/>
            <a:chOff x="0" y="0"/>
            <a:chExt cx="21056600" cy="856005"/>
          </a:xfrm>
        </p:grpSpPr>
        <p:sp>
          <p:nvSpPr>
            <p:cNvPr id="8" name="Freeform 8"/>
            <p:cNvSpPr/>
            <p:nvPr/>
          </p:nvSpPr>
          <p:spPr>
            <a:xfrm>
              <a:off x="25400" y="28055"/>
              <a:ext cx="20826603" cy="799845"/>
            </a:xfrm>
            <a:custGeom>
              <a:avLst/>
              <a:gdLst/>
              <a:ahLst/>
              <a:cxnLst/>
              <a:rect l="l" t="t" r="r" b="b"/>
              <a:pathLst>
                <a:path w="20826603" h="799845">
                  <a:moveTo>
                    <a:pt x="0" y="0"/>
                  </a:moveTo>
                  <a:lnTo>
                    <a:pt x="20826603" y="0"/>
                  </a:lnTo>
                  <a:lnTo>
                    <a:pt x="20826603" y="799845"/>
                  </a:lnTo>
                  <a:lnTo>
                    <a:pt x="0" y="799845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20877403" cy="855955"/>
            </a:xfrm>
            <a:custGeom>
              <a:avLst/>
              <a:gdLst/>
              <a:ahLst/>
              <a:cxnLst/>
              <a:rect l="l" t="t" r="r" b="b"/>
              <a:pathLst>
                <a:path w="20877403" h="855955">
                  <a:moveTo>
                    <a:pt x="25400" y="0"/>
                  </a:moveTo>
                  <a:lnTo>
                    <a:pt x="20852003" y="0"/>
                  </a:lnTo>
                  <a:cubicBezTo>
                    <a:pt x="20865973" y="0"/>
                    <a:pt x="20877403" y="12625"/>
                    <a:pt x="20877403" y="28055"/>
                  </a:cubicBezTo>
                  <a:lnTo>
                    <a:pt x="20877403" y="827900"/>
                  </a:lnTo>
                  <a:cubicBezTo>
                    <a:pt x="20877403" y="843330"/>
                    <a:pt x="20865973" y="855955"/>
                    <a:pt x="20852003" y="855955"/>
                  </a:cubicBezTo>
                  <a:lnTo>
                    <a:pt x="25400" y="855955"/>
                  </a:lnTo>
                  <a:cubicBezTo>
                    <a:pt x="11430" y="855955"/>
                    <a:pt x="0" y="843330"/>
                    <a:pt x="0" y="827900"/>
                  </a:cubicBezTo>
                  <a:lnTo>
                    <a:pt x="0" y="28055"/>
                  </a:lnTo>
                  <a:cubicBezTo>
                    <a:pt x="0" y="12625"/>
                    <a:pt x="11430" y="0"/>
                    <a:pt x="25400" y="0"/>
                  </a:cubicBezTo>
                  <a:moveTo>
                    <a:pt x="25400" y="56110"/>
                  </a:moveTo>
                  <a:lnTo>
                    <a:pt x="25400" y="28055"/>
                  </a:lnTo>
                  <a:lnTo>
                    <a:pt x="50800" y="28055"/>
                  </a:lnTo>
                  <a:lnTo>
                    <a:pt x="50800" y="827900"/>
                  </a:lnTo>
                  <a:lnTo>
                    <a:pt x="25400" y="827900"/>
                  </a:lnTo>
                  <a:lnTo>
                    <a:pt x="25400" y="799845"/>
                  </a:lnTo>
                  <a:lnTo>
                    <a:pt x="20852003" y="799845"/>
                  </a:lnTo>
                  <a:lnTo>
                    <a:pt x="20852003" y="827900"/>
                  </a:lnTo>
                  <a:lnTo>
                    <a:pt x="20826603" y="827900"/>
                  </a:lnTo>
                  <a:lnTo>
                    <a:pt x="20826603" y="28055"/>
                  </a:lnTo>
                  <a:lnTo>
                    <a:pt x="20852003" y="28055"/>
                  </a:lnTo>
                  <a:lnTo>
                    <a:pt x="20852003" y="56110"/>
                  </a:lnTo>
                  <a:lnTo>
                    <a:pt x="25400" y="5611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79200" y="0"/>
              <a:ext cx="20877400" cy="8560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3419"/>
                </a:lnSpc>
              </a:pPr>
              <a:r>
                <a:rPr lang="en-US" sz="2850" dirty="0" err="1">
                  <a:solidFill>
                    <a:srgbClr val="FFFFFF"/>
                  </a:solidFill>
                  <a:latin typeface="Montserrat Bold"/>
                </a:rPr>
                <a:t>DOTr</a:t>
              </a:r>
              <a:r>
                <a:rPr lang="en-US" sz="2850" dirty="0">
                  <a:solidFill>
                    <a:srgbClr val="FFFFFF"/>
                  </a:solidFill>
                  <a:latin typeface="Montserrat Bold"/>
                </a:rPr>
                <a:t> PLANS AND PROGRAMS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6167838" y="513274"/>
            <a:ext cx="169500" cy="581250"/>
            <a:chOff x="0" y="0"/>
            <a:chExt cx="226000" cy="775000"/>
          </a:xfrm>
        </p:grpSpPr>
        <p:sp>
          <p:nvSpPr>
            <p:cNvPr id="12" name="Freeform 12"/>
            <p:cNvSpPr/>
            <p:nvPr/>
          </p:nvSpPr>
          <p:spPr>
            <a:xfrm>
              <a:off x="25400" y="25400"/>
              <a:ext cx="175260" cy="724154"/>
            </a:xfrm>
            <a:custGeom>
              <a:avLst/>
              <a:gdLst/>
              <a:ahLst/>
              <a:cxnLst/>
              <a:rect l="l" t="t" r="r" b="b"/>
              <a:pathLst>
                <a:path w="175260" h="724154">
                  <a:moveTo>
                    <a:pt x="0" y="0"/>
                  </a:moveTo>
                  <a:lnTo>
                    <a:pt x="175260" y="0"/>
                  </a:lnTo>
                  <a:lnTo>
                    <a:pt x="175260" y="724154"/>
                  </a:lnTo>
                  <a:lnTo>
                    <a:pt x="0" y="724154"/>
                  </a:lnTo>
                  <a:close/>
                </a:path>
              </a:pathLst>
            </a:custGeom>
            <a:solidFill>
              <a:srgbClr val="8CB5F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0"/>
              <a:ext cx="226060" cy="774954"/>
            </a:xfrm>
            <a:custGeom>
              <a:avLst/>
              <a:gdLst/>
              <a:ahLst/>
              <a:cxnLst/>
              <a:rect l="l" t="t" r="r" b="b"/>
              <a:pathLst>
                <a:path w="226060" h="774954">
                  <a:moveTo>
                    <a:pt x="25400" y="0"/>
                  </a:moveTo>
                  <a:lnTo>
                    <a:pt x="200660" y="0"/>
                  </a:lnTo>
                  <a:cubicBezTo>
                    <a:pt x="214630" y="0"/>
                    <a:pt x="226060" y="11430"/>
                    <a:pt x="226060" y="25400"/>
                  </a:cubicBezTo>
                  <a:lnTo>
                    <a:pt x="226060" y="749554"/>
                  </a:lnTo>
                  <a:cubicBezTo>
                    <a:pt x="226060" y="763524"/>
                    <a:pt x="214630" y="774954"/>
                    <a:pt x="200660" y="774954"/>
                  </a:cubicBezTo>
                  <a:lnTo>
                    <a:pt x="25400" y="774954"/>
                  </a:lnTo>
                  <a:cubicBezTo>
                    <a:pt x="11430" y="774954"/>
                    <a:pt x="0" y="763524"/>
                    <a:pt x="0" y="749554"/>
                  </a:cubicBezTo>
                  <a:lnTo>
                    <a:pt x="0" y="25400"/>
                  </a:lnTo>
                  <a:cubicBezTo>
                    <a:pt x="0" y="11430"/>
                    <a:pt x="11430" y="0"/>
                    <a:pt x="25400" y="0"/>
                  </a:cubicBezTo>
                  <a:moveTo>
                    <a:pt x="25400" y="50800"/>
                  </a:moveTo>
                  <a:lnTo>
                    <a:pt x="25400" y="25400"/>
                  </a:lnTo>
                  <a:lnTo>
                    <a:pt x="50800" y="25400"/>
                  </a:lnTo>
                  <a:lnTo>
                    <a:pt x="50800" y="749554"/>
                  </a:lnTo>
                  <a:lnTo>
                    <a:pt x="25400" y="749554"/>
                  </a:lnTo>
                  <a:lnTo>
                    <a:pt x="25400" y="724154"/>
                  </a:lnTo>
                  <a:lnTo>
                    <a:pt x="200660" y="724154"/>
                  </a:lnTo>
                  <a:lnTo>
                    <a:pt x="200660" y="749554"/>
                  </a:lnTo>
                  <a:lnTo>
                    <a:pt x="175260" y="749554"/>
                  </a:lnTo>
                  <a:lnTo>
                    <a:pt x="175260" y="25400"/>
                  </a:lnTo>
                  <a:lnTo>
                    <a:pt x="200660" y="25400"/>
                  </a:lnTo>
                  <a:lnTo>
                    <a:pt x="200660" y="50800"/>
                  </a:lnTo>
                  <a:lnTo>
                    <a:pt x="25400" y="50800"/>
                  </a:lnTo>
                  <a:close/>
                </a:path>
              </a:pathLst>
            </a:custGeom>
            <a:solidFill>
              <a:srgbClr val="8CB5F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795861" y="1847529"/>
            <a:ext cx="8204012" cy="2057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4500">
                <a:solidFill>
                  <a:srgbClr val="002060"/>
                </a:solidFill>
                <a:latin typeface="Montserrat Bold"/>
              </a:rPr>
              <a:t>Development of GREATER CAPITAL REGION (GCR) Airports</a:t>
            </a:r>
          </a:p>
        </p:txBody>
      </p:sp>
      <p:sp>
        <p:nvSpPr>
          <p:cNvPr id="15" name="AutoShape 15"/>
          <p:cNvSpPr/>
          <p:nvPr/>
        </p:nvSpPr>
        <p:spPr>
          <a:xfrm>
            <a:off x="9144000" y="1847529"/>
            <a:ext cx="0" cy="1483824"/>
          </a:xfrm>
          <a:prstGeom prst="line">
            <a:avLst/>
          </a:prstGeom>
          <a:ln w="38100" cap="flat">
            <a:solidFill>
              <a:srgbClr val="0020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9414238" y="2025567"/>
            <a:ext cx="8551728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78"/>
              </a:lnSpc>
            </a:pPr>
            <a:r>
              <a:rPr lang="en-US" sz="3270" dirty="0">
                <a:solidFill>
                  <a:srgbClr val="002060"/>
                </a:solidFill>
                <a:latin typeface="Montserrat Bold"/>
              </a:rPr>
              <a:t>GCR FORECAST PASSENGER DEMAND</a:t>
            </a:r>
          </a:p>
          <a:p>
            <a:pPr algn="just">
              <a:lnSpc>
                <a:spcPts val="4718"/>
              </a:lnSpc>
            </a:pPr>
            <a:r>
              <a:rPr lang="en-US" sz="4000" b="1" u="sng" dirty="0">
                <a:solidFill>
                  <a:srgbClr val="00B050"/>
                </a:solidFill>
                <a:latin typeface="Montserrat"/>
              </a:rPr>
              <a:t>120 million passengers in 2035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074367" y="4179078"/>
            <a:ext cx="12241827" cy="5980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4000" dirty="0">
                <a:solidFill>
                  <a:srgbClr val="C71E13"/>
                </a:solidFill>
                <a:latin typeface="Montserrat Bold"/>
              </a:rPr>
              <a:t>New Manila (Bulacan) International Airport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590800" y="5193793"/>
            <a:ext cx="14325600" cy="3589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Montserrat"/>
              </a:rPr>
              <a:t>Ongoing Land Development - </a:t>
            </a:r>
            <a:r>
              <a:rPr lang="en-US" sz="4000" dirty="0">
                <a:solidFill>
                  <a:srgbClr val="002060"/>
                </a:solidFill>
                <a:latin typeface="Montserrat Bold"/>
              </a:rPr>
              <a:t>80% Progress rate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Montserrat"/>
              </a:rPr>
              <a:t>Phase 1 Start of Operations - </a:t>
            </a:r>
            <a:r>
              <a:rPr lang="en-US" sz="4000" dirty="0">
                <a:solidFill>
                  <a:srgbClr val="002060"/>
                </a:solidFill>
                <a:latin typeface="Montserrat Bold"/>
              </a:rPr>
              <a:t>2029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Montserrat"/>
              </a:rPr>
              <a:t>Phase 1 Capacity - </a:t>
            </a:r>
            <a:r>
              <a:rPr lang="en-US" sz="4000" dirty="0">
                <a:solidFill>
                  <a:srgbClr val="002060"/>
                </a:solidFill>
                <a:latin typeface="Montserrat Bold"/>
              </a:rPr>
              <a:t>35 Million Passengers Per Annum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Montserrat"/>
              </a:rPr>
              <a:t>Total Project Cost - </a:t>
            </a:r>
            <a:r>
              <a:rPr lang="en-US" sz="4000" dirty="0">
                <a:solidFill>
                  <a:srgbClr val="002060"/>
                </a:solidFill>
                <a:latin typeface="Montserrat Bold"/>
              </a:rPr>
              <a:t>₱ 735 Billion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0334"/>
            <a:ext cx="18288000" cy="10307667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AutoShape 3"/>
          <p:cNvSpPr/>
          <p:nvPr/>
        </p:nvSpPr>
        <p:spPr>
          <a:xfrm rot="3775">
            <a:off x="-9530" y="1256664"/>
            <a:ext cx="17344060" cy="0"/>
          </a:xfrm>
          <a:prstGeom prst="line">
            <a:avLst/>
          </a:prstGeom>
          <a:ln w="9525" cap="rnd">
            <a:solidFill>
              <a:srgbClr val="0020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6291740" y="513274"/>
            <a:ext cx="9914250" cy="581250"/>
            <a:chOff x="0" y="0"/>
            <a:chExt cx="13219000" cy="775000"/>
          </a:xfrm>
        </p:grpSpPr>
        <p:sp>
          <p:nvSpPr>
            <p:cNvPr id="5" name="Freeform 5"/>
            <p:cNvSpPr/>
            <p:nvPr/>
          </p:nvSpPr>
          <p:spPr>
            <a:xfrm>
              <a:off x="25400" y="25400"/>
              <a:ext cx="13168249" cy="724154"/>
            </a:xfrm>
            <a:custGeom>
              <a:avLst/>
              <a:gdLst/>
              <a:ahLst/>
              <a:cxnLst/>
              <a:rect l="l" t="t" r="r" b="b"/>
              <a:pathLst>
                <a:path w="13168249" h="724154">
                  <a:moveTo>
                    <a:pt x="0" y="0"/>
                  </a:moveTo>
                  <a:lnTo>
                    <a:pt x="13168249" y="0"/>
                  </a:lnTo>
                  <a:lnTo>
                    <a:pt x="13168249" y="724154"/>
                  </a:lnTo>
                  <a:lnTo>
                    <a:pt x="0" y="724154"/>
                  </a:lnTo>
                  <a:close/>
                </a:path>
              </a:pathLst>
            </a:custGeom>
            <a:solidFill>
              <a:srgbClr val="0C5AD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13219049" cy="774954"/>
            </a:xfrm>
            <a:custGeom>
              <a:avLst/>
              <a:gdLst/>
              <a:ahLst/>
              <a:cxnLst/>
              <a:rect l="l" t="t" r="r" b="b"/>
              <a:pathLst>
                <a:path w="13219049" h="774954">
                  <a:moveTo>
                    <a:pt x="25400" y="0"/>
                  </a:moveTo>
                  <a:lnTo>
                    <a:pt x="13193649" y="0"/>
                  </a:lnTo>
                  <a:cubicBezTo>
                    <a:pt x="13207619" y="0"/>
                    <a:pt x="13219049" y="11430"/>
                    <a:pt x="13219049" y="25400"/>
                  </a:cubicBezTo>
                  <a:lnTo>
                    <a:pt x="13219049" y="749554"/>
                  </a:lnTo>
                  <a:cubicBezTo>
                    <a:pt x="13219049" y="763524"/>
                    <a:pt x="13207619" y="774954"/>
                    <a:pt x="13193649" y="774954"/>
                  </a:cubicBezTo>
                  <a:lnTo>
                    <a:pt x="25400" y="774954"/>
                  </a:lnTo>
                  <a:cubicBezTo>
                    <a:pt x="11430" y="774954"/>
                    <a:pt x="0" y="763524"/>
                    <a:pt x="0" y="749554"/>
                  </a:cubicBezTo>
                  <a:lnTo>
                    <a:pt x="0" y="25400"/>
                  </a:lnTo>
                  <a:cubicBezTo>
                    <a:pt x="0" y="11430"/>
                    <a:pt x="11430" y="0"/>
                    <a:pt x="25400" y="0"/>
                  </a:cubicBezTo>
                  <a:moveTo>
                    <a:pt x="25400" y="50800"/>
                  </a:moveTo>
                  <a:lnTo>
                    <a:pt x="25400" y="25400"/>
                  </a:lnTo>
                  <a:lnTo>
                    <a:pt x="50800" y="25400"/>
                  </a:lnTo>
                  <a:lnTo>
                    <a:pt x="50800" y="749554"/>
                  </a:lnTo>
                  <a:lnTo>
                    <a:pt x="25400" y="749554"/>
                  </a:lnTo>
                  <a:lnTo>
                    <a:pt x="25400" y="724154"/>
                  </a:lnTo>
                  <a:lnTo>
                    <a:pt x="13193649" y="724154"/>
                  </a:lnTo>
                  <a:lnTo>
                    <a:pt x="13193649" y="749554"/>
                  </a:lnTo>
                  <a:lnTo>
                    <a:pt x="13168249" y="749554"/>
                  </a:lnTo>
                  <a:lnTo>
                    <a:pt x="13168249" y="25400"/>
                  </a:lnTo>
                  <a:lnTo>
                    <a:pt x="13193649" y="25400"/>
                  </a:lnTo>
                  <a:lnTo>
                    <a:pt x="13193649" y="50800"/>
                  </a:lnTo>
                  <a:lnTo>
                    <a:pt x="25400" y="50800"/>
                  </a:lnTo>
                  <a:close/>
                </a:path>
              </a:pathLst>
            </a:custGeom>
            <a:solidFill>
              <a:srgbClr val="0C5ADB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19050" y="513262"/>
            <a:ext cx="15792450" cy="642004"/>
            <a:chOff x="0" y="0"/>
            <a:chExt cx="21056600" cy="856005"/>
          </a:xfrm>
        </p:grpSpPr>
        <p:sp>
          <p:nvSpPr>
            <p:cNvPr id="8" name="Freeform 8"/>
            <p:cNvSpPr/>
            <p:nvPr/>
          </p:nvSpPr>
          <p:spPr>
            <a:xfrm>
              <a:off x="25400" y="28055"/>
              <a:ext cx="20826603" cy="799845"/>
            </a:xfrm>
            <a:custGeom>
              <a:avLst/>
              <a:gdLst/>
              <a:ahLst/>
              <a:cxnLst/>
              <a:rect l="l" t="t" r="r" b="b"/>
              <a:pathLst>
                <a:path w="20826603" h="799845">
                  <a:moveTo>
                    <a:pt x="0" y="0"/>
                  </a:moveTo>
                  <a:lnTo>
                    <a:pt x="20826603" y="0"/>
                  </a:lnTo>
                  <a:lnTo>
                    <a:pt x="20826603" y="799845"/>
                  </a:lnTo>
                  <a:lnTo>
                    <a:pt x="0" y="799845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20877403" cy="855955"/>
            </a:xfrm>
            <a:custGeom>
              <a:avLst/>
              <a:gdLst/>
              <a:ahLst/>
              <a:cxnLst/>
              <a:rect l="l" t="t" r="r" b="b"/>
              <a:pathLst>
                <a:path w="20877403" h="855955">
                  <a:moveTo>
                    <a:pt x="25400" y="0"/>
                  </a:moveTo>
                  <a:lnTo>
                    <a:pt x="20852003" y="0"/>
                  </a:lnTo>
                  <a:cubicBezTo>
                    <a:pt x="20865973" y="0"/>
                    <a:pt x="20877403" y="12625"/>
                    <a:pt x="20877403" y="28055"/>
                  </a:cubicBezTo>
                  <a:lnTo>
                    <a:pt x="20877403" y="827900"/>
                  </a:lnTo>
                  <a:cubicBezTo>
                    <a:pt x="20877403" y="843330"/>
                    <a:pt x="20865973" y="855955"/>
                    <a:pt x="20852003" y="855955"/>
                  </a:cubicBezTo>
                  <a:lnTo>
                    <a:pt x="25400" y="855955"/>
                  </a:lnTo>
                  <a:cubicBezTo>
                    <a:pt x="11430" y="855955"/>
                    <a:pt x="0" y="843330"/>
                    <a:pt x="0" y="827900"/>
                  </a:cubicBezTo>
                  <a:lnTo>
                    <a:pt x="0" y="28055"/>
                  </a:lnTo>
                  <a:cubicBezTo>
                    <a:pt x="0" y="12625"/>
                    <a:pt x="11430" y="0"/>
                    <a:pt x="25400" y="0"/>
                  </a:cubicBezTo>
                  <a:moveTo>
                    <a:pt x="25400" y="56110"/>
                  </a:moveTo>
                  <a:lnTo>
                    <a:pt x="25400" y="28055"/>
                  </a:lnTo>
                  <a:lnTo>
                    <a:pt x="50800" y="28055"/>
                  </a:lnTo>
                  <a:lnTo>
                    <a:pt x="50800" y="827900"/>
                  </a:lnTo>
                  <a:lnTo>
                    <a:pt x="25400" y="827900"/>
                  </a:lnTo>
                  <a:lnTo>
                    <a:pt x="25400" y="799845"/>
                  </a:lnTo>
                  <a:lnTo>
                    <a:pt x="20852003" y="799845"/>
                  </a:lnTo>
                  <a:lnTo>
                    <a:pt x="20852003" y="827900"/>
                  </a:lnTo>
                  <a:lnTo>
                    <a:pt x="20826603" y="827900"/>
                  </a:lnTo>
                  <a:lnTo>
                    <a:pt x="20826603" y="28055"/>
                  </a:lnTo>
                  <a:lnTo>
                    <a:pt x="20852003" y="28055"/>
                  </a:lnTo>
                  <a:lnTo>
                    <a:pt x="20852003" y="56110"/>
                  </a:lnTo>
                  <a:lnTo>
                    <a:pt x="25400" y="5611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79200" y="0"/>
              <a:ext cx="20877400" cy="8560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3419"/>
                </a:lnSpc>
              </a:pPr>
              <a:r>
                <a:rPr lang="en-US" sz="2850" dirty="0" err="1">
                  <a:solidFill>
                    <a:srgbClr val="FFFFFF"/>
                  </a:solidFill>
                  <a:latin typeface="Montserrat Bold"/>
                </a:rPr>
                <a:t>DOTr</a:t>
              </a:r>
              <a:r>
                <a:rPr lang="en-US" sz="2850" dirty="0">
                  <a:solidFill>
                    <a:srgbClr val="FFFFFF"/>
                  </a:solidFill>
                  <a:latin typeface="Montserrat Bold"/>
                </a:rPr>
                <a:t> PLANS AND PROGRAMS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6167838" y="513274"/>
            <a:ext cx="169500" cy="581250"/>
            <a:chOff x="0" y="0"/>
            <a:chExt cx="226000" cy="775000"/>
          </a:xfrm>
        </p:grpSpPr>
        <p:sp>
          <p:nvSpPr>
            <p:cNvPr id="12" name="Freeform 12"/>
            <p:cNvSpPr/>
            <p:nvPr/>
          </p:nvSpPr>
          <p:spPr>
            <a:xfrm>
              <a:off x="25400" y="25400"/>
              <a:ext cx="175260" cy="724154"/>
            </a:xfrm>
            <a:custGeom>
              <a:avLst/>
              <a:gdLst/>
              <a:ahLst/>
              <a:cxnLst/>
              <a:rect l="l" t="t" r="r" b="b"/>
              <a:pathLst>
                <a:path w="175260" h="724154">
                  <a:moveTo>
                    <a:pt x="0" y="0"/>
                  </a:moveTo>
                  <a:lnTo>
                    <a:pt x="175260" y="0"/>
                  </a:lnTo>
                  <a:lnTo>
                    <a:pt x="175260" y="724154"/>
                  </a:lnTo>
                  <a:lnTo>
                    <a:pt x="0" y="724154"/>
                  </a:lnTo>
                  <a:close/>
                </a:path>
              </a:pathLst>
            </a:custGeom>
            <a:solidFill>
              <a:srgbClr val="8CB5F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0"/>
              <a:ext cx="226060" cy="774954"/>
            </a:xfrm>
            <a:custGeom>
              <a:avLst/>
              <a:gdLst/>
              <a:ahLst/>
              <a:cxnLst/>
              <a:rect l="l" t="t" r="r" b="b"/>
              <a:pathLst>
                <a:path w="226060" h="774954">
                  <a:moveTo>
                    <a:pt x="25400" y="0"/>
                  </a:moveTo>
                  <a:lnTo>
                    <a:pt x="200660" y="0"/>
                  </a:lnTo>
                  <a:cubicBezTo>
                    <a:pt x="214630" y="0"/>
                    <a:pt x="226060" y="11430"/>
                    <a:pt x="226060" y="25400"/>
                  </a:cubicBezTo>
                  <a:lnTo>
                    <a:pt x="226060" y="749554"/>
                  </a:lnTo>
                  <a:cubicBezTo>
                    <a:pt x="226060" y="763524"/>
                    <a:pt x="214630" y="774954"/>
                    <a:pt x="200660" y="774954"/>
                  </a:cubicBezTo>
                  <a:lnTo>
                    <a:pt x="25400" y="774954"/>
                  </a:lnTo>
                  <a:cubicBezTo>
                    <a:pt x="11430" y="774954"/>
                    <a:pt x="0" y="763524"/>
                    <a:pt x="0" y="749554"/>
                  </a:cubicBezTo>
                  <a:lnTo>
                    <a:pt x="0" y="25400"/>
                  </a:lnTo>
                  <a:cubicBezTo>
                    <a:pt x="0" y="11430"/>
                    <a:pt x="11430" y="0"/>
                    <a:pt x="25400" y="0"/>
                  </a:cubicBezTo>
                  <a:moveTo>
                    <a:pt x="25400" y="50800"/>
                  </a:moveTo>
                  <a:lnTo>
                    <a:pt x="25400" y="25400"/>
                  </a:lnTo>
                  <a:lnTo>
                    <a:pt x="50800" y="25400"/>
                  </a:lnTo>
                  <a:lnTo>
                    <a:pt x="50800" y="749554"/>
                  </a:lnTo>
                  <a:lnTo>
                    <a:pt x="25400" y="749554"/>
                  </a:lnTo>
                  <a:lnTo>
                    <a:pt x="25400" y="724154"/>
                  </a:lnTo>
                  <a:lnTo>
                    <a:pt x="200660" y="724154"/>
                  </a:lnTo>
                  <a:lnTo>
                    <a:pt x="200660" y="749554"/>
                  </a:lnTo>
                  <a:lnTo>
                    <a:pt x="175260" y="749554"/>
                  </a:lnTo>
                  <a:lnTo>
                    <a:pt x="175260" y="25400"/>
                  </a:lnTo>
                  <a:lnTo>
                    <a:pt x="200660" y="25400"/>
                  </a:lnTo>
                  <a:lnTo>
                    <a:pt x="200660" y="50800"/>
                  </a:lnTo>
                  <a:lnTo>
                    <a:pt x="25400" y="50800"/>
                  </a:lnTo>
                  <a:close/>
                </a:path>
              </a:pathLst>
            </a:custGeom>
            <a:solidFill>
              <a:srgbClr val="8CB5F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785001" y="1209375"/>
            <a:ext cx="10820400" cy="623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3300" dirty="0">
                <a:solidFill>
                  <a:srgbClr val="002060"/>
                </a:solidFill>
                <a:latin typeface="Montserrat Bold"/>
              </a:rPr>
              <a:t>REGIONAL AIRPORTS PPP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8C65184-6375-E462-FA74-DEE53B20FC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121912"/>
              </p:ext>
            </p:extLst>
          </p:nvPr>
        </p:nvGraphicFramePr>
        <p:xfrm>
          <a:off x="785001" y="1871094"/>
          <a:ext cx="16630650" cy="7788654"/>
        </p:xfrm>
        <a:graphic>
          <a:graphicData uri="http://schemas.openxmlformats.org/drawingml/2006/table">
            <a:tbl>
              <a:tblPr firstRow="1" firstCol="1" bandRow="1"/>
              <a:tblGrid>
                <a:gridCol w="2752725">
                  <a:extLst>
                    <a:ext uri="{9D8B030D-6E8A-4147-A177-3AD203B41FA5}">
                      <a16:colId xmlns:a16="http://schemas.microsoft.com/office/drawing/2014/main" val="1269477585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585761697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709037292"/>
                    </a:ext>
                  </a:extLst>
                </a:gridCol>
                <a:gridCol w="1622538">
                  <a:extLst>
                    <a:ext uri="{9D8B030D-6E8A-4147-A177-3AD203B41FA5}">
                      <a16:colId xmlns:a16="http://schemas.microsoft.com/office/drawing/2014/main" val="3209676827"/>
                    </a:ext>
                  </a:extLst>
                </a:gridCol>
                <a:gridCol w="7530987">
                  <a:extLst>
                    <a:ext uri="{9D8B030D-6E8A-4147-A177-3AD203B41FA5}">
                      <a16:colId xmlns:a16="http://schemas.microsoft.com/office/drawing/2014/main" val="1239986327"/>
                    </a:ext>
                  </a:extLst>
                </a:gridCol>
              </a:tblGrid>
              <a:tr h="11244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PH" sz="2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AIRPORTS</a:t>
                      </a:r>
                      <a:endParaRPr lang="en-PH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63" marR="7163" marT="7163" marB="71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2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PASSENGER</a:t>
                      </a:r>
                      <a:r>
                        <a:rPr lang="en-PH" sz="2400" b="1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VOLUME (2023)</a:t>
                      </a:r>
                      <a:endParaRPr lang="en-PH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63" marR="7163" marT="7163" marB="71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2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PTB EXISTING</a:t>
                      </a:r>
                      <a:r>
                        <a:rPr lang="en-PH" sz="2400" b="1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CAPACITY</a:t>
                      </a:r>
                      <a:endParaRPr lang="en-PH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63" marR="7163" marT="7163" marB="71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RUNWAY LENGTH</a:t>
                      </a:r>
                      <a:r>
                        <a:rPr lang="en-PH" sz="2400" b="1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64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2400" b="1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(m)</a:t>
                      </a:r>
                      <a:endParaRPr lang="en-PH" sz="2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63" marR="7163" marT="7163" marB="71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PH" sz="2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UPDATES</a:t>
                      </a:r>
                      <a:endParaRPr lang="en-PH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63" marR="7163" marT="7163" marB="71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899920"/>
                  </a:ext>
                </a:extLst>
              </a:tr>
              <a:tr h="8442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PH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LAGUINDINGAN</a:t>
                      </a:r>
                      <a:endParaRPr lang="en-PH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63" marR="7163" marT="7163" marB="71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PH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1,990,201</a:t>
                      </a:r>
                    </a:p>
                  </a:txBody>
                  <a:tcPr marL="7163" marR="7163" marT="7163" marB="71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PH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1.6 </a:t>
                      </a:r>
                      <a:r>
                        <a:rPr lang="en-PH" sz="24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mppa</a:t>
                      </a:r>
                      <a:endParaRPr lang="en-PH" sz="2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63" marR="7163" marT="7163" marB="71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PH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2,100</a:t>
                      </a:r>
                    </a:p>
                  </a:txBody>
                  <a:tcPr marL="7163" marR="7163" marT="7163" marB="71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en-PH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Ongoing Comparative Challenge period.</a:t>
                      </a:r>
                      <a:endParaRPr lang="en-PH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PH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Invitation to Submit Comparative Proposal was published on 22 February 2024</a:t>
                      </a:r>
                      <a:endParaRPr lang="en-PH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63" marR="7163" marT="7163" marB="71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4079559"/>
                  </a:ext>
                </a:extLst>
              </a:tr>
              <a:tr h="8442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PH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BOHOL-PANGLAO</a:t>
                      </a:r>
                      <a:endParaRPr lang="en-PH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63" marR="7163" marT="7163" marB="71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PH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1,653,868</a:t>
                      </a:r>
                    </a:p>
                  </a:txBody>
                  <a:tcPr marL="7163" marR="7163" marT="7163" marB="71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PH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2.0</a:t>
                      </a:r>
                      <a:r>
                        <a:rPr lang="en-PH" sz="24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PH" sz="2400" baseline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mppa</a:t>
                      </a:r>
                      <a:endParaRPr lang="en-PH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63" marR="7163" marT="7163" marB="71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PH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2,500</a:t>
                      </a:r>
                    </a:p>
                  </a:txBody>
                  <a:tcPr marL="7163" marR="7163" marT="7163" marB="71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en-PH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Ongoing Negotiations with Original Proponent</a:t>
                      </a:r>
                      <a:endParaRPr lang="en-PH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PH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Negotiations to be completed by May 21, 2024</a:t>
                      </a:r>
                      <a:endParaRPr lang="en-PH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63" marR="7163" marT="7163" marB="71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966407"/>
                  </a:ext>
                </a:extLst>
              </a:tr>
              <a:tr h="270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PH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ILOILO</a:t>
                      </a:r>
                      <a:endParaRPr lang="en-PH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63" marR="7163" marT="7163" marB="71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PH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2,330,053</a:t>
                      </a:r>
                    </a:p>
                  </a:txBody>
                  <a:tcPr marL="7163" marR="7163" marT="7163" marB="71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PH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1.2</a:t>
                      </a:r>
                      <a:r>
                        <a:rPr lang="en-PH" sz="2400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PH" sz="2400" baseline="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mppa</a:t>
                      </a:r>
                      <a:endParaRPr lang="en-PH" sz="2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63" marR="7163" marT="7163" marB="71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PH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2,500</a:t>
                      </a:r>
                    </a:p>
                  </a:txBody>
                  <a:tcPr marL="7163" marR="7163" marT="7163" marB="71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en-PH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Updated requirements submitted by Original Proponent following effectivity of PPP Code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"/>
                        <a:tabLst/>
                        <a:defRPr/>
                      </a:pPr>
                      <a:r>
                        <a:rPr lang="en-PH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Negotiations Period is ongoing</a:t>
                      </a:r>
                      <a:endParaRPr lang="en-PH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63" marR="7163" marT="7163" marB="71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3760681"/>
                  </a:ext>
                </a:extLst>
              </a:tr>
              <a:tr h="3882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PH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PUERTO PRINCESA</a:t>
                      </a:r>
                      <a:endParaRPr lang="en-PH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63" marR="7163" marT="7163" marB="71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1,703,975</a:t>
                      </a:r>
                    </a:p>
                  </a:txBody>
                  <a:tcPr marL="7163" marR="7163" marT="7163" marB="71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PH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2.0</a:t>
                      </a:r>
                      <a:r>
                        <a:rPr lang="en-PH" sz="24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PH" sz="2400" baseline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mppa</a:t>
                      </a:r>
                      <a:endParaRPr lang="en-PH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63" marR="7163" marT="7163" marB="71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PH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2,600</a:t>
                      </a:r>
                    </a:p>
                  </a:txBody>
                  <a:tcPr marL="7163" marR="7163" marT="7163" marB="71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anose="05000000000000000000" pitchFamily="2" charset="2"/>
                        <a:buChar char=""/>
                        <a:tabLst/>
                        <a:defRPr/>
                      </a:pPr>
                      <a:endParaRPr lang="en-PH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63" marR="7163" marT="7163" marB="71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0785568"/>
                  </a:ext>
                </a:extLst>
              </a:tr>
              <a:tr h="399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PH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KALIBO</a:t>
                      </a:r>
                      <a:endParaRPr lang="en-PH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63" marR="7163" marT="7163" marB="71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PH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952,994</a:t>
                      </a:r>
                    </a:p>
                  </a:txBody>
                  <a:tcPr marL="7163" marR="7163" marT="7163" marB="71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PH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2.0</a:t>
                      </a:r>
                      <a:r>
                        <a:rPr lang="en-PH" sz="24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PH" sz="2400" baseline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mppa</a:t>
                      </a:r>
                      <a:endParaRPr lang="en-PH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63" marR="7163" marT="7163" marB="71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PH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2,500</a:t>
                      </a:r>
                    </a:p>
                  </a:txBody>
                  <a:tcPr marL="7163" marR="7163" marT="7163" marB="71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anose="05000000000000000000" pitchFamily="2" charset="2"/>
                        <a:buChar char=""/>
                        <a:tabLst/>
                        <a:defRPr/>
                      </a:pPr>
                      <a:endParaRPr lang="en-PH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63" marR="7163" marT="7163" marB="71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8496176"/>
                  </a:ext>
                </a:extLst>
              </a:tr>
              <a:tr h="10551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PH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DAVAO</a:t>
                      </a:r>
                      <a:endParaRPr lang="en-PH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63" marR="7163" marT="7163" marB="71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PH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3,844,895</a:t>
                      </a:r>
                    </a:p>
                  </a:txBody>
                  <a:tcPr marL="7163" marR="7163" marT="7163" marB="71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PH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2.0</a:t>
                      </a:r>
                      <a:r>
                        <a:rPr lang="en-PH" sz="2400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PH" sz="2400" baseline="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mppa</a:t>
                      </a:r>
                      <a:endParaRPr lang="en-PH" sz="2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63" marR="7163" marT="7163" marB="71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PH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3,000</a:t>
                      </a:r>
                    </a:p>
                  </a:txBody>
                  <a:tcPr marL="7163" marR="7163" marT="7163" marB="71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en-PH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Updated requirements submitted by Original Proponent following effectivity of PPP Code</a:t>
                      </a:r>
                      <a:endParaRPr lang="en-PH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PH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Ongoing evaluation by DOTr and CAAP of the submission</a:t>
                      </a:r>
                      <a:endParaRPr lang="en-PH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63" marR="7163" marT="7163" marB="71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8761321"/>
                  </a:ext>
                </a:extLst>
              </a:tr>
              <a:tr h="211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PH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SIARGAO</a:t>
                      </a:r>
                      <a:endParaRPr lang="en-PH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63" marR="7163" marT="7163" marB="71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PH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552,838</a:t>
                      </a:r>
                    </a:p>
                  </a:txBody>
                  <a:tcPr marL="7163" marR="7163" marT="7163" marB="71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PH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0.45</a:t>
                      </a:r>
                      <a:r>
                        <a:rPr lang="en-PH" sz="2400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PH" sz="2400" baseline="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mppa</a:t>
                      </a:r>
                      <a:endParaRPr lang="en-PH" sz="2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63" marR="7163" marT="7163" marB="71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PH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1,347</a:t>
                      </a:r>
                    </a:p>
                  </a:txBody>
                  <a:tcPr marL="7163" marR="7163" marT="7163" marB="71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PH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Ongoing project development</a:t>
                      </a:r>
                      <a:endParaRPr lang="en-PH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63" marR="7163" marT="7163" marB="71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9592078"/>
                  </a:ext>
                </a:extLst>
              </a:tr>
              <a:tr h="211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PH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BUSUANGA</a:t>
                      </a:r>
                      <a:endParaRPr lang="en-PH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63" marR="7163" marT="7163" marB="71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PH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594,526</a:t>
                      </a:r>
                    </a:p>
                  </a:txBody>
                  <a:tcPr marL="7163" marR="7163" marT="7163" marB="71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PH" sz="24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0.5 </a:t>
                      </a:r>
                      <a:r>
                        <a:rPr lang="en-PH" sz="2400" baseline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mppa</a:t>
                      </a:r>
                      <a:endParaRPr lang="en-PH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63" marR="7163" marT="7163" marB="71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PH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1,225</a:t>
                      </a:r>
                    </a:p>
                  </a:txBody>
                  <a:tcPr marL="7163" marR="7163" marT="7163" marB="71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PH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Ongoing project development</a:t>
                      </a:r>
                      <a:endParaRPr lang="en-PH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63" marR="7163" marT="7163" marB="71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4255259"/>
                  </a:ext>
                </a:extLst>
              </a:tr>
              <a:tr h="211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PH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BICOL</a:t>
                      </a:r>
                      <a:endParaRPr lang="en-PH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63" marR="7163" marT="7163" marB="71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PH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662,580</a:t>
                      </a:r>
                    </a:p>
                  </a:txBody>
                  <a:tcPr marL="7163" marR="7163" marT="7163" marB="71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PH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2.0</a:t>
                      </a:r>
                      <a:r>
                        <a:rPr lang="en-PH" sz="24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PH" sz="2400" baseline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mppa</a:t>
                      </a:r>
                      <a:endParaRPr lang="en-PH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63" marR="7163" marT="7163" marB="71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PH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2,500</a:t>
                      </a:r>
                    </a:p>
                  </a:txBody>
                  <a:tcPr marL="7163" marR="7163" marT="7163" marB="71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PH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Ongoing project development</a:t>
                      </a:r>
                      <a:endParaRPr lang="en-PH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63" marR="7163" marT="7163" marB="71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0997312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5EF81D8-682C-C098-996A-16F030007A8E}"/>
              </a:ext>
            </a:extLst>
          </p:cNvPr>
          <p:cNvSpPr txBox="1"/>
          <p:nvPr/>
        </p:nvSpPr>
        <p:spPr>
          <a:xfrm>
            <a:off x="763665" y="9955056"/>
            <a:ext cx="1036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Considered Passenger Movements for both International and Domestic Operations</a:t>
            </a:r>
            <a:endParaRPr lang="en-PH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57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 rot="3775">
            <a:off x="-9530" y="1256664"/>
            <a:ext cx="17344060" cy="0"/>
          </a:xfrm>
          <a:prstGeom prst="line">
            <a:avLst/>
          </a:prstGeom>
          <a:ln w="9525" cap="rnd">
            <a:solidFill>
              <a:srgbClr val="0020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6291740" y="513274"/>
            <a:ext cx="9914250" cy="581250"/>
            <a:chOff x="0" y="0"/>
            <a:chExt cx="13219000" cy="775000"/>
          </a:xfrm>
        </p:grpSpPr>
        <p:sp>
          <p:nvSpPr>
            <p:cNvPr id="5" name="Freeform 5"/>
            <p:cNvSpPr/>
            <p:nvPr/>
          </p:nvSpPr>
          <p:spPr>
            <a:xfrm>
              <a:off x="25400" y="25400"/>
              <a:ext cx="13168249" cy="724154"/>
            </a:xfrm>
            <a:custGeom>
              <a:avLst/>
              <a:gdLst/>
              <a:ahLst/>
              <a:cxnLst/>
              <a:rect l="l" t="t" r="r" b="b"/>
              <a:pathLst>
                <a:path w="13168249" h="724154">
                  <a:moveTo>
                    <a:pt x="0" y="0"/>
                  </a:moveTo>
                  <a:lnTo>
                    <a:pt x="13168249" y="0"/>
                  </a:lnTo>
                  <a:lnTo>
                    <a:pt x="13168249" y="724154"/>
                  </a:lnTo>
                  <a:lnTo>
                    <a:pt x="0" y="724154"/>
                  </a:lnTo>
                  <a:close/>
                </a:path>
              </a:pathLst>
            </a:custGeom>
            <a:solidFill>
              <a:srgbClr val="0C5AD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13219049" cy="774954"/>
            </a:xfrm>
            <a:custGeom>
              <a:avLst/>
              <a:gdLst/>
              <a:ahLst/>
              <a:cxnLst/>
              <a:rect l="l" t="t" r="r" b="b"/>
              <a:pathLst>
                <a:path w="13219049" h="774954">
                  <a:moveTo>
                    <a:pt x="25400" y="0"/>
                  </a:moveTo>
                  <a:lnTo>
                    <a:pt x="13193649" y="0"/>
                  </a:lnTo>
                  <a:cubicBezTo>
                    <a:pt x="13207619" y="0"/>
                    <a:pt x="13219049" y="11430"/>
                    <a:pt x="13219049" y="25400"/>
                  </a:cubicBezTo>
                  <a:lnTo>
                    <a:pt x="13219049" y="749554"/>
                  </a:lnTo>
                  <a:cubicBezTo>
                    <a:pt x="13219049" y="763524"/>
                    <a:pt x="13207619" y="774954"/>
                    <a:pt x="13193649" y="774954"/>
                  </a:cubicBezTo>
                  <a:lnTo>
                    <a:pt x="25400" y="774954"/>
                  </a:lnTo>
                  <a:cubicBezTo>
                    <a:pt x="11430" y="774954"/>
                    <a:pt x="0" y="763524"/>
                    <a:pt x="0" y="749554"/>
                  </a:cubicBezTo>
                  <a:lnTo>
                    <a:pt x="0" y="25400"/>
                  </a:lnTo>
                  <a:cubicBezTo>
                    <a:pt x="0" y="11430"/>
                    <a:pt x="11430" y="0"/>
                    <a:pt x="25400" y="0"/>
                  </a:cubicBezTo>
                  <a:moveTo>
                    <a:pt x="25400" y="50800"/>
                  </a:moveTo>
                  <a:lnTo>
                    <a:pt x="25400" y="25400"/>
                  </a:lnTo>
                  <a:lnTo>
                    <a:pt x="50800" y="25400"/>
                  </a:lnTo>
                  <a:lnTo>
                    <a:pt x="50800" y="749554"/>
                  </a:lnTo>
                  <a:lnTo>
                    <a:pt x="25400" y="749554"/>
                  </a:lnTo>
                  <a:lnTo>
                    <a:pt x="25400" y="724154"/>
                  </a:lnTo>
                  <a:lnTo>
                    <a:pt x="13193649" y="724154"/>
                  </a:lnTo>
                  <a:lnTo>
                    <a:pt x="13193649" y="749554"/>
                  </a:lnTo>
                  <a:lnTo>
                    <a:pt x="13168249" y="749554"/>
                  </a:lnTo>
                  <a:lnTo>
                    <a:pt x="13168249" y="25400"/>
                  </a:lnTo>
                  <a:lnTo>
                    <a:pt x="13193649" y="25400"/>
                  </a:lnTo>
                  <a:lnTo>
                    <a:pt x="13193649" y="50800"/>
                  </a:lnTo>
                  <a:lnTo>
                    <a:pt x="25400" y="50800"/>
                  </a:lnTo>
                  <a:close/>
                </a:path>
              </a:pathLst>
            </a:custGeom>
            <a:solidFill>
              <a:srgbClr val="0C5ADB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19050" y="513262"/>
            <a:ext cx="15792450" cy="642004"/>
            <a:chOff x="0" y="0"/>
            <a:chExt cx="21056600" cy="856005"/>
          </a:xfrm>
        </p:grpSpPr>
        <p:sp>
          <p:nvSpPr>
            <p:cNvPr id="8" name="Freeform 8"/>
            <p:cNvSpPr/>
            <p:nvPr/>
          </p:nvSpPr>
          <p:spPr>
            <a:xfrm>
              <a:off x="25400" y="28055"/>
              <a:ext cx="20826603" cy="799845"/>
            </a:xfrm>
            <a:custGeom>
              <a:avLst/>
              <a:gdLst/>
              <a:ahLst/>
              <a:cxnLst/>
              <a:rect l="l" t="t" r="r" b="b"/>
              <a:pathLst>
                <a:path w="20826603" h="799845">
                  <a:moveTo>
                    <a:pt x="0" y="0"/>
                  </a:moveTo>
                  <a:lnTo>
                    <a:pt x="20826603" y="0"/>
                  </a:lnTo>
                  <a:lnTo>
                    <a:pt x="20826603" y="799845"/>
                  </a:lnTo>
                  <a:lnTo>
                    <a:pt x="0" y="799845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20877403" cy="855955"/>
            </a:xfrm>
            <a:custGeom>
              <a:avLst/>
              <a:gdLst/>
              <a:ahLst/>
              <a:cxnLst/>
              <a:rect l="l" t="t" r="r" b="b"/>
              <a:pathLst>
                <a:path w="20877403" h="855955">
                  <a:moveTo>
                    <a:pt x="25400" y="0"/>
                  </a:moveTo>
                  <a:lnTo>
                    <a:pt x="20852003" y="0"/>
                  </a:lnTo>
                  <a:cubicBezTo>
                    <a:pt x="20865973" y="0"/>
                    <a:pt x="20877403" y="12625"/>
                    <a:pt x="20877403" y="28055"/>
                  </a:cubicBezTo>
                  <a:lnTo>
                    <a:pt x="20877403" y="827900"/>
                  </a:lnTo>
                  <a:cubicBezTo>
                    <a:pt x="20877403" y="843330"/>
                    <a:pt x="20865973" y="855955"/>
                    <a:pt x="20852003" y="855955"/>
                  </a:cubicBezTo>
                  <a:lnTo>
                    <a:pt x="25400" y="855955"/>
                  </a:lnTo>
                  <a:cubicBezTo>
                    <a:pt x="11430" y="855955"/>
                    <a:pt x="0" y="843330"/>
                    <a:pt x="0" y="827900"/>
                  </a:cubicBezTo>
                  <a:lnTo>
                    <a:pt x="0" y="28055"/>
                  </a:lnTo>
                  <a:cubicBezTo>
                    <a:pt x="0" y="12625"/>
                    <a:pt x="11430" y="0"/>
                    <a:pt x="25400" y="0"/>
                  </a:cubicBezTo>
                  <a:moveTo>
                    <a:pt x="25400" y="56110"/>
                  </a:moveTo>
                  <a:lnTo>
                    <a:pt x="25400" y="28055"/>
                  </a:lnTo>
                  <a:lnTo>
                    <a:pt x="50800" y="28055"/>
                  </a:lnTo>
                  <a:lnTo>
                    <a:pt x="50800" y="827900"/>
                  </a:lnTo>
                  <a:lnTo>
                    <a:pt x="25400" y="827900"/>
                  </a:lnTo>
                  <a:lnTo>
                    <a:pt x="25400" y="799845"/>
                  </a:lnTo>
                  <a:lnTo>
                    <a:pt x="20852003" y="799845"/>
                  </a:lnTo>
                  <a:lnTo>
                    <a:pt x="20852003" y="827900"/>
                  </a:lnTo>
                  <a:lnTo>
                    <a:pt x="20826603" y="827900"/>
                  </a:lnTo>
                  <a:lnTo>
                    <a:pt x="20826603" y="28055"/>
                  </a:lnTo>
                  <a:lnTo>
                    <a:pt x="20852003" y="28055"/>
                  </a:lnTo>
                  <a:lnTo>
                    <a:pt x="20852003" y="56110"/>
                  </a:lnTo>
                  <a:lnTo>
                    <a:pt x="25400" y="5611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79200" y="0"/>
              <a:ext cx="20877400" cy="8560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3419"/>
                </a:lnSpc>
              </a:pPr>
              <a:r>
                <a:rPr lang="en-US" sz="2850" dirty="0" err="1">
                  <a:solidFill>
                    <a:srgbClr val="FFFFFF"/>
                  </a:solidFill>
                  <a:latin typeface="Montserrat Bold"/>
                </a:rPr>
                <a:t>DOTr</a:t>
              </a:r>
              <a:r>
                <a:rPr lang="en-US" sz="2850" dirty="0">
                  <a:solidFill>
                    <a:srgbClr val="FFFFFF"/>
                  </a:solidFill>
                  <a:latin typeface="Montserrat Bold"/>
                </a:rPr>
                <a:t> PLANS AND PROGRAMS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6167838" y="513274"/>
            <a:ext cx="169500" cy="581250"/>
            <a:chOff x="0" y="0"/>
            <a:chExt cx="226000" cy="775000"/>
          </a:xfrm>
        </p:grpSpPr>
        <p:sp>
          <p:nvSpPr>
            <p:cNvPr id="12" name="Freeform 12"/>
            <p:cNvSpPr/>
            <p:nvPr/>
          </p:nvSpPr>
          <p:spPr>
            <a:xfrm>
              <a:off x="25400" y="25400"/>
              <a:ext cx="175260" cy="724154"/>
            </a:xfrm>
            <a:custGeom>
              <a:avLst/>
              <a:gdLst/>
              <a:ahLst/>
              <a:cxnLst/>
              <a:rect l="l" t="t" r="r" b="b"/>
              <a:pathLst>
                <a:path w="175260" h="724154">
                  <a:moveTo>
                    <a:pt x="0" y="0"/>
                  </a:moveTo>
                  <a:lnTo>
                    <a:pt x="175260" y="0"/>
                  </a:lnTo>
                  <a:lnTo>
                    <a:pt x="175260" y="724154"/>
                  </a:lnTo>
                  <a:lnTo>
                    <a:pt x="0" y="724154"/>
                  </a:lnTo>
                  <a:close/>
                </a:path>
              </a:pathLst>
            </a:custGeom>
            <a:solidFill>
              <a:srgbClr val="8CB5F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0"/>
              <a:ext cx="226060" cy="774954"/>
            </a:xfrm>
            <a:custGeom>
              <a:avLst/>
              <a:gdLst/>
              <a:ahLst/>
              <a:cxnLst/>
              <a:rect l="l" t="t" r="r" b="b"/>
              <a:pathLst>
                <a:path w="226060" h="774954">
                  <a:moveTo>
                    <a:pt x="25400" y="0"/>
                  </a:moveTo>
                  <a:lnTo>
                    <a:pt x="200660" y="0"/>
                  </a:lnTo>
                  <a:cubicBezTo>
                    <a:pt x="214630" y="0"/>
                    <a:pt x="226060" y="11430"/>
                    <a:pt x="226060" y="25400"/>
                  </a:cubicBezTo>
                  <a:lnTo>
                    <a:pt x="226060" y="749554"/>
                  </a:lnTo>
                  <a:cubicBezTo>
                    <a:pt x="226060" y="763524"/>
                    <a:pt x="214630" y="774954"/>
                    <a:pt x="200660" y="774954"/>
                  </a:cubicBezTo>
                  <a:lnTo>
                    <a:pt x="25400" y="774954"/>
                  </a:lnTo>
                  <a:cubicBezTo>
                    <a:pt x="11430" y="774954"/>
                    <a:pt x="0" y="763524"/>
                    <a:pt x="0" y="749554"/>
                  </a:cubicBezTo>
                  <a:lnTo>
                    <a:pt x="0" y="25400"/>
                  </a:lnTo>
                  <a:cubicBezTo>
                    <a:pt x="0" y="11430"/>
                    <a:pt x="11430" y="0"/>
                    <a:pt x="25400" y="0"/>
                  </a:cubicBezTo>
                  <a:moveTo>
                    <a:pt x="25400" y="50800"/>
                  </a:moveTo>
                  <a:lnTo>
                    <a:pt x="25400" y="25400"/>
                  </a:lnTo>
                  <a:lnTo>
                    <a:pt x="50800" y="25400"/>
                  </a:lnTo>
                  <a:lnTo>
                    <a:pt x="50800" y="749554"/>
                  </a:lnTo>
                  <a:lnTo>
                    <a:pt x="25400" y="749554"/>
                  </a:lnTo>
                  <a:lnTo>
                    <a:pt x="25400" y="724154"/>
                  </a:lnTo>
                  <a:lnTo>
                    <a:pt x="200660" y="724154"/>
                  </a:lnTo>
                  <a:lnTo>
                    <a:pt x="200660" y="749554"/>
                  </a:lnTo>
                  <a:lnTo>
                    <a:pt x="175260" y="749554"/>
                  </a:lnTo>
                  <a:lnTo>
                    <a:pt x="175260" y="25400"/>
                  </a:lnTo>
                  <a:lnTo>
                    <a:pt x="200660" y="25400"/>
                  </a:lnTo>
                  <a:lnTo>
                    <a:pt x="200660" y="50800"/>
                  </a:lnTo>
                  <a:lnTo>
                    <a:pt x="25400" y="50800"/>
                  </a:lnTo>
                  <a:close/>
                </a:path>
              </a:pathLst>
            </a:custGeom>
            <a:solidFill>
              <a:srgbClr val="8CB5F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507606" y="1485900"/>
            <a:ext cx="16637394" cy="5468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36"/>
              </a:lnSpc>
            </a:pPr>
            <a:r>
              <a:rPr lang="en-US" sz="3600" dirty="0">
                <a:solidFill>
                  <a:srgbClr val="002060"/>
                </a:solidFill>
                <a:latin typeface="Montserrat Bold"/>
              </a:rPr>
              <a:t>Locally-Funded Projects - General Appropriations Act (GAA)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07606" y="2152033"/>
            <a:ext cx="12570252" cy="474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672"/>
              </a:lnSpc>
            </a:pPr>
            <a:r>
              <a:rPr lang="en-US" sz="3600" b="1" u="sng" dirty="0">
                <a:solidFill>
                  <a:srgbClr val="00B050"/>
                </a:solidFill>
                <a:latin typeface="Montserrat"/>
              </a:rPr>
              <a:t>₱14 billion</a:t>
            </a:r>
            <a:r>
              <a:rPr lang="en-US" sz="3600" dirty="0">
                <a:solidFill>
                  <a:srgbClr val="00B050"/>
                </a:solidFill>
                <a:latin typeface="Montserrat"/>
              </a:rPr>
              <a:t> budget under FY 2024 GAA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419FE9FF-FB4B-1B50-A153-5EE2E451F3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486125"/>
              </p:ext>
            </p:extLst>
          </p:nvPr>
        </p:nvGraphicFramePr>
        <p:xfrm>
          <a:off x="914400" y="2839088"/>
          <a:ext cx="16383000" cy="6918323"/>
        </p:xfrm>
        <a:graphic>
          <a:graphicData uri="http://schemas.openxmlformats.org/drawingml/2006/table">
            <a:tbl>
              <a:tblPr/>
              <a:tblGrid>
                <a:gridCol w="5638800">
                  <a:extLst>
                    <a:ext uri="{9D8B030D-6E8A-4147-A177-3AD203B41FA5}">
                      <a16:colId xmlns:a16="http://schemas.microsoft.com/office/drawing/2014/main" val="856509389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1017515730"/>
                    </a:ext>
                  </a:extLst>
                </a:gridCol>
                <a:gridCol w="5334000">
                  <a:extLst>
                    <a:ext uri="{9D8B030D-6E8A-4147-A177-3AD203B41FA5}">
                      <a16:colId xmlns:a16="http://schemas.microsoft.com/office/drawing/2014/main" val="1846387180"/>
                    </a:ext>
                  </a:extLst>
                </a:gridCol>
              </a:tblGrid>
              <a:tr h="535083"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LUZON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VISAYAS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MINDANAO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044546"/>
                  </a:ext>
                </a:extLst>
              </a:tr>
              <a:tr h="710050"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Laoag Airport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Kalibo International Airport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Zamboanga International Airport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6545352"/>
                  </a:ext>
                </a:extLst>
              </a:tr>
              <a:tr h="358575"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Vigan Airport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Iloilo International Airport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Bukidnon Airport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89316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Candon Airport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Catbalogan Airport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Mati Airport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1990607"/>
                  </a:ext>
                </a:extLst>
              </a:tr>
              <a:tr h="358575"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Tuguegarao Airport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Borongan Airport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M’lang Airport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6935499"/>
                  </a:ext>
                </a:extLst>
              </a:tr>
              <a:tr h="712846"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Manila International Airport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Maasin Airport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Tandag Airport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7667240"/>
                  </a:ext>
                </a:extLst>
              </a:tr>
              <a:tr h="637383"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Ninoy Aquino International Airport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Tacloban Airport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Surigao Airport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774822"/>
                  </a:ext>
                </a:extLst>
              </a:tr>
              <a:tr h="358575"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Puerto </a:t>
                      </a:r>
                      <a:r>
                        <a:rPr lang="en-PH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Princesa</a:t>
                      </a:r>
                      <a:r>
                        <a:rPr lang="en-P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Airport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Camotes Airport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Jolo</a:t>
                      </a:r>
                      <a:r>
                        <a:rPr lang="en-P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Airport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7728489"/>
                  </a:ext>
                </a:extLst>
              </a:tr>
              <a:tr h="537645"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Pag-asa Island Airport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PH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Camiguin</a:t>
                      </a:r>
                      <a:r>
                        <a:rPr lang="en-P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Airport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0071124"/>
                  </a:ext>
                </a:extLst>
              </a:tr>
              <a:tr h="517896"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Daet Airport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PH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Central Mindanao Airport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4592881"/>
                  </a:ext>
                </a:extLst>
              </a:tr>
              <a:tr h="358575"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Bacon Airport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PH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Butuan City Airport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200288"/>
                  </a:ext>
                </a:extLst>
              </a:tr>
              <a:tr h="358575"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Fernando Airport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P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P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2347202"/>
                  </a:ext>
                </a:extLst>
              </a:tr>
              <a:tr h="497035"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Busuanga</a:t>
                      </a:r>
                      <a:r>
                        <a:rPr lang="en-P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Airport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35209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 rot="3775">
            <a:off x="29545" y="1256664"/>
            <a:ext cx="17344060" cy="0"/>
          </a:xfrm>
          <a:prstGeom prst="line">
            <a:avLst/>
          </a:prstGeom>
          <a:ln w="9525" cap="rnd">
            <a:solidFill>
              <a:srgbClr val="0020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6291740" y="513274"/>
            <a:ext cx="9914250" cy="581250"/>
            <a:chOff x="0" y="0"/>
            <a:chExt cx="13219000" cy="775000"/>
          </a:xfrm>
        </p:grpSpPr>
        <p:sp>
          <p:nvSpPr>
            <p:cNvPr id="5" name="Freeform 5"/>
            <p:cNvSpPr/>
            <p:nvPr/>
          </p:nvSpPr>
          <p:spPr>
            <a:xfrm>
              <a:off x="25400" y="25400"/>
              <a:ext cx="13168249" cy="724154"/>
            </a:xfrm>
            <a:custGeom>
              <a:avLst/>
              <a:gdLst/>
              <a:ahLst/>
              <a:cxnLst/>
              <a:rect l="l" t="t" r="r" b="b"/>
              <a:pathLst>
                <a:path w="13168249" h="724154">
                  <a:moveTo>
                    <a:pt x="0" y="0"/>
                  </a:moveTo>
                  <a:lnTo>
                    <a:pt x="13168249" y="0"/>
                  </a:lnTo>
                  <a:lnTo>
                    <a:pt x="13168249" y="724154"/>
                  </a:lnTo>
                  <a:lnTo>
                    <a:pt x="0" y="724154"/>
                  </a:lnTo>
                  <a:close/>
                </a:path>
              </a:pathLst>
            </a:custGeom>
            <a:solidFill>
              <a:srgbClr val="0C5AD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13219049" cy="774954"/>
            </a:xfrm>
            <a:custGeom>
              <a:avLst/>
              <a:gdLst/>
              <a:ahLst/>
              <a:cxnLst/>
              <a:rect l="l" t="t" r="r" b="b"/>
              <a:pathLst>
                <a:path w="13219049" h="774954">
                  <a:moveTo>
                    <a:pt x="25400" y="0"/>
                  </a:moveTo>
                  <a:lnTo>
                    <a:pt x="13193649" y="0"/>
                  </a:lnTo>
                  <a:cubicBezTo>
                    <a:pt x="13207619" y="0"/>
                    <a:pt x="13219049" y="11430"/>
                    <a:pt x="13219049" y="25400"/>
                  </a:cubicBezTo>
                  <a:lnTo>
                    <a:pt x="13219049" y="749554"/>
                  </a:lnTo>
                  <a:cubicBezTo>
                    <a:pt x="13219049" y="763524"/>
                    <a:pt x="13207619" y="774954"/>
                    <a:pt x="13193649" y="774954"/>
                  </a:cubicBezTo>
                  <a:lnTo>
                    <a:pt x="25400" y="774954"/>
                  </a:lnTo>
                  <a:cubicBezTo>
                    <a:pt x="11430" y="774954"/>
                    <a:pt x="0" y="763524"/>
                    <a:pt x="0" y="749554"/>
                  </a:cubicBezTo>
                  <a:lnTo>
                    <a:pt x="0" y="25400"/>
                  </a:lnTo>
                  <a:cubicBezTo>
                    <a:pt x="0" y="11430"/>
                    <a:pt x="11430" y="0"/>
                    <a:pt x="25400" y="0"/>
                  </a:cubicBezTo>
                  <a:moveTo>
                    <a:pt x="25400" y="50800"/>
                  </a:moveTo>
                  <a:lnTo>
                    <a:pt x="25400" y="25400"/>
                  </a:lnTo>
                  <a:lnTo>
                    <a:pt x="50800" y="25400"/>
                  </a:lnTo>
                  <a:lnTo>
                    <a:pt x="50800" y="749554"/>
                  </a:lnTo>
                  <a:lnTo>
                    <a:pt x="25400" y="749554"/>
                  </a:lnTo>
                  <a:lnTo>
                    <a:pt x="25400" y="724154"/>
                  </a:lnTo>
                  <a:lnTo>
                    <a:pt x="13193649" y="724154"/>
                  </a:lnTo>
                  <a:lnTo>
                    <a:pt x="13193649" y="749554"/>
                  </a:lnTo>
                  <a:lnTo>
                    <a:pt x="13168249" y="749554"/>
                  </a:lnTo>
                  <a:lnTo>
                    <a:pt x="13168249" y="25400"/>
                  </a:lnTo>
                  <a:lnTo>
                    <a:pt x="13193649" y="25400"/>
                  </a:lnTo>
                  <a:lnTo>
                    <a:pt x="13193649" y="50800"/>
                  </a:lnTo>
                  <a:lnTo>
                    <a:pt x="25400" y="50800"/>
                  </a:lnTo>
                  <a:close/>
                </a:path>
              </a:pathLst>
            </a:custGeom>
            <a:solidFill>
              <a:srgbClr val="0C5ADB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19050" y="513262"/>
            <a:ext cx="15792450" cy="642004"/>
            <a:chOff x="0" y="0"/>
            <a:chExt cx="21056600" cy="856005"/>
          </a:xfrm>
        </p:grpSpPr>
        <p:sp>
          <p:nvSpPr>
            <p:cNvPr id="8" name="Freeform 8"/>
            <p:cNvSpPr/>
            <p:nvPr/>
          </p:nvSpPr>
          <p:spPr>
            <a:xfrm>
              <a:off x="25400" y="28055"/>
              <a:ext cx="20826603" cy="799845"/>
            </a:xfrm>
            <a:custGeom>
              <a:avLst/>
              <a:gdLst/>
              <a:ahLst/>
              <a:cxnLst/>
              <a:rect l="l" t="t" r="r" b="b"/>
              <a:pathLst>
                <a:path w="20826603" h="799845">
                  <a:moveTo>
                    <a:pt x="0" y="0"/>
                  </a:moveTo>
                  <a:lnTo>
                    <a:pt x="20826603" y="0"/>
                  </a:lnTo>
                  <a:lnTo>
                    <a:pt x="20826603" y="799845"/>
                  </a:lnTo>
                  <a:lnTo>
                    <a:pt x="0" y="799845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20877403" cy="855955"/>
            </a:xfrm>
            <a:custGeom>
              <a:avLst/>
              <a:gdLst/>
              <a:ahLst/>
              <a:cxnLst/>
              <a:rect l="l" t="t" r="r" b="b"/>
              <a:pathLst>
                <a:path w="20877403" h="855955">
                  <a:moveTo>
                    <a:pt x="25400" y="0"/>
                  </a:moveTo>
                  <a:lnTo>
                    <a:pt x="20852003" y="0"/>
                  </a:lnTo>
                  <a:cubicBezTo>
                    <a:pt x="20865973" y="0"/>
                    <a:pt x="20877403" y="12625"/>
                    <a:pt x="20877403" y="28055"/>
                  </a:cubicBezTo>
                  <a:lnTo>
                    <a:pt x="20877403" y="827900"/>
                  </a:lnTo>
                  <a:cubicBezTo>
                    <a:pt x="20877403" y="843330"/>
                    <a:pt x="20865973" y="855955"/>
                    <a:pt x="20852003" y="855955"/>
                  </a:cubicBezTo>
                  <a:lnTo>
                    <a:pt x="25400" y="855955"/>
                  </a:lnTo>
                  <a:cubicBezTo>
                    <a:pt x="11430" y="855955"/>
                    <a:pt x="0" y="843330"/>
                    <a:pt x="0" y="827900"/>
                  </a:cubicBezTo>
                  <a:lnTo>
                    <a:pt x="0" y="28055"/>
                  </a:lnTo>
                  <a:cubicBezTo>
                    <a:pt x="0" y="12625"/>
                    <a:pt x="11430" y="0"/>
                    <a:pt x="25400" y="0"/>
                  </a:cubicBezTo>
                  <a:moveTo>
                    <a:pt x="25400" y="56110"/>
                  </a:moveTo>
                  <a:lnTo>
                    <a:pt x="25400" y="28055"/>
                  </a:lnTo>
                  <a:lnTo>
                    <a:pt x="50800" y="28055"/>
                  </a:lnTo>
                  <a:lnTo>
                    <a:pt x="50800" y="827900"/>
                  </a:lnTo>
                  <a:lnTo>
                    <a:pt x="25400" y="827900"/>
                  </a:lnTo>
                  <a:lnTo>
                    <a:pt x="25400" y="799845"/>
                  </a:lnTo>
                  <a:lnTo>
                    <a:pt x="20852003" y="799845"/>
                  </a:lnTo>
                  <a:lnTo>
                    <a:pt x="20852003" y="827900"/>
                  </a:lnTo>
                  <a:lnTo>
                    <a:pt x="20826603" y="827900"/>
                  </a:lnTo>
                  <a:lnTo>
                    <a:pt x="20826603" y="28055"/>
                  </a:lnTo>
                  <a:lnTo>
                    <a:pt x="20852003" y="28055"/>
                  </a:lnTo>
                  <a:lnTo>
                    <a:pt x="20852003" y="56110"/>
                  </a:lnTo>
                  <a:lnTo>
                    <a:pt x="25400" y="5611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79200" y="0"/>
              <a:ext cx="20877400" cy="8560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3419"/>
                </a:lnSpc>
              </a:pPr>
              <a:r>
                <a:rPr lang="en-US" sz="2850" dirty="0" err="1">
                  <a:solidFill>
                    <a:srgbClr val="FFFFFF"/>
                  </a:solidFill>
                  <a:latin typeface="Montserrat Bold"/>
                </a:rPr>
                <a:t>DOTr</a:t>
              </a:r>
              <a:r>
                <a:rPr lang="en-US" sz="2850" dirty="0">
                  <a:solidFill>
                    <a:srgbClr val="FFFFFF"/>
                  </a:solidFill>
                  <a:latin typeface="Montserrat Bold"/>
                </a:rPr>
                <a:t> PLANS AND PROGRAMS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6167838" y="513274"/>
            <a:ext cx="169500" cy="581250"/>
            <a:chOff x="0" y="0"/>
            <a:chExt cx="226000" cy="775000"/>
          </a:xfrm>
        </p:grpSpPr>
        <p:sp>
          <p:nvSpPr>
            <p:cNvPr id="12" name="Freeform 12"/>
            <p:cNvSpPr/>
            <p:nvPr/>
          </p:nvSpPr>
          <p:spPr>
            <a:xfrm>
              <a:off x="25400" y="25400"/>
              <a:ext cx="175260" cy="724154"/>
            </a:xfrm>
            <a:custGeom>
              <a:avLst/>
              <a:gdLst/>
              <a:ahLst/>
              <a:cxnLst/>
              <a:rect l="l" t="t" r="r" b="b"/>
              <a:pathLst>
                <a:path w="175260" h="724154">
                  <a:moveTo>
                    <a:pt x="0" y="0"/>
                  </a:moveTo>
                  <a:lnTo>
                    <a:pt x="175260" y="0"/>
                  </a:lnTo>
                  <a:lnTo>
                    <a:pt x="175260" y="724154"/>
                  </a:lnTo>
                  <a:lnTo>
                    <a:pt x="0" y="724154"/>
                  </a:lnTo>
                  <a:close/>
                </a:path>
              </a:pathLst>
            </a:custGeom>
            <a:solidFill>
              <a:srgbClr val="8CB5F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0"/>
              <a:ext cx="226060" cy="774954"/>
            </a:xfrm>
            <a:custGeom>
              <a:avLst/>
              <a:gdLst/>
              <a:ahLst/>
              <a:cxnLst/>
              <a:rect l="l" t="t" r="r" b="b"/>
              <a:pathLst>
                <a:path w="226060" h="774954">
                  <a:moveTo>
                    <a:pt x="25400" y="0"/>
                  </a:moveTo>
                  <a:lnTo>
                    <a:pt x="200660" y="0"/>
                  </a:lnTo>
                  <a:cubicBezTo>
                    <a:pt x="214630" y="0"/>
                    <a:pt x="226060" y="11430"/>
                    <a:pt x="226060" y="25400"/>
                  </a:cubicBezTo>
                  <a:lnTo>
                    <a:pt x="226060" y="749554"/>
                  </a:lnTo>
                  <a:cubicBezTo>
                    <a:pt x="226060" y="763524"/>
                    <a:pt x="214630" y="774954"/>
                    <a:pt x="200660" y="774954"/>
                  </a:cubicBezTo>
                  <a:lnTo>
                    <a:pt x="25400" y="774954"/>
                  </a:lnTo>
                  <a:cubicBezTo>
                    <a:pt x="11430" y="774954"/>
                    <a:pt x="0" y="763524"/>
                    <a:pt x="0" y="749554"/>
                  </a:cubicBezTo>
                  <a:lnTo>
                    <a:pt x="0" y="25400"/>
                  </a:lnTo>
                  <a:cubicBezTo>
                    <a:pt x="0" y="11430"/>
                    <a:pt x="11430" y="0"/>
                    <a:pt x="25400" y="0"/>
                  </a:cubicBezTo>
                  <a:moveTo>
                    <a:pt x="25400" y="50800"/>
                  </a:moveTo>
                  <a:lnTo>
                    <a:pt x="25400" y="25400"/>
                  </a:lnTo>
                  <a:lnTo>
                    <a:pt x="50800" y="25400"/>
                  </a:lnTo>
                  <a:lnTo>
                    <a:pt x="50800" y="749554"/>
                  </a:lnTo>
                  <a:lnTo>
                    <a:pt x="25400" y="749554"/>
                  </a:lnTo>
                  <a:lnTo>
                    <a:pt x="25400" y="724154"/>
                  </a:lnTo>
                  <a:lnTo>
                    <a:pt x="200660" y="724154"/>
                  </a:lnTo>
                  <a:lnTo>
                    <a:pt x="200660" y="749554"/>
                  </a:lnTo>
                  <a:lnTo>
                    <a:pt x="175260" y="749554"/>
                  </a:lnTo>
                  <a:lnTo>
                    <a:pt x="175260" y="25400"/>
                  </a:lnTo>
                  <a:lnTo>
                    <a:pt x="200660" y="25400"/>
                  </a:lnTo>
                  <a:lnTo>
                    <a:pt x="200660" y="50800"/>
                  </a:lnTo>
                  <a:lnTo>
                    <a:pt x="25400" y="50800"/>
                  </a:lnTo>
                  <a:close/>
                </a:path>
              </a:pathLst>
            </a:custGeom>
            <a:solidFill>
              <a:srgbClr val="8CB5F8"/>
            </a:solidFill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4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326063"/>
              </p:ext>
            </p:extLst>
          </p:nvPr>
        </p:nvGraphicFramePr>
        <p:xfrm>
          <a:off x="1295400" y="4457700"/>
          <a:ext cx="16154400" cy="5307534"/>
        </p:xfrm>
        <a:graphic>
          <a:graphicData uri="http://schemas.openxmlformats.org/drawingml/2006/table">
            <a:tbl>
              <a:tblPr/>
              <a:tblGrid>
                <a:gridCol w="4478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75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76418">
                <a:tc>
                  <a:txBody>
                    <a:bodyPr/>
                    <a:lstStyle/>
                    <a:p>
                      <a:pPr algn="ctr">
                        <a:lnSpc>
                          <a:spcPts val="2696"/>
                        </a:lnSpc>
                        <a:defRPr/>
                      </a:pPr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 Bold"/>
                        </a:rPr>
                        <a:t>LOCATION</a:t>
                      </a:r>
                      <a:endParaRPr lang="en-US" sz="20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latin typeface="Arial Bold"/>
                        </a:rPr>
                        <a:t>BACONG, NEGROS ORIENTAL</a:t>
                      </a:r>
                      <a:endParaRPr lang="en-US" sz="20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64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 Bold"/>
                        </a:rPr>
                        <a:t>PROJECT COST</a:t>
                      </a:r>
                      <a:endParaRPr lang="en-US" sz="20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latin typeface="Arial Bold"/>
                        </a:rPr>
                        <a:t>P17.05 BILLION</a:t>
                      </a:r>
                      <a:endParaRPr lang="en-US" sz="20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6418">
                <a:tc>
                  <a:txBody>
                    <a:bodyPr/>
                    <a:lstStyle/>
                    <a:p>
                      <a:pPr algn="ctr">
                        <a:lnSpc>
                          <a:spcPts val="2696"/>
                        </a:lnSpc>
                        <a:defRPr/>
                      </a:pPr>
                      <a:r>
                        <a:rPr lang="en-US" sz="3600">
                          <a:solidFill>
                            <a:srgbClr val="002060"/>
                          </a:solidFill>
                          <a:latin typeface="Arial Bold"/>
                        </a:rPr>
                        <a:t>CAPACITY</a:t>
                      </a:r>
                      <a:endParaRPr lang="en-US" sz="20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latin typeface="Arial Bold"/>
                        </a:rPr>
                        <a:t>2.45 MPPA</a:t>
                      </a:r>
                      <a:endParaRPr lang="en-US" sz="20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6418">
                <a:tc>
                  <a:txBody>
                    <a:bodyPr/>
                    <a:lstStyle/>
                    <a:p>
                      <a:pPr algn="ctr">
                        <a:lnSpc>
                          <a:spcPts val="2696"/>
                        </a:lnSpc>
                        <a:defRPr/>
                      </a:pPr>
                      <a:r>
                        <a:rPr lang="en-US" sz="3600">
                          <a:solidFill>
                            <a:srgbClr val="002060"/>
                          </a:solidFill>
                          <a:latin typeface="Arial Bold"/>
                        </a:rPr>
                        <a:t>STATUS</a:t>
                      </a:r>
                      <a:endParaRPr lang="en-US" sz="20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latin typeface="Arial Bold"/>
                        </a:rPr>
                        <a:t>SITE ACQUISITION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Arial"/>
                        </a:rPr>
                        <a:t>- ONGOING</a:t>
                      </a:r>
                      <a:endParaRPr lang="en-US" sz="20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latin typeface="Arial Bold"/>
                        </a:rPr>
                        <a:t>CIVIL WORKS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Arial"/>
                        </a:rPr>
                        <a:t> – TARGET COMMENCEMENT IN 2025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extBox 15"/>
          <p:cNvSpPr txBox="1"/>
          <p:nvPr/>
        </p:nvSpPr>
        <p:spPr>
          <a:xfrm>
            <a:off x="525622" y="1653549"/>
            <a:ext cx="12637704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4500" dirty="0">
                <a:solidFill>
                  <a:srgbClr val="002060"/>
                </a:solidFill>
                <a:latin typeface="Montserrat Bold"/>
              </a:rPr>
              <a:t>Official Development Assistance (ODA) -</a:t>
            </a:r>
          </a:p>
          <a:p>
            <a:pPr algn="l">
              <a:lnSpc>
                <a:spcPts val="5400"/>
              </a:lnSpc>
            </a:pPr>
            <a:r>
              <a:rPr lang="en-US" sz="4500" dirty="0">
                <a:solidFill>
                  <a:srgbClr val="002060"/>
                </a:solidFill>
                <a:latin typeface="Montserrat Bold"/>
              </a:rPr>
              <a:t>Export–Import Bank of Korea (KEXIM)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736354" y="3454935"/>
            <a:ext cx="8665446" cy="5980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4000" dirty="0">
                <a:solidFill>
                  <a:srgbClr val="C71E13"/>
                </a:solidFill>
                <a:latin typeface="Montserrat Bold"/>
              </a:rPr>
              <a:t>NEW DUMAGUETE AIRPORT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 rot="3775">
            <a:off x="-9530" y="1256664"/>
            <a:ext cx="17344060" cy="0"/>
          </a:xfrm>
          <a:prstGeom prst="line">
            <a:avLst/>
          </a:prstGeom>
          <a:ln w="9525" cap="rnd">
            <a:solidFill>
              <a:srgbClr val="0020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6291740" y="513274"/>
            <a:ext cx="9914250" cy="581250"/>
            <a:chOff x="0" y="0"/>
            <a:chExt cx="13219000" cy="775000"/>
          </a:xfrm>
        </p:grpSpPr>
        <p:sp>
          <p:nvSpPr>
            <p:cNvPr id="5" name="Freeform 5"/>
            <p:cNvSpPr/>
            <p:nvPr/>
          </p:nvSpPr>
          <p:spPr>
            <a:xfrm>
              <a:off x="25400" y="25400"/>
              <a:ext cx="13168249" cy="724154"/>
            </a:xfrm>
            <a:custGeom>
              <a:avLst/>
              <a:gdLst/>
              <a:ahLst/>
              <a:cxnLst/>
              <a:rect l="l" t="t" r="r" b="b"/>
              <a:pathLst>
                <a:path w="13168249" h="724154">
                  <a:moveTo>
                    <a:pt x="0" y="0"/>
                  </a:moveTo>
                  <a:lnTo>
                    <a:pt x="13168249" y="0"/>
                  </a:lnTo>
                  <a:lnTo>
                    <a:pt x="13168249" y="724154"/>
                  </a:lnTo>
                  <a:lnTo>
                    <a:pt x="0" y="724154"/>
                  </a:lnTo>
                  <a:close/>
                </a:path>
              </a:pathLst>
            </a:custGeom>
            <a:solidFill>
              <a:srgbClr val="0C5AD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13219049" cy="774954"/>
            </a:xfrm>
            <a:custGeom>
              <a:avLst/>
              <a:gdLst/>
              <a:ahLst/>
              <a:cxnLst/>
              <a:rect l="l" t="t" r="r" b="b"/>
              <a:pathLst>
                <a:path w="13219049" h="774954">
                  <a:moveTo>
                    <a:pt x="25400" y="0"/>
                  </a:moveTo>
                  <a:lnTo>
                    <a:pt x="13193649" y="0"/>
                  </a:lnTo>
                  <a:cubicBezTo>
                    <a:pt x="13207619" y="0"/>
                    <a:pt x="13219049" y="11430"/>
                    <a:pt x="13219049" y="25400"/>
                  </a:cubicBezTo>
                  <a:lnTo>
                    <a:pt x="13219049" y="749554"/>
                  </a:lnTo>
                  <a:cubicBezTo>
                    <a:pt x="13219049" y="763524"/>
                    <a:pt x="13207619" y="774954"/>
                    <a:pt x="13193649" y="774954"/>
                  </a:cubicBezTo>
                  <a:lnTo>
                    <a:pt x="25400" y="774954"/>
                  </a:lnTo>
                  <a:cubicBezTo>
                    <a:pt x="11430" y="774954"/>
                    <a:pt x="0" y="763524"/>
                    <a:pt x="0" y="749554"/>
                  </a:cubicBezTo>
                  <a:lnTo>
                    <a:pt x="0" y="25400"/>
                  </a:lnTo>
                  <a:cubicBezTo>
                    <a:pt x="0" y="11430"/>
                    <a:pt x="11430" y="0"/>
                    <a:pt x="25400" y="0"/>
                  </a:cubicBezTo>
                  <a:moveTo>
                    <a:pt x="25400" y="50800"/>
                  </a:moveTo>
                  <a:lnTo>
                    <a:pt x="25400" y="25400"/>
                  </a:lnTo>
                  <a:lnTo>
                    <a:pt x="50800" y="25400"/>
                  </a:lnTo>
                  <a:lnTo>
                    <a:pt x="50800" y="749554"/>
                  </a:lnTo>
                  <a:lnTo>
                    <a:pt x="25400" y="749554"/>
                  </a:lnTo>
                  <a:lnTo>
                    <a:pt x="25400" y="724154"/>
                  </a:lnTo>
                  <a:lnTo>
                    <a:pt x="13193649" y="724154"/>
                  </a:lnTo>
                  <a:lnTo>
                    <a:pt x="13193649" y="749554"/>
                  </a:lnTo>
                  <a:lnTo>
                    <a:pt x="13168249" y="749554"/>
                  </a:lnTo>
                  <a:lnTo>
                    <a:pt x="13168249" y="25400"/>
                  </a:lnTo>
                  <a:lnTo>
                    <a:pt x="13193649" y="25400"/>
                  </a:lnTo>
                  <a:lnTo>
                    <a:pt x="13193649" y="50800"/>
                  </a:lnTo>
                  <a:lnTo>
                    <a:pt x="25400" y="50800"/>
                  </a:lnTo>
                  <a:close/>
                </a:path>
              </a:pathLst>
            </a:custGeom>
            <a:solidFill>
              <a:srgbClr val="0C5ADB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19050" y="513262"/>
            <a:ext cx="15792450" cy="642004"/>
            <a:chOff x="0" y="0"/>
            <a:chExt cx="21056600" cy="856005"/>
          </a:xfrm>
        </p:grpSpPr>
        <p:sp>
          <p:nvSpPr>
            <p:cNvPr id="8" name="Freeform 8"/>
            <p:cNvSpPr/>
            <p:nvPr/>
          </p:nvSpPr>
          <p:spPr>
            <a:xfrm>
              <a:off x="25400" y="28055"/>
              <a:ext cx="20826603" cy="799845"/>
            </a:xfrm>
            <a:custGeom>
              <a:avLst/>
              <a:gdLst/>
              <a:ahLst/>
              <a:cxnLst/>
              <a:rect l="l" t="t" r="r" b="b"/>
              <a:pathLst>
                <a:path w="20826603" h="799845">
                  <a:moveTo>
                    <a:pt x="0" y="0"/>
                  </a:moveTo>
                  <a:lnTo>
                    <a:pt x="20826603" y="0"/>
                  </a:lnTo>
                  <a:lnTo>
                    <a:pt x="20826603" y="799845"/>
                  </a:lnTo>
                  <a:lnTo>
                    <a:pt x="0" y="799845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20877403" cy="855955"/>
            </a:xfrm>
            <a:custGeom>
              <a:avLst/>
              <a:gdLst/>
              <a:ahLst/>
              <a:cxnLst/>
              <a:rect l="l" t="t" r="r" b="b"/>
              <a:pathLst>
                <a:path w="20877403" h="855955">
                  <a:moveTo>
                    <a:pt x="25400" y="0"/>
                  </a:moveTo>
                  <a:lnTo>
                    <a:pt x="20852003" y="0"/>
                  </a:lnTo>
                  <a:cubicBezTo>
                    <a:pt x="20865973" y="0"/>
                    <a:pt x="20877403" y="12625"/>
                    <a:pt x="20877403" y="28055"/>
                  </a:cubicBezTo>
                  <a:lnTo>
                    <a:pt x="20877403" y="827900"/>
                  </a:lnTo>
                  <a:cubicBezTo>
                    <a:pt x="20877403" y="843330"/>
                    <a:pt x="20865973" y="855955"/>
                    <a:pt x="20852003" y="855955"/>
                  </a:cubicBezTo>
                  <a:lnTo>
                    <a:pt x="25400" y="855955"/>
                  </a:lnTo>
                  <a:cubicBezTo>
                    <a:pt x="11430" y="855955"/>
                    <a:pt x="0" y="843330"/>
                    <a:pt x="0" y="827900"/>
                  </a:cubicBezTo>
                  <a:lnTo>
                    <a:pt x="0" y="28055"/>
                  </a:lnTo>
                  <a:cubicBezTo>
                    <a:pt x="0" y="12625"/>
                    <a:pt x="11430" y="0"/>
                    <a:pt x="25400" y="0"/>
                  </a:cubicBezTo>
                  <a:moveTo>
                    <a:pt x="25400" y="56110"/>
                  </a:moveTo>
                  <a:lnTo>
                    <a:pt x="25400" y="28055"/>
                  </a:lnTo>
                  <a:lnTo>
                    <a:pt x="50800" y="28055"/>
                  </a:lnTo>
                  <a:lnTo>
                    <a:pt x="50800" y="827900"/>
                  </a:lnTo>
                  <a:lnTo>
                    <a:pt x="25400" y="827900"/>
                  </a:lnTo>
                  <a:lnTo>
                    <a:pt x="25400" y="799845"/>
                  </a:lnTo>
                  <a:lnTo>
                    <a:pt x="20852003" y="799845"/>
                  </a:lnTo>
                  <a:lnTo>
                    <a:pt x="20852003" y="827900"/>
                  </a:lnTo>
                  <a:lnTo>
                    <a:pt x="20826603" y="827900"/>
                  </a:lnTo>
                  <a:lnTo>
                    <a:pt x="20826603" y="28055"/>
                  </a:lnTo>
                  <a:lnTo>
                    <a:pt x="20852003" y="28055"/>
                  </a:lnTo>
                  <a:lnTo>
                    <a:pt x="20852003" y="56110"/>
                  </a:lnTo>
                  <a:lnTo>
                    <a:pt x="25400" y="5611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79200" y="0"/>
              <a:ext cx="20877400" cy="8560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3419"/>
                </a:lnSpc>
              </a:pPr>
              <a:r>
                <a:rPr lang="en-US" sz="2850" dirty="0" err="1">
                  <a:solidFill>
                    <a:srgbClr val="FFFFFF"/>
                  </a:solidFill>
                  <a:latin typeface="Montserrat Bold"/>
                </a:rPr>
                <a:t>DOTr</a:t>
              </a:r>
              <a:r>
                <a:rPr lang="en-US" sz="2850" dirty="0">
                  <a:solidFill>
                    <a:srgbClr val="FFFFFF"/>
                  </a:solidFill>
                  <a:latin typeface="Montserrat Bold"/>
                </a:rPr>
                <a:t> PLANS AND PROGRAMS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6167838" y="513274"/>
            <a:ext cx="169500" cy="581250"/>
            <a:chOff x="0" y="0"/>
            <a:chExt cx="226000" cy="775000"/>
          </a:xfrm>
        </p:grpSpPr>
        <p:sp>
          <p:nvSpPr>
            <p:cNvPr id="12" name="Freeform 12"/>
            <p:cNvSpPr/>
            <p:nvPr/>
          </p:nvSpPr>
          <p:spPr>
            <a:xfrm>
              <a:off x="25400" y="25400"/>
              <a:ext cx="175260" cy="724154"/>
            </a:xfrm>
            <a:custGeom>
              <a:avLst/>
              <a:gdLst/>
              <a:ahLst/>
              <a:cxnLst/>
              <a:rect l="l" t="t" r="r" b="b"/>
              <a:pathLst>
                <a:path w="175260" h="724154">
                  <a:moveTo>
                    <a:pt x="0" y="0"/>
                  </a:moveTo>
                  <a:lnTo>
                    <a:pt x="175260" y="0"/>
                  </a:lnTo>
                  <a:lnTo>
                    <a:pt x="175260" y="724154"/>
                  </a:lnTo>
                  <a:lnTo>
                    <a:pt x="0" y="724154"/>
                  </a:lnTo>
                  <a:close/>
                </a:path>
              </a:pathLst>
            </a:custGeom>
            <a:solidFill>
              <a:srgbClr val="8CB5F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0"/>
              <a:ext cx="226060" cy="774954"/>
            </a:xfrm>
            <a:custGeom>
              <a:avLst/>
              <a:gdLst/>
              <a:ahLst/>
              <a:cxnLst/>
              <a:rect l="l" t="t" r="r" b="b"/>
              <a:pathLst>
                <a:path w="226060" h="774954">
                  <a:moveTo>
                    <a:pt x="25400" y="0"/>
                  </a:moveTo>
                  <a:lnTo>
                    <a:pt x="200660" y="0"/>
                  </a:lnTo>
                  <a:cubicBezTo>
                    <a:pt x="214630" y="0"/>
                    <a:pt x="226060" y="11430"/>
                    <a:pt x="226060" y="25400"/>
                  </a:cubicBezTo>
                  <a:lnTo>
                    <a:pt x="226060" y="749554"/>
                  </a:lnTo>
                  <a:cubicBezTo>
                    <a:pt x="226060" y="763524"/>
                    <a:pt x="214630" y="774954"/>
                    <a:pt x="200660" y="774954"/>
                  </a:cubicBezTo>
                  <a:lnTo>
                    <a:pt x="25400" y="774954"/>
                  </a:lnTo>
                  <a:cubicBezTo>
                    <a:pt x="11430" y="774954"/>
                    <a:pt x="0" y="763524"/>
                    <a:pt x="0" y="749554"/>
                  </a:cubicBezTo>
                  <a:lnTo>
                    <a:pt x="0" y="25400"/>
                  </a:lnTo>
                  <a:cubicBezTo>
                    <a:pt x="0" y="11430"/>
                    <a:pt x="11430" y="0"/>
                    <a:pt x="25400" y="0"/>
                  </a:cubicBezTo>
                  <a:moveTo>
                    <a:pt x="25400" y="50800"/>
                  </a:moveTo>
                  <a:lnTo>
                    <a:pt x="25400" y="25400"/>
                  </a:lnTo>
                  <a:lnTo>
                    <a:pt x="50800" y="25400"/>
                  </a:lnTo>
                  <a:lnTo>
                    <a:pt x="50800" y="749554"/>
                  </a:lnTo>
                  <a:lnTo>
                    <a:pt x="25400" y="749554"/>
                  </a:lnTo>
                  <a:lnTo>
                    <a:pt x="25400" y="724154"/>
                  </a:lnTo>
                  <a:lnTo>
                    <a:pt x="200660" y="724154"/>
                  </a:lnTo>
                  <a:lnTo>
                    <a:pt x="200660" y="749554"/>
                  </a:lnTo>
                  <a:lnTo>
                    <a:pt x="175260" y="749554"/>
                  </a:lnTo>
                  <a:lnTo>
                    <a:pt x="175260" y="25400"/>
                  </a:lnTo>
                  <a:lnTo>
                    <a:pt x="200660" y="25400"/>
                  </a:lnTo>
                  <a:lnTo>
                    <a:pt x="200660" y="50800"/>
                  </a:lnTo>
                  <a:lnTo>
                    <a:pt x="25400" y="50800"/>
                  </a:lnTo>
                  <a:close/>
                </a:path>
              </a:pathLst>
            </a:custGeom>
            <a:solidFill>
              <a:srgbClr val="8CB5F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Freeform 14"/>
          <p:cNvSpPr/>
          <p:nvPr/>
        </p:nvSpPr>
        <p:spPr>
          <a:xfrm>
            <a:off x="6643223" y="3796797"/>
            <a:ext cx="5231838" cy="2770470"/>
          </a:xfrm>
          <a:custGeom>
            <a:avLst/>
            <a:gdLst/>
            <a:ahLst/>
            <a:cxnLst/>
            <a:rect l="l" t="t" r="r" b="b"/>
            <a:pathLst>
              <a:path w="5231838" h="2770470">
                <a:moveTo>
                  <a:pt x="0" y="0"/>
                </a:moveTo>
                <a:lnTo>
                  <a:pt x="5231839" y="0"/>
                </a:lnTo>
                <a:lnTo>
                  <a:pt x="5231839" y="2770470"/>
                </a:lnTo>
                <a:lnTo>
                  <a:pt x="0" y="27704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8520" b="-311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802169" y="6736118"/>
            <a:ext cx="5693784" cy="2770470"/>
          </a:xfrm>
          <a:custGeom>
            <a:avLst/>
            <a:gdLst/>
            <a:ahLst/>
            <a:cxnLst/>
            <a:rect l="l" t="t" r="r" b="b"/>
            <a:pathLst>
              <a:path w="5693784" h="2770470">
                <a:moveTo>
                  <a:pt x="0" y="0"/>
                </a:moveTo>
                <a:lnTo>
                  <a:pt x="5693784" y="0"/>
                </a:lnTo>
                <a:lnTo>
                  <a:pt x="5693784" y="2770470"/>
                </a:lnTo>
                <a:lnTo>
                  <a:pt x="0" y="27704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51026" b="-311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2036987" y="3796797"/>
            <a:ext cx="5231838" cy="2800625"/>
          </a:xfrm>
          <a:custGeom>
            <a:avLst/>
            <a:gdLst/>
            <a:ahLst/>
            <a:cxnLst/>
            <a:rect l="l" t="t" r="r" b="b"/>
            <a:pathLst>
              <a:path w="5231838" h="2800625">
                <a:moveTo>
                  <a:pt x="0" y="0"/>
                </a:moveTo>
                <a:lnTo>
                  <a:pt x="5231838" y="0"/>
                </a:lnTo>
                <a:lnTo>
                  <a:pt x="5231838" y="2800625"/>
                </a:lnTo>
                <a:lnTo>
                  <a:pt x="0" y="28006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8629" t="-55972" r="-13381" b="-1497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802169" y="3796797"/>
            <a:ext cx="5688654" cy="2800625"/>
          </a:xfrm>
          <a:custGeom>
            <a:avLst/>
            <a:gdLst/>
            <a:ahLst/>
            <a:cxnLst/>
            <a:rect l="l" t="t" r="r" b="b"/>
            <a:pathLst>
              <a:path w="5688654" h="2800625">
                <a:moveTo>
                  <a:pt x="0" y="0"/>
                </a:moveTo>
                <a:lnTo>
                  <a:pt x="5688654" y="0"/>
                </a:lnTo>
                <a:lnTo>
                  <a:pt x="5688654" y="2800625"/>
                </a:lnTo>
                <a:lnTo>
                  <a:pt x="0" y="28006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84458" r="-90" b="-15630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802169" y="1866900"/>
            <a:ext cx="8360881" cy="1371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4500" dirty="0">
                <a:solidFill>
                  <a:srgbClr val="002060"/>
                </a:solidFill>
                <a:latin typeface="Montserrat Bold"/>
              </a:rPr>
              <a:t>Digitalization and Technological Innovations</a:t>
            </a:r>
          </a:p>
        </p:txBody>
      </p:sp>
      <p:sp>
        <p:nvSpPr>
          <p:cNvPr id="19" name="AutoShape 19"/>
          <p:cNvSpPr/>
          <p:nvPr/>
        </p:nvSpPr>
        <p:spPr>
          <a:xfrm flipH="1">
            <a:off x="9144000" y="1658168"/>
            <a:ext cx="0" cy="1756175"/>
          </a:xfrm>
          <a:prstGeom prst="line">
            <a:avLst/>
          </a:prstGeom>
          <a:ln w="38100" cap="flat">
            <a:solidFill>
              <a:srgbClr val="0020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2027462" y="6729419"/>
            <a:ext cx="5231838" cy="2777170"/>
          </a:xfrm>
          <a:custGeom>
            <a:avLst/>
            <a:gdLst/>
            <a:ahLst/>
            <a:cxnLst/>
            <a:rect l="l" t="t" r="r" b="b"/>
            <a:pathLst>
              <a:path w="5231838" h="2777170">
                <a:moveTo>
                  <a:pt x="0" y="0"/>
                </a:moveTo>
                <a:lnTo>
                  <a:pt x="5231838" y="0"/>
                </a:lnTo>
                <a:lnTo>
                  <a:pt x="5231838" y="2777169"/>
                </a:lnTo>
                <a:lnTo>
                  <a:pt x="0" y="277716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59113" r="-15052" b="-344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6643223" y="6736118"/>
            <a:ext cx="5231838" cy="2770470"/>
          </a:xfrm>
          <a:custGeom>
            <a:avLst/>
            <a:gdLst/>
            <a:ahLst/>
            <a:cxnLst/>
            <a:rect l="l" t="t" r="r" b="b"/>
            <a:pathLst>
              <a:path w="5231838" h="2770470">
                <a:moveTo>
                  <a:pt x="0" y="0"/>
                </a:moveTo>
                <a:lnTo>
                  <a:pt x="5231839" y="0"/>
                </a:lnTo>
                <a:lnTo>
                  <a:pt x="5231839" y="2770470"/>
                </a:lnTo>
                <a:lnTo>
                  <a:pt x="0" y="277047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23177" t="-63490" r="-32226" b="-5661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2"/>
          <p:cNvSpPr txBox="1"/>
          <p:nvPr/>
        </p:nvSpPr>
        <p:spPr>
          <a:xfrm>
            <a:off x="9495222" y="1543868"/>
            <a:ext cx="8360877" cy="18961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775"/>
              </a:lnSpc>
            </a:pPr>
            <a:r>
              <a:rPr lang="en-US" sz="2170" spc="-123" dirty="0">
                <a:solidFill>
                  <a:srgbClr val="002060"/>
                </a:solidFill>
                <a:latin typeface="Montserrat Bold"/>
              </a:rPr>
              <a:t>BIOMETRIC PASSENGER PROCESSING </a:t>
            </a:r>
          </a:p>
          <a:p>
            <a:pPr algn="just">
              <a:lnSpc>
                <a:spcPts val="3775"/>
              </a:lnSpc>
            </a:pPr>
            <a:r>
              <a:rPr lang="en-US" sz="2170" spc="-123" dirty="0">
                <a:solidFill>
                  <a:srgbClr val="002060"/>
                </a:solidFill>
                <a:latin typeface="Montserrat Bold"/>
              </a:rPr>
              <a:t>ELECTRIC GROUND SERVICE EQUIPMENT (e-GSE)</a:t>
            </a:r>
          </a:p>
          <a:p>
            <a:pPr algn="just">
              <a:lnSpc>
                <a:spcPts val="3775"/>
              </a:lnSpc>
            </a:pPr>
            <a:r>
              <a:rPr lang="en-US" sz="2170" spc="-123" dirty="0">
                <a:solidFill>
                  <a:srgbClr val="002060"/>
                </a:solidFill>
                <a:latin typeface="Montserrat Bold"/>
              </a:rPr>
              <a:t>AIRPORT COLLABORATIVE DECISION-MAKING (ACDM)</a:t>
            </a:r>
          </a:p>
          <a:p>
            <a:pPr algn="just">
              <a:lnSpc>
                <a:spcPts val="3775"/>
              </a:lnSpc>
            </a:pPr>
            <a:r>
              <a:rPr lang="en-US" sz="2170" spc="-123" dirty="0">
                <a:solidFill>
                  <a:srgbClr val="002060"/>
                </a:solidFill>
                <a:latin typeface="Montserrat Bold"/>
              </a:rPr>
              <a:t>ADVANCED VISUAL DOCKING GUIDANCE SYSTEM (AVGDS)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648</Words>
  <Application>Microsoft Office PowerPoint</Application>
  <PresentationFormat>Custom</PresentationFormat>
  <Paragraphs>197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Montserrat Bold</vt:lpstr>
      <vt:lpstr>Arial</vt:lpstr>
      <vt:lpstr>Montserrat</vt:lpstr>
      <vt:lpstr>Arial Bold</vt:lpstr>
      <vt:lpstr>Wingdings</vt:lpstr>
      <vt:lpstr>Canva Sans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ICCP Infrstructure and Construction Forum 20240229.pptx</dc:title>
  <dc:creator>Jennifer D. Del Rosario</dc:creator>
  <cp:lastModifiedBy>Joel C. Laguerta</cp:lastModifiedBy>
  <cp:revision>44</cp:revision>
  <cp:lastPrinted>2024-03-19T06:34:38Z</cp:lastPrinted>
  <dcterms:created xsi:type="dcterms:W3CDTF">2006-08-16T00:00:00Z</dcterms:created>
  <dcterms:modified xsi:type="dcterms:W3CDTF">2024-03-19T06:39:00Z</dcterms:modified>
  <dc:identifier>DAF-CeqeiRU</dc:identifier>
</cp:coreProperties>
</file>