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embeddedFontLst>
    <p:embeddedFont>
      <p:font typeface="Libre Franklin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2" roundtripDataSignature="AMtx7mink+aqsgLPHSiw7fFXaF+hbLQd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LibreFranklin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ibreFranklin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ibreFranklin-boldItalic.fntdata"/><Relationship Id="rId30" Type="http://schemas.openxmlformats.org/officeDocument/2006/relationships/font" Target="fonts/LibreFranklin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ctrTitle"/>
          </p:nvPr>
        </p:nvSpPr>
        <p:spPr>
          <a:xfrm>
            <a:off x="1436346" y="1788454"/>
            <a:ext cx="6270922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ibre Franklin"/>
              <a:buNone/>
              <a:defRPr sz="60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subTitle"/>
          </p:nvPr>
        </p:nvSpPr>
        <p:spPr>
          <a:xfrm>
            <a:off x="2009930" y="3956280"/>
            <a:ext cx="5123755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" name="Google Shape;20;p23"/>
          <p:cNvSpPr txBox="1"/>
          <p:nvPr>
            <p:ph idx="10" type="dt"/>
          </p:nvPr>
        </p:nvSpPr>
        <p:spPr>
          <a:xfrm>
            <a:off x="564644" y="6453386"/>
            <a:ext cx="1205958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1" type="ftr"/>
          </p:nvPr>
        </p:nvSpPr>
        <p:spPr>
          <a:xfrm>
            <a:off x="1938041" y="6453386"/>
            <a:ext cx="526753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2" type="sldNum"/>
          </p:nvPr>
        </p:nvSpPr>
        <p:spPr>
          <a:xfrm>
            <a:off x="737301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3" name="Google Shape;23;p23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24" name="Google Shape;24;p23"/>
            <p:cNvSpPr/>
            <p:nvPr/>
          </p:nvSpPr>
          <p:spPr>
            <a:xfrm>
              <a:off x="6113972" y="1685652"/>
              <a:ext cx="2456260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5" name="Google Shape;25;p23"/>
            <p:cNvSpPr/>
            <p:nvPr/>
          </p:nvSpPr>
          <p:spPr>
            <a:xfrm rot="10800000">
              <a:off x="564643" y="744469"/>
              <a:ext cx="2456505" cy="4408488"/>
            </a:xfrm>
            <a:custGeom>
              <a:rect b="b" l="l" r="r" t="t"/>
              <a:pathLst>
                <a:path extrusionOk="0" h="10000" w="10001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" type="body"/>
          </p:nvPr>
        </p:nvSpPr>
        <p:spPr>
          <a:xfrm rot="5400000">
            <a:off x="2843213" y="481013"/>
            <a:ext cx="357187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4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"/>
          <p:cNvSpPr txBox="1"/>
          <p:nvPr>
            <p:ph type="title"/>
          </p:nvPr>
        </p:nvSpPr>
        <p:spPr>
          <a:xfrm rot="5400000">
            <a:off x="5004650" y="2500303"/>
            <a:ext cx="5243244" cy="1490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5"/>
          <p:cNvSpPr txBox="1"/>
          <p:nvPr>
            <p:ph idx="1" type="body"/>
          </p:nvPr>
        </p:nvSpPr>
        <p:spPr>
          <a:xfrm rot="5400000">
            <a:off x="1269340" y="383516"/>
            <a:ext cx="5243244" cy="572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4" name="Google Shape;94;p35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" type="body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573769" y="1301361"/>
            <a:ext cx="7209728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Libre Franklin"/>
              <a:buNone/>
              <a:defRPr sz="60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" type="body"/>
          </p:nvPr>
        </p:nvSpPr>
        <p:spPr>
          <a:xfrm>
            <a:off x="573769" y="4216328"/>
            <a:ext cx="7209728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27"/>
          <p:cNvSpPr txBox="1"/>
          <p:nvPr>
            <p:ph idx="10" type="dt"/>
          </p:nvPr>
        </p:nvSpPr>
        <p:spPr>
          <a:xfrm>
            <a:off x="554181" y="6453386"/>
            <a:ext cx="121680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1" type="ftr"/>
          </p:nvPr>
        </p:nvSpPr>
        <p:spPr>
          <a:xfrm>
            <a:off x="1938234" y="6453386"/>
            <a:ext cx="526753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2" type="sldNum"/>
          </p:nvPr>
        </p:nvSpPr>
        <p:spPr>
          <a:xfrm>
            <a:off x="737301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27"/>
          <p:cNvSpPr/>
          <p:nvPr/>
        </p:nvSpPr>
        <p:spPr>
          <a:xfrm>
            <a:off x="6113972" y="1685652"/>
            <a:ext cx="2456260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9" name="Google Shape;39;p27" title="Crop Mark"/>
          <p:cNvSpPr/>
          <p:nvPr/>
        </p:nvSpPr>
        <p:spPr>
          <a:xfrm>
            <a:off x="6113972" y="1685652"/>
            <a:ext cx="2456260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1028700" y="2286000"/>
            <a:ext cx="3335840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4894052" y="2286000"/>
            <a:ext cx="3335840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" type="body"/>
          </p:nvPr>
        </p:nvSpPr>
        <p:spPr>
          <a:xfrm>
            <a:off x="1028700" y="2340230"/>
            <a:ext cx="3335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29"/>
          <p:cNvSpPr txBox="1"/>
          <p:nvPr>
            <p:ph idx="2" type="body"/>
          </p:nvPr>
        </p:nvSpPr>
        <p:spPr>
          <a:xfrm>
            <a:off x="1028700" y="3305208"/>
            <a:ext cx="3335839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3" type="body"/>
          </p:nvPr>
        </p:nvSpPr>
        <p:spPr>
          <a:xfrm>
            <a:off x="4893760" y="2349754"/>
            <a:ext cx="3335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29"/>
          <p:cNvSpPr txBox="1"/>
          <p:nvPr>
            <p:ph idx="4" type="body"/>
          </p:nvPr>
        </p:nvSpPr>
        <p:spPr>
          <a:xfrm>
            <a:off x="4893760" y="3305208"/>
            <a:ext cx="3335840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2"/>
          <p:cNvSpPr txBox="1"/>
          <p:nvPr>
            <p:ph type="title"/>
          </p:nvPr>
        </p:nvSpPr>
        <p:spPr>
          <a:xfrm>
            <a:off x="542925" y="685800"/>
            <a:ext cx="289179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4692015" y="685801"/>
            <a:ext cx="390906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/>
            </a:lvl1pPr>
            <a:lvl2pPr indent="-32385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  <a:defRPr sz="1500"/>
            </a:lvl2pPr>
            <a:lvl3pPr indent="-314325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Char char="■"/>
              <a:defRPr sz="1350"/>
            </a:lvl3pPr>
            <a:lvl4pPr indent="-314325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Char char="–"/>
              <a:defRPr sz="1350"/>
            </a:lvl4pPr>
            <a:lvl5pPr indent="-3048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/>
            </a:lvl5pPr>
            <a:lvl6pPr indent="-3048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/>
            </a:lvl6pPr>
            <a:lvl7pPr indent="-3048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/>
            </a:lvl7pPr>
            <a:lvl8pPr indent="-3048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/>
            </a:lvl8pPr>
            <a:lvl9pPr indent="-3048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32"/>
          <p:cNvSpPr txBox="1"/>
          <p:nvPr>
            <p:ph idx="2" type="body"/>
          </p:nvPr>
        </p:nvSpPr>
        <p:spPr>
          <a:xfrm>
            <a:off x="542925" y="2856344"/>
            <a:ext cx="289179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0" name="Google Shape;70;p32"/>
          <p:cNvSpPr txBox="1"/>
          <p:nvPr>
            <p:ph idx="10" type="dt"/>
          </p:nvPr>
        </p:nvSpPr>
        <p:spPr>
          <a:xfrm>
            <a:off x="542925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1" type="ftr"/>
          </p:nvPr>
        </p:nvSpPr>
        <p:spPr>
          <a:xfrm>
            <a:off x="1654459" y="6453386"/>
            <a:ext cx="1780256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2" type="sldNum"/>
          </p:nvPr>
        </p:nvSpPr>
        <p:spPr>
          <a:xfrm>
            <a:off x="7412355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32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2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3"/>
          <p:cNvSpPr txBox="1"/>
          <p:nvPr>
            <p:ph type="title"/>
          </p:nvPr>
        </p:nvSpPr>
        <p:spPr>
          <a:xfrm>
            <a:off x="542925" y="685800"/>
            <a:ext cx="289179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/>
          <p:nvPr>
            <p:ph idx="2" type="pic"/>
          </p:nvPr>
        </p:nvSpPr>
        <p:spPr>
          <a:xfrm>
            <a:off x="4149090" y="1"/>
            <a:ext cx="499491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3"/>
          <p:cNvSpPr txBox="1"/>
          <p:nvPr>
            <p:ph idx="1" type="body"/>
          </p:nvPr>
        </p:nvSpPr>
        <p:spPr>
          <a:xfrm>
            <a:off x="542925" y="2855968"/>
            <a:ext cx="289179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0" name="Google Shape;80;p33"/>
          <p:cNvSpPr txBox="1"/>
          <p:nvPr>
            <p:ph idx="10" type="dt"/>
          </p:nvPr>
        </p:nvSpPr>
        <p:spPr>
          <a:xfrm>
            <a:off x="542925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1" type="ftr"/>
          </p:nvPr>
        </p:nvSpPr>
        <p:spPr>
          <a:xfrm>
            <a:off x="1654459" y="6453386"/>
            <a:ext cx="1780256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2" type="sldNum"/>
          </p:nvPr>
        </p:nvSpPr>
        <p:spPr>
          <a:xfrm>
            <a:off x="7412355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33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3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2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2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pos="6912">
          <p15:clr>
            <a:srgbClr val="F26B43"/>
          </p15:clr>
        </p15:guide>
        <p15:guide id="3" pos="936">
          <p15:clr>
            <a:srgbClr val="F26B43"/>
          </p15:clr>
        </p15:guide>
        <p15:guide id="4" pos="864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10" type="dt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1" name="Google Shape;101;p24"/>
          <p:cNvSpPr txBox="1"/>
          <p:nvPr>
            <p:ph idx="11" type="ftr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4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4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pos="6912">
          <p15:clr>
            <a:srgbClr val="F26B43"/>
          </p15:clr>
        </p15:guide>
        <p15:guide id="3" pos="936">
          <p15:clr>
            <a:srgbClr val="F26B43"/>
          </p15:clr>
        </p15:guide>
        <p15:guide id="4" pos="864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g"/><Relationship Id="rId4" Type="http://schemas.openxmlformats.org/officeDocument/2006/relationships/image" Target="../media/image11.jp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9" Type="http://schemas.openxmlformats.org/officeDocument/2006/relationships/image" Target="../media/image14.jpg"/><Relationship Id="rId5" Type="http://schemas.openxmlformats.org/officeDocument/2006/relationships/image" Target="../media/image16.jpg"/><Relationship Id="rId6" Type="http://schemas.openxmlformats.org/officeDocument/2006/relationships/image" Target="../media/image13.jpg"/><Relationship Id="rId7" Type="http://schemas.openxmlformats.org/officeDocument/2006/relationships/image" Target="../media/image31.jpg"/><Relationship Id="rId8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Relationship Id="rId4" Type="http://schemas.openxmlformats.org/officeDocument/2006/relationships/image" Target="../media/image22.jp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29.jpg"/><Relationship Id="rId5" Type="http://schemas.openxmlformats.org/officeDocument/2006/relationships/image" Target="../media/image34.png"/><Relationship Id="rId6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12.jpg"/><Relationship Id="rId6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6.jpg"/><Relationship Id="rId11" Type="http://schemas.openxmlformats.org/officeDocument/2006/relationships/image" Target="../media/image1.png"/><Relationship Id="rId10" Type="http://schemas.openxmlformats.org/officeDocument/2006/relationships/image" Target="../media/image15.png"/><Relationship Id="rId9" Type="http://schemas.openxmlformats.org/officeDocument/2006/relationships/image" Target="../media/image30.png"/><Relationship Id="rId5" Type="http://schemas.openxmlformats.org/officeDocument/2006/relationships/image" Target="../media/image23.jpg"/><Relationship Id="rId6" Type="http://schemas.openxmlformats.org/officeDocument/2006/relationships/image" Target="../media/image8.jpg"/><Relationship Id="rId7" Type="http://schemas.openxmlformats.org/officeDocument/2006/relationships/image" Target="../media/image2.jpg"/><Relationship Id="rId8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2169740" y="3810000"/>
            <a:ext cx="48045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</a:t>
            </a:r>
            <a:r>
              <a:rPr b="0" i="0" lang="en-US" sz="3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ohn Vodenlich</a:t>
            </a:r>
            <a:endParaRPr sz="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Head Baseball Coach</a:t>
            </a:r>
            <a:endParaRPr b="0" i="0" sz="31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609600" y="1757800"/>
            <a:ext cx="7521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PITCHING:</a:t>
            </a:r>
            <a:endParaRPr sz="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“Old School or New School”</a:t>
            </a:r>
            <a:endParaRPr b="0" i="0" sz="4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warhawk2color.eps" id="118" name="Google Shape;1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500" y="745039"/>
            <a:ext cx="1905000" cy="85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/>
          <p:nvPr>
            <p:ph type="title"/>
          </p:nvPr>
        </p:nvSpPr>
        <p:spPr>
          <a:xfrm>
            <a:off x="685800" y="259575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“IN SCHOOL” APPROACH</a:t>
            </a:r>
            <a:endParaRPr/>
          </a:p>
        </p:txBody>
      </p:sp>
      <p:sp>
        <p:nvSpPr>
          <p:cNvPr id="197" name="Google Shape;197;p10"/>
          <p:cNvSpPr txBox="1"/>
          <p:nvPr>
            <p:ph idx="1" type="body"/>
          </p:nvPr>
        </p:nvSpPr>
        <p:spPr>
          <a:xfrm>
            <a:off x="1066800" y="1405129"/>
            <a:ext cx="7696200" cy="3166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Execute a quality pitch with FULL commitment everytime (Process)</a:t>
            </a:r>
            <a:endParaRPr/>
          </a:p>
          <a:p>
            <a:pPr indent="0" lvl="0" marL="118871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Ultimate goal - Get hitters out (Outcome Based)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COMMAND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DECEPTION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VELOCITY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REPEAT - RECOVERY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warhawk2color.eps"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0" y="5452871"/>
            <a:ext cx="1905000" cy="85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type="title"/>
          </p:nvPr>
        </p:nvSpPr>
        <p:spPr>
          <a:xfrm>
            <a:off x="1066800" y="413590"/>
            <a:ext cx="7200900" cy="844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BASIC CONCEPTS</a:t>
            </a:r>
            <a:endParaRPr/>
          </a:p>
        </p:txBody>
      </p:sp>
      <p:sp>
        <p:nvSpPr>
          <p:cNvPr id="204" name="Google Shape;204;p11"/>
          <p:cNvSpPr txBox="1"/>
          <p:nvPr>
            <p:ph idx="1" type="body"/>
          </p:nvPr>
        </p:nvSpPr>
        <p:spPr>
          <a:xfrm>
            <a:off x="2895600" y="1530625"/>
            <a:ext cx="4191000" cy="281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1. Momentum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P = m * v </a:t>
            </a:r>
            <a:endParaRPr/>
          </a:p>
          <a:p>
            <a:pPr indent="0" lvl="1" marL="530352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2. Leverage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Positional Advantage</a:t>
            </a:r>
            <a:endParaRPr/>
          </a:p>
          <a:p>
            <a:pPr indent="-384047" lvl="2" marL="13716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/>
              <a:t>Example: Car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warhawk2color.eps" id="205" name="Google Shape;20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0" y="5486400"/>
            <a:ext cx="1905000" cy="85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/>
          <p:nvPr>
            <p:ph type="title"/>
          </p:nvPr>
        </p:nvSpPr>
        <p:spPr>
          <a:xfrm>
            <a:off x="623159" y="381000"/>
            <a:ext cx="7561807" cy="6171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</a:pPr>
            <a:r>
              <a:rPr lang="en-US" sz="2800"/>
              <a:t>Creating Momentum</a:t>
            </a:r>
            <a:endParaRPr/>
          </a:p>
        </p:txBody>
      </p:sp>
      <p:sp>
        <p:nvSpPr>
          <p:cNvPr id="211" name="Google Shape;211;p12"/>
          <p:cNvSpPr txBox="1"/>
          <p:nvPr>
            <p:ph idx="1" type="body"/>
          </p:nvPr>
        </p:nvSpPr>
        <p:spPr>
          <a:xfrm>
            <a:off x="621053" y="1384300"/>
            <a:ext cx="3417716" cy="3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/>
              <a:t>Start at the Top - The Timing of the Separation is the key! </a:t>
            </a:r>
            <a:endParaRPr/>
          </a:p>
          <a:p>
            <a:pPr indent="-266573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2000"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n-US" sz="2000"/>
              <a:t>Front hip starts the glide down the slope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n-US" sz="2000"/>
              <a:t>Hands separate as lead leg works downhill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n-US"/>
              <a:t>HIP – HINGE - HANDS</a:t>
            </a:r>
            <a:endParaRPr sz="2000"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n-US" sz="2000"/>
              <a:t>Stride is LONG &amp; FAST</a:t>
            </a:r>
            <a:endParaRPr/>
          </a:p>
          <a:p>
            <a:pPr indent="-266573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2000"/>
          </a:p>
          <a:p>
            <a:pPr indent="-266573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2000"/>
          </a:p>
          <a:p>
            <a:pPr indent="-266573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2000"/>
          </a:p>
          <a:p>
            <a:pPr indent="-295973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1500"/>
          </a:p>
        </p:txBody>
      </p:sp>
      <p:pic>
        <p:nvPicPr>
          <p:cNvPr descr="Yankees' Gerrit Cole ties mark for consecutive strikeouts without walk" id="212" name="Google Shape;212;p12"/>
          <p:cNvPicPr preferRelativeResize="0"/>
          <p:nvPr/>
        </p:nvPicPr>
        <p:blipFill rotWithShape="1">
          <a:blip r:embed="rId3">
            <a:alphaModFix/>
          </a:blip>
          <a:srcRect b="-3" l="2772" r="1661" t="0"/>
          <a:stretch/>
        </p:blipFill>
        <p:spPr>
          <a:xfrm>
            <a:off x="4038769" y="1371600"/>
            <a:ext cx="2545380" cy="3504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Pitchers Hip Slide to Separation Velocity in Delivery" id="213" name="Google Shape;213;p12"/>
          <p:cNvPicPr preferRelativeResize="0"/>
          <p:nvPr/>
        </p:nvPicPr>
        <p:blipFill rotWithShape="1">
          <a:blip r:embed="rId4">
            <a:alphaModFix/>
          </a:blip>
          <a:srcRect b="2" l="0" r="86" t="0"/>
          <a:stretch/>
        </p:blipFill>
        <p:spPr>
          <a:xfrm>
            <a:off x="6584149" y="2667000"/>
            <a:ext cx="2579516" cy="3504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rhawk2color.eps" id="214" name="Google Shape;21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9500" y="5859869"/>
            <a:ext cx="1905000" cy="85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>
            <p:ph type="title"/>
          </p:nvPr>
        </p:nvSpPr>
        <p:spPr>
          <a:xfrm>
            <a:off x="590719" y="124863"/>
            <a:ext cx="7561807" cy="6171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</a:pPr>
            <a:r>
              <a:rPr lang="en-US" sz="2800"/>
              <a:t>Understanding Leverage</a:t>
            </a:r>
            <a:endParaRPr/>
          </a:p>
        </p:txBody>
      </p:sp>
      <p:sp>
        <p:nvSpPr>
          <p:cNvPr id="220" name="Google Shape;220;p13"/>
          <p:cNvSpPr txBox="1"/>
          <p:nvPr>
            <p:ph idx="1" type="body"/>
          </p:nvPr>
        </p:nvSpPr>
        <p:spPr>
          <a:xfrm>
            <a:off x="590719" y="1371600"/>
            <a:ext cx="3417600" cy="23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000"/>
              <a:t>Mechanical Advantage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 sz="2000"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000"/>
              <a:t>Arm Path Leverage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 sz="2000"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Release Point Leverage</a:t>
            </a:r>
            <a:endParaRPr sz="2000"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 sz="2000"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 sz="2000"/>
          </a:p>
          <a:p>
            <a:pPr indent="-28879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t/>
            </a:r>
            <a:endParaRPr sz="1500"/>
          </a:p>
        </p:txBody>
      </p:sp>
      <p:pic>
        <p:nvPicPr>
          <p:cNvPr descr="warhawk2color.eps" id="221" name="Google Shape;2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280" y="4459498"/>
            <a:ext cx="1905000" cy="85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4">
            <a:alphaModFix/>
          </a:blip>
          <a:srcRect b="0" l="12791" r="26743" t="0"/>
          <a:stretch/>
        </p:blipFill>
        <p:spPr>
          <a:xfrm>
            <a:off x="3831107" y="998600"/>
            <a:ext cx="2078568" cy="25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/>
          <p:cNvPicPr preferRelativeResize="0"/>
          <p:nvPr/>
        </p:nvPicPr>
        <p:blipFill rotWithShape="1">
          <a:blip r:embed="rId5">
            <a:alphaModFix/>
          </a:blip>
          <a:srcRect b="6069" l="7961" r="11914" t="28750"/>
          <a:stretch/>
        </p:blipFill>
        <p:spPr>
          <a:xfrm>
            <a:off x="5629050" y="998560"/>
            <a:ext cx="2078575" cy="258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3"/>
          <p:cNvPicPr preferRelativeResize="0"/>
          <p:nvPr/>
        </p:nvPicPr>
        <p:blipFill rotWithShape="1">
          <a:blip r:embed="rId6">
            <a:alphaModFix/>
          </a:blip>
          <a:srcRect b="10480" l="25275" r="23884" t="-408"/>
          <a:stretch/>
        </p:blipFill>
        <p:spPr>
          <a:xfrm>
            <a:off x="3863945" y="3107400"/>
            <a:ext cx="2037955" cy="27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 rotWithShape="1">
          <a:blip r:embed="rId7">
            <a:alphaModFix/>
          </a:blip>
          <a:srcRect b="0" l="10642" r="11961" t="0"/>
          <a:stretch/>
        </p:blipFill>
        <p:spPr>
          <a:xfrm>
            <a:off x="5569400" y="3264188"/>
            <a:ext cx="1957675" cy="257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/>
          <p:cNvPicPr preferRelativeResize="0"/>
          <p:nvPr/>
        </p:nvPicPr>
        <p:blipFill rotWithShape="1">
          <a:blip r:embed="rId8">
            <a:alphaModFix/>
          </a:blip>
          <a:srcRect b="0" l="25000" r="28751" t="929"/>
          <a:stretch/>
        </p:blipFill>
        <p:spPr>
          <a:xfrm>
            <a:off x="7331487" y="979500"/>
            <a:ext cx="1748880" cy="238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55150" y="3308951"/>
            <a:ext cx="1748900" cy="249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/>
          <p:nvPr>
            <p:ph type="title"/>
          </p:nvPr>
        </p:nvSpPr>
        <p:spPr>
          <a:xfrm>
            <a:off x="457200" y="114644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33" name="Google Shape;233;p14"/>
          <p:cNvSpPr txBox="1"/>
          <p:nvPr>
            <p:ph idx="1" type="body"/>
          </p:nvPr>
        </p:nvSpPr>
        <p:spPr>
          <a:xfrm>
            <a:off x="1143000" y="1439344"/>
            <a:ext cx="7543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Arm Action (Path)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Alignment – Posture (Head, Foot &amp; Glove)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Adjustable Release Point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Putting it Together (Proper Movement – Proper Sequence)</a:t>
            </a:r>
            <a:endParaRPr/>
          </a:p>
          <a:p>
            <a:pPr indent="0" lvl="0" marL="118871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0" lvl="0" marL="118871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warhawk2color.eps" id="234" name="Google Shape;2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5638800"/>
            <a:ext cx="1905000" cy="85919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4"/>
          <p:cNvSpPr txBox="1"/>
          <p:nvPr/>
        </p:nvSpPr>
        <p:spPr>
          <a:xfrm>
            <a:off x="457200" y="42672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D8E84"/>
              </a:buClr>
              <a:buSzPct val="100000"/>
              <a:buFont typeface="Libre Franklin"/>
              <a:buNone/>
            </a:pPr>
            <a:r>
              <a:rPr b="1" lang="en-US" sz="4500">
                <a:solidFill>
                  <a:srgbClr val="8D8E8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AAA PITCHING ABSOLUTES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/>
          <p:nvPr>
            <p:ph type="title"/>
          </p:nvPr>
        </p:nvSpPr>
        <p:spPr>
          <a:xfrm>
            <a:off x="462643" y="4479307"/>
            <a:ext cx="281940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US" sz="2800">
                <a:solidFill>
                  <a:schemeClr val="dk1"/>
                </a:solidFill>
              </a:rPr>
              <a:t>Arm Up at 90 Degrees</a:t>
            </a:r>
            <a:endParaRPr/>
          </a:p>
        </p:txBody>
      </p:sp>
      <p:pic>
        <p:nvPicPr>
          <p:cNvPr descr="The 3 major rule changes major league baseball is making in 2023" id="241" name="Google Shape;241;p15"/>
          <p:cNvPicPr preferRelativeResize="0"/>
          <p:nvPr/>
        </p:nvPicPr>
        <p:blipFill rotWithShape="1">
          <a:blip r:embed="rId3">
            <a:alphaModFix/>
          </a:blip>
          <a:srcRect b="2" l="19688" r="11555" t="0"/>
          <a:stretch/>
        </p:blipFill>
        <p:spPr>
          <a:xfrm>
            <a:off x="863834" y="1199596"/>
            <a:ext cx="3722914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ncisco Lindor Throwing Mechanics - YouTube" id="242" name="Google Shape;242;p15"/>
          <p:cNvPicPr preferRelativeResize="0"/>
          <p:nvPr/>
        </p:nvPicPr>
        <p:blipFill rotWithShape="1">
          <a:blip r:embed="rId4">
            <a:alphaModFix/>
          </a:blip>
          <a:srcRect b="14471" l="18310" r="8451" t="14763"/>
          <a:stretch/>
        </p:blipFill>
        <p:spPr>
          <a:xfrm>
            <a:off x="4739148" y="1199596"/>
            <a:ext cx="4100052" cy="305590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5"/>
          <p:cNvSpPr txBox="1"/>
          <p:nvPr/>
        </p:nvSpPr>
        <p:spPr>
          <a:xfrm>
            <a:off x="3892138" y="4419600"/>
            <a:ext cx="52578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Arm is up at weight foot strike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Shoulders and hips should remain closed as long as possible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838200" y="121436"/>
            <a:ext cx="8001000" cy="9061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45700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D8E84"/>
              </a:buClr>
              <a:buSzPts val="4800"/>
              <a:buFont typeface="Libre Franklin"/>
              <a:buNone/>
            </a:pPr>
            <a:r>
              <a:rPr b="1" lang="en-US" sz="4800">
                <a:solidFill>
                  <a:srgbClr val="8D8E8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Arm Action (Path) </a:t>
            </a:r>
            <a:endParaRPr/>
          </a:p>
        </p:txBody>
      </p:sp>
      <p:pic>
        <p:nvPicPr>
          <p:cNvPr descr="warhawk2color.eps" id="245" name="Google Shape;24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6600" y="5825177"/>
            <a:ext cx="1905000" cy="85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/>
          <p:nvPr>
            <p:ph type="title"/>
          </p:nvPr>
        </p:nvSpPr>
        <p:spPr>
          <a:xfrm>
            <a:off x="762000" y="139670"/>
            <a:ext cx="822960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45700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8D8E84"/>
              </a:buClr>
              <a:buSzPts val="4800"/>
              <a:buFont typeface="Libre Franklin"/>
              <a:buNone/>
            </a:pPr>
            <a:r>
              <a:rPr b="1" i="0" lang="en-US" sz="4800" u="none" cap="none" strike="noStrike">
                <a:solidFill>
                  <a:srgbClr val="8D8E8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Alignment </a:t>
            </a:r>
            <a:endParaRPr/>
          </a:p>
        </p:txBody>
      </p:sp>
      <p:pic>
        <p:nvPicPr>
          <p:cNvPr descr="A baseball player throwing a ball&#10;&#10;Description automatically generated" id="251" name="Google Shape;25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6056" r="0" t="0"/>
          <a:stretch/>
        </p:blipFill>
        <p:spPr>
          <a:xfrm>
            <a:off x="2911778" y="1569543"/>
            <a:ext cx="3545558" cy="355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 MLB Players That Need To Make The Jump To Jordan Brand • Page 6 of 11 •  KicksOnFire.com" id="252" name="Google Shape;252;p16"/>
          <p:cNvPicPr preferRelativeResize="0"/>
          <p:nvPr/>
        </p:nvPicPr>
        <p:blipFill rotWithShape="1">
          <a:blip r:embed="rId4">
            <a:alphaModFix/>
          </a:blip>
          <a:srcRect b="0" l="9362" r="11000" t="0"/>
          <a:stretch/>
        </p:blipFill>
        <p:spPr>
          <a:xfrm>
            <a:off x="6501581" y="1569543"/>
            <a:ext cx="2514600" cy="4243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ndy Johnson and Tim Lincecum: Differing Styles but 100-M.P.H. Pitches -  The New York Times" id="253" name="Google Shape;25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895" y="1536922"/>
            <a:ext cx="2323605" cy="4256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rhawk2color.eps" id="254" name="Google Shape;25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29000" y="5383335"/>
            <a:ext cx="1905000" cy="85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/>
          <p:nvPr/>
        </p:nvSpPr>
        <p:spPr>
          <a:xfrm>
            <a:off x="798871" y="127116"/>
            <a:ext cx="8001000" cy="9061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45700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D8E84"/>
              </a:buClr>
              <a:buSzPts val="4800"/>
              <a:buFont typeface="Libre Franklin"/>
              <a:buNone/>
            </a:pPr>
            <a:r>
              <a:rPr b="1" lang="en-US" sz="4800">
                <a:solidFill>
                  <a:srgbClr val="8D8E8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Release Point </a:t>
            </a:r>
            <a:endParaRPr/>
          </a:p>
        </p:txBody>
      </p:sp>
      <p:pic>
        <p:nvPicPr>
          <p:cNvPr descr="warhawk2color.eps" id="260" name="Google Shape;2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5922608"/>
            <a:ext cx="1905000" cy="859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aseball player throwing a ball&#10;&#10;Description automatically generated" id="261" name="Google Shape;26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452" y="1316736"/>
            <a:ext cx="7543800" cy="422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/>
          <p:nvPr>
            <p:ph type="title"/>
          </p:nvPr>
        </p:nvSpPr>
        <p:spPr>
          <a:xfrm>
            <a:off x="457200" y="114644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en-US"/>
              <a:t> </a:t>
            </a:r>
            <a:br>
              <a:rPr lang="en-US"/>
            </a:br>
            <a:endParaRPr/>
          </a:p>
        </p:txBody>
      </p:sp>
      <p:pic>
        <p:nvPicPr>
          <p:cNvPr descr="MLB Weirdest Pitching Styles" id="267" name="Google Shape;267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200" y="885481"/>
            <a:ext cx="7810500" cy="58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8"/>
          <p:cNvSpPr txBox="1"/>
          <p:nvPr/>
        </p:nvSpPr>
        <p:spPr>
          <a:xfrm>
            <a:off x="635000" y="40017"/>
            <a:ext cx="8229600" cy="950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D8E84"/>
              </a:buClr>
              <a:buSzPct val="100000"/>
              <a:buFont typeface="Libre Franklin"/>
              <a:buNone/>
            </a:pPr>
            <a:r>
              <a:rPr b="1" lang="en-US" sz="4500">
                <a:solidFill>
                  <a:srgbClr val="8D8E8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PITCHING ABSOLUTES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"/>
          <p:cNvSpPr txBox="1"/>
          <p:nvPr>
            <p:ph type="title"/>
          </p:nvPr>
        </p:nvSpPr>
        <p:spPr>
          <a:xfrm>
            <a:off x="762000" y="74340"/>
            <a:ext cx="8229600" cy="71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PROGRAM ELEMENTS – </a:t>
            </a:r>
            <a:endParaRPr/>
          </a:p>
        </p:txBody>
      </p:sp>
      <p:sp>
        <p:nvSpPr>
          <p:cNvPr id="274" name="Google Shape;274;p19"/>
          <p:cNvSpPr txBox="1"/>
          <p:nvPr>
            <p:ph idx="1" type="body"/>
          </p:nvPr>
        </p:nvSpPr>
        <p:spPr>
          <a:xfrm>
            <a:off x="1485900" y="1066800"/>
            <a:ext cx="6781800" cy="4024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</a:pPr>
            <a:r>
              <a:rPr lang="en-US"/>
              <a:t>Activation (Warm-Up)</a:t>
            </a:r>
            <a:endParaRPr/>
          </a:p>
          <a:p>
            <a:pPr indent="0" lvl="0" marL="118871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</a:pPr>
            <a:r>
              <a:rPr lang="en-US"/>
              <a:t>Preliminary Activities (Prelims)</a:t>
            </a:r>
            <a:endParaRPr/>
          </a:p>
          <a:p>
            <a:pPr indent="0" lvl="0" marL="118871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</a:pPr>
            <a:r>
              <a:rPr lang="en-US"/>
              <a:t>Throwing Progression (Long Toss)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</a:pPr>
            <a:r>
              <a:rPr lang="en-US"/>
              <a:t>Target Practice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</a:pPr>
            <a:r>
              <a:rPr lang="en-US"/>
              <a:t>Post Performance Recovery</a:t>
            </a:r>
            <a:endParaRPr/>
          </a:p>
          <a:p>
            <a:pPr indent="0" lvl="0" marL="118871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warhawk2color.eps" id="275" name="Google Shape;2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0" y="5638800"/>
            <a:ext cx="1905000" cy="85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"/>
          <p:cNvGrpSpPr/>
          <p:nvPr/>
        </p:nvGrpSpPr>
        <p:grpSpPr>
          <a:xfrm>
            <a:off x="564643" y="744469"/>
            <a:ext cx="8005589" cy="5349671"/>
            <a:chOff x="752858" y="744469"/>
            <a:chExt cx="10674117" cy="5349671"/>
          </a:xfrm>
        </p:grpSpPr>
        <p:sp>
          <p:nvSpPr>
            <p:cNvPr id="124" name="Google Shape;124;p2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6" name="Google Shape;126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 person standing in a bathroom&#10;&#10;Description automatically generated" id="127" name="Google Shape;127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745" l="0" r="0" t="7649"/>
          <a:stretch/>
        </p:blipFill>
        <p:spPr>
          <a:xfrm>
            <a:off x="228600" y="333671"/>
            <a:ext cx="3701218" cy="569848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/>
          <p:nvPr/>
        </p:nvSpPr>
        <p:spPr>
          <a:xfrm rot="10800000">
            <a:off x="4059255" y="744469"/>
            <a:ext cx="2456751" cy="4408488"/>
          </a:xfrm>
          <a:custGeom>
            <a:rect b="b" l="l" r="r" t="t"/>
            <a:pathLst>
              <a:path extrusionOk="0" h="10000" w="10002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" name="Google Shape;129;p2"/>
          <p:cNvSpPr txBox="1"/>
          <p:nvPr>
            <p:ph type="title"/>
          </p:nvPr>
        </p:nvSpPr>
        <p:spPr>
          <a:xfrm>
            <a:off x="4455425" y="1290287"/>
            <a:ext cx="41148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Libre Franklin"/>
              <a:buNone/>
            </a:pPr>
            <a:r>
              <a:rPr lang="en-US" sz="4800" cap="none"/>
              <a:t>TERRY AYERS</a:t>
            </a:r>
            <a:br>
              <a:rPr lang="en-US" sz="4800" cap="none"/>
            </a:br>
            <a:r>
              <a:rPr lang="en-US" sz="4800" cap="none"/>
              <a:t>2024 HOF</a:t>
            </a:r>
            <a:endParaRPr/>
          </a:p>
        </p:txBody>
      </p:sp>
      <p:pic>
        <p:nvPicPr>
          <p:cNvPr descr="A baseball logo with a star and text&#10;&#10;Description automatically generated" id="130" name="Google Shape;130;p2"/>
          <p:cNvPicPr preferRelativeResize="0"/>
          <p:nvPr/>
        </p:nvPicPr>
        <p:blipFill rotWithShape="1">
          <a:blip r:embed="rId4">
            <a:alphaModFix/>
          </a:blip>
          <a:srcRect b="0" l="14901" r="11738" t="6984"/>
          <a:stretch/>
        </p:blipFill>
        <p:spPr>
          <a:xfrm>
            <a:off x="4646151" y="3084589"/>
            <a:ext cx="4087631" cy="206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0"/>
          <p:cNvGrpSpPr/>
          <p:nvPr/>
        </p:nvGrpSpPr>
        <p:grpSpPr>
          <a:xfrm>
            <a:off x="564643" y="744469"/>
            <a:ext cx="8005589" cy="5349671"/>
            <a:chOff x="752858" y="744469"/>
            <a:chExt cx="10674117" cy="5349671"/>
          </a:xfrm>
        </p:grpSpPr>
        <p:sp>
          <p:nvSpPr>
            <p:cNvPr id="281" name="Google Shape;281;p20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283" name="Google Shape;283;p20"/>
          <p:cNvPicPr preferRelativeResize="0"/>
          <p:nvPr/>
        </p:nvPicPr>
        <p:blipFill rotWithShape="1">
          <a:blip r:embed="rId3">
            <a:alphaModFix/>
          </a:blip>
          <a:srcRect b="1408" l="0" r="0" t="1407"/>
          <a:stretch/>
        </p:blipFill>
        <p:spPr>
          <a:xfrm>
            <a:off x="20" y="30087"/>
            <a:ext cx="9143980" cy="68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0"/>
          <p:cNvSpPr/>
          <p:nvPr/>
        </p:nvSpPr>
        <p:spPr>
          <a:xfrm>
            <a:off x="-193" y="0"/>
            <a:ext cx="9143999" cy="6858000"/>
          </a:xfrm>
          <a:prstGeom prst="rect">
            <a:avLst/>
          </a:prstGeom>
          <a:gradFill>
            <a:gsLst>
              <a:gs pos="0">
                <a:srgbClr val="191B0E">
                  <a:alpha val="69803"/>
                </a:srgbClr>
              </a:gs>
              <a:gs pos="20000">
                <a:srgbClr val="191B0E">
                  <a:alpha val="69803"/>
                </a:srgbClr>
              </a:gs>
              <a:gs pos="100000">
                <a:schemeClr val="dk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5" name="Google Shape;285;p20"/>
          <p:cNvSpPr/>
          <p:nvPr/>
        </p:nvSpPr>
        <p:spPr>
          <a:xfrm rot="10800000">
            <a:off x="564643" y="744469"/>
            <a:ext cx="2456751" cy="4408488"/>
          </a:xfrm>
          <a:custGeom>
            <a:rect b="b" l="l" r="r" t="t"/>
            <a:pathLst>
              <a:path extrusionOk="0" h="10000" w="10002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6" name="Google Shape;286;p20"/>
          <p:cNvSpPr/>
          <p:nvPr/>
        </p:nvSpPr>
        <p:spPr>
          <a:xfrm>
            <a:off x="6113971" y="1685652"/>
            <a:ext cx="2456260" cy="4408488"/>
          </a:xfrm>
          <a:custGeom>
            <a:rect b="b" l="l" r="r" t="t"/>
            <a:pathLst>
              <a:path extrusionOk="0" h="10000" w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7" name="Google Shape;287;p20"/>
          <p:cNvSpPr txBox="1"/>
          <p:nvPr>
            <p:ph type="title"/>
          </p:nvPr>
        </p:nvSpPr>
        <p:spPr>
          <a:xfrm>
            <a:off x="2857598" y="990600"/>
            <a:ext cx="3009609" cy="6069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Libre Franklin"/>
              <a:buNone/>
            </a:pPr>
            <a:r>
              <a:rPr lang="en-US" sz="3600" cap="none">
                <a:solidFill>
                  <a:schemeClr val="lt2"/>
                </a:solidFill>
              </a:rPr>
              <a:t>FINAL THOUGHTS</a:t>
            </a:r>
            <a:endParaRPr/>
          </a:p>
        </p:txBody>
      </p:sp>
      <p:pic>
        <p:nvPicPr>
          <p:cNvPr descr="warhawk2color.eps" id="288" name="Google Shape;2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588608"/>
            <a:ext cx="1905000" cy="85919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0"/>
          <p:cNvSpPr txBox="1"/>
          <p:nvPr>
            <p:ph idx="1" type="body"/>
          </p:nvPr>
        </p:nvSpPr>
        <p:spPr>
          <a:xfrm>
            <a:off x="1176782" y="1618895"/>
            <a:ext cx="7052818" cy="4024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Activation - Warm-Up is just that.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Mobility &amp; Functional strength are important. 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Strength does NOT replace EFFICIENCY &amp; INCONSISTENCY.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You get better at “doing something” by “doing something”.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Throw More…Pitch Less (SS not on Pitch Count).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You CAN Control the factors of LOAD – Repetition, Intensity, Distance by using Progression.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What do you VALUE you should EMPHASIZE.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AAA Mechanics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118871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118871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1"/>
          <p:cNvGrpSpPr/>
          <p:nvPr/>
        </p:nvGrpSpPr>
        <p:grpSpPr>
          <a:xfrm>
            <a:off x="564643" y="744469"/>
            <a:ext cx="8005589" cy="5349671"/>
            <a:chOff x="752858" y="744469"/>
            <a:chExt cx="10674117" cy="5349671"/>
          </a:xfrm>
        </p:grpSpPr>
        <p:sp>
          <p:nvSpPr>
            <p:cNvPr id="295" name="Google Shape;295;p21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6" name="Google Shape;296;p21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297" name="Google Shape;297;p21"/>
          <p:cNvPicPr preferRelativeResize="0"/>
          <p:nvPr/>
        </p:nvPicPr>
        <p:blipFill rotWithShape="1">
          <a:blip r:embed="rId3">
            <a:alphaModFix/>
          </a:blip>
          <a:srcRect b="0" l="5509" r="5509" t="0"/>
          <a:stretch/>
        </p:blipFill>
        <p:spPr>
          <a:xfrm>
            <a:off x="20" y="30087"/>
            <a:ext cx="9143980" cy="68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1"/>
          <p:cNvSpPr/>
          <p:nvPr/>
        </p:nvSpPr>
        <p:spPr>
          <a:xfrm>
            <a:off x="-193" y="0"/>
            <a:ext cx="9143999" cy="6858000"/>
          </a:xfrm>
          <a:prstGeom prst="rect">
            <a:avLst/>
          </a:prstGeom>
          <a:gradFill>
            <a:gsLst>
              <a:gs pos="0">
                <a:srgbClr val="191B0E">
                  <a:alpha val="69803"/>
                </a:srgbClr>
              </a:gs>
              <a:gs pos="20000">
                <a:srgbClr val="191B0E">
                  <a:alpha val="69803"/>
                </a:srgbClr>
              </a:gs>
              <a:gs pos="100000">
                <a:schemeClr val="dk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9" name="Google Shape;299;p21"/>
          <p:cNvSpPr/>
          <p:nvPr/>
        </p:nvSpPr>
        <p:spPr>
          <a:xfrm rot="10800000">
            <a:off x="564643" y="744469"/>
            <a:ext cx="2456751" cy="4408488"/>
          </a:xfrm>
          <a:custGeom>
            <a:rect b="b" l="l" r="r" t="t"/>
            <a:pathLst>
              <a:path extrusionOk="0" h="10000" w="10002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0" name="Google Shape;300;p21"/>
          <p:cNvSpPr/>
          <p:nvPr/>
        </p:nvSpPr>
        <p:spPr>
          <a:xfrm>
            <a:off x="6113971" y="1685652"/>
            <a:ext cx="2456260" cy="4408488"/>
          </a:xfrm>
          <a:custGeom>
            <a:rect b="b" l="l" r="r" t="t"/>
            <a:pathLst>
              <a:path extrusionOk="0" h="10000" w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1" name="Google Shape;301;p21"/>
          <p:cNvSpPr txBox="1"/>
          <p:nvPr>
            <p:ph type="title"/>
          </p:nvPr>
        </p:nvSpPr>
        <p:spPr>
          <a:xfrm>
            <a:off x="2854638" y="675138"/>
            <a:ext cx="3317562" cy="6069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"/>
              <a:buNone/>
            </a:pPr>
            <a:r>
              <a:rPr lang="en-US" sz="3600" cap="none">
                <a:solidFill>
                  <a:schemeClr val="lt2"/>
                </a:solidFill>
              </a:rPr>
              <a:t>QUESTIONS</a:t>
            </a:r>
            <a:endParaRPr/>
          </a:p>
        </p:txBody>
      </p:sp>
      <p:pic>
        <p:nvPicPr>
          <p:cNvPr descr="warhawk2color.eps" id="302" name="Google Shape;30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591284"/>
            <a:ext cx="1905000" cy="85919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1"/>
          <p:cNvSpPr txBox="1"/>
          <p:nvPr>
            <p:ph idx="1" type="body"/>
          </p:nvPr>
        </p:nvSpPr>
        <p:spPr>
          <a:xfrm>
            <a:off x="1176782" y="1618895"/>
            <a:ext cx="7052818" cy="4024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118871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118871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>
            <p:ph type="title"/>
          </p:nvPr>
        </p:nvSpPr>
        <p:spPr>
          <a:xfrm>
            <a:off x="1295400" y="228600"/>
            <a:ext cx="7200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PREGAME COMMENTS</a:t>
            </a:r>
            <a:endParaRPr/>
          </a:p>
        </p:txBody>
      </p:sp>
      <p:pic>
        <p:nvPicPr>
          <p:cNvPr descr="A screenshot of a stained glass window&#10;&#10;Description automatically generated"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" y="1276350"/>
            <a:ext cx="20828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navy&#10;&#10;Description automatically generated" id="137" name="Google Shape;1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7721" y="1298121"/>
            <a:ext cx="3645479" cy="2683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suit and tie smiling&#10;&#10;Description automatically generated" id="138" name="Google Shape;138;p3"/>
          <p:cNvPicPr preferRelativeResize="0"/>
          <p:nvPr/>
        </p:nvPicPr>
        <p:blipFill rotWithShape="1">
          <a:blip r:embed="rId5">
            <a:alphaModFix/>
          </a:blip>
          <a:srcRect b="12676" l="0" r="0" t="0"/>
          <a:stretch/>
        </p:blipFill>
        <p:spPr>
          <a:xfrm>
            <a:off x="6620387" y="1276350"/>
            <a:ext cx="2523613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ountain with white text&#10;&#10;Description automatically generated" id="139" name="Google Shape;13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11593" y="4076700"/>
            <a:ext cx="60325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/>
          <p:nvPr>
            <p:ph type="title"/>
          </p:nvPr>
        </p:nvSpPr>
        <p:spPr>
          <a:xfrm>
            <a:off x="742208" y="194569"/>
            <a:ext cx="8229600" cy="786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BUILDING THE PITCHER</a:t>
            </a:r>
            <a:endParaRPr/>
          </a:p>
        </p:txBody>
      </p:sp>
      <p:sp>
        <p:nvSpPr>
          <p:cNvPr id="145" name="Google Shape;145;p4"/>
          <p:cNvSpPr txBox="1"/>
          <p:nvPr>
            <p:ph idx="1" type="body"/>
          </p:nvPr>
        </p:nvSpPr>
        <p:spPr>
          <a:xfrm>
            <a:off x="1485900" y="5975100"/>
            <a:ext cx="76455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/>
          </a:bodyPr>
          <a:lstStyle/>
          <a:p>
            <a:pPr indent="-384048" lvl="0" marL="384048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F3F2E4"/>
              </a:buClr>
              <a:buSzPct val="100000"/>
              <a:buNone/>
            </a:pPr>
            <a:r>
              <a:rPr b="1" lang="en-US" sz="2800">
                <a:solidFill>
                  <a:schemeClr val="dk1"/>
                </a:solidFill>
              </a:rPr>
              <a:t>Over 45 Warhawk players signed professional contracts</a:t>
            </a:r>
            <a:r>
              <a:rPr b="1" lang="en-US" sz="2800">
                <a:solidFill>
                  <a:srgbClr val="F3F2E4"/>
                </a:solidFill>
              </a:rPr>
              <a:t>contracts!</a:t>
            </a:r>
            <a:endParaRPr/>
          </a:p>
          <a:p>
            <a:pPr indent="-384048" lvl="0" marL="384048" rtl="0" algn="ctr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b="1" sz="2800">
              <a:solidFill>
                <a:srgbClr val="F3F2E4"/>
              </a:solidFill>
            </a:endParaRPr>
          </a:p>
        </p:txBody>
      </p:sp>
      <p:pic>
        <p:nvPicPr>
          <p:cNvPr descr="Wickman.jpg" id="146" name="Google Shape;1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4136" y="1143001"/>
            <a:ext cx="2000250" cy="2269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dl.jpg" id="147" name="Google Shape;14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3136" y="1143000"/>
            <a:ext cx="1765744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nehard.jpg" id="148" name="Google Shape;14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5336" y="1143000"/>
            <a:ext cx="159325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t.jpg" id="149" name="Google Shape;14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27858" y="3092390"/>
            <a:ext cx="1828799" cy="2208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ak.jpg" id="150" name="Google Shape;15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84136" y="3429000"/>
            <a:ext cx="1562100" cy="1917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lahan_Ryan.jpg" id="151" name="Google Shape;15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6884864" y="3223872"/>
            <a:ext cx="2511209" cy="1702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aseball player throwing a ball&#10;&#10;Description automatically generated" id="152" name="Google Shape;15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8200" y="1170129"/>
            <a:ext cx="3012275" cy="2148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aseball player throwing a ball&#10;&#10;Description automatically generated" id="153" name="Google Shape;153;p4"/>
          <p:cNvPicPr preferRelativeResize="0"/>
          <p:nvPr/>
        </p:nvPicPr>
        <p:blipFill rotWithShape="1">
          <a:blip r:embed="rId10">
            <a:alphaModFix/>
          </a:blip>
          <a:srcRect b="0" l="6056" r="0" t="0"/>
          <a:stretch/>
        </p:blipFill>
        <p:spPr>
          <a:xfrm>
            <a:off x="1419576" y="2959637"/>
            <a:ext cx="2389173" cy="2398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rhawk2color.eps" id="154" name="Google Shape;154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19869" y="5178062"/>
            <a:ext cx="1639819" cy="739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/>
        </p:nvSpPr>
        <p:spPr>
          <a:xfrm>
            <a:off x="1238250" y="180394"/>
            <a:ext cx="7200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sz="4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 SCHOOL TRAINING</a:t>
            </a:r>
            <a:endParaRPr/>
          </a:p>
        </p:txBody>
      </p:sp>
      <p:pic>
        <p:nvPicPr>
          <p:cNvPr descr="warhawk2color.eps" id="160" name="Google Shape;1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0" y="5633357"/>
            <a:ext cx="1905000" cy="85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925" y="1094794"/>
            <a:ext cx="7731541" cy="438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>
            <p:ph idx="1" type="body"/>
          </p:nvPr>
        </p:nvSpPr>
        <p:spPr>
          <a:xfrm>
            <a:off x="914400" y="1066800"/>
            <a:ext cx="784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Mechanics: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“Old school pitchers” had smooth deliveries with great balance. The Traditional windup was used in almost ALL cases.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Pitch types: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“Old school pitchers” threw more curveballs with Vertical break and change-ups with the same motion as fastballs. 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Pitching terms: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“Old school pitchers” used terms "heavy fastball" and "hammer” for breaking ball". New school terms include "low spin rate fastball" and both “horizontal &amp; vertical break”. 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Bullpens: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“Old school pitchers” threw Bullpens frequently and usually from game distance. 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Command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was considered the top priority (Warren Spahn).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“Feel”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was emphasized and “Old school pitchers” self-regulated their load.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1238250" y="234043"/>
            <a:ext cx="7200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sz="4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OLD SCHOOL TRAINING</a:t>
            </a:r>
            <a:endParaRPr/>
          </a:p>
        </p:txBody>
      </p:sp>
      <p:pic>
        <p:nvPicPr>
          <p:cNvPr descr="warhawk2color.eps"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0" y="5633357"/>
            <a:ext cx="1905000" cy="85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/>
        </p:nvSpPr>
        <p:spPr>
          <a:xfrm>
            <a:off x="914400" y="228600"/>
            <a:ext cx="7848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sz="4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RECENT TRENDS</a:t>
            </a:r>
            <a:endParaRPr/>
          </a:p>
        </p:txBody>
      </p:sp>
      <p:pic>
        <p:nvPicPr>
          <p:cNvPr descr="warhawk2color.eps" id="174" name="Google Shape;17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0" y="5867400"/>
            <a:ext cx="1905000" cy="85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1143000"/>
            <a:ext cx="7730611" cy="4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>
            <p:ph idx="1" type="body"/>
          </p:nvPr>
        </p:nvSpPr>
        <p:spPr>
          <a:xfrm>
            <a:off x="653150" y="1333500"/>
            <a:ext cx="8083200" cy="4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62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 sz="2800"/>
          </a:p>
          <a:p>
            <a:pPr indent="-206248" lvl="0" marL="384048" rtl="0" algn="l">
              <a:lnSpc>
                <a:spcPct val="58928"/>
              </a:lnSpc>
              <a:spcBef>
                <a:spcPts val="95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0" i="0" sz="2800">
              <a:solidFill>
                <a:srgbClr val="001D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048" lvl="0" marL="384048" rtl="0" algn="l">
              <a:lnSpc>
                <a:spcPct val="94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653150" y="365450"/>
            <a:ext cx="8487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sz="4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FACTORS LEADING TO INJURY</a:t>
            </a:r>
            <a:endParaRPr/>
          </a:p>
        </p:txBody>
      </p:sp>
      <p:pic>
        <p:nvPicPr>
          <p:cNvPr descr="warhawk2color.eps"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0" y="5633357"/>
            <a:ext cx="1905000" cy="85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475" y="1164950"/>
            <a:ext cx="8254324" cy="44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>
            <p:ph type="title"/>
          </p:nvPr>
        </p:nvSpPr>
        <p:spPr>
          <a:xfrm>
            <a:off x="1238250" y="295365"/>
            <a:ext cx="7200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A BLENDED APPROACH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1600200" y="4733835"/>
            <a:ext cx="66484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Talent-Athleticism matters - Chicken salad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My Philosophy About Development of Pitching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 baseball player with a baseball cap&#10;&#10;Description automatically generated" id="190" name="Google Shape;190;p9"/>
          <p:cNvPicPr preferRelativeResize="0"/>
          <p:nvPr/>
        </p:nvPicPr>
        <p:blipFill rotWithShape="1">
          <a:blip r:embed="rId3">
            <a:alphaModFix/>
          </a:blip>
          <a:srcRect b="1729" l="3308" r="2138" t="4900"/>
          <a:stretch/>
        </p:blipFill>
        <p:spPr>
          <a:xfrm>
            <a:off x="2081347" y="1057365"/>
            <a:ext cx="5538653" cy="3692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rhawk2color.eps" id="191" name="Google Shape;19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9500" y="5791200"/>
            <a:ext cx="1905000" cy="85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2009-01-27T20:39:18Z</dcterms:created>
  <dc:creator>Stein Rear</dc:creator>
</cp:coreProperties>
</file>