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9" r:id="rId3"/>
    <p:sldId id="257" r:id="rId4"/>
    <p:sldId id="292" r:id="rId5"/>
    <p:sldId id="259" r:id="rId6"/>
    <p:sldId id="260" r:id="rId7"/>
    <p:sldId id="261" r:id="rId8"/>
    <p:sldId id="262" r:id="rId9"/>
    <p:sldId id="290" r:id="rId10"/>
    <p:sldId id="263" r:id="rId11"/>
    <p:sldId id="264" r:id="rId12"/>
    <p:sldId id="265" r:id="rId13"/>
    <p:sldId id="266" r:id="rId14"/>
    <p:sldId id="267" r:id="rId15"/>
    <p:sldId id="268" r:id="rId16"/>
    <p:sldId id="288" r:id="rId17"/>
    <p:sldId id="289" r:id="rId18"/>
    <p:sldId id="286" r:id="rId19"/>
    <p:sldId id="287" r:id="rId20"/>
    <p:sldId id="258" r:id="rId21"/>
    <p:sldId id="298" r:id="rId22"/>
    <p:sldId id="294" r:id="rId23"/>
    <p:sldId id="269" r:id="rId24"/>
    <p:sldId id="297" r:id="rId25"/>
    <p:sldId id="296" r:id="rId26"/>
    <p:sldId id="270" r:id="rId27"/>
    <p:sldId id="295" r:id="rId28"/>
    <p:sldId id="271" r:id="rId29"/>
    <p:sldId id="272" r:id="rId30"/>
    <p:sldId id="273" r:id="rId31"/>
    <p:sldId id="291" r:id="rId32"/>
    <p:sldId id="274" r:id="rId33"/>
    <p:sldId id="275" r:id="rId34"/>
    <p:sldId id="293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A00ED-04C9-4DDC-A667-9240B6A61CE1}" v="12" dt="2024-11-25T18:31:37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5"/>
  </p:normalViewPr>
  <p:slideViewPr>
    <p:cSldViewPr snapToGrid="0">
      <p:cViewPr varScale="1">
        <p:scale>
          <a:sx n="108" d="100"/>
          <a:sy n="108" d="100"/>
        </p:scale>
        <p:origin x="12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45C21DF7-79AD-4191-A11C-3A4F4B35CE21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D382BA95-C885-4430-B3B7-89F65157BBC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985124F2-CB37-43E5-8EEB-D27A7A9600D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BAC42F98-9FA9-4654-9877-6C6A2B00D2F8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368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35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40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A251-3472-B072-A5A9-A32298A72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C3A31-9A78-8063-F513-CC57F4F52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2917C-4277-6BE7-5850-9C4550457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FAF15-06C6-2FCB-419A-4209E5056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240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482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20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109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21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317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CCABE-1750-25D9-21A5-42A042F6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1E2C1-DED1-7556-0A3C-6EAD917C8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077E9-2C6F-1ACC-4E80-168F1DA2F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C8E88-7757-E3B7-0937-F2309CFBF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22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974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416F-ECBF-BB66-0242-5DE934B7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98261-C4E3-13A6-2D8B-BC847B167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2DCDB-4E45-2B83-0D5E-991EE8E6C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7F0B-642D-376D-152C-93C4EF449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27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747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AF82-056D-349B-A3FA-5C8A7051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2C034-7575-7D56-931B-661612E63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CA63B-F385-3919-78D9-25DF432B2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3CE08-173E-22A0-E3F2-52B43A9B7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42F98-9FA9-4654-9877-6C6A2B00D2F8}" type="slidenum">
              <a:rPr lang="en-US" smtClean="0">
                <a:uFillTx/>
              </a:rPr>
              <a:t>34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423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6AD21346-39D4-45A6-A5AB-78439012E11B}" type="datetimeFigureOut">
              <a:rPr lang="en-US" smtClean="0">
                <a:uFillTx/>
              </a:rPr>
              <a:t>11/26/24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C9C19643-D362-4A5A-A547-C8354C38EF5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BWjgaJu8S0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MBWjgaJu8S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VvZRZE6aSU?feature=oembed" TargetMode="Externa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x-3S3m5_0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WhFxeGeB7M?feature=oembed" TargetMode="Externa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_aiU_n0NwA?feature=oembed" TargetMode="Externa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/ppt/media/media1.mp4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386080"/>
            <a:ext cx="9144000" cy="1833879"/>
          </a:xfrm>
          <a:solidFill>
            <a:srgbClr val="002060"/>
          </a:solidFill>
        </p:spPr>
        <p:txBody>
          <a:bodyPr/>
          <a:lstStyle/>
          <a:p>
            <a:r>
              <a:rPr lang="en-US" b="1" u="sng">
                <a:solidFill>
                  <a:schemeClr val="bg1">
                    <a:lumMod val="8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THERE IS NO “SWITCH”</a:t>
            </a:r>
            <a:endParaRPr lang="en-US" b="1" u="sng">
              <a:solidFill>
                <a:schemeClr val="bg1">
                  <a:lumMod val="8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2819400"/>
            <a:ext cx="9144000" cy="333375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  <a:uFillTx/>
              </a:rPr>
              <a:t>MATT DENNY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</a:rPr>
              <a:t>CASTEEL HIGH SCHOOL</a:t>
            </a:r>
            <a:endParaRPr lang="en-US" sz="32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  <a:uFillTx/>
              </a:rPr>
              <a:t>DENNY.MATT@CUSD80.COM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  <a:uFillTx/>
              </a:rPr>
              <a:t>602.373.6934</a:t>
            </a:r>
          </a:p>
          <a:p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ASSISTANT COACHES (DELEGATE)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n-US" sz="26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We need 10 eyes (5 coaches) on the training or game</a:t>
            </a:r>
          </a:p>
          <a:p>
            <a:pPr lvl="2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Games = write it down if I miss it, cover it</a:t>
            </a:r>
          </a:p>
          <a:p>
            <a:pPr lvl="2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Training = Fix it immediately</a:t>
            </a:r>
          </a:p>
          <a:p>
            <a:pPr marL="457200" lvl="1" indent="0">
              <a:buNone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Need to have head coach respect</a:t>
            </a:r>
          </a:p>
          <a:p>
            <a:pPr lvl="2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Need to be head coaches in the summer/fall</a:t>
            </a:r>
          </a:p>
          <a:p>
            <a:pPr lvl="2"/>
            <a:r>
              <a:rPr lang="en-US" sz="3000">
                <a:solidFill>
                  <a:schemeClr val="bg1">
                    <a:lumMod val="95000"/>
                  </a:schemeClr>
                </a:solidFill>
              </a:rPr>
              <a:t>“Billy’s attitude is terrible or doesn’t hustle”	</a:t>
            </a:r>
          </a:p>
          <a:p>
            <a:pPr lvl="3"/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-DON’T COME TO DADDY, YOU ARE GOING TO CUT YOUR OWN LEGS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This accountability during games and training takes some time to get used to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>
                <a:solidFill>
                  <a:schemeClr val="bg1">
                    <a:lumMod val="95000"/>
                  </a:schemeClr>
                </a:solidFill>
                <a:uFillTx/>
              </a:rPr>
              <a:t>-90’S / WINNING PLAYS/ CATCHER TALLY’S / QAB’S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Treat your assistants as if they are head coaches in front of your players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Give them leeway to handle discipline for bad work ethic and attitude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ALL INSTRUCTION W/ PRESSURE &amp;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Chaotic training (don’t abandon this, even if it looks terrible)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1 step backwards might be 2 steps forward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5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Notice/Reward the little things in training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5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Train fast w/ no down time (don’t get off task too much)</a:t>
            </a:r>
          </a:p>
          <a:p>
            <a:pPr lvl="2"/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Playoffs speed up and we try to train faster than that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5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Steal reps when not getting reps (MATURE TEAM)</a:t>
            </a:r>
          </a:p>
          <a:p>
            <a:pPr lvl="2"/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Infielders ball not hit to them (spray paint / flatten hula hoop</a:t>
            </a:r>
          </a:p>
          <a:p>
            <a:pPr lvl="2"/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Lose my mind for bad cage waiting reps, bad OF angles or effort</a:t>
            </a:r>
          </a:p>
          <a:p>
            <a:pPr lvl="1" algn="ctr"/>
            <a:r>
              <a:rPr lang="en-US" sz="2500" b="1" u="sng">
                <a:solidFill>
                  <a:srgbClr val="FF0000"/>
                </a:solidFill>
                <a:uFillTx/>
              </a:rPr>
              <a:t>MILLION DOLLAR CHALLENGE (what does tha</a:t>
            </a:r>
            <a:r>
              <a:rPr lang="en-US" sz="2500" b="1" u="sng">
                <a:solidFill>
                  <a:srgbClr val="FF0000"/>
                </a:solidFill>
              </a:rPr>
              <a:t>t look like?)</a:t>
            </a:r>
          </a:p>
          <a:p>
            <a:pPr lvl="1"/>
            <a:endParaRPr lang="en-US" sz="34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/>
            <a:endParaRPr lang="en-US" sz="34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/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PRACTICE?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9806F4-1261-DD46-6409-EFA4C4946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85" y="1588313"/>
            <a:ext cx="8750594" cy="49579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TRAINING PLANS (Practice)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8963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Plan adversity and difficulty (sometimes)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It’s okay to let them know non “feel good” days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Approach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Cali approach / </a:t>
            </a:r>
            <a:r>
              <a:rPr lang="en-US" sz="3000" err="1">
                <a:solidFill>
                  <a:schemeClr val="bg1">
                    <a:lumMod val="95000"/>
                  </a:schemeClr>
                </a:solidFill>
                <a:uFillTx/>
              </a:rPr>
              <a:t>velo</a:t>
            </a: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 approach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2013 story (Nogales) – ran into a buzz saw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Having plan B allows us to be more confident and loose with plan A</a:t>
            </a:r>
          </a:p>
          <a:p>
            <a:pPr lvl="3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Players know there are multiple plans</a:t>
            </a:r>
          </a:p>
          <a:p>
            <a:pPr lvl="3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Everyone has a plan until your popped in the mouth (what next?)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COMPETITITVE 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1255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If you fail you are done (sometimes)!!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Chart everyday (winner gets different shirt)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DON’T CHASE POINTS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400">
                <a:solidFill>
                  <a:schemeClr val="bg1">
                    <a:lumMod val="95000"/>
                  </a:schemeClr>
                </a:solidFill>
                <a:uFillTx/>
              </a:rPr>
              <a:t>We treat our BP like a game (not so much in Fall-developing)</a:t>
            </a:r>
          </a:p>
          <a:p>
            <a:pPr marL="457200" lvl="1" indent="0">
              <a:buNone/>
            </a:pPr>
            <a:endParaRPr lang="en-US" sz="34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400">
                <a:solidFill>
                  <a:schemeClr val="bg1">
                    <a:lumMod val="95000"/>
                  </a:schemeClr>
                </a:solidFill>
                <a:uFillTx/>
              </a:rPr>
              <a:t>Infield errors go in trash can labeled “next play”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Kenyon story -- 2016 error in 1</a:t>
            </a:r>
            <a:r>
              <a:rPr lang="en-US" sz="3000" baseline="30000">
                <a:solidFill>
                  <a:schemeClr val="bg1">
                    <a:lumMod val="95000"/>
                  </a:schemeClr>
                </a:solidFill>
                <a:uFillTx/>
              </a:rPr>
              <a:t>st</a:t>
            </a: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 / big stones / next play coach Wink”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Defense during BP for +/- points (watch the effort and fun go way up)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Error, bad route, bad effort, lazy pre-pitch (really need asst.)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COMPETITITVE BP – REGULAR 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0033"/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239520"/>
            <a:ext cx="10515600" cy="5618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913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COMPETITITVE BP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CB377-AA74-C890-F5BB-8AAC693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1185457"/>
            <a:ext cx="58007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913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COMPETITITVE BP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A9836-ED84-5B7E-47FC-A3C6054F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39" y="1168694"/>
            <a:ext cx="6488522" cy="61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COMPETITITVE BP – CLUTCH UP (GREAT FOR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0033"/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003E9-A285-341F-FE4A-8817A0C0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1429211"/>
            <a:ext cx="12192000" cy="48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6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693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COMPETITITVE BP – CLUTCH UP (GREAT FOR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0033"/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536A5-AB72-B3EC-D2EC-1B27CD11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" y="1499790"/>
            <a:ext cx="11908465" cy="49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4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A4403-AD2A-63AA-E728-0BCFBC62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067EB-92A6-9450-F237-9B378213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10" y="1247020"/>
            <a:ext cx="4966580" cy="4995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8BA3F-3CE5-C7F9-2368-A688BBAF5A0F}"/>
              </a:ext>
            </a:extLst>
          </p:cNvPr>
          <p:cNvSpPr txBox="1"/>
          <p:nvPr/>
        </p:nvSpPr>
        <p:spPr>
          <a:xfrm>
            <a:off x="664143" y="423512"/>
            <a:ext cx="10895798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DOWNLOAD ENTIRE POWERPOINT BY SCANNING QR CODE</a:t>
            </a:r>
          </a:p>
        </p:txBody>
      </p:sp>
    </p:spTree>
    <p:extLst>
      <p:ext uri="{BB962C8B-B14F-4D97-AF65-F5344CB8AC3E}">
        <p14:creationId xmlns:p14="http://schemas.microsoft.com/office/powerpoint/2010/main" val="113465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1212943"/>
          </a:xfrm>
          <a:solidFill>
            <a:srgbClr val="002060"/>
          </a:solidFill>
        </p:spPr>
        <p:txBody>
          <a:bodyPr/>
          <a:lstStyle/>
          <a:p>
            <a:r>
              <a:rPr lang="en-US" b="1">
                <a:solidFill>
                  <a:schemeClr val="bg1">
                    <a:lumMod val="8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3294"/>
            <a:ext cx="9144000" cy="4259356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5E0B5-714D-3E46-D898-B0BCAD6C193B}"/>
              </a:ext>
            </a:extLst>
          </p:cNvPr>
          <p:cNvSpPr txBox="1"/>
          <p:nvPr/>
        </p:nvSpPr>
        <p:spPr>
          <a:xfrm>
            <a:off x="3248025" y="213943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https://www.youtube.com/watch?v=MBWjgaJu8S0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Online Media 3" title="BP - 11/21/2024">
            <a:hlinkClick r:id="" action="ppaction://media"/>
            <a:extLst>
              <a:ext uri="{FF2B5EF4-FFF2-40B4-BE49-F238E27FC236}">
                <a16:creationId xmlns:a16="http://schemas.microsoft.com/office/drawing/2014/main" id="{06DAF244-B4A0-E18F-F123-4B35B56FAD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641600"/>
            <a:ext cx="9144000" cy="516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1212943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BP THAT AIN’T BP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816" y="1703294"/>
            <a:ext cx="7778451" cy="4259356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0162C-E3E2-ADD9-B679-D1D5DE2A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45" y="1780632"/>
            <a:ext cx="4117310" cy="41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EB845-F84D-D6C8-E985-47D31A59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B336-E5A6-E366-AF85-3C57DC4A2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1212943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“SEE-YA” DRILL</a:t>
            </a:r>
            <a:endParaRPr lang="en-US" b="1" dirty="0">
              <a:solidFill>
                <a:schemeClr val="bg1">
                  <a:lumMod val="8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EB57D-526F-113D-D43A-B310A50A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874" y="1703294"/>
            <a:ext cx="8439375" cy="4259356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dirty="0">
              <a:uFillTx/>
            </a:endParaRPr>
          </a:p>
          <a:p>
            <a:endParaRPr lang="en-US" dirty="0"/>
          </a:p>
          <a:p>
            <a:endParaRPr lang="en-US" dirty="0">
              <a:uFillTx/>
            </a:endParaRPr>
          </a:p>
          <a:p>
            <a:endParaRPr lang="en-US" sz="4800" dirty="0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5" name="Online Media 4" title="&quot;SEE-YA&quot; DRILL">
            <a:hlinkClick r:id="" action="ppaction://media"/>
            <a:extLst>
              <a:ext uri="{FF2B5EF4-FFF2-40B4-BE49-F238E27FC236}">
                <a16:creationId xmlns:a16="http://schemas.microsoft.com/office/drawing/2014/main" id="{943E80FD-BCEC-9327-4BB8-004270D47C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8875" y="1703294"/>
            <a:ext cx="8674250" cy="47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b="1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EVERYTHING</a:t>
            </a:r>
            <a:r>
              <a:rPr lang="en-US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is competitive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869"/>
          </a:xfrm>
          <a:solidFill>
            <a:srgbClr val="002060"/>
          </a:solidFill>
        </p:spPr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Catch Play (rules, games) 2012 = 73%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err="1">
                <a:solidFill>
                  <a:schemeClr val="bg1">
                    <a:lumMod val="95000"/>
                  </a:schemeClr>
                </a:solidFill>
                <a:uFillTx/>
              </a:rPr>
              <a:t>Baserunning</a:t>
            </a: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 (cone grab, get fired up, embarrass the loser)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err="1">
                <a:solidFill>
                  <a:schemeClr val="bg1">
                    <a:lumMod val="95000"/>
                  </a:schemeClr>
                </a:solidFill>
                <a:uFillTx/>
              </a:rPr>
              <a:t>Weightroom</a:t>
            </a: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 (that guys lifts more than you?, walk away)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Picking up baseballs (acknowledge the effort)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First one ready to hit (first guy ready to hit is most eager to hit)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BP (defense during BP-we don’t call it shag)</a:t>
            </a:r>
          </a:p>
          <a:p>
            <a:pPr lvl="3"/>
            <a:r>
              <a:rPr lang="en-US" sz="2600">
                <a:solidFill>
                  <a:schemeClr val="bg1">
                    <a:lumMod val="95000"/>
                  </a:schemeClr>
                </a:solidFill>
                <a:uFillTx/>
              </a:rPr>
              <a:t>Yell out “we lose” during defensive mistakes during BP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We try to declare a winner in almost everything we do.</a:t>
            </a:r>
          </a:p>
          <a:p>
            <a:pPr lvl="3"/>
            <a:r>
              <a:rPr lang="en-US" sz="2600">
                <a:solidFill>
                  <a:schemeClr val="bg1">
                    <a:lumMod val="95000"/>
                  </a:schemeClr>
                </a:solidFill>
                <a:uFillTx/>
              </a:rPr>
              <a:t>Salute the king (next slide)</a:t>
            </a:r>
          </a:p>
          <a:p>
            <a:pPr marL="914400" lvl="2" indent="0">
              <a:buNone/>
            </a:pPr>
            <a:endParaRPr lang="en-US" sz="28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30DE7-C6F9-5316-149A-B04D4498F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7D3E-C468-5764-037C-DB71E6FF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93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7’s - INFIELD DRILL VIDEO</a:t>
            </a:r>
            <a:endParaRPr lang="en-US" u="sng">
              <a:solidFill>
                <a:schemeClr val="bg1">
                  <a:lumMod val="9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C30F5-C823-8017-058A-96F375129330}"/>
              </a:ext>
            </a:extLst>
          </p:cNvPr>
          <p:cNvSpPr txBox="1"/>
          <p:nvPr/>
        </p:nvSpPr>
        <p:spPr>
          <a:xfrm>
            <a:off x="3048000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6488C68-A672-450D-3143-E954F549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0" y="1825625"/>
            <a:ext cx="7953676" cy="4351338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dirty="0">
              <a:uFillTx/>
            </a:endParaRPr>
          </a:p>
          <a:p>
            <a:endParaRPr lang="en-US" dirty="0"/>
          </a:p>
          <a:p>
            <a:endParaRPr lang="en-US" dirty="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marL="0" indent="0" algn="ctr">
              <a:buNone/>
            </a:pPr>
            <a:endParaRPr lang="en-US" sz="5000" dirty="0">
              <a:solidFill>
                <a:schemeClr val="bg1">
                  <a:lumMod val="95000"/>
                </a:schemeClr>
              </a:solidFill>
              <a:uFillTx/>
            </a:endParaRPr>
          </a:p>
          <a:p>
            <a:endParaRPr lang="en-US" sz="4800" dirty="0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3" name="Online Media 2" title="Take Down &amp; Drill">
            <a:hlinkClick r:id="" action="ppaction://media"/>
            <a:extLst>
              <a:ext uri="{FF2B5EF4-FFF2-40B4-BE49-F238E27FC236}">
                <a16:creationId xmlns:a16="http://schemas.microsoft.com/office/drawing/2014/main" id="{DBB417A7-B95E-3C8E-8C52-28CA5A3F1C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338" y="1513852"/>
            <a:ext cx="9191324" cy="51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384B6-30F6-855C-37DA-268CB383F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17DE-5757-177F-BE2E-62B66CC6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93"/>
            <a:ext cx="10515600" cy="132556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3200" b="1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INFIELD DRILL</a:t>
            </a:r>
            <a:br>
              <a:rPr lang="en-US" sz="3200" b="1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3200" b="1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“7’s” OR “CHAOS” DRILL </a:t>
            </a:r>
            <a:br>
              <a:rPr lang="en-US" sz="3200" b="1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600" b="1" u="sng">
                <a:solidFill>
                  <a:schemeClr val="accent4">
                    <a:lumMod val="60000"/>
                    <a:lumOff val="40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*NEED 3 FUNGOS OR MACHINES*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06B872-A01D-9895-F376-1E86F3D2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4CE4A8-2D76-3949-D1CE-CB6A19C8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32142"/>
            <a:ext cx="10515600" cy="474482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A7E37D0-6681-49B6-023F-FB76BF70C514}"/>
              </a:ext>
            </a:extLst>
          </p:cNvPr>
          <p:cNvSpPr txBox="1">
            <a:spLocks/>
          </p:cNvSpPr>
          <p:nvPr/>
        </p:nvSpPr>
        <p:spPr>
          <a:xfrm>
            <a:off x="838200" y="5763941"/>
            <a:ext cx="10515600" cy="8478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LOOKS COMPLICATED BUT THAT’S THE POINT AND THEY GET BETTER. </a:t>
            </a:r>
            <a:r>
              <a:rPr lang="en-US" sz="2200" b="1" u="sng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WE BELIEVE IT HELPS THEM SLOW THE GAME DOWN. </a:t>
            </a:r>
          </a:p>
        </p:txBody>
      </p:sp>
    </p:spTree>
    <p:extLst>
      <p:ext uri="{BB962C8B-B14F-4D97-AF65-F5344CB8AC3E}">
        <p14:creationId xmlns:p14="http://schemas.microsoft.com/office/powerpoint/2010/main" val="3848486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083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SALUTE THE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chemeClr val="bg1">
                    <a:lumMod val="95000"/>
                  </a:schemeClr>
                </a:solidFill>
                <a:uFillTx/>
              </a:rPr>
              <a:t>How this looks? (very strict on how this looks)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>
                    <a:lumMod val="95000"/>
                  </a:schemeClr>
                </a:solidFill>
                <a:uFillTx/>
              </a:rPr>
              <a:t>Shouldn’t be happy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>
                    <a:lumMod val="95000"/>
                  </a:schemeClr>
                </a:solidFill>
                <a:uFillTx/>
              </a:rPr>
              <a:t>Look him in the eyes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>
                    <a:lumMod val="95000"/>
                  </a:schemeClr>
                </a:solidFill>
                <a:uFillTx/>
              </a:rPr>
              <a:t>Being the King should have a look to it (you are a scrub)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>
                    <a:lumMod val="95000"/>
                  </a:schemeClr>
                </a:solidFill>
                <a:uFillTx/>
              </a:rPr>
              <a:t>They have to say “You’re better than me </a:t>
            </a:r>
            <a:r>
              <a:rPr lang="en-US" sz="3600" b="1" u="sng">
                <a:solidFill>
                  <a:schemeClr val="bg1">
                    <a:lumMod val="95000"/>
                  </a:schemeClr>
                </a:solidFill>
                <a:uFillTx/>
              </a:rPr>
              <a:t>today.”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3A059-52FF-DCCE-6374-A34BBD3C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A2A3-FB03-10A8-A028-662ECAC08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121294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bg1">
                    <a:lumMod val="8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SALUTE THE KING VIDEO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92F7D3-0EDE-9444-5920-2F0AFF7F2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&quot;SALUTE THE KING&quot;">
            <a:hlinkClick r:id="" action="ppaction://media"/>
            <a:extLst>
              <a:ext uri="{FF2B5EF4-FFF2-40B4-BE49-F238E27FC236}">
                <a16:creationId xmlns:a16="http://schemas.microsoft.com/office/drawing/2014/main" id="{3AC8E73F-0AA1-C904-7E1A-6F505D808F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2547" y="1426528"/>
            <a:ext cx="8726905" cy="49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146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TRAINING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1895"/>
            <a:ext cx="10968789" cy="606391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§"/>
            </a:pPr>
            <a:endParaRPr lang="en-US" sz="32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1F903-A7F5-FBBE-8E49-1DD23628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704" y="779942"/>
            <a:ext cx="5015218" cy="58960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2146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TRAINING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89812"/>
            <a:ext cx="11409947" cy="668955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§"/>
            </a:pPr>
            <a:endParaRPr lang="en-US" sz="32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873AF-00C5-1F4B-4313-E61B2274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4" y="838285"/>
            <a:ext cx="4749191" cy="5947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238125"/>
            <a:ext cx="9144000" cy="1081087"/>
          </a:xfrm>
          <a:solidFill>
            <a:srgbClr val="002060"/>
          </a:solidFill>
        </p:spPr>
        <p:txBody>
          <a:bodyPr/>
          <a:lstStyle/>
          <a:p>
            <a:r>
              <a:rPr lang="en-US" b="1" u="sng">
                <a:solidFill>
                  <a:schemeClr val="bg1">
                    <a:lumMod val="8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918" y="1403498"/>
            <a:ext cx="11214847" cy="5158667"/>
          </a:xfrm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85000"/>
                  </a:schemeClr>
                </a:solidFill>
                <a:uFillTx/>
              </a:rPr>
              <a:t>So honored to be here (I’ve learned so much from these clinics)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2700">
                <a:solidFill>
                  <a:schemeClr val="bg1">
                    <a:lumMod val="85000"/>
                  </a:schemeClr>
                </a:solidFill>
                <a:uFillTx/>
              </a:rPr>
              <a:t>Thankful for NHSBCA for asking me to speak today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2700">
                <a:solidFill>
                  <a:schemeClr val="bg1">
                    <a:lumMod val="85000"/>
                  </a:schemeClr>
                </a:solidFill>
                <a:uFillTx/>
              </a:rPr>
              <a:t>I’m looking at better coaches than myself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2700">
                <a:solidFill>
                  <a:schemeClr val="bg1">
                    <a:lumMod val="85000"/>
                  </a:schemeClr>
                </a:solidFill>
                <a:uFillTx/>
              </a:rPr>
              <a:t>Don’t believe this is anything revolutionary but has helped us be successful in playoffs or big games</a:t>
            </a:r>
          </a:p>
          <a:p>
            <a:pPr lvl="2" algn="l"/>
            <a:endParaRPr lang="en-US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85000"/>
                  </a:schemeClr>
                </a:solidFill>
                <a:uFillTx/>
              </a:rPr>
              <a:t>None of these things are talent-based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85000"/>
                  </a:schemeClr>
                </a:solidFill>
                <a:uFillTx/>
              </a:rPr>
              <a:t>Playing / Coaching Background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bg1">
                    <a:lumMod val="85000"/>
                  </a:schemeClr>
                </a:solidFill>
                <a:uFillTx/>
              </a:rPr>
              <a:t>My background is why I LOVE these things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85000"/>
                  </a:schemeClr>
                </a:solidFill>
                <a:uFillTx/>
              </a:rPr>
              <a:t>You </a:t>
            </a:r>
            <a:r>
              <a:rPr lang="en-US" sz="3000" u="sng">
                <a:solidFill>
                  <a:schemeClr val="bg1">
                    <a:lumMod val="85000"/>
                  </a:schemeClr>
                </a:solidFill>
                <a:uFillTx/>
              </a:rPr>
              <a:t>MUST</a:t>
            </a:r>
            <a:r>
              <a:rPr lang="en-US" sz="3000">
                <a:solidFill>
                  <a:schemeClr val="bg1">
                    <a:lumMod val="85000"/>
                  </a:schemeClr>
                </a:solidFill>
                <a:uFillTx/>
              </a:rPr>
              <a:t> create a these two things: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sz="2400" b="1" u="sng">
                <a:solidFill>
                  <a:schemeClr val="bg1">
                    <a:lumMod val="85000"/>
                  </a:schemeClr>
                </a:solidFill>
              </a:rPr>
              <a:t>COMPETITIVE CULTURE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</a:rPr>
              <a:t> -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  <a:uFillTx/>
              </a:rPr>
              <a:t> (we are fighting travel ball)</a:t>
            </a:r>
            <a:endParaRPr lang="en-US" sz="2400" b="1" u="sng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2286000" lvl="4" indent="-457200" algn="l"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chemeClr val="bg1">
                    <a:lumMod val="85000"/>
                  </a:schemeClr>
                </a:solidFill>
                <a:uFillTx/>
              </a:rPr>
              <a:t>Some years they have more and some you have to create</a:t>
            </a:r>
          </a:p>
          <a:p>
            <a:pPr lvl="4" algn="l"/>
            <a:endParaRPr lang="en-US" sz="2200" b="1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sz="2400" b="1" u="sng">
                <a:solidFill>
                  <a:schemeClr val="bg1">
                    <a:lumMod val="85000"/>
                  </a:schemeClr>
                </a:solidFill>
              </a:rPr>
              <a:t>TRUST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</a:rPr>
              <a:t> – (this usually doesn’t happen quickly)</a:t>
            </a:r>
          </a:p>
          <a:p>
            <a:pPr marL="2286000" lvl="4" indent="-457200" algn="l"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chemeClr val="bg1">
                    <a:lumMod val="85000"/>
                  </a:schemeClr>
                </a:solidFill>
              </a:rPr>
              <a:t>Constant and consistent decisions for the team INCLUDING accountability</a:t>
            </a:r>
            <a:endParaRPr lang="en-US" sz="2200" b="1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2743200" lvl="5" indent="-457200" algn="l">
              <a:buFont typeface="Wingdings" panose="05000000000000000000" pitchFamily="2" charset="2"/>
              <a:buChar char="§"/>
            </a:pPr>
            <a:r>
              <a:rPr lang="en-US" sz="3400" u="sng">
                <a:solidFill>
                  <a:schemeClr val="bg1">
                    <a:lumMod val="85000"/>
                  </a:schemeClr>
                </a:solidFill>
                <a:uFillTx/>
              </a:rPr>
              <a:t>REGARDLESS OF TALENT LEVEL EACH YEAR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algn="l"/>
            <a:endParaRPr lang="en-US"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238125"/>
            <a:ext cx="9144000" cy="1081087"/>
          </a:xfrm>
          <a:solidFill>
            <a:srgbClr val="002060"/>
          </a:solidFill>
        </p:spPr>
        <p:txBody>
          <a:bodyPr/>
          <a:lstStyle/>
          <a:p>
            <a:r>
              <a:rPr lang="en-US" b="1" u="sng">
                <a:solidFill>
                  <a:schemeClr val="bg1">
                    <a:lumMod val="8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QUOTE OF THE 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1847850"/>
            <a:ext cx="9144000" cy="4524375"/>
          </a:xfrm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Forces you to think about the pulse of the team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>
                    <a:lumMod val="85000"/>
                  </a:schemeClr>
                </a:solidFill>
                <a:uFillTx/>
              </a:rPr>
              <a:t>Humbled / stroked / bad teammate / bad loss / nerves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Always ask them to translate what it means for us RIGHT NOW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Gives the players a good mindset before the day starts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Re-groups their thoughts from distractions to what’s important for our team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School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Girlfriend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4100">
                <a:solidFill>
                  <a:schemeClr val="bg1">
                    <a:lumMod val="85000"/>
                  </a:schemeClr>
                </a:solidFill>
                <a:uFillTx/>
              </a:rPr>
              <a:t>Non-baseball items</a:t>
            </a:r>
          </a:p>
          <a:p>
            <a:pPr algn="l"/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algn="l"/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C3E54-A5BE-3163-D52C-7853FE1C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4FF4-DB98-2A52-CA5B-7DB1FEA7B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38125"/>
            <a:ext cx="9144000" cy="1081087"/>
          </a:xfrm>
          <a:solidFill>
            <a:srgbClr val="002060"/>
          </a:solidFill>
        </p:spPr>
        <p:txBody>
          <a:bodyPr/>
          <a:lstStyle/>
          <a:p>
            <a:r>
              <a:rPr lang="en-US" b="1" u="sng">
                <a:solidFill>
                  <a:schemeClr val="bg1">
                    <a:lumMod val="8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TEAM MEETING</a:t>
            </a:r>
            <a:endParaRPr lang="en-US" b="1" u="sng">
              <a:solidFill>
                <a:schemeClr val="bg1">
                  <a:lumMod val="8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6C536-FDC5-7424-461B-F458FB593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1847850"/>
            <a:ext cx="9144000" cy="45243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000">
                <a:solidFill>
                  <a:schemeClr val="bg1">
                    <a:lumMod val="85000"/>
                  </a:schemeClr>
                </a:solidFill>
                <a:uFillTx/>
              </a:rPr>
              <a:t>Team Meeting – EVERYDAY (Why?)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85000"/>
                  </a:schemeClr>
                </a:solidFill>
                <a:uFillTx/>
              </a:rPr>
              <a:t>Won’t feel different during playoffs (NO SWITCH!!)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It can’t feel bigger because of playoffs! (there is enough juice already!!)</a:t>
            </a:r>
            <a:endParaRPr lang="en-US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Can Explain Important Items (especially late in the year)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85000"/>
                  </a:schemeClr>
                </a:solidFill>
                <a:uFillTx/>
              </a:rPr>
              <a:t>Scouting Report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After Spring Break late in the year our training sessions are lighter 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85000"/>
                  </a:schemeClr>
                </a:solidFill>
                <a:uFillTx/>
              </a:rPr>
              <a:t>BUT MORE IMPORT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ANT WITH MORE FOCUS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lvl="1" algn="l"/>
            <a:endParaRPr lang="en-US" sz="41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algn="l"/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0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 algn="l"/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0993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1500" b="1" u="sng">
                <a:solidFill>
                  <a:schemeClr val="bg1">
                    <a:lumMod val="95000"/>
                  </a:schemeClr>
                </a:solidFill>
                <a:uFillTx/>
              </a:rPr>
              <a:t>Coach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Hold EVERY player accountable for everything </a:t>
            </a:r>
          </a:p>
          <a:p>
            <a:pPr lvl="3"/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Be real with criticism (ALWAYS)</a:t>
            </a:r>
          </a:p>
          <a:p>
            <a:pPr lvl="3"/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Don’t give in!!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Stay calm and rely on preparation (talk about negatives after the game not during)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b="1" u="sng">
                <a:solidFill>
                  <a:schemeClr val="bg1">
                    <a:lumMod val="95000"/>
                  </a:schemeClr>
                </a:solidFill>
                <a:uFillTx/>
              </a:rPr>
              <a:t>Player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Trust the process and the coach who provides the process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Don’t be sensitive and soft to criticism (it doesn’t mean we don’t love you)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Play for your team and program (it’s obvious to coaches who does not)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b="1" u="sng">
                <a:solidFill>
                  <a:schemeClr val="bg1">
                    <a:lumMod val="95000"/>
                  </a:schemeClr>
                </a:solidFill>
                <a:uFillTx/>
              </a:rPr>
              <a:t>Parent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Stay out of playing time and baseball issues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Be supportive and let your son explain the situation first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b="1" u="sng">
                <a:solidFill>
                  <a:schemeClr val="bg1">
                    <a:lumMod val="95000"/>
                  </a:schemeClr>
                </a:solidFill>
                <a:uFillTx/>
              </a:rPr>
              <a:t>Administration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Tell the parents we will not discuss playing time (this will eliminate most of the issues)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chemeClr val="bg1">
                    <a:lumMod val="95000"/>
                  </a:schemeClr>
                </a:solidFill>
                <a:uFillTx/>
              </a:rPr>
              <a:t>Trust the Coaching staff and their decisions</a:t>
            </a:r>
          </a:p>
          <a:p>
            <a:pPr marL="914400" lvl="2" indent="0">
              <a:buNone/>
            </a:pPr>
            <a:endParaRPr lang="en-US" sz="15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marL="457200" lvl="1" indent="0">
              <a:buNone/>
            </a:pPr>
            <a:r>
              <a:rPr lang="en-US" sz="2500" b="1">
                <a:solidFill>
                  <a:schemeClr val="bg1">
                    <a:lumMod val="95000"/>
                  </a:schemeClr>
                </a:solidFill>
                <a:uFillTx/>
              </a:rPr>
              <a:t>**LIVE BY THE SAYING “I’M CRITICISING THE ACTION NOT THE PERSON”**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INTIMIDATE W/ RELENTLESSNESS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Always doing something when opponent shows up (not flip, grab ass games)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Don’t waste time in dugout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Sprint everywhere (you need to practice it in Summer and Fall)</a:t>
            </a:r>
          </a:p>
          <a:p>
            <a:pPr lvl="2"/>
            <a:r>
              <a:rPr lang="en-US" sz="2300" b="1" u="sng">
                <a:solidFill>
                  <a:schemeClr val="bg1">
                    <a:lumMod val="95000"/>
                  </a:schemeClr>
                </a:solidFill>
                <a:uFillTx/>
              </a:rPr>
              <a:t>My favorite characteristic and I’ll tell the players how important it is to 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Sprint on BB’s (it tells them you are going to steal &amp; get good read on BID)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</a:rPr>
              <a:t>Catch Play, Getting off the bus, Pre-Game is VERY important to us</a:t>
            </a:r>
            <a:endParaRPr lang="en-US" sz="28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uFillTx/>
              </a:rPr>
              <a:t>Pitchers need to work quick and wait for hitter to get in the box with intimidating body language</a:t>
            </a:r>
          </a:p>
          <a:p>
            <a:pPr marL="457200" lvl="1" indent="0" algn="ctr">
              <a:buNone/>
            </a:pPr>
            <a:r>
              <a:rPr lang="en-US" sz="3000" b="1">
                <a:solidFill>
                  <a:srgbClr val="FF0000"/>
                </a:solidFill>
                <a:uFillTx/>
              </a:rPr>
              <a:t>***WE NEED TO BE UP 2-0 BEFORE THE GAME STARTS**</a:t>
            </a:r>
          </a:p>
          <a:p>
            <a:pPr marL="914400" lvl="2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65CF6-B47B-27DB-7FC4-4106FBC08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33B7-E170-95D5-0BB5-3DA0A4DC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121294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bg1">
                    <a:lumMod val="8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PREGAME VIDEO</a:t>
            </a:r>
            <a:endParaRPr lang="en-US" sz="5200" b="1">
              <a:solidFill>
                <a:schemeClr val="bg1">
                  <a:lumMod val="8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Online Media 6" title="PRE-GAME HARVARD-WESTLAKE-FINAL">
            <a:hlinkClick r:id="" action="ppaction://media"/>
            <a:extLst>
              <a:ext uri="{FF2B5EF4-FFF2-40B4-BE49-F238E27FC236}">
                <a16:creationId xmlns:a16="http://schemas.microsoft.com/office/drawing/2014/main" id="{D8D42381-38CA-C7F3-7BAD-940BDCD6D0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7287" y="1561920"/>
            <a:ext cx="8385492" cy="4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FEAR IS A 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You need to create the desire for every player to want that pressure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Fear/Intimidation is a choice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We talk about pressure, fear, intimidation and have a plan to deal with it</a:t>
            </a:r>
          </a:p>
          <a:p>
            <a:pPr lvl="2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Everyone is nervous; who deals with it better</a:t>
            </a:r>
          </a:p>
          <a:p>
            <a:pPr lvl="2"/>
            <a:r>
              <a:rPr lang="en-US" sz="3000">
                <a:solidFill>
                  <a:schemeClr val="bg1">
                    <a:lumMod val="95000"/>
                  </a:schemeClr>
                </a:solidFill>
                <a:uFillTx/>
              </a:rPr>
              <a:t>When it hits us it’s not a surprise because we knew it would and we’ve already talked about the plan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400">
                <a:solidFill>
                  <a:schemeClr val="bg1">
                    <a:lumMod val="95000"/>
                  </a:schemeClr>
                </a:solidFill>
                <a:uFillTx/>
              </a:rPr>
              <a:t>Perception (opportunity to succeed or afraid to fail)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PLAYOFF MENTALITY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7000">
                <a:solidFill>
                  <a:schemeClr val="bg1">
                    <a:lumMod val="95000"/>
                  </a:schemeClr>
                </a:solidFill>
                <a:uFillTx/>
              </a:rPr>
              <a:t>RELY ON </a:t>
            </a:r>
            <a:r>
              <a:rPr lang="en-US" sz="7000" u="sng">
                <a:solidFill>
                  <a:schemeClr val="bg1">
                    <a:lumMod val="95000"/>
                  </a:schemeClr>
                </a:solidFill>
                <a:uFillTx/>
              </a:rPr>
              <a:t>PREPARATION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7000" u="sng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marL="457200" lvl="1" indent="0">
              <a:buNone/>
            </a:pPr>
            <a:r>
              <a:rPr lang="en-US" sz="7000">
                <a:solidFill>
                  <a:schemeClr val="bg1">
                    <a:lumMod val="95000"/>
                  </a:schemeClr>
                </a:solidFill>
                <a:uFillTx/>
              </a:rPr>
              <a:t>CONFIDENCE THROUGH </a:t>
            </a:r>
            <a:r>
              <a:rPr lang="en-US" sz="7000" u="sng">
                <a:solidFill>
                  <a:schemeClr val="bg1">
                    <a:lumMod val="95000"/>
                  </a:schemeClr>
                </a:solidFill>
                <a:uFillTx/>
              </a:rPr>
              <a:t>PREPARATION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0"/>
            <a:ext cx="10515600" cy="668528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lvl="1" indent="0" algn="ctr">
              <a:lnSpc>
                <a:spcPct val="100000"/>
              </a:lnSpc>
              <a:buNone/>
            </a:pPr>
            <a:endParaRPr lang="en-US" sz="3500" b="1">
              <a:solidFill>
                <a:schemeClr val="bg1">
                  <a:lumMod val="9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10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WE ONLY NEED TO BE BETTER FOR </a:t>
            </a: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10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2-3 HOURS.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6248399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8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MOST TALENTED TEAM DOES NOT ALWAYS WIN</a:t>
            </a:r>
            <a:r>
              <a:rPr lang="en-US" sz="10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pPr marL="457200" lvl="1" indent="0" algn="ctr">
              <a:buNone/>
            </a:pPr>
            <a:r>
              <a:rPr lang="en-US" sz="4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This is a great quote for favorite and underdog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9135"/>
            <a:ext cx="10515600" cy="5827828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endParaRPr lang="en-US" sz="4000" b="1">
              <a:solidFill>
                <a:schemeClr val="bg1">
                  <a:lumMod val="9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lvl="1" indent="0" algn="ctr">
              <a:buNone/>
            </a:pPr>
            <a:r>
              <a:rPr lang="en-US" sz="8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IF WE DO NOT </a:t>
            </a:r>
          </a:p>
          <a:p>
            <a:pPr marL="457200" lvl="1" indent="0" algn="ctr">
              <a:buNone/>
            </a:pPr>
            <a:r>
              <a:rPr lang="en-US" sz="8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PLAY WELL WE LOSE</a:t>
            </a:r>
            <a:r>
              <a:rPr lang="en-US" sz="10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pPr marL="457200" lvl="1" indent="0" algn="ctr">
              <a:buNone/>
            </a:pPr>
            <a:r>
              <a:rPr lang="en-US" sz="4000" b="1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This is a great quote for favorite and underdog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1212943"/>
          </a:xfrm>
          <a:solidFill>
            <a:srgbClr val="002060"/>
          </a:solidFill>
        </p:spPr>
        <p:txBody>
          <a:bodyPr/>
          <a:lstStyle/>
          <a:p>
            <a:r>
              <a:rPr lang="en-US" b="1">
                <a:solidFill>
                  <a:schemeClr val="bg1">
                    <a:lumMod val="8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PLAYOFFS!!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3294"/>
            <a:ext cx="9144000" cy="4259356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>
              <a:uFillTx/>
            </a:endParaRPr>
          </a:p>
        </p:txBody>
      </p:sp>
      <p:pic>
        <p:nvPicPr>
          <p:cNvPr id="5" name="Jim Mora Playoffs!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44706"/>
            <a:ext cx="9144000" cy="64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7560" y="90805"/>
            <a:ext cx="10515600" cy="81343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Quote on Dugout Card</a:t>
            </a:r>
            <a:endParaRPr lang="en-US">
              <a:solidFill>
                <a:schemeClr val="bg1">
                  <a:lumMod val="9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24ED2-A2A1-7108-024A-E49128CE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36" y="1008882"/>
            <a:ext cx="3554818" cy="43336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14CB96-F69E-05F3-1B86-D79FF4B2EB6E}"/>
              </a:ext>
            </a:extLst>
          </p:cNvPr>
          <p:cNvSpPr txBox="1">
            <a:spLocks/>
          </p:cNvSpPr>
          <p:nvPr/>
        </p:nvSpPr>
        <p:spPr>
          <a:xfrm>
            <a:off x="797560" y="5447146"/>
            <a:ext cx="10515600" cy="129086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</a:p>
          <a:p>
            <a:pPr algn="ctr"/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“Run Differential” 	           “Leave a Legacy; Leave no doubt”</a:t>
            </a:r>
          </a:p>
          <a:p>
            <a:pPr algn="ctr"/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			</a:t>
            </a:r>
          </a:p>
          <a:p>
            <a:pPr algn="ctr"/>
            <a:r>
              <a:rPr lang="en-US" sz="2400" b="1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			“Drop and Give me 10”</a:t>
            </a:r>
          </a:p>
          <a:p>
            <a:pPr algn="ctr"/>
            <a:endParaRPr lang="en-US" sz="2600">
              <a:solidFill>
                <a:schemeClr val="bg1">
                  <a:lumMod val="9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F4E1AF-E0B1-777D-CFA2-069447B2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22" y="1017057"/>
            <a:ext cx="3214576" cy="433578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NONE OF THESE ARE PHYSICAL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CE5AA-D5A1-1748-B96C-AF5D563C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482" y="1325563"/>
            <a:ext cx="4962303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PLAYER HAT CARDS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96683"/>
            <a:ext cx="9286240" cy="2626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094480"/>
            <a:ext cx="9286240" cy="27635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WINNING OR DEVELOPING?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7000">
                <a:solidFill>
                  <a:schemeClr val="bg1">
                    <a:lumMod val="95000"/>
                  </a:schemeClr>
                </a:solidFill>
                <a:uFillTx/>
              </a:rPr>
              <a:t>You can do both!!</a:t>
            </a:r>
          </a:p>
          <a:p>
            <a:pPr marL="457200" lvl="1" indent="0" algn="ctr">
              <a:buNone/>
            </a:pPr>
            <a:endParaRPr lang="en-US" sz="70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marL="457200" lvl="1" indent="0" algn="ctr">
              <a:buNone/>
            </a:pPr>
            <a:endParaRPr lang="en-US" sz="7000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83AB3-0781-7F4F-1841-0FF2F89E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015" y="2753833"/>
            <a:ext cx="58388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763"/>
            <a:ext cx="9144000" cy="2387600"/>
          </a:xfrm>
          <a:solidFill>
            <a:srgbClr val="002060"/>
          </a:solidFill>
        </p:spPr>
        <p:txBody>
          <a:bodyPr/>
          <a:lstStyle/>
          <a:p>
            <a:r>
              <a:rPr lang="en-US" b="1" u="sng">
                <a:solidFill>
                  <a:schemeClr val="bg1">
                    <a:lumMod val="8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THERE IS NO “SWITCH”</a:t>
            </a:r>
            <a:endParaRPr lang="en-US" b="1" u="sng">
              <a:solidFill>
                <a:schemeClr val="bg1">
                  <a:lumMod val="8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28900"/>
            <a:ext cx="9144000" cy="3333750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  <a:uFillTx/>
              </a:rPr>
              <a:t>MATT DENNY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</a:rPr>
              <a:t>CASTEEL HIGH SCHOOL</a:t>
            </a:r>
            <a:endParaRPr lang="en-US" sz="32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</a:rPr>
              <a:t>DENNY.MATT@CUSD80.COM</a:t>
            </a:r>
            <a:endParaRPr lang="en-US" sz="3200">
              <a:solidFill>
                <a:schemeClr val="bg1">
                  <a:lumMod val="85000"/>
                </a:schemeClr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>
                    <a:lumMod val="85000"/>
                  </a:schemeClr>
                </a:solidFill>
                <a:uFillTx/>
              </a:rPr>
              <a:t>602.373.6934</a:t>
            </a:r>
          </a:p>
          <a:p>
            <a:endParaRPr lang="en-US">
              <a:uFillTx/>
            </a:endParaRPr>
          </a:p>
          <a:p>
            <a:r>
              <a:rPr lang="en-US" b="1">
                <a:solidFill>
                  <a:schemeClr val="bg1"/>
                </a:solidFill>
                <a:uFillTx/>
              </a:rPr>
              <a:t>Please Email or text me if you have any questions about our process.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WHEN DOES IT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399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uFillTx/>
              </a:rPr>
              <a:t>Literally the day the season ends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uFillTx/>
              </a:rPr>
              <a:t>After last game I meet with seniors first and then underclassmen (look at what we need to fill)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2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uFillTx/>
              </a:rPr>
              <a:t>Quick assessment of strength or weakness (need to work either way) (what do we lose, can you fill those shoes?, get them hungry to step up)</a:t>
            </a:r>
          </a:p>
          <a:p>
            <a:pPr marL="914400" lvl="2" indent="0">
              <a:buNone/>
            </a:pPr>
            <a:endParaRPr lang="en-US" sz="32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uFillTx/>
              </a:rPr>
              <a:t>Creating this mentality is not something you turn on in the     Spring or State Playoffs</a:t>
            </a:r>
          </a:p>
          <a:p>
            <a:pPr marL="457200" lvl="1" indent="0">
              <a:buNone/>
            </a:pPr>
            <a:endParaRPr lang="en-US" sz="32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uFillTx/>
              </a:rPr>
              <a:t>It has to be created through dialogue, honesty, and accountability, and TRUST.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200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HONESTY AND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9293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FFFFFF">
                  <a:lumMod val="95000"/>
                </a:srgb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rgbClr val="FFFFFF">
                    <a:lumMod val="95000"/>
                  </a:srgbClr>
                </a:solidFill>
                <a:uFillTx/>
              </a:rPr>
              <a:t>What does it mean to be accountable?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rgbClr val="FFFFFF">
                    <a:lumMod val="95000"/>
                  </a:srgbClr>
                </a:solidFill>
                <a:uFillTx/>
              </a:rPr>
              <a:t>If you fail </a:t>
            </a:r>
            <a:r>
              <a:rPr lang="en-US" sz="2500" b="1" u="sng">
                <a:solidFill>
                  <a:srgbClr val="FFFFFF">
                    <a:lumMod val="95000"/>
                  </a:srgbClr>
                </a:solidFill>
                <a:uFillTx/>
              </a:rPr>
              <a:t>WE</a:t>
            </a:r>
            <a:r>
              <a:rPr lang="en-US" sz="2500">
                <a:solidFill>
                  <a:srgbClr val="FFFFFF">
                    <a:lumMod val="95000"/>
                  </a:srgbClr>
                </a:solidFill>
                <a:uFillTx/>
              </a:rPr>
              <a:t> may lose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FFFFFF">
                    <a:lumMod val="95000"/>
                  </a:srgbClr>
                </a:solidFill>
                <a:uFillTx/>
              </a:rPr>
              <a:t>Own it and let your parents know (It was my fault mentality)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rgbClr val="FFFFFF">
                    <a:lumMod val="95000"/>
                  </a:srgbClr>
                </a:solidFill>
                <a:uFillTx/>
              </a:rPr>
              <a:t>Accountability happens before mistakes (prepare with accountability)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Talk about rival schools and the best schools A LOT (Hamilton, Corona, DV)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Why do we do this? (They are better than you)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Get it out (Elephant in the room)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Bad teammate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Pitcher with bad command, hitter who can’t hit a breaking ball</a:t>
            </a:r>
          </a:p>
          <a:p>
            <a:pPr lvl="3"/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Makes us more aware of what to work on so we don’t get exploited</a:t>
            </a:r>
          </a:p>
          <a:p>
            <a:pPr lvl="3"/>
            <a:r>
              <a:rPr lang="en-US" sz="2500">
                <a:solidFill>
                  <a:schemeClr val="bg1">
                    <a:lumMod val="95000"/>
                  </a:schemeClr>
                </a:solidFill>
                <a:uFillTx/>
              </a:rPr>
              <a:t>Family dinner talk (we don’t hide things)</a:t>
            </a: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marL="457200" lvl="1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                 </a:t>
            </a:r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</a:rPr>
              <a:t> </a:t>
            </a:r>
            <a:r>
              <a:rPr lang="en-US" b="1" u="sng">
                <a:solidFill>
                  <a:schemeClr val="bg1">
                    <a:lumMod val="95000"/>
                  </a:schemeClr>
                </a:solidFill>
                <a:uFillTx/>
              </a:rPr>
              <a:t>**It’s okay to be the destroyer of illusions**</a:t>
            </a:r>
          </a:p>
          <a:p>
            <a:pPr marL="457200" lvl="1" indent="0">
              <a:buNone/>
            </a:pPr>
            <a:endParaRPr lang="en-US">
              <a:solidFill>
                <a:srgbClr val="FFFFFF">
                  <a:lumMod val="95000"/>
                </a:srgbClr>
              </a:solidFill>
              <a:uFillTx/>
            </a:endParaRPr>
          </a:p>
          <a:p>
            <a:pPr marL="1371600" lvl="3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355"/>
          </a:xfrm>
          <a:solidFill>
            <a:srgbClr val="002060"/>
          </a:solidFill>
        </p:spPr>
        <p:txBody>
          <a:bodyPr/>
          <a:lstStyle/>
          <a:p>
            <a:pPr algn="ctr"/>
            <a:endParaRPr lang="en-US" u="sng">
              <a:solidFill>
                <a:schemeClr val="bg1">
                  <a:lumMod val="9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37096-ED9A-C32A-9D70-BDD569F28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80" y="700722"/>
            <a:ext cx="7317829" cy="5456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000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USE VOCABULA</a:t>
            </a:r>
            <a:r>
              <a:rPr lang="en-US" sz="4000" u="sng">
                <a:solidFill>
                  <a:schemeClr val="bg1">
                    <a:lumMod val="9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RY TO CREATE CULTURE</a:t>
            </a:r>
            <a:endParaRPr lang="en-US" sz="4000" u="sng">
              <a:solidFill>
                <a:schemeClr val="bg1">
                  <a:lumMod val="95000"/>
                </a:schemeClr>
              </a:solidFill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074"/>
            <a:ext cx="10591800" cy="497592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POUND THE ROCK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ADVERSITY = OPPORTUNITY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GETTING ON BASE IS COOL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IF WE DON’T PLAY WELL; WE LOSE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ETC. ETC. </a:t>
            </a:r>
          </a:p>
          <a:p>
            <a:pPr marL="457200" lvl="1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The lis</a:t>
            </a:r>
            <a:r>
              <a:rPr lang="en-US">
                <a:solidFill>
                  <a:schemeClr val="bg1">
                    <a:lumMod val="95000"/>
                  </a:schemeClr>
                </a:solidFill>
              </a:rPr>
              <a:t>t is endless but the point is we refer to these ALL THE TIME. </a:t>
            </a:r>
          </a:p>
          <a:p>
            <a:pPr marL="457200" lvl="1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	-Our players start to use them on their own to hold each other accountable</a:t>
            </a:r>
          </a:p>
          <a:p>
            <a:pPr marL="457200" lvl="1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	-When they believe these are cool you have created the culture you need</a:t>
            </a:r>
          </a:p>
          <a:p>
            <a:pPr marL="457200" lvl="1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	-</a:t>
            </a:r>
            <a:endParaRPr lang="en-US">
              <a:solidFill>
                <a:schemeClr val="bg1">
                  <a:lumMod val="9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1546E6-677F-F953-8239-6136598C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06F2-DBF4-EB5F-5EBB-BB049849EF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u="sng">
                <a:solidFill>
                  <a:schemeClr val="bg1">
                    <a:lumMod val="95000"/>
                  </a:schemeClr>
                </a:solidFill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TALK ABOUT NEGATIVE &amp;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DDD4-996D-FDB8-D7F3-1F2111EA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074"/>
            <a:ext cx="10591800" cy="4975925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We talk EVERY game (Fall, Summer, Spring) about negative &amp; positive game changing plays that will end or extend our season. (what if this happens in state tournament) – COACHES INCLUDED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Nothing is sugar-coated during this time regardless of player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It helps players/teams deal with things they are struggling with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Our goal is to eliminate these issues before the spring but more importantly come playoff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This takes time but it necessary for development (LIGHTS OUT STORY)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It’s that important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Ex.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3</a:t>
            </a:r>
            <a:r>
              <a:rPr lang="en-US" baseline="30000">
                <a:solidFill>
                  <a:schemeClr val="bg1">
                    <a:lumMod val="95000"/>
                  </a:schemeClr>
                </a:solidFill>
                <a:uFillTx/>
              </a:rPr>
              <a:t>rd</a:t>
            </a: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 inning (2-0 count double play ball on curve ball)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Leadoff walk with bad body language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Missed sign in 4</a:t>
            </a:r>
            <a:r>
              <a:rPr lang="en-US" baseline="30000">
                <a:solidFill>
                  <a:schemeClr val="bg1">
                    <a:lumMod val="95000"/>
                  </a:schemeClr>
                </a:solidFill>
                <a:uFillTx/>
              </a:rPr>
              <a:t>th</a:t>
            </a: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 inning that lead to poor execution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Immature talk in the dugout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>
                    <a:lumMod val="95000"/>
                  </a:schemeClr>
                </a:solidFill>
                <a:uFillTx/>
              </a:rPr>
              <a:t>The game is not the time to talk about these things most of the time (after game is better)</a:t>
            </a:r>
          </a:p>
        </p:txBody>
      </p:sp>
    </p:spTree>
    <p:extLst>
      <p:ext uri="{BB962C8B-B14F-4D97-AF65-F5344CB8AC3E}">
        <p14:creationId xmlns:p14="http://schemas.microsoft.com/office/powerpoint/2010/main" val="224435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1867</Words>
  <Application>Microsoft Macintosh PowerPoint</Application>
  <PresentationFormat>Widescreen</PresentationFormat>
  <Paragraphs>266</Paragraphs>
  <Slides>44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Adobe Gothic Std B</vt:lpstr>
      <vt:lpstr>Arial</vt:lpstr>
      <vt:lpstr>Calibri</vt:lpstr>
      <vt:lpstr>Calibri Light</vt:lpstr>
      <vt:lpstr>Wingdings</vt:lpstr>
      <vt:lpstr>Office Theme</vt:lpstr>
      <vt:lpstr>THERE IS NO “SWITCH”</vt:lpstr>
      <vt:lpstr>PowerPoint Presentation</vt:lpstr>
      <vt:lpstr>INTRODUCTION</vt:lpstr>
      <vt:lpstr>PLAYOFFS!!</vt:lpstr>
      <vt:lpstr>WHEN DOES IT START?</vt:lpstr>
      <vt:lpstr>HONESTY AND ACCOUNTABILITY</vt:lpstr>
      <vt:lpstr>PowerPoint Presentation</vt:lpstr>
      <vt:lpstr>USE VOCABULARY TO CREATE CULTURE</vt:lpstr>
      <vt:lpstr>TALK ABOUT NEGATIVE &amp; POSITIVE</vt:lpstr>
      <vt:lpstr>ASSISTANT COACHES (DELEGATE)</vt:lpstr>
      <vt:lpstr>ALL INSTRUCTION W/ PRESSURE &amp; PURPOSE</vt:lpstr>
      <vt:lpstr>PRACTICE?</vt:lpstr>
      <vt:lpstr>TRAINING PLANS (Practice)</vt:lpstr>
      <vt:lpstr>COMPETITITVE BP</vt:lpstr>
      <vt:lpstr>COMPETITITVE BP – REGULAR BP</vt:lpstr>
      <vt:lpstr>COMPETITITVE BP</vt:lpstr>
      <vt:lpstr>COMPETITITVE BP</vt:lpstr>
      <vt:lpstr>COMPETITITVE BP – CLUTCH UP (GREAT FOR DEFENSE)</vt:lpstr>
      <vt:lpstr>COMPETITITVE BP – CLUTCH UP (GREAT FOR DEFENSE)</vt:lpstr>
      <vt:lpstr>BP</vt:lpstr>
      <vt:lpstr>BP THAT AIN’T BP</vt:lpstr>
      <vt:lpstr>“SEE-YA” DRILL</vt:lpstr>
      <vt:lpstr>EVERYTHING is competitive</vt:lpstr>
      <vt:lpstr>7’s - INFIELD DRILL VIDEO</vt:lpstr>
      <vt:lpstr>INFIELD DRILL “7’s” OR “CHAOS” DRILL  *NEED 3 FUNGOS OR MACHINES*</vt:lpstr>
      <vt:lpstr>SALUTE THE KING</vt:lpstr>
      <vt:lpstr>SALUTE THE KING VIDEO</vt:lpstr>
      <vt:lpstr>TRAINING PLANS</vt:lpstr>
      <vt:lpstr>TRAINING PLANS</vt:lpstr>
      <vt:lpstr>QUOTE OF THE DAY</vt:lpstr>
      <vt:lpstr>TEAM MEETING</vt:lpstr>
      <vt:lpstr>RESPONSIBILITIES</vt:lpstr>
      <vt:lpstr>INTIMIDATE W/ RELENTLESSNESS</vt:lpstr>
      <vt:lpstr>PREGAME VIDEO</vt:lpstr>
      <vt:lpstr>FEAR IS A LIAR</vt:lpstr>
      <vt:lpstr>PLAYOFF MENTALITY</vt:lpstr>
      <vt:lpstr>PowerPoint Presentation</vt:lpstr>
      <vt:lpstr>PowerPoint Presentation</vt:lpstr>
      <vt:lpstr>PowerPoint Presentation</vt:lpstr>
      <vt:lpstr>Quote on Dugout Card</vt:lpstr>
      <vt:lpstr>NONE OF THESE ARE PHYSICAL</vt:lpstr>
      <vt:lpstr>PLAYER HAT CARDS</vt:lpstr>
      <vt:lpstr>WINNING OR DEVELOPING?</vt:lpstr>
      <vt:lpstr>THERE IS NO “SWITCH”</vt:lpstr>
    </vt:vector>
  </TitlesOfParts>
  <Company>Tempe Union High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 POSTSEASON</dc:title>
  <dc:creator>Matthew Denny</dc:creator>
  <cp:lastModifiedBy>Whittaker, Tyson P.</cp:lastModifiedBy>
  <cp:revision>6</cp:revision>
  <cp:lastPrinted>2017-11-29T19:24:03Z</cp:lastPrinted>
  <dcterms:created xsi:type="dcterms:W3CDTF">2017-10-27T20:51:43Z</dcterms:created>
  <dcterms:modified xsi:type="dcterms:W3CDTF">2024-11-26T16:35:40Z</dcterms:modified>
</cp:coreProperties>
</file>