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67" r:id="rId5"/>
    <p:sldId id="364" r:id="rId6"/>
    <p:sldId id="379" r:id="rId7"/>
    <p:sldId id="381" r:id="rId8"/>
    <p:sldId id="363" r:id="rId9"/>
    <p:sldId id="382" r:id="rId10"/>
    <p:sldId id="351" r:id="rId11"/>
    <p:sldId id="372"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A4DE"/>
    <a:srgbClr val="009900"/>
    <a:srgbClr val="FF6600"/>
    <a:srgbClr val="263050"/>
    <a:srgbClr val="77B142"/>
    <a:srgbClr val="ECF2E9"/>
    <a:srgbClr val="6F944D"/>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31" autoAdjust="0"/>
    <p:restoredTop sz="79619" autoAdjust="0"/>
  </p:normalViewPr>
  <p:slideViewPr>
    <p:cSldViewPr>
      <p:cViewPr varScale="1">
        <p:scale>
          <a:sx n="41" d="100"/>
          <a:sy n="41" d="100"/>
        </p:scale>
        <p:origin x="682" y="43"/>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29" tIns="45715" rIns="91429" bIns="45715" rtlCol="0"/>
          <a:lstStyle>
            <a:lvl1pPr algn="l">
              <a:defRPr sz="1200"/>
            </a:lvl1pPr>
          </a:lstStyle>
          <a:p>
            <a:endParaRPr/>
          </a:p>
        </p:txBody>
      </p:sp>
      <p:sp>
        <p:nvSpPr>
          <p:cNvPr id="3" name="Date Placeholder 2"/>
          <p:cNvSpPr>
            <a:spLocks noGrp="1"/>
          </p:cNvSpPr>
          <p:nvPr>
            <p:ph type="dt" sz="quarter" idx="1"/>
          </p:nvPr>
        </p:nvSpPr>
        <p:spPr>
          <a:xfrm>
            <a:off x="3850443" y="1"/>
            <a:ext cx="2945659" cy="498056"/>
          </a:xfrm>
          <a:prstGeom prst="rect">
            <a:avLst/>
          </a:prstGeom>
        </p:spPr>
        <p:txBody>
          <a:bodyPr vert="horz" lIns="91429" tIns="45715" rIns="91429" bIns="45715" rtlCol="0"/>
          <a:lstStyle>
            <a:lvl1pPr algn="r">
              <a:defRPr sz="1200"/>
            </a:lvl1pPr>
          </a:lstStyle>
          <a:p>
            <a:fld id="{20EA5F0D-C1DC-412F-A146-DDB3A74B588F}" type="datetimeFigureOut">
              <a:rPr lang="en-US"/>
              <a:pPr/>
              <a:t>9/2/2023</a:t>
            </a:fld>
            <a:endParaRPr/>
          </a:p>
        </p:txBody>
      </p:sp>
      <p:sp>
        <p:nvSpPr>
          <p:cNvPr id="4" name="Footer Placeholder 3"/>
          <p:cNvSpPr>
            <a:spLocks noGrp="1"/>
          </p:cNvSpPr>
          <p:nvPr>
            <p:ph type="ftr" sz="quarter" idx="2"/>
          </p:nvPr>
        </p:nvSpPr>
        <p:spPr>
          <a:xfrm>
            <a:off x="1" y="9428587"/>
            <a:ext cx="2945659" cy="498054"/>
          </a:xfrm>
          <a:prstGeom prst="rect">
            <a:avLst/>
          </a:prstGeom>
        </p:spPr>
        <p:txBody>
          <a:bodyPr vert="horz" lIns="91429" tIns="45715" rIns="91429" bIns="45715" rtlCol="0" anchor="b"/>
          <a:lstStyle>
            <a:lvl1pPr algn="l">
              <a:defRPr sz="1200"/>
            </a:lvl1pPr>
          </a:lstStyle>
          <a:p>
            <a:endParaRPr/>
          </a:p>
        </p:txBody>
      </p:sp>
      <p:sp>
        <p:nvSpPr>
          <p:cNvPr id="5" name="Slide Number Placeholder 4"/>
          <p:cNvSpPr>
            <a:spLocks noGrp="1"/>
          </p:cNvSpPr>
          <p:nvPr>
            <p:ph type="sldNum" sz="quarter" idx="3"/>
          </p:nvPr>
        </p:nvSpPr>
        <p:spPr>
          <a:xfrm>
            <a:off x="3850443" y="9428587"/>
            <a:ext cx="2945659" cy="498054"/>
          </a:xfrm>
          <a:prstGeom prst="rect">
            <a:avLst/>
          </a:prstGeom>
        </p:spPr>
        <p:txBody>
          <a:bodyPr vert="horz" lIns="91429" tIns="45715" rIns="91429" bIns="45715"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29" tIns="45715" rIns="91429" bIns="45715" rtlCol="0"/>
          <a:lstStyle>
            <a:lvl1pPr algn="l">
              <a:defRPr sz="1200"/>
            </a:lvl1pPr>
          </a:lstStyle>
          <a:p>
            <a:endParaRPr/>
          </a:p>
        </p:txBody>
      </p:sp>
      <p:sp>
        <p:nvSpPr>
          <p:cNvPr id="3" name="Date Placeholder 2"/>
          <p:cNvSpPr>
            <a:spLocks noGrp="1"/>
          </p:cNvSpPr>
          <p:nvPr>
            <p:ph type="dt" idx="1"/>
          </p:nvPr>
        </p:nvSpPr>
        <p:spPr>
          <a:xfrm>
            <a:off x="3850443" y="1"/>
            <a:ext cx="2945659" cy="498056"/>
          </a:xfrm>
          <a:prstGeom prst="rect">
            <a:avLst/>
          </a:prstGeom>
        </p:spPr>
        <p:txBody>
          <a:bodyPr vert="horz" lIns="91429" tIns="45715" rIns="91429" bIns="45715" rtlCol="0"/>
          <a:lstStyle>
            <a:lvl1pPr algn="r">
              <a:defRPr sz="1200"/>
            </a:lvl1pPr>
          </a:lstStyle>
          <a:p>
            <a:fld id="{A8CDE508-72C8-4AB5-AA9C-1584D31690E0}" type="datetimeFigureOut">
              <a:rPr lang="en-US"/>
              <a:pPr/>
              <a:t>9/2/2023</a:t>
            </a:fld>
            <a:endParaRPr/>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29" tIns="45715" rIns="91429" bIns="45715" rtlCol="0" anchor="ctr"/>
          <a:lstStyle/>
          <a:p>
            <a:endParaRPr/>
          </a:p>
        </p:txBody>
      </p:sp>
      <p:sp>
        <p:nvSpPr>
          <p:cNvPr id="5" name="Notes Placeholder 4"/>
          <p:cNvSpPr>
            <a:spLocks noGrp="1"/>
          </p:cNvSpPr>
          <p:nvPr>
            <p:ph type="body" sz="quarter" idx="3"/>
          </p:nvPr>
        </p:nvSpPr>
        <p:spPr>
          <a:xfrm>
            <a:off x="679768" y="4777196"/>
            <a:ext cx="5438140" cy="3350241"/>
          </a:xfrm>
          <a:prstGeom prst="rect">
            <a:avLst/>
          </a:prstGeom>
        </p:spPr>
        <p:txBody>
          <a:bodyPr vert="horz" lIns="91429" tIns="45715" rIns="91429" bIns="45715"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 y="9428587"/>
            <a:ext cx="2945659" cy="498054"/>
          </a:xfrm>
          <a:prstGeom prst="rect">
            <a:avLst/>
          </a:prstGeom>
        </p:spPr>
        <p:txBody>
          <a:bodyPr vert="horz" lIns="91429" tIns="45715" rIns="91429" bIns="45715" rtlCol="0" anchor="b"/>
          <a:lstStyle>
            <a:lvl1pPr algn="l">
              <a:defRPr sz="1200"/>
            </a:lvl1pPr>
          </a:lstStyle>
          <a:p>
            <a:endParaRPr/>
          </a:p>
        </p:txBody>
      </p:sp>
      <p:sp>
        <p:nvSpPr>
          <p:cNvPr id="7" name="Slide Number Placeholder 6"/>
          <p:cNvSpPr>
            <a:spLocks noGrp="1"/>
          </p:cNvSpPr>
          <p:nvPr>
            <p:ph type="sldNum" sz="quarter" idx="5"/>
          </p:nvPr>
        </p:nvSpPr>
        <p:spPr>
          <a:xfrm>
            <a:off x="3850443" y="9428587"/>
            <a:ext cx="2945659" cy="498054"/>
          </a:xfrm>
          <a:prstGeom prst="rect">
            <a:avLst/>
          </a:prstGeom>
        </p:spPr>
        <p:txBody>
          <a:bodyPr vert="horz" lIns="91429" tIns="45715" rIns="91429" bIns="45715"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FB667E1-E601-4AAF-B95C-B25720D70A60}" type="slidenum">
              <a:rPr lang="en-IN" smtClean="0"/>
              <a:pPr/>
              <a:t>1</a:t>
            </a:fld>
            <a:endParaRPr lang="en-IN"/>
          </a:p>
        </p:txBody>
      </p:sp>
    </p:spTree>
    <p:extLst>
      <p:ext uri="{BB962C8B-B14F-4D97-AF65-F5344CB8AC3E}">
        <p14:creationId xmlns:p14="http://schemas.microsoft.com/office/powerpoint/2010/main" val="73717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subject is Cooperative Society comes within the jurisdiction of State Government</a:t>
            </a:r>
          </a:p>
          <a:p>
            <a:r>
              <a:rPr lang="en-US" dirty="0"/>
              <a:t>However, cooperative society whose object extends beyond one state are called Multi State cooperative Society.  It is </a:t>
            </a:r>
            <a:r>
              <a:rPr lang="en-US" dirty="0" err="1"/>
              <a:t>is</a:t>
            </a:r>
            <a:r>
              <a:rPr lang="en-US" dirty="0"/>
              <a:t> registered under Multi State Cooperative societies Act 2002. MSCS Act is a Central Act administered by Central Registrar. </a:t>
            </a:r>
          </a:p>
          <a:p>
            <a:r>
              <a:rPr lang="en-US" dirty="0"/>
              <a:t>MSCS Act 2002 has two schedules attached to it . The societies specified in Schedule II are called National Societies. Central Government has power to amend schedule II by adding or deleting the name of a national cooperative. </a:t>
            </a:r>
          </a:p>
          <a:p>
            <a:r>
              <a:rPr lang="en-US" dirty="0"/>
              <a:t>Cooperative Principles are specified in schedule I of the MSCS Act. The cooperative principles are 7 in number and are to be followed by every multi state cooperative society. </a:t>
            </a:r>
          </a:p>
          <a:p>
            <a:r>
              <a:rPr lang="en-US" dirty="0"/>
              <a:t>Maximum price model of </a:t>
            </a:r>
            <a:r>
              <a:rPr lang="en-US" dirty="0" err="1"/>
              <a:t>NCEl</a:t>
            </a:r>
            <a:r>
              <a:rPr lang="en-US" dirty="0"/>
              <a:t> has been inbuilt in its bye laws . As per benefit flow to farmers , NCEL would pay market price plus 10% premium at the time of purchase of the goods as initial price.  Thereafter, after goods are sold , the expenditure would be deducted to calculate the surplus. 50% of the surplus would be paid to farmers as final price of the product.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a:pPr/>
              <a:t>2</a:t>
            </a:fld>
            <a:endParaRPr lang="en-US"/>
          </a:p>
        </p:txBody>
      </p:sp>
    </p:spTree>
    <p:extLst>
      <p:ext uri="{BB962C8B-B14F-4D97-AF65-F5344CB8AC3E}">
        <p14:creationId xmlns:p14="http://schemas.microsoft.com/office/powerpoint/2010/main" val="186474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India we have 8.54 lakh cooperative societies which are operating in sectors like  credit , agriculture, dairy , sugar , fertilizer , handloom &amp; Handicraft,, fisheries, consumer, housing, marketing and distribution, labour etc. </a:t>
            </a:r>
          </a:p>
          <a:p>
            <a:endParaRPr lang="en-IN" dirty="0"/>
          </a:p>
          <a:p>
            <a:r>
              <a:rPr lang="en-IN" dirty="0"/>
              <a:t>Hon'ble PM has observed that all efforts should be made to transform cooperatives into vibrant business </a:t>
            </a:r>
            <a:r>
              <a:rPr lang="en-IN" dirty="0" err="1"/>
              <a:t>enterprizes</a:t>
            </a:r>
            <a:r>
              <a:rPr lang="en-IN" dirty="0"/>
              <a:t> to realize the vision of </a:t>
            </a:r>
            <a:r>
              <a:rPr lang="en-IN" dirty="0" err="1"/>
              <a:t>Sahakar</a:t>
            </a:r>
            <a:r>
              <a:rPr lang="en-IN" dirty="0"/>
              <a:t> to </a:t>
            </a:r>
            <a:r>
              <a:rPr lang="en-IN" dirty="0" err="1"/>
              <a:t>samriddhi</a:t>
            </a:r>
            <a:r>
              <a:rPr lang="en-IN" dirty="0"/>
              <a:t>, as these cooperatives hold key </a:t>
            </a:r>
            <a:r>
              <a:rPr lang="en-IN" sz="1800" dirty="0" err="1">
                <a:latin typeface="Arial" panose="020B0604020202020204" pitchFamily="34" charset="0"/>
                <a:ea typeface="Times New Roman" panose="02020603050405020304" pitchFamily="18" charset="0"/>
              </a:rPr>
              <a:t>key</a:t>
            </a:r>
            <a:r>
              <a:rPr lang="en-IN" sz="1800" dirty="0">
                <a:latin typeface="Arial" panose="020B0604020202020204" pitchFamily="34" charset="0"/>
                <a:ea typeface="Times New Roman" panose="02020603050405020304" pitchFamily="18" charset="0"/>
              </a:rPr>
              <a:t> to rural economic transformation in the country especially in agriculture and allied sectors with the promise of growth with </a:t>
            </a:r>
            <a:r>
              <a:rPr lang="en-IN" sz="1800" dirty="0" err="1">
                <a:latin typeface="Arial" panose="020B0604020202020204" pitchFamily="34" charset="0"/>
                <a:ea typeface="Times New Roman" panose="02020603050405020304" pitchFamily="18" charset="0"/>
              </a:rPr>
              <a:t>equity.Cooperatives</a:t>
            </a:r>
            <a:r>
              <a:rPr lang="en-IN" sz="1800" dirty="0">
                <a:latin typeface="Arial" panose="020B0604020202020204" pitchFamily="34" charset="0"/>
                <a:ea typeface="Times New Roman" panose="02020603050405020304" pitchFamily="18" charset="0"/>
              </a:rPr>
              <a:t> require equal treatment both as participant and beneficiary . </a:t>
            </a:r>
          </a:p>
          <a:p>
            <a:endParaRPr lang="en-IN" sz="1800" dirty="0">
              <a:latin typeface="Arial" panose="020B0604020202020204" pitchFamily="34" charset="0"/>
              <a:ea typeface="Times New Roman" panose="02020603050405020304" pitchFamily="18" charset="0"/>
            </a:endParaRPr>
          </a:p>
          <a:p>
            <a:r>
              <a:rPr lang="en-IN" sz="1800" dirty="0">
                <a:latin typeface="Arial" panose="020B0604020202020204" pitchFamily="34" charset="0"/>
                <a:ea typeface="Times New Roman" panose="02020603050405020304" pitchFamily="18" charset="0"/>
              </a:rPr>
              <a:t>Since cooperatives transcend all sectors of economy, the NCEL will require support from all sectoral Ministries, following ‘Whole of the Government approach’ for promotion of exports through their policies and schemes.</a:t>
            </a:r>
          </a:p>
          <a:p>
            <a:endParaRPr lang="en-IN" sz="1800" dirty="0">
              <a:latin typeface="Arial" panose="020B0604020202020204" pitchFamily="34" charset="0"/>
              <a:ea typeface="Times New Roman" panose="02020603050405020304" pitchFamily="18" charset="0"/>
            </a:endParaRPr>
          </a:p>
          <a:p>
            <a:pPr defTabSz="910011">
              <a:defRPr/>
            </a:pPr>
            <a:r>
              <a:rPr lang="en-IN" sz="1800" dirty="0">
                <a:latin typeface="Arial" panose="020B0604020202020204" pitchFamily="34" charset="0"/>
                <a:ea typeface="Times New Roman" panose="02020603050405020304" pitchFamily="18" charset="0"/>
                <a:cs typeface="Mangal" panose="02040503050203030202" pitchFamily="18" charset="0"/>
              </a:rPr>
              <a:t>it is important for the cooperatives also to think globally and act locally to leverage their comparative advantage in areas of agriculture, horticulture, dairy, poultry, livestock, fisheries, sugar, spices, organic products, fertilizer, handloom, handicraft, textile, tea/coffee, minor forest produce, ayurvedic/ herbal medicines, processed food, leather, etc across the globe.</a:t>
            </a:r>
            <a:endParaRPr lang="en-IN" sz="1800" dirty="0">
              <a:latin typeface="Times New Roman" panose="02020603050405020304" pitchFamily="18" charset="0"/>
              <a:ea typeface="Times New Roman" panose="02020603050405020304" pitchFamily="18" charset="0"/>
              <a:cs typeface="Mangal" panose="02040503050203030202" pitchFamily="18" charset="0"/>
            </a:endParaRPr>
          </a:p>
          <a:p>
            <a:endParaRPr lang="en-IN" sz="1800" dirty="0">
              <a:latin typeface="Arial" panose="020B0604020202020204" pitchFamily="34" charset="0"/>
              <a:ea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7FB667E1-E601-4AAF-B95C-B25720D70A60}" type="slidenum">
              <a:rPr lang="en-IN" smtClean="0"/>
              <a:pPr/>
              <a:t>3</a:t>
            </a:fld>
            <a:endParaRPr lang="en-IN"/>
          </a:p>
        </p:txBody>
      </p:sp>
    </p:spTree>
    <p:extLst>
      <p:ext uri="{BB962C8B-B14F-4D97-AF65-F5344CB8AC3E}">
        <p14:creationId xmlns:p14="http://schemas.microsoft.com/office/powerpoint/2010/main" val="22671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Ministry of Cooperation </a:t>
            </a:r>
            <a:r>
              <a:rPr lang="en-IN" dirty="0" err="1"/>
              <a:t>ciculated</a:t>
            </a:r>
            <a:r>
              <a:rPr lang="en-IN" dirty="0"/>
              <a:t> the Cabinet Note to 85 Ministries/ Departments and received comments from 65 . All of them supported the setting up of NCEL.</a:t>
            </a:r>
          </a:p>
        </p:txBody>
      </p:sp>
      <p:sp>
        <p:nvSpPr>
          <p:cNvPr id="4" name="Slide Number Placeholder 3"/>
          <p:cNvSpPr>
            <a:spLocks noGrp="1"/>
          </p:cNvSpPr>
          <p:nvPr>
            <p:ph type="sldNum" sz="quarter" idx="5"/>
          </p:nvPr>
        </p:nvSpPr>
        <p:spPr/>
        <p:txBody>
          <a:bodyPr/>
          <a:lstStyle/>
          <a:p>
            <a:fld id="{7FB667E1-E601-4AAF-B95C-B25720D70A60}" type="slidenum">
              <a:rPr lang="en-IN" smtClean="0"/>
              <a:pPr/>
              <a:t>4</a:t>
            </a:fld>
            <a:endParaRPr lang="en-IN"/>
          </a:p>
        </p:txBody>
      </p:sp>
    </p:spTree>
    <p:extLst>
      <p:ext uri="{BB962C8B-B14F-4D97-AF65-F5344CB8AC3E}">
        <p14:creationId xmlns:p14="http://schemas.microsoft.com/office/powerpoint/2010/main" val="161293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pPr/>
              <a:t>5</a:t>
            </a:fld>
            <a:endParaRPr lang="en-US"/>
          </a:p>
        </p:txBody>
      </p:sp>
    </p:spTree>
    <p:extLst>
      <p:ext uri="{BB962C8B-B14F-4D97-AF65-F5344CB8AC3E}">
        <p14:creationId xmlns:p14="http://schemas.microsoft.com/office/powerpoint/2010/main" val="394669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a:p>
        </p:txBody>
      </p:sp>
    </p:spTree>
    <p:extLst>
      <p:ext uri="{BB962C8B-B14F-4D97-AF65-F5344CB8AC3E}">
        <p14:creationId xmlns:p14="http://schemas.microsoft.com/office/powerpoint/2010/main" val="270451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FB667E1-E601-4AAF-B95C-B25720D70A60}" type="slidenum">
              <a:rPr lang="en-IN" smtClean="0"/>
              <a:pPr/>
              <a:t>7</a:t>
            </a:fld>
            <a:endParaRPr lang="en-IN"/>
          </a:p>
        </p:txBody>
      </p:sp>
    </p:spTree>
    <p:extLst>
      <p:ext uri="{BB962C8B-B14F-4D97-AF65-F5344CB8AC3E}">
        <p14:creationId xmlns:p14="http://schemas.microsoft.com/office/powerpoint/2010/main" val="141204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FB667E1-E601-4AAF-B95C-B25720D70A60}" type="slidenum">
              <a:rPr lang="en-IN" smtClean="0"/>
              <a:pPr/>
              <a:t>8</a:t>
            </a:fld>
            <a:endParaRPr lang="en-IN"/>
          </a:p>
        </p:txBody>
      </p:sp>
    </p:spTree>
    <p:extLst>
      <p:ext uri="{BB962C8B-B14F-4D97-AF65-F5344CB8AC3E}">
        <p14:creationId xmlns:p14="http://schemas.microsoft.com/office/powerpoint/2010/main" val="290949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accent3"/>
                </a:solidFill>
              </a:defRPr>
            </a:lvl1pPr>
          </a:lstStyle>
          <a:p>
            <a:r>
              <a:rPr dirty="0"/>
              <a:t>Click to edit Master title style</a:t>
            </a:r>
          </a:p>
        </p:txBody>
      </p:sp>
      <p:sp>
        <p:nvSpPr>
          <p:cNvPr id="3" name="Subtitle 2"/>
          <p:cNvSpPr>
            <a:spLocks noGrp="1"/>
          </p:cNvSpPr>
          <p:nvPr>
            <p:ph type="subTitle" idx="1"/>
          </p:nvPr>
        </p:nvSpPr>
        <p:spPr>
          <a:xfrm>
            <a:off x="1522413" y="5943600"/>
            <a:ext cx="9144002" cy="509736"/>
          </a:xfrm>
        </p:spPr>
        <p:txBody>
          <a:bodyPr>
            <a:normAutofit/>
          </a:bodyPr>
          <a:lstStyle>
            <a:lvl1pPr marL="0" indent="0" algn="ctr">
              <a:spcBef>
                <a:spcPts val="0"/>
              </a:spcBef>
              <a:buNone/>
              <a:defRPr sz="2000" cap="none" baseline="0">
                <a:solidFill>
                  <a:schemeClr val="accent3"/>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dirty="0"/>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dirty="0"/>
              <a:t>Click to edit Master title style</a:t>
            </a:r>
          </a:p>
        </p:txBody>
      </p:sp>
      <p:sp>
        <p:nvSpPr>
          <p:cNvPr id="3" name="Content Placeholder 2"/>
          <p:cNvSpPr>
            <a:spLocks noGrp="1"/>
          </p:cNvSpPr>
          <p:nvPr>
            <p:ph idx="1"/>
          </p:nvPr>
        </p:nvSpPr>
        <p:spPr/>
        <p:txBody>
          <a:bodyPr/>
          <a:lstStyle>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B21B6844-E725-42D7-B65A-6233A5AAFBA6}" type="datetime1">
              <a:rPr lang="en-US" smtClean="0"/>
              <a:t>9/2/2023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CD35197C-CA23-4C1D-A844-A17DFD1FE214}" type="datetime1">
              <a:rPr lang="en-US" smtClean="0"/>
              <a:t>9/2/2023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t>Click to edit Master title style</a:t>
            </a: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82FB01D-A894-45AD-BD76-A02BF037E251}" type="datetime1">
              <a:rPr lang="en-US" smtClean="0"/>
              <a:t>9/2/2023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DAC7F82F-E198-481C-BB86-CB4115659A66}" type="datetime1">
              <a:rPr lang="en-US" smtClean="0"/>
              <a:t>9/2/2023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8C98FC4-E92B-421F-BC76-106C37B4BE51}" type="datetime1">
              <a:rPr lang="en-US" smtClean="0"/>
              <a:t>9/2/2023</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
        <p:nvSpPr>
          <p:cNvPr id="5" name="Rectangle 4">
            <a:extLst>
              <a:ext uri="{FF2B5EF4-FFF2-40B4-BE49-F238E27FC236}">
                <a16:creationId xmlns:a16="http://schemas.microsoft.com/office/drawing/2014/main" id="{6250169F-4A7D-4F2D-BF12-5C9718FF696E}"/>
              </a:ext>
            </a:extLst>
          </p:cNvPr>
          <p:cNvSpPr/>
          <p:nvPr userDrawn="1"/>
        </p:nvSpPr>
        <p:spPr>
          <a:xfrm>
            <a:off x="3058154" y="2967335"/>
            <a:ext cx="6075702"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End of presentation</a:t>
            </a: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B6D11673-5F40-46B5-A3E2-FE91E6B10CC7}" type="datetime1">
              <a:rPr lang="en-US" smtClean="0"/>
              <a:t>9/2/2023</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60496" y="69381"/>
            <a:ext cx="1501718" cy="407291"/>
          </a:xfrm>
          <a:prstGeom prst="rect">
            <a:avLst/>
          </a:prstGeom>
        </p:spPr>
      </p:pic>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3"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4F2317C8-7B81-20E7-8C15-BC7D4DBFA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89" y="3807820"/>
            <a:ext cx="208823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BF60C01-FE63-1455-4D3E-03D03C9D6B51}"/>
              </a:ext>
            </a:extLst>
          </p:cNvPr>
          <p:cNvPicPr>
            <a:picLocks noChangeAspect="1"/>
          </p:cNvPicPr>
          <p:nvPr/>
        </p:nvPicPr>
        <p:blipFill>
          <a:blip r:embed="rId4"/>
          <a:stretch>
            <a:fillRect/>
          </a:stretch>
        </p:blipFill>
        <p:spPr>
          <a:xfrm>
            <a:off x="734935" y="1546977"/>
            <a:ext cx="1576340" cy="1514156"/>
          </a:xfrm>
          <a:prstGeom prst="rect">
            <a:avLst/>
          </a:prstGeom>
        </p:spPr>
      </p:pic>
      <p:sp>
        <p:nvSpPr>
          <p:cNvPr id="4" name="Slide Number Placeholder 3">
            <a:extLst>
              <a:ext uri="{FF2B5EF4-FFF2-40B4-BE49-F238E27FC236}">
                <a16:creationId xmlns:a16="http://schemas.microsoft.com/office/drawing/2014/main" id="{F00BD802-A93E-3768-C9E3-12EA4CD4D6C8}"/>
              </a:ext>
            </a:extLst>
          </p:cNvPr>
          <p:cNvSpPr>
            <a:spLocks noGrp="1"/>
          </p:cNvSpPr>
          <p:nvPr>
            <p:ph type="sldNum" sz="quarter" idx="12"/>
          </p:nvPr>
        </p:nvSpPr>
        <p:spPr/>
        <p:txBody>
          <a:bodyPr/>
          <a:lstStyle/>
          <a:p>
            <a:fld id="{CA8D9AD5-F248-4919-864A-CFD76CC027D6}" type="slidenum">
              <a:rPr lang="en-IN" smtClean="0"/>
              <a:pPr/>
              <a:t>1</a:t>
            </a:fld>
            <a:endParaRPr lang="en-IN"/>
          </a:p>
        </p:txBody>
      </p:sp>
      <p:pic>
        <p:nvPicPr>
          <p:cNvPr id="8" name="Picture 7" descr="Handshake between two people with a city in the background&#10;&#10;Description automatically generated">
            <a:extLst>
              <a:ext uri="{FF2B5EF4-FFF2-40B4-BE49-F238E27FC236}">
                <a16:creationId xmlns:a16="http://schemas.microsoft.com/office/drawing/2014/main" id="{0BF43445-DF1F-F01E-03CF-DAD82790F6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9045" y="432516"/>
            <a:ext cx="7963499" cy="5971454"/>
          </a:xfrm>
          <a:prstGeom prst="rect">
            <a:avLst/>
          </a:prstGeom>
        </p:spPr>
      </p:pic>
    </p:spTree>
    <p:extLst>
      <p:ext uri="{BB962C8B-B14F-4D97-AF65-F5344CB8AC3E}">
        <p14:creationId xmlns:p14="http://schemas.microsoft.com/office/powerpoint/2010/main" val="7344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0"/>
            <a:ext cx="12024160" cy="620688"/>
          </a:xfrm>
        </p:spPr>
        <p:txBody>
          <a:bodyPr>
            <a:noAutofit/>
          </a:bodyPr>
          <a:lstStyle/>
          <a:p>
            <a:pPr algn="ctr">
              <a:lnSpc>
                <a:spcPct val="150000"/>
              </a:lnSpc>
            </a:pPr>
            <a:br>
              <a:rPr lang="en-US" sz="3600" b="1" dirty="0">
                <a:solidFill>
                  <a:srgbClr val="009900"/>
                </a:solidFill>
                <a:latin typeface="Bookman Old Style" panose="02050604050505020204" pitchFamily="18" charset="0"/>
                <a:cs typeface="Arial" panose="020B0604020202020204" pitchFamily="34" charset="0"/>
              </a:rPr>
            </a:br>
            <a:br>
              <a:rPr lang="en-US" sz="3200" b="1" dirty="0">
                <a:solidFill>
                  <a:srgbClr val="FF0000"/>
                </a:solidFill>
                <a:latin typeface="Bookman Old Style" pitchFamily="18" charset="0"/>
              </a:rPr>
            </a:br>
            <a:br>
              <a:rPr lang="en-US" sz="3200" b="1" dirty="0">
                <a:solidFill>
                  <a:srgbClr val="FF0000"/>
                </a:solidFill>
                <a:latin typeface="Bookman Old Style" pitchFamily="18" charset="0"/>
              </a:rPr>
            </a:br>
            <a:br>
              <a:rPr lang="en-US" sz="3200" b="1" dirty="0">
                <a:solidFill>
                  <a:srgbClr val="FF0000"/>
                </a:solidFill>
                <a:latin typeface="Bookman Old Style" pitchFamily="18" charset="0"/>
              </a:rPr>
            </a:br>
            <a:br>
              <a:rPr lang="en-US" sz="3200" b="1" dirty="0">
                <a:solidFill>
                  <a:srgbClr val="FF0000"/>
                </a:solidFill>
                <a:latin typeface="Bookman Old Style" pitchFamily="18" charset="0"/>
              </a:rPr>
            </a:br>
            <a:br>
              <a:rPr lang="en-IN" sz="3600" b="1" dirty="0">
                <a:latin typeface="Nirmala UI" panose="020B0502040204020203" pitchFamily="34" charset="0"/>
                <a:ea typeface="Nirmala UI" panose="020B0502040204020203" pitchFamily="34" charset="0"/>
                <a:cs typeface="Nirmala UI" panose="020B0502040204020203" pitchFamily="34" charset="0"/>
              </a:rPr>
            </a:br>
            <a:r>
              <a:rPr lang="en-IN" sz="2800" b="1" dirty="0">
                <a:solidFill>
                  <a:srgbClr val="0000FF"/>
                </a:solidFill>
                <a:latin typeface="Segoe UI Variable Small Light" pitchFamily="2" charset="0"/>
                <a:ea typeface="+mn-ea"/>
                <a:cs typeface="Arial" panose="020B0604020202020204" pitchFamily="34" charset="0"/>
              </a:rPr>
              <a:t>INTRODUCTION – National Cooperative Exports Ltd (NCEL)</a:t>
            </a:r>
            <a:endParaRPr lang="en-US" sz="2800" b="1" dirty="0">
              <a:solidFill>
                <a:srgbClr val="0000FF"/>
              </a:solidFill>
              <a:latin typeface="Segoe UI Variable Small Light" pitchFamily="2"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D996F9D2-AF65-5F44-4F11-2282A37BD8AE}"/>
              </a:ext>
            </a:extLst>
          </p:cNvPr>
          <p:cNvSpPr>
            <a:spLocks noGrp="1"/>
          </p:cNvSpPr>
          <p:nvPr>
            <p:ph idx="1"/>
          </p:nvPr>
        </p:nvSpPr>
        <p:spPr>
          <a:xfrm>
            <a:off x="47328" y="836712"/>
            <a:ext cx="12024160" cy="6021288"/>
          </a:xfrm>
        </p:spPr>
        <p:txBody>
          <a:bodyPr>
            <a:normAutofit fontScale="25000" lnSpcReduction="20000"/>
          </a:bodyPr>
          <a:lstStyle/>
          <a:p>
            <a:pPr marL="542925" indent="-542925" algn="just">
              <a:lnSpc>
                <a:spcPct val="22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Multi-state Cooperative Society </a:t>
            </a:r>
            <a:r>
              <a:rPr lang="en-US" sz="7200" dirty="0">
                <a:solidFill>
                  <a:srgbClr val="000000"/>
                </a:solidFill>
                <a:latin typeface="Segoe UI Variable Small Light" pitchFamily="2" charset="0"/>
                <a:cs typeface="Arial" panose="020B0604020202020204" pitchFamily="34" charset="0"/>
              </a:rPr>
              <a:t>-NCEL is registered under MSCS , Act 2002.</a:t>
            </a:r>
          </a:p>
          <a:p>
            <a:pPr marL="542925" indent="-542925" algn="just">
              <a:lnSpc>
                <a:spcPct val="22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National Cooperative </a:t>
            </a:r>
            <a:r>
              <a:rPr lang="en-US" sz="7200" dirty="0">
                <a:solidFill>
                  <a:srgbClr val="000000"/>
                </a:solidFill>
                <a:latin typeface="Segoe UI Variable Small Light" pitchFamily="2" charset="0"/>
                <a:cs typeface="Arial" panose="020B0604020202020204" pitchFamily="34" charset="0"/>
              </a:rPr>
              <a:t>- Included in Schedule II of MSCS, Act 2002.</a:t>
            </a:r>
          </a:p>
          <a:p>
            <a:pPr marL="542925" indent="-542925" algn="just">
              <a:lnSpc>
                <a:spcPct val="220000"/>
              </a:lnSpc>
              <a:buFont typeface="Arial" panose="020B0604020202020204" pitchFamily="34" charset="0"/>
              <a:buChar char="•"/>
              <a:tabLst>
                <a:tab pos="714375" algn="l"/>
              </a:tabLst>
            </a:pPr>
            <a:r>
              <a:rPr lang="en-IN" sz="7200" b="1" dirty="0">
                <a:solidFill>
                  <a:srgbClr val="000000"/>
                </a:solidFill>
                <a:latin typeface="Segoe UI Variable Small Light" pitchFamily="2" charset="0"/>
                <a:cs typeface="Arial" panose="020B0604020202020204" pitchFamily="34" charset="0"/>
              </a:rPr>
              <a:t>F</a:t>
            </a:r>
            <a:r>
              <a:rPr lang="en-US" sz="7200" b="1" dirty="0">
                <a:solidFill>
                  <a:srgbClr val="000000"/>
                </a:solidFill>
                <a:latin typeface="Segoe UI Variable Small Light" pitchFamily="2" charset="0"/>
                <a:cs typeface="Arial" panose="020B0604020202020204" pitchFamily="34" charset="0"/>
              </a:rPr>
              <a:t>ollow Cooperative Principle </a:t>
            </a:r>
            <a:r>
              <a:rPr lang="en-US" sz="7200" dirty="0">
                <a:solidFill>
                  <a:srgbClr val="000000"/>
                </a:solidFill>
                <a:latin typeface="Segoe UI Variable Small Light" pitchFamily="2" charset="0"/>
                <a:cs typeface="Arial" panose="020B0604020202020204" pitchFamily="34" charset="0"/>
              </a:rPr>
              <a:t>i.e. </a:t>
            </a:r>
            <a:r>
              <a:rPr lang="en-US" sz="7200" b="1" dirty="0">
                <a:solidFill>
                  <a:srgbClr val="000000"/>
                </a:solidFill>
                <a:latin typeface="Segoe UI Variable Small Light" pitchFamily="2" charset="0"/>
                <a:cs typeface="Arial" panose="020B0604020202020204" pitchFamily="34" charset="0"/>
              </a:rPr>
              <a:t>V</a:t>
            </a:r>
            <a:r>
              <a:rPr lang="en-US" sz="7200" dirty="0">
                <a:solidFill>
                  <a:srgbClr val="000000"/>
                </a:solidFill>
                <a:latin typeface="Segoe UI Variable Small Light" pitchFamily="2" charset="0"/>
                <a:cs typeface="Arial" panose="020B0604020202020204" pitchFamily="34" charset="0"/>
              </a:rPr>
              <a:t>oluntary &amp; </a:t>
            </a:r>
            <a:r>
              <a:rPr lang="en-US" sz="7200" b="1" dirty="0">
                <a:solidFill>
                  <a:srgbClr val="000000"/>
                </a:solidFill>
                <a:latin typeface="Segoe UI Variable Small Light" pitchFamily="2" charset="0"/>
                <a:cs typeface="Arial" panose="020B0604020202020204" pitchFamily="34" charset="0"/>
              </a:rPr>
              <a:t>O</a:t>
            </a:r>
            <a:r>
              <a:rPr lang="en-US" sz="7200" dirty="0">
                <a:solidFill>
                  <a:srgbClr val="000000"/>
                </a:solidFill>
                <a:latin typeface="Segoe UI Variable Small Light" pitchFamily="2" charset="0"/>
                <a:cs typeface="Arial" panose="020B0604020202020204" pitchFamily="34" charset="0"/>
              </a:rPr>
              <a:t>pen </a:t>
            </a:r>
            <a:r>
              <a:rPr lang="en-US" sz="7200" b="1" dirty="0">
                <a:solidFill>
                  <a:srgbClr val="000000"/>
                </a:solidFill>
                <a:latin typeface="Segoe UI Variable Small Light" pitchFamily="2" charset="0"/>
                <a:cs typeface="Arial" panose="020B0604020202020204" pitchFamily="34" charset="0"/>
              </a:rPr>
              <a:t>M</a:t>
            </a:r>
            <a:r>
              <a:rPr lang="en-US" sz="7200" dirty="0">
                <a:solidFill>
                  <a:srgbClr val="000000"/>
                </a:solidFill>
                <a:latin typeface="Segoe UI Variable Small Light" pitchFamily="2" charset="0"/>
                <a:cs typeface="Arial" panose="020B0604020202020204" pitchFamily="34" charset="0"/>
              </a:rPr>
              <a:t>embership; </a:t>
            </a:r>
            <a:r>
              <a:rPr lang="en-US" sz="7200" b="1" dirty="0">
                <a:solidFill>
                  <a:srgbClr val="000000"/>
                </a:solidFill>
                <a:latin typeface="Segoe UI Variable Small Light" pitchFamily="2" charset="0"/>
                <a:cs typeface="Arial" panose="020B0604020202020204" pitchFamily="34" charset="0"/>
              </a:rPr>
              <a:t>D</a:t>
            </a:r>
            <a:r>
              <a:rPr lang="en-US" sz="7200" dirty="0">
                <a:solidFill>
                  <a:srgbClr val="000000"/>
                </a:solidFill>
                <a:latin typeface="Segoe UI Variable Small Light" pitchFamily="2" charset="0"/>
                <a:cs typeface="Arial" panose="020B0604020202020204" pitchFamily="34" charset="0"/>
              </a:rPr>
              <a:t>emocratic </a:t>
            </a:r>
            <a:r>
              <a:rPr lang="en-US" sz="7200" b="1" dirty="0">
                <a:solidFill>
                  <a:srgbClr val="000000"/>
                </a:solidFill>
                <a:latin typeface="Segoe UI Variable Small Light" pitchFamily="2" charset="0"/>
                <a:cs typeface="Arial" panose="020B0604020202020204" pitchFamily="34" charset="0"/>
              </a:rPr>
              <a:t>M</a:t>
            </a:r>
            <a:r>
              <a:rPr lang="en-US" sz="7200" dirty="0">
                <a:solidFill>
                  <a:srgbClr val="000000"/>
                </a:solidFill>
                <a:latin typeface="Segoe UI Variable Small Light" pitchFamily="2" charset="0"/>
                <a:cs typeface="Arial" panose="020B0604020202020204" pitchFamily="34" charset="0"/>
              </a:rPr>
              <a:t>ember </a:t>
            </a:r>
            <a:r>
              <a:rPr lang="en-US" sz="7200" b="1" dirty="0">
                <a:solidFill>
                  <a:srgbClr val="000000"/>
                </a:solidFill>
                <a:latin typeface="Segoe UI Variable Small Light" pitchFamily="2" charset="0"/>
                <a:cs typeface="Arial" panose="020B0604020202020204" pitchFamily="34" charset="0"/>
              </a:rPr>
              <a:t>C</a:t>
            </a:r>
            <a:r>
              <a:rPr lang="en-US" sz="7200" dirty="0">
                <a:solidFill>
                  <a:srgbClr val="000000"/>
                </a:solidFill>
                <a:latin typeface="Segoe UI Variable Small Light" pitchFamily="2" charset="0"/>
                <a:cs typeface="Arial" panose="020B0604020202020204" pitchFamily="34" charset="0"/>
              </a:rPr>
              <a:t>ontrol; </a:t>
            </a:r>
            <a:r>
              <a:rPr lang="en-US" sz="7200" b="1" dirty="0">
                <a:solidFill>
                  <a:srgbClr val="000000"/>
                </a:solidFill>
                <a:latin typeface="Segoe UI Variable Small Light" pitchFamily="2" charset="0"/>
                <a:cs typeface="Arial" panose="020B0604020202020204" pitchFamily="34" charset="0"/>
              </a:rPr>
              <a:t>M</a:t>
            </a:r>
            <a:r>
              <a:rPr lang="en-US" sz="7200" dirty="0">
                <a:solidFill>
                  <a:srgbClr val="000000"/>
                </a:solidFill>
                <a:latin typeface="Segoe UI Variable Small Light" pitchFamily="2" charset="0"/>
                <a:cs typeface="Arial" panose="020B0604020202020204" pitchFamily="34" charset="0"/>
              </a:rPr>
              <a:t>ember’s </a:t>
            </a:r>
            <a:r>
              <a:rPr lang="en-US" sz="7200" b="1" dirty="0">
                <a:solidFill>
                  <a:srgbClr val="000000"/>
                </a:solidFill>
                <a:latin typeface="Segoe UI Variable Small Light" pitchFamily="2" charset="0"/>
                <a:cs typeface="Arial" panose="020B0604020202020204" pitchFamily="34" charset="0"/>
              </a:rPr>
              <a:t>E</a:t>
            </a:r>
            <a:r>
              <a:rPr lang="en-US" sz="7200" dirty="0">
                <a:solidFill>
                  <a:srgbClr val="000000"/>
                </a:solidFill>
                <a:latin typeface="Segoe UI Variable Small Light" pitchFamily="2" charset="0"/>
                <a:cs typeface="Arial" panose="020B0604020202020204" pitchFamily="34" charset="0"/>
              </a:rPr>
              <a:t>conomic </a:t>
            </a:r>
            <a:r>
              <a:rPr lang="en-US" sz="7200" b="1" dirty="0">
                <a:solidFill>
                  <a:srgbClr val="000000"/>
                </a:solidFill>
                <a:latin typeface="Segoe UI Variable Small Light" pitchFamily="2" charset="0"/>
                <a:cs typeface="Arial" panose="020B0604020202020204" pitchFamily="34" charset="0"/>
              </a:rPr>
              <a:t>P</a:t>
            </a:r>
            <a:r>
              <a:rPr lang="en-US" sz="7200" dirty="0">
                <a:solidFill>
                  <a:srgbClr val="000000"/>
                </a:solidFill>
                <a:latin typeface="Segoe UI Variable Small Light" pitchFamily="2" charset="0"/>
                <a:cs typeface="Arial" panose="020B0604020202020204" pitchFamily="34" charset="0"/>
              </a:rPr>
              <a:t>articipation; </a:t>
            </a:r>
            <a:r>
              <a:rPr lang="en-US" sz="7200" b="1" dirty="0">
                <a:solidFill>
                  <a:srgbClr val="000000"/>
                </a:solidFill>
                <a:latin typeface="Segoe UI Variable Small Light" pitchFamily="2" charset="0"/>
                <a:cs typeface="Arial" panose="020B0604020202020204" pitchFamily="34" charset="0"/>
              </a:rPr>
              <a:t>A</a:t>
            </a:r>
            <a:r>
              <a:rPr lang="en-US" sz="7200" dirty="0">
                <a:solidFill>
                  <a:srgbClr val="000000"/>
                </a:solidFill>
                <a:latin typeface="Segoe UI Variable Small Light" pitchFamily="2" charset="0"/>
                <a:cs typeface="Arial" panose="020B0604020202020204" pitchFamily="34" charset="0"/>
              </a:rPr>
              <a:t>utonomy and </a:t>
            </a:r>
            <a:r>
              <a:rPr lang="en-US" sz="7200" b="1" dirty="0">
                <a:solidFill>
                  <a:srgbClr val="000000"/>
                </a:solidFill>
                <a:latin typeface="Segoe UI Variable Small Light" pitchFamily="2" charset="0"/>
                <a:cs typeface="Arial" panose="020B0604020202020204" pitchFamily="34" charset="0"/>
              </a:rPr>
              <a:t>I</a:t>
            </a:r>
            <a:r>
              <a:rPr lang="en-US" sz="7200" dirty="0">
                <a:solidFill>
                  <a:srgbClr val="000000"/>
                </a:solidFill>
                <a:latin typeface="Segoe UI Variable Small Light" pitchFamily="2" charset="0"/>
                <a:cs typeface="Arial" panose="020B0604020202020204" pitchFamily="34" charset="0"/>
              </a:rPr>
              <a:t>ndependence; </a:t>
            </a:r>
            <a:r>
              <a:rPr lang="en-US" sz="7200" b="1" dirty="0">
                <a:solidFill>
                  <a:srgbClr val="000000"/>
                </a:solidFill>
                <a:latin typeface="Segoe UI Variable Small Light" pitchFamily="2" charset="0"/>
                <a:cs typeface="Arial" panose="020B0604020202020204" pitchFamily="34" charset="0"/>
              </a:rPr>
              <a:t>E</a:t>
            </a:r>
            <a:r>
              <a:rPr lang="en-US" sz="7200" dirty="0">
                <a:solidFill>
                  <a:srgbClr val="000000"/>
                </a:solidFill>
                <a:latin typeface="Segoe UI Variable Small Light" pitchFamily="2" charset="0"/>
                <a:cs typeface="Arial" panose="020B0604020202020204" pitchFamily="34" charset="0"/>
              </a:rPr>
              <a:t>ducation, </a:t>
            </a:r>
            <a:r>
              <a:rPr lang="en-US" sz="7200" b="1" dirty="0">
                <a:solidFill>
                  <a:srgbClr val="000000"/>
                </a:solidFill>
                <a:latin typeface="Segoe UI Variable Small Light" pitchFamily="2" charset="0"/>
                <a:cs typeface="Arial" panose="020B0604020202020204" pitchFamily="34" charset="0"/>
              </a:rPr>
              <a:t>T</a:t>
            </a:r>
            <a:r>
              <a:rPr lang="en-US" sz="7200" dirty="0">
                <a:solidFill>
                  <a:srgbClr val="000000"/>
                </a:solidFill>
                <a:latin typeface="Segoe UI Variable Small Light" pitchFamily="2" charset="0"/>
                <a:cs typeface="Arial" panose="020B0604020202020204" pitchFamily="34" charset="0"/>
              </a:rPr>
              <a:t>raining and </a:t>
            </a:r>
            <a:r>
              <a:rPr lang="en-US" sz="7200" b="1" dirty="0">
                <a:solidFill>
                  <a:srgbClr val="000000"/>
                </a:solidFill>
                <a:latin typeface="Segoe UI Variable Small Light" pitchFamily="2" charset="0"/>
                <a:cs typeface="Arial" panose="020B0604020202020204" pitchFamily="34" charset="0"/>
              </a:rPr>
              <a:t>I</a:t>
            </a:r>
            <a:r>
              <a:rPr lang="en-US" sz="7200" dirty="0">
                <a:solidFill>
                  <a:srgbClr val="000000"/>
                </a:solidFill>
                <a:latin typeface="Segoe UI Variable Small Light" pitchFamily="2" charset="0"/>
                <a:cs typeface="Arial" panose="020B0604020202020204" pitchFamily="34" charset="0"/>
              </a:rPr>
              <a:t>nformation; </a:t>
            </a:r>
            <a:r>
              <a:rPr lang="en-US" sz="7200" b="1" dirty="0">
                <a:solidFill>
                  <a:srgbClr val="000000"/>
                </a:solidFill>
                <a:latin typeface="Segoe UI Variable Small Light" pitchFamily="2" charset="0"/>
                <a:cs typeface="Arial" panose="020B0604020202020204" pitchFamily="34" charset="0"/>
              </a:rPr>
              <a:t>C</a:t>
            </a:r>
            <a:r>
              <a:rPr lang="en-US" sz="7200" dirty="0">
                <a:solidFill>
                  <a:srgbClr val="000000"/>
                </a:solidFill>
                <a:latin typeface="Segoe UI Variable Small Light" pitchFamily="2" charset="0"/>
                <a:cs typeface="Arial" panose="020B0604020202020204" pitchFamily="34" charset="0"/>
              </a:rPr>
              <a:t>ooperation </a:t>
            </a:r>
            <a:r>
              <a:rPr lang="en-US" sz="7200" b="1" dirty="0">
                <a:solidFill>
                  <a:srgbClr val="000000"/>
                </a:solidFill>
                <a:latin typeface="Segoe UI Variable Small Light" pitchFamily="2" charset="0"/>
                <a:cs typeface="Arial" panose="020B0604020202020204" pitchFamily="34" charset="0"/>
              </a:rPr>
              <a:t>a</a:t>
            </a:r>
            <a:r>
              <a:rPr lang="en-US" sz="7200" dirty="0">
                <a:solidFill>
                  <a:srgbClr val="000000"/>
                </a:solidFill>
                <a:latin typeface="Segoe UI Variable Small Light" pitchFamily="2" charset="0"/>
                <a:cs typeface="Arial" panose="020B0604020202020204" pitchFamily="34" charset="0"/>
              </a:rPr>
              <a:t>mongst </a:t>
            </a:r>
            <a:r>
              <a:rPr lang="en-US" sz="7200" b="1" dirty="0">
                <a:solidFill>
                  <a:srgbClr val="000000"/>
                </a:solidFill>
                <a:latin typeface="Segoe UI Variable Small Light" pitchFamily="2" charset="0"/>
                <a:cs typeface="Arial" panose="020B0604020202020204" pitchFamily="34" charset="0"/>
              </a:rPr>
              <a:t>C</a:t>
            </a:r>
            <a:r>
              <a:rPr lang="en-US" sz="7200" dirty="0">
                <a:solidFill>
                  <a:srgbClr val="000000"/>
                </a:solidFill>
                <a:latin typeface="Segoe UI Variable Small Light" pitchFamily="2" charset="0"/>
                <a:cs typeface="Arial" panose="020B0604020202020204" pitchFamily="34" charset="0"/>
              </a:rPr>
              <a:t>ooperatives; and </a:t>
            </a:r>
            <a:r>
              <a:rPr lang="en-US" sz="7200" b="1" dirty="0">
                <a:solidFill>
                  <a:srgbClr val="000000"/>
                </a:solidFill>
                <a:latin typeface="Segoe UI Variable Small Light" pitchFamily="2" charset="0"/>
                <a:cs typeface="Arial" panose="020B0604020202020204" pitchFamily="34" charset="0"/>
              </a:rPr>
              <a:t>C</a:t>
            </a:r>
            <a:r>
              <a:rPr lang="en-US" sz="7200" dirty="0">
                <a:solidFill>
                  <a:srgbClr val="000000"/>
                </a:solidFill>
                <a:latin typeface="Segoe UI Variable Small Light" pitchFamily="2" charset="0"/>
                <a:cs typeface="Arial" panose="020B0604020202020204" pitchFamily="34" charset="0"/>
              </a:rPr>
              <a:t>oncern </a:t>
            </a:r>
            <a:r>
              <a:rPr lang="en-US" sz="7200" b="1" dirty="0">
                <a:solidFill>
                  <a:srgbClr val="000000"/>
                </a:solidFill>
                <a:latin typeface="Segoe UI Variable Small Light" pitchFamily="2" charset="0"/>
                <a:cs typeface="Arial" panose="020B0604020202020204" pitchFamily="34" charset="0"/>
              </a:rPr>
              <a:t>f</a:t>
            </a:r>
            <a:r>
              <a:rPr lang="en-US" sz="7200" dirty="0">
                <a:solidFill>
                  <a:srgbClr val="000000"/>
                </a:solidFill>
                <a:latin typeface="Segoe UI Variable Small Light" pitchFamily="2" charset="0"/>
                <a:cs typeface="Arial" panose="020B0604020202020204" pitchFamily="34" charset="0"/>
              </a:rPr>
              <a:t>or </a:t>
            </a:r>
            <a:r>
              <a:rPr lang="en-US" sz="7200" b="1" dirty="0">
                <a:solidFill>
                  <a:srgbClr val="000000"/>
                </a:solidFill>
                <a:latin typeface="Segoe UI Variable Small Light" pitchFamily="2" charset="0"/>
                <a:cs typeface="Arial" panose="020B0604020202020204" pitchFamily="34" charset="0"/>
              </a:rPr>
              <a:t>C</a:t>
            </a:r>
            <a:r>
              <a:rPr lang="en-US" sz="7200" dirty="0">
                <a:solidFill>
                  <a:srgbClr val="000000"/>
                </a:solidFill>
                <a:latin typeface="Segoe UI Variable Small Light" pitchFamily="2" charset="0"/>
                <a:cs typeface="Arial" panose="020B0604020202020204" pitchFamily="34" charset="0"/>
              </a:rPr>
              <a:t>ommunity. </a:t>
            </a:r>
          </a:p>
          <a:p>
            <a:pPr marL="542925" indent="-542925" algn="just">
              <a:lnSpc>
                <a:spcPct val="22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Umbrella Organization </a:t>
            </a:r>
            <a:r>
              <a:rPr lang="en-US" sz="7200" dirty="0">
                <a:solidFill>
                  <a:srgbClr val="000000"/>
                </a:solidFill>
                <a:latin typeface="Segoe UI Variable Small Light" pitchFamily="2" charset="0"/>
                <a:cs typeface="Arial" panose="020B0604020202020204" pitchFamily="34" charset="0"/>
              </a:rPr>
              <a:t>for cooperative sector exports. </a:t>
            </a:r>
          </a:p>
          <a:p>
            <a:pPr marL="542925" indent="-542925" algn="just">
              <a:lnSpc>
                <a:spcPct val="22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Support of Ministry of Co-operation,  Dept of Commerce and Ministry of External Affairs </a:t>
            </a:r>
            <a:r>
              <a:rPr lang="en-US" sz="7200" dirty="0">
                <a:solidFill>
                  <a:srgbClr val="000000"/>
                </a:solidFill>
                <a:latin typeface="Segoe UI Variable Small Light" pitchFamily="2" charset="0"/>
                <a:cs typeface="Arial" panose="020B0604020202020204" pitchFamily="34" charset="0"/>
              </a:rPr>
              <a:t>through their schemes and  agencies in India and abroad </a:t>
            </a:r>
            <a:r>
              <a:rPr lang="en-IN" sz="7200" dirty="0">
                <a:solidFill>
                  <a:srgbClr val="000000"/>
                </a:solidFill>
                <a:latin typeface="Segoe UI Variable Small Light" pitchFamily="2" charset="0"/>
                <a:cs typeface="Arial" panose="020B0604020202020204" pitchFamily="34" charset="0"/>
              </a:rPr>
              <a:t>including overseas missions. </a:t>
            </a:r>
            <a:endParaRPr lang="en-US" sz="7200" dirty="0">
              <a:solidFill>
                <a:srgbClr val="000000"/>
              </a:solidFill>
              <a:latin typeface="Segoe UI Variable Small Light" pitchFamily="2" charset="0"/>
              <a:cs typeface="Arial" panose="020B0604020202020204" pitchFamily="34" charset="0"/>
            </a:endParaRPr>
          </a:p>
          <a:p>
            <a:pPr marL="542925" indent="-542925" algn="just">
              <a:lnSpc>
                <a:spcPct val="17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Activities</a:t>
            </a:r>
            <a:r>
              <a:rPr lang="en-US" sz="7200" dirty="0">
                <a:solidFill>
                  <a:srgbClr val="000000"/>
                </a:solidFill>
                <a:latin typeface="Segoe UI Variable Small Light" pitchFamily="2" charset="0"/>
                <a:cs typeface="Arial" panose="020B0604020202020204" pitchFamily="34" charset="0"/>
              </a:rPr>
              <a:t> like aggregation, purchase, certification, testing, branding and marketing and Exports. </a:t>
            </a:r>
          </a:p>
          <a:p>
            <a:pPr marL="542925" indent="-542925" algn="just">
              <a:lnSpc>
                <a:spcPct val="170000"/>
              </a:lnSpc>
              <a:buFont typeface="Arial" panose="020B0604020202020204" pitchFamily="34" charset="0"/>
              <a:buChar char="•"/>
              <a:tabLst>
                <a:tab pos="714375" algn="l"/>
              </a:tabLst>
            </a:pPr>
            <a:r>
              <a:rPr lang="en-US" sz="7200" b="1" dirty="0">
                <a:solidFill>
                  <a:srgbClr val="000000"/>
                </a:solidFill>
                <a:latin typeface="Segoe UI Variable Small Light" pitchFamily="2" charset="0"/>
                <a:cs typeface="Arial" panose="020B0604020202020204" pitchFamily="34" charset="0"/>
              </a:rPr>
              <a:t>Maximum price </a:t>
            </a:r>
            <a:r>
              <a:rPr lang="en-US" sz="7200" dirty="0">
                <a:solidFill>
                  <a:srgbClr val="000000"/>
                </a:solidFill>
                <a:latin typeface="Segoe UI Variable Small Light" pitchFamily="2" charset="0"/>
                <a:cs typeface="Arial" panose="020B0604020202020204" pitchFamily="34" charset="0"/>
              </a:rPr>
              <a:t>to farmers for their produce.</a:t>
            </a:r>
          </a:p>
          <a:p>
            <a:pPr marL="542925" indent="-542925">
              <a:lnSpc>
                <a:spcPct val="220000"/>
              </a:lnSpc>
              <a:tabLst>
                <a:tab pos="714375" algn="l"/>
              </a:tabLst>
            </a:pPr>
            <a:endParaRPr lang="en-US" sz="7200" dirty="0">
              <a:solidFill>
                <a:srgbClr val="000000"/>
              </a:solidFill>
              <a:latin typeface="Segoe UI Variable Small Light" pitchFamily="2" charset="0"/>
              <a:cs typeface="Arial" panose="020B0604020202020204" pitchFamily="34" charset="0"/>
            </a:endParaRPr>
          </a:p>
          <a:p>
            <a:pPr marL="714375" indent="-669925" algn="just">
              <a:buFont typeface="Arial" panose="020B0604020202020204" pitchFamily="34" charset="0"/>
              <a:buChar char="•"/>
            </a:pPr>
            <a:endParaRPr lang="en-IN" sz="1800" b="0" i="0" u="none" strike="noStrike" baseline="0" dirty="0">
              <a:solidFill>
                <a:srgbClr val="000000"/>
              </a:solidFill>
              <a:latin typeface="Arial" panose="020B0604020202020204" pitchFamily="34" charset="0"/>
            </a:endParaRPr>
          </a:p>
          <a:p>
            <a:pPr marL="542925" indent="-542925" algn="just">
              <a:lnSpc>
                <a:spcPct val="150000"/>
              </a:lnSpc>
            </a:pPr>
            <a:endParaRPr lang="en-I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7746ABD-3E8F-EFF4-BD94-9F41F294DF3D}"/>
              </a:ext>
            </a:extLst>
          </p:cNvPr>
          <p:cNvPicPr>
            <a:picLocks noChangeAspect="1"/>
          </p:cNvPicPr>
          <p:nvPr/>
        </p:nvPicPr>
        <p:blipFill>
          <a:blip r:embed="rId3"/>
          <a:stretch>
            <a:fillRect/>
          </a:stretch>
        </p:blipFill>
        <p:spPr>
          <a:xfrm>
            <a:off x="110905" y="124034"/>
            <a:ext cx="891877" cy="856694"/>
          </a:xfrm>
          <a:prstGeom prst="rect">
            <a:avLst/>
          </a:prstGeom>
        </p:spPr>
      </p:pic>
      <p:sp>
        <p:nvSpPr>
          <p:cNvPr id="5" name="Slide Number Placeholder 4">
            <a:extLst>
              <a:ext uri="{FF2B5EF4-FFF2-40B4-BE49-F238E27FC236}">
                <a16:creationId xmlns:a16="http://schemas.microsoft.com/office/drawing/2014/main" id="{A949E762-9779-A736-BA6D-62D93B2821AC}"/>
              </a:ext>
            </a:extLst>
          </p:cNvPr>
          <p:cNvSpPr>
            <a:spLocks noGrp="1"/>
          </p:cNvSpPr>
          <p:nvPr>
            <p:ph type="sldNum" sz="quarter" idx="12"/>
          </p:nvPr>
        </p:nvSpPr>
        <p:spPr/>
        <p:txBody>
          <a:bodyPr/>
          <a:lstStyle/>
          <a:p>
            <a:fld id="{CA8D9AD5-F248-4919-864A-CFD76CC027D6}" type="slidenum">
              <a:rPr lang="en-IN" smtClean="0"/>
              <a:pPr/>
              <a:t>2</a:t>
            </a:fld>
            <a:endParaRPr lang="en-IN"/>
          </a:p>
        </p:txBody>
      </p:sp>
    </p:spTree>
    <p:extLst>
      <p:ext uri="{BB962C8B-B14F-4D97-AF65-F5344CB8AC3E}">
        <p14:creationId xmlns:p14="http://schemas.microsoft.com/office/powerpoint/2010/main" val="73954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A36E-CE2F-7C92-30BC-1281FAA64BEF}"/>
              </a:ext>
            </a:extLst>
          </p:cNvPr>
          <p:cNvSpPr>
            <a:spLocks noGrp="1"/>
          </p:cNvSpPr>
          <p:nvPr>
            <p:ph type="title"/>
          </p:nvPr>
        </p:nvSpPr>
        <p:spPr>
          <a:xfrm>
            <a:off x="119336" y="188640"/>
            <a:ext cx="11953328" cy="792088"/>
          </a:xfrm>
        </p:spPr>
        <p:txBody>
          <a:bodyPr>
            <a:normAutofit/>
          </a:bodyPr>
          <a:lstStyle/>
          <a:p>
            <a:pPr algn="ctr"/>
            <a:r>
              <a:rPr lang="en-IN" sz="2800" b="1" dirty="0">
                <a:solidFill>
                  <a:srgbClr val="0000FF"/>
                </a:solidFill>
                <a:latin typeface="Segoe UI Variable Small Light" pitchFamily="2" charset="0"/>
                <a:ea typeface="+mn-ea"/>
                <a:cs typeface="Arial" panose="020B0604020202020204" pitchFamily="34" charset="0"/>
              </a:rPr>
              <a:t>VISION : SAHAKAR SE SAMRIDDHI – PROGRESS THRU CO-OP</a:t>
            </a:r>
          </a:p>
        </p:txBody>
      </p:sp>
      <p:sp>
        <p:nvSpPr>
          <p:cNvPr id="3" name="Content Placeholder 2">
            <a:extLst>
              <a:ext uri="{FF2B5EF4-FFF2-40B4-BE49-F238E27FC236}">
                <a16:creationId xmlns:a16="http://schemas.microsoft.com/office/drawing/2014/main" id="{859ED393-96F0-BDD8-231D-CCF3EE09E0A6}"/>
              </a:ext>
            </a:extLst>
          </p:cNvPr>
          <p:cNvSpPr>
            <a:spLocks noGrp="1"/>
          </p:cNvSpPr>
          <p:nvPr>
            <p:ph idx="1"/>
          </p:nvPr>
        </p:nvSpPr>
        <p:spPr>
          <a:xfrm>
            <a:off x="119336" y="980728"/>
            <a:ext cx="11953328" cy="5688632"/>
          </a:xfrm>
        </p:spPr>
        <p:txBody>
          <a:bodyPr>
            <a:normAutofit fontScale="92500" lnSpcReduction="10000"/>
          </a:bodyPr>
          <a:lstStyle/>
          <a:p>
            <a:endParaRPr lang="en-IN" dirty="0"/>
          </a:p>
          <a:p>
            <a:pPr marL="542925" indent="-542925" algn="just">
              <a:lnSpc>
                <a:spcPct val="150000"/>
              </a:lnSpc>
              <a:spcBef>
                <a:spcPct val="0"/>
              </a:spcBef>
              <a:buFont typeface="Arial" panose="020B0604020202020204" pitchFamily="34" charset="0"/>
              <a:buChar char="•"/>
            </a:pPr>
            <a:r>
              <a:rPr lang="en-IN" sz="2800" b="1" dirty="0">
                <a:solidFill>
                  <a:srgbClr val="000000"/>
                </a:solidFill>
                <a:latin typeface="Segoe UI Variable Small Light" pitchFamily="2" charset="0"/>
                <a:cs typeface="Arial" panose="020B0604020202020204" pitchFamily="34" charset="0"/>
              </a:rPr>
              <a:t>Leverage strength </a:t>
            </a:r>
            <a:r>
              <a:rPr lang="en-IN" sz="2800" dirty="0">
                <a:solidFill>
                  <a:srgbClr val="000000"/>
                </a:solidFill>
                <a:latin typeface="Segoe UI Variable Small Light" pitchFamily="2" charset="0"/>
                <a:cs typeface="Arial" panose="020B0604020202020204" pitchFamily="34" charset="0"/>
              </a:rPr>
              <a:t>of 8.54 Lakh Cooperatives and their 29 Cr members to create sustainable institutional mechanism for exports from cooperative sector.</a:t>
            </a:r>
          </a:p>
          <a:p>
            <a:pPr marL="542925" indent="-542925" algn="just">
              <a:lnSpc>
                <a:spcPct val="150000"/>
              </a:lnSpc>
              <a:spcBef>
                <a:spcPct val="0"/>
              </a:spcBef>
              <a:buFont typeface="Arial" panose="020B0604020202020204" pitchFamily="34" charset="0"/>
              <a:buChar char="•"/>
            </a:pPr>
            <a:r>
              <a:rPr lang="en-IN" sz="2800" b="1" dirty="0">
                <a:solidFill>
                  <a:srgbClr val="000000"/>
                </a:solidFill>
                <a:latin typeface="Segoe UI Variable Small Light" pitchFamily="2" charset="0"/>
                <a:cs typeface="Arial" panose="020B0604020202020204" pitchFamily="34" charset="0"/>
              </a:rPr>
              <a:t>Transform</a:t>
            </a:r>
            <a:r>
              <a:rPr lang="en-IN" sz="2800" dirty="0">
                <a:solidFill>
                  <a:srgbClr val="000000"/>
                </a:solidFill>
                <a:latin typeface="Segoe UI Variable Small Light" pitchFamily="2" charset="0"/>
                <a:cs typeface="Arial" panose="020B0604020202020204" pitchFamily="34" charset="0"/>
              </a:rPr>
              <a:t>  cooperative societies to them into vibrant economic entities.</a:t>
            </a:r>
          </a:p>
          <a:p>
            <a:pPr marL="542925" indent="-542925" algn="just">
              <a:lnSpc>
                <a:spcPct val="150000"/>
              </a:lnSpc>
              <a:spcBef>
                <a:spcPct val="0"/>
              </a:spcBef>
              <a:buFont typeface="Arial" panose="020B0604020202020204" pitchFamily="34" charset="0"/>
              <a:buChar char="•"/>
            </a:pPr>
            <a:r>
              <a:rPr lang="en-IN" sz="2800" dirty="0">
                <a:solidFill>
                  <a:srgbClr val="000000"/>
                </a:solidFill>
                <a:latin typeface="Segoe UI Variable Small Light" pitchFamily="2" charset="0"/>
                <a:cs typeface="Arial" panose="020B0604020202020204" pitchFamily="34" charset="0"/>
              </a:rPr>
              <a:t>“</a:t>
            </a:r>
            <a:r>
              <a:rPr lang="en-IN" sz="2800" b="1" dirty="0">
                <a:solidFill>
                  <a:srgbClr val="000000"/>
                </a:solidFill>
                <a:latin typeface="Segoe UI Variable Small Light" pitchFamily="2" charset="0"/>
                <a:cs typeface="Arial" panose="020B0604020202020204" pitchFamily="34" charset="0"/>
              </a:rPr>
              <a:t>Whole of the government approach</a:t>
            </a:r>
            <a:r>
              <a:rPr lang="en-IN" sz="2800" dirty="0">
                <a:solidFill>
                  <a:srgbClr val="000000"/>
                </a:solidFill>
                <a:latin typeface="Segoe UI Variable Small Light" pitchFamily="2" charset="0"/>
                <a:cs typeface="Arial" panose="020B0604020202020204" pitchFamily="34" charset="0"/>
              </a:rPr>
              <a:t>” in providing benefit of schemes of Ministries / Departments .</a:t>
            </a:r>
          </a:p>
          <a:p>
            <a:pPr marL="542925" indent="-542925" algn="just">
              <a:lnSpc>
                <a:spcPct val="150000"/>
              </a:lnSpc>
              <a:spcBef>
                <a:spcPct val="0"/>
              </a:spcBef>
              <a:buFont typeface="Arial" panose="020B0604020202020204" pitchFamily="34" charset="0"/>
              <a:buChar char="•"/>
            </a:pPr>
            <a:r>
              <a:rPr lang="en-IN" sz="2800" b="1" dirty="0">
                <a:solidFill>
                  <a:srgbClr val="000000"/>
                </a:solidFill>
                <a:latin typeface="Segoe UI Variable Small Light" pitchFamily="2" charset="0"/>
                <a:cs typeface="Arial" panose="020B0604020202020204" pitchFamily="34" charset="0"/>
              </a:rPr>
              <a:t>Maximum benefits </a:t>
            </a:r>
            <a:r>
              <a:rPr lang="en-IN" sz="2800" dirty="0">
                <a:solidFill>
                  <a:srgbClr val="000000"/>
                </a:solidFill>
                <a:latin typeface="Segoe UI Variable Small Light" pitchFamily="2" charset="0"/>
                <a:cs typeface="Arial" panose="020B0604020202020204" pitchFamily="34" charset="0"/>
              </a:rPr>
              <a:t>to the farmers by fetching best price for their produce through exports and passing on highest share of consumer rupee to producers</a:t>
            </a:r>
            <a:r>
              <a:rPr lang="en-IN" sz="2700" dirty="0">
                <a:solidFill>
                  <a:srgbClr val="000000"/>
                </a:solidFill>
                <a:latin typeface="Bookman Old Style" panose="02050604050505020204" pitchFamily="18" charset="0"/>
                <a:cs typeface="Arial" pitchFamily="34" charset="0"/>
              </a:rPr>
              <a:t>.   </a:t>
            </a:r>
          </a:p>
          <a:p>
            <a:endParaRPr lang="en-IN" dirty="0"/>
          </a:p>
        </p:txBody>
      </p:sp>
      <p:pic>
        <p:nvPicPr>
          <p:cNvPr id="4" name="Picture 3">
            <a:extLst>
              <a:ext uri="{FF2B5EF4-FFF2-40B4-BE49-F238E27FC236}">
                <a16:creationId xmlns:a16="http://schemas.microsoft.com/office/drawing/2014/main" id="{756396EF-5966-3322-F1DC-9A7CEC1A38FB}"/>
              </a:ext>
            </a:extLst>
          </p:cNvPr>
          <p:cNvPicPr>
            <a:picLocks noChangeAspect="1"/>
          </p:cNvPicPr>
          <p:nvPr/>
        </p:nvPicPr>
        <p:blipFill>
          <a:blip r:embed="rId3"/>
          <a:stretch>
            <a:fillRect/>
          </a:stretch>
        </p:blipFill>
        <p:spPr>
          <a:xfrm>
            <a:off x="110905" y="124034"/>
            <a:ext cx="891877" cy="856694"/>
          </a:xfrm>
          <a:prstGeom prst="rect">
            <a:avLst/>
          </a:prstGeom>
        </p:spPr>
      </p:pic>
      <p:sp>
        <p:nvSpPr>
          <p:cNvPr id="5" name="Slide Number Placeholder 4">
            <a:extLst>
              <a:ext uri="{FF2B5EF4-FFF2-40B4-BE49-F238E27FC236}">
                <a16:creationId xmlns:a16="http://schemas.microsoft.com/office/drawing/2014/main" id="{D1D9D04D-85F2-98BE-1712-D88F691EB243}"/>
              </a:ext>
            </a:extLst>
          </p:cNvPr>
          <p:cNvSpPr>
            <a:spLocks noGrp="1"/>
          </p:cNvSpPr>
          <p:nvPr>
            <p:ph type="sldNum" sz="quarter" idx="12"/>
          </p:nvPr>
        </p:nvSpPr>
        <p:spPr/>
        <p:txBody>
          <a:bodyPr/>
          <a:lstStyle/>
          <a:p>
            <a:fld id="{CA8D9AD5-F248-4919-864A-CFD76CC027D6}" type="slidenum">
              <a:rPr lang="en-IN" smtClean="0"/>
              <a:pPr/>
              <a:t>3</a:t>
            </a:fld>
            <a:endParaRPr lang="en-IN"/>
          </a:p>
        </p:txBody>
      </p:sp>
    </p:spTree>
    <p:extLst>
      <p:ext uri="{BB962C8B-B14F-4D97-AF65-F5344CB8AC3E}">
        <p14:creationId xmlns:p14="http://schemas.microsoft.com/office/powerpoint/2010/main" val="39007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CF0B-4608-C464-64B7-CE9E329C5188}"/>
              </a:ext>
            </a:extLst>
          </p:cNvPr>
          <p:cNvSpPr>
            <a:spLocks noGrp="1"/>
          </p:cNvSpPr>
          <p:nvPr>
            <p:ph type="title"/>
          </p:nvPr>
        </p:nvSpPr>
        <p:spPr>
          <a:xfrm>
            <a:off x="59668" y="332656"/>
            <a:ext cx="12072664" cy="720080"/>
          </a:xfrm>
        </p:spPr>
        <p:txBody>
          <a:bodyPr anchor="t">
            <a:normAutofit fontScale="90000"/>
          </a:bodyPr>
          <a:lstStyle/>
          <a:p>
            <a:pPr algn="ctr"/>
            <a:r>
              <a:rPr lang="en-IN" sz="3100" b="1" dirty="0">
                <a:solidFill>
                  <a:srgbClr val="0000FF"/>
                </a:solidFill>
                <a:latin typeface="Segoe UI Variable Small Light" pitchFamily="2" charset="0"/>
                <a:ea typeface="+mn-ea"/>
                <a:cs typeface="Arial" panose="020B0604020202020204" pitchFamily="34" charset="0"/>
              </a:rPr>
              <a:t>STATUTORY / LEGAL APPROVALS</a:t>
            </a:r>
            <a:br>
              <a:rPr lang="en-IN" sz="3600" b="1" dirty="0">
                <a:latin typeface="Nirmala UI" panose="020B0502040204020203" pitchFamily="34" charset="0"/>
                <a:ea typeface="Nirmala UI" panose="020B0502040204020203" pitchFamily="34" charset="0"/>
                <a:cs typeface="Nirmala UI" panose="020B0502040204020203" pitchFamily="34" charset="0"/>
              </a:rPr>
            </a:br>
            <a:endParaRPr lang="en-IN" dirty="0"/>
          </a:p>
        </p:txBody>
      </p:sp>
      <p:sp>
        <p:nvSpPr>
          <p:cNvPr id="3" name="Content Placeholder 2">
            <a:extLst>
              <a:ext uri="{FF2B5EF4-FFF2-40B4-BE49-F238E27FC236}">
                <a16:creationId xmlns:a16="http://schemas.microsoft.com/office/drawing/2014/main" id="{D99E1C13-204A-E790-F24A-3DCADBBE6957}"/>
              </a:ext>
            </a:extLst>
          </p:cNvPr>
          <p:cNvSpPr>
            <a:spLocks noGrp="1"/>
          </p:cNvSpPr>
          <p:nvPr>
            <p:ph idx="1"/>
          </p:nvPr>
        </p:nvSpPr>
        <p:spPr>
          <a:xfrm>
            <a:off x="335360" y="1628800"/>
            <a:ext cx="11449272" cy="4400779"/>
          </a:xfrm>
        </p:spPr>
        <p:txBody>
          <a:bodyPr>
            <a:normAutofit/>
          </a:bodyPr>
          <a:lstStyle/>
          <a:p>
            <a:pPr marL="542925" indent="-498475">
              <a:lnSpc>
                <a:spcPct val="200000"/>
              </a:lnSpc>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Approved</a:t>
            </a:r>
            <a:r>
              <a:rPr lang="en-IN" sz="2600" dirty="0">
                <a:solidFill>
                  <a:srgbClr val="000000"/>
                </a:solidFill>
                <a:latin typeface="Segoe UI Variable Small Light" pitchFamily="2" charset="0"/>
                <a:cs typeface="Arial" panose="020B0604020202020204" pitchFamily="34" charset="0"/>
              </a:rPr>
              <a:t> by Union Cabinet on 11.01.2023.</a:t>
            </a:r>
          </a:p>
          <a:p>
            <a:pPr marL="542925" indent="-498475">
              <a:lnSpc>
                <a:spcPct val="200000"/>
              </a:lnSpc>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Registered</a:t>
            </a:r>
            <a:r>
              <a:rPr lang="en-IN" sz="2600" dirty="0">
                <a:solidFill>
                  <a:srgbClr val="000000"/>
                </a:solidFill>
                <a:latin typeface="Segoe UI Variable Small Light" pitchFamily="2" charset="0"/>
                <a:cs typeface="Arial" panose="020B0604020202020204" pitchFamily="34" charset="0"/>
              </a:rPr>
              <a:t> under MSCS Act 2002 on 25.01.2023.</a:t>
            </a:r>
          </a:p>
          <a:p>
            <a:pPr marL="542925" indent="-498475">
              <a:lnSpc>
                <a:spcPct val="200000"/>
              </a:lnSpc>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Included</a:t>
            </a:r>
            <a:r>
              <a:rPr lang="en-IN" sz="2600" dirty="0">
                <a:solidFill>
                  <a:srgbClr val="000000"/>
                </a:solidFill>
                <a:latin typeface="Segoe UI Variable Small Light" pitchFamily="2" charset="0"/>
                <a:cs typeface="Arial" panose="020B0604020202020204" pitchFamily="34" charset="0"/>
              </a:rPr>
              <a:t> in schedule II of MSCS Act 2002 on 21.03.2023.</a:t>
            </a:r>
          </a:p>
          <a:p>
            <a:pPr marL="542925" indent="-498475">
              <a:lnSpc>
                <a:spcPct val="200000"/>
              </a:lnSpc>
              <a:buFont typeface="Arial" panose="020B0604020202020204" pitchFamily="34" charset="0"/>
              <a:buChar char="•"/>
            </a:pPr>
            <a:r>
              <a:rPr lang="en-IN" sz="2600" dirty="0">
                <a:solidFill>
                  <a:srgbClr val="000000"/>
                </a:solidFill>
                <a:latin typeface="Segoe UI Variable Small Light" pitchFamily="2" charset="0"/>
                <a:cs typeface="Arial" panose="020B0604020202020204" pitchFamily="34" charset="0"/>
              </a:rPr>
              <a:t>Bank Account / GST / IEC Code/ PAN Card </a:t>
            </a:r>
            <a:r>
              <a:rPr lang="en-IN" sz="2600" b="1" dirty="0">
                <a:solidFill>
                  <a:srgbClr val="000000"/>
                </a:solidFill>
                <a:latin typeface="Segoe UI Variable Small Light" pitchFamily="2" charset="0"/>
                <a:cs typeface="Arial" panose="020B0604020202020204" pitchFamily="34" charset="0"/>
              </a:rPr>
              <a:t>available</a:t>
            </a:r>
            <a:r>
              <a:rPr lang="en-IN" sz="2600" dirty="0">
                <a:solidFill>
                  <a:srgbClr val="000000"/>
                </a:solidFill>
                <a:latin typeface="Segoe UI Variable Small Light" pitchFamily="2" charset="0"/>
                <a:cs typeface="Arial" panose="020B0604020202020204" pitchFamily="34" charset="0"/>
              </a:rPr>
              <a:t>.</a:t>
            </a:r>
          </a:p>
          <a:p>
            <a:endParaRPr lang="en-IN" dirty="0"/>
          </a:p>
        </p:txBody>
      </p:sp>
      <p:pic>
        <p:nvPicPr>
          <p:cNvPr id="4" name="Picture 3">
            <a:extLst>
              <a:ext uri="{FF2B5EF4-FFF2-40B4-BE49-F238E27FC236}">
                <a16:creationId xmlns:a16="http://schemas.microsoft.com/office/drawing/2014/main" id="{75F3BE11-0852-5CF6-E854-6B59C80EBFEC}"/>
              </a:ext>
            </a:extLst>
          </p:cNvPr>
          <p:cNvPicPr>
            <a:picLocks noChangeAspect="1"/>
          </p:cNvPicPr>
          <p:nvPr/>
        </p:nvPicPr>
        <p:blipFill>
          <a:blip r:embed="rId3"/>
          <a:stretch>
            <a:fillRect/>
          </a:stretch>
        </p:blipFill>
        <p:spPr>
          <a:xfrm>
            <a:off x="110905" y="124034"/>
            <a:ext cx="891877" cy="856694"/>
          </a:xfrm>
          <a:prstGeom prst="rect">
            <a:avLst/>
          </a:prstGeom>
        </p:spPr>
      </p:pic>
      <p:sp>
        <p:nvSpPr>
          <p:cNvPr id="5" name="Slide Number Placeholder 4">
            <a:extLst>
              <a:ext uri="{FF2B5EF4-FFF2-40B4-BE49-F238E27FC236}">
                <a16:creationId xmlns:a16="http://schemas.microsoft.com/office/drawing/2014/main" id="{89434D85-4B54-ECF4-DDF0-CA2ACFF0CD12}"/>
              </a:ext>
            </a:extLst>
          </p:cNvPr>
          <p:cNvSpPr>
            <a:spLocks noGrp="1"/>
          </p:cNvSpPr>
          <p:nvPr>
            <p:ph type="sldNum" sz="quarter" idx="12"/>
          </p:nvPr>
        </p:nvSpPr>
        <p:spPr/>
        <p:txBody>
          <a:bodyPr/>
          <a:lstStyle/>
          <a:p>
            <a:fld id="{CA8D9AD5-F248-4919-864A-CFD76CC027D6}" type="slidenum">
              <a:rPr lang="en-IN" smtClean="0"/>
              <a:pPr/>
              <a:t>4</a:t>
            </a:fld>
            <a:endParaRPr lang="en-IN"/>
          </a:p>
        </p:txBody>
      </p:sp>
    </p:spTree>
    <p:extLst>
      <p:ext uri="{BB962C8B-B14F-4D97-AF65-F5344CB8AC3E}">
        <p14:creationId xmlns:p14="http://schemas.microsoft.com/office/powerpoint/2010/main" val="214234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6612"/>
            <a:ext cx="11881320" cy="506084"/>
          </a:xfrm>
        </p:spPr>
        <p:txBody>
          <a:bodyPr>
            <a:noAutofit/>
          </a:bodyPr>
          <a:lstStyle/>
          <a:p>
            <a:pPr marL="542925" indent="-542925" algn="ctr">
              <a:lnSpc>
                <a:spcPct val="250000"/>
              </a:lnSpc>
              <a:tabLst>
                <a:tab pos="714375" algn="l"/>
              </a:tabLst>
            </a:pPr>
            <a:r>
              <a:rPr lang="en-IN" sz="2800" b="1" dirty="0">
                <a:solidFill>
                  <a:srgbClr val="0000FF"/>
                </a:solidFill>
                <a:latin typeface="Segoe UI Variable Small Light" pitchFamily="2" charset="0"/>
                <a:ea typeface="+mn-ea"/>
                <a:cs typeface="Arial" panose="020B0604020202020204" pitchFamily="34" charset="0"/>
              </a:rPr>
              <a:t>STRUCTURE</a:t>
            </a:r>
            <a:endParaRPr lang="hi-IN" sz="2800" b="1" dirty="0">
              <a:solidFill>
                <a:srgbClr val="0000FF"/>
              </a:solidFill>
              <a:latin typeface="Segoe UI Variable Small Light" pitchFamily="2" charset="0"/>
              <a:ea typeface="+mn-ea"/>
            </a:endParaRPr>
          </a:p>
        </p:txBody>
      </p:sp>
      <p:sp>
        <p:nvSpPr>
          <p:cNvPr id="3" name="Content Placeholder 2"/>
          <p:cNvSpPr>
            <a:spLocks noGrp="1"/>
          </p:cNvSpPr>
          <p:nvPr>
            <p:ph idx="1"/>
          </p:nvPr>
        </p:nvSpPr>
        <p:spPr>
          <a:xfrm>
            <a:off x="191344" y="836712"/>
            <a:ext cx="11449272" cy="5616624"/>
          </a:xfrm>
        </p:spPr>
        <p:txBody>
          <a:bodyPr>
            <a:noAutofit/>
          </a:bodyPr>
          <a:lstStyle/>
          <a:p>
            <a:pPr marL="502920" lvl="1" indent="-457200" algn="just" fontAlgn="t">
              <a:lnSpc>
                <a:spcPct val="150000"/>
              </a:lnSpc>
              <a:spcBef>
                <a:spcPts val="1800"/>
              </a:spcBef>
              <a:buClr>
                <a:schemeClr val="accent2">
                  <a:lumMod val="75000"/>
                </a:schemeClr>
              </a:buClr>
              <a:buNone/>
            </a:pPr>
            <a:r>
              <a:rPr lang="en-US" sz="2200" b="1" dirty="0">
                <a:solidFill>
                  <a:srgbClr val="FF0000"/>
                </a:solidFill>
                <a:latin typeface="Bookman Old Style" panose="02050604050505020204" pitchFamily="18" charset="0"/>
                <a:cs typeface="Arial" pitchFamily="34" charset="0"/>
              </a:rPr>
              <a:t>	</a:t>
            </a:r>
            <a:endParaRPr lang="en-US" sz="2800" dirty="0">
              <a:latin typeface="Bookman Old Style" pitchFamily="18" charset="0"/>
              <a:cs typeface="Times New Roman" pitchFamily="18" charset="0"/>
            </a:endParaRPr>
          </a:p>
        </p:txBody>
      </p:sp>
      <p:sp>
        <p:nvSpPr>
          <p:cNvPr id="6" name="TextBox 5">
            <a:extLst>
              <a:ext uri="{FF2B5EF4-FFF2-40B4-BE49-F238E27FC236}">
                <a16:creationId xmlns:a16="http://schemas.microsoft.com/office/drawing/2014/main" id="{33B864E1-59F3-5246-09B1-2EF9C08FFD57}"/>
              </a:ext>
            </a:extLst>
          </p:cNvPr>
          <p:cNvSpPr txBox="1"/>
          <p:nvPr/>
        </p:nvSpPr>
        <p:spPr>
          <a:xfrm>
            <a:off x="263352" y="808856"/>
            <a:ext cx="11809312" cy="5923225"/>
          </a:xfrm>
          <a:prstGeom prst="rect">
            <a:avLst/>
          </a:prstGeom>
          <a:noFill/>
        </p:spPr>
        <p:txBody>
          <a:bodyPr wrap="square">
            <a:spAutoFit/>
          </a:bodyPr>
          <a:lstStyle/>
          <a:p>
            <a:pPr marL="542925" indent="-542925">
              <a:lnSpc>
                <a:spcPct val="200000"/>
              </a:lnSpc>
              <a:spcBef>
                <a:spcPts val="1800"/>
              </a:spcBef>
              <a:buClr>
                <a:schemeClr val="tx2"/>
              </a:buClr>
              <a:buSzPct val="80000"/>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PROMOTERS</a:t>
            </a:r>
            <a:r>
              <a:rPr lang="hi-IN" sz="2600" dirty="0">
                <a:solidFill>
                  <a:srgbClr val="000000"/>
                </a:solidFill>
                <a:latin typeface="Segoe UI Variable Small Light" pitchFamily="2" charset="0"/>
              </a:rPr>
              <a:t> </a:t>
            </a:r>
            <a:r>
              <a:rPr lang="en-IN" sz="2600" dirty="0">
                <a:solidFill>
                  <a:srgbClr val="000000"/>
                </a:solidFill>
                <a:latin typeface="Segoe UI Variable Small Light" pitchFamily="2" charset="0"/>
                <a:cs typeface="Arial" panose="020B0604020202020204" pitchFamily="34" charset="0"/>
              </a:rPr>
              <a:t>:  (Four Large co-op and Govt corporation)</a:t>
            </a:r>
          </a:p>
          <a:p>
            <a:pPr marL="1000125" lvl="1" indent="-542925">
              <a:lnSpc>
                <a:spcPct val="200000"/>
              </a:lnSpc>
              <a:spcBef>
                <a:spcPts val="1800"/>
              </a:spcBef>
              <a:buClr>
                <a:schemeClr val="tx2"/>
              </a:buClr>
              <a:buSzPct val="80000"/>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GCMMF </a:t>
            </a:r>
            <a:r>
              <a:rPr lang="en-IN" sz="2600" dirty="0">
                <a:solidFill>
                  <a:srgbClr val="000000"/>
                </a:solidFill>
                <a:latin typeface="Segoe UI Variable Small Light" pitchFamily="2" charset="0"/>
                <a:cs typeface="Arial" panose="020B0604020202020204" pitchFamily="34" charset="0"/>
              </a:rPr>
              <a:t>(</a:t>
            </a:r>
            <a:r>
              <a:rPr lang="en-IN" sz="2600" b="1" dirty="0">
                <a:solidFill>
                  <a:srgbClr val="000000"/>
                </a:solidFill>
                <a:latin typeface="Segoe UI Variable Small Light" pitchFamily="2" charset="0"/>
                <a:cs typeface="Arial" panose="020B0604020202020204" pitchFamily="34" charset="0"/>
              </a:rPr>
              <a:t>AMUL</a:t>
            </a:r>
            <a:r>
              <a:rPr lang="en-IN" sz="2600" dirty="0">
                <a:solidFill>
                  <a:srgbClr val="000000"/>
                </a:solidFill>
                <a:latin typeface="Segoe UI Variable Small Light" pitchFamily="2" charset="0"/>
                <a:cs typeface="Arial" panose="020B0604020202020204" pitchFamily="34" charset="0"/>
              </a:rPr>
              <a:t>) - Gujarat Coop Milk Marketing Federation</a:t>
            </a:r>
          </a:p>
          <a:p>
            <a:pPr marL="1000125" lvl="1" indent="-542925">
              <a:lnSpc>
                <a:spcPct val="200000"/>
              </a:lnSpc>
              <a:spcBef>
                <a:spcPts val="1800"/>
              </a:spcBef>
              <a:buClr>
                <a:schemeClr val="tx2"/>
              </a:buClr>
              <a:buSzPct val="80000"/>
              <a:buFont typeface="Arial" panose="020B0604020202020204" pitchFamily="34" charset="0"/>
              <a:buChar char="•"/>
            </a:pPr>
            <a:r>
              <a:rPr lang="en-US" sz="2600" b="1" dirty="0">
                <a:solidFill>
                  <a:srgbClr val="000000"/>
                </a:solidFill>
                <a:latin typeface="Segoe UI Variable Small Light" pitchFamily="2" charset="0"/>
                <a:cs typeface="Arial" panose="020B0604020202020204" pitchFamily="34" charset="0"/>
              </a:rPr>
              <a:t>IFFCO </a:t>
            </a:r>
            <a:r>
              <a:rPr lang="en-US" sz="2600" dirty="0">
                <a:solidFill>
                  <a:srgbClr val="000000"/>
                </a:solidFill>
                <a:latin typeface="Segoe UI Variable Small Light" pitchFamily="2" charset="0"/>
                <a:cs typeface="Arial" panose="020B0604020202020204" pitchFamily="34" charset="0"/>
              </a:rPr>
              <a:t>– Indian Farmers’ Fertilizer Coop</a:t>
            </a:r>
          </a:p>
          <a:p>
            <a:pPr marL="1000125" lvl="1" indent="-542925">
              <a:lnSpc>
                <a:spcPct val="200000"/>
              </a:lnSpc>
              <a:spcBef>
                <a:spcPts val="1800"/>
              </a:spcBef>
              <a:buClr>
                <a:schemeClr val="tx2"/>
              </a:buClr>
              <a:buSzPct val="80000"/>
              <a:buFont typeface="Arial" panose="020B0604020202020204" pitchFamily="34" charset="0"/>
              <a:buChar char="•"/>
            </a:pPr>
            <a:r>
              <a:rPr lang="en-US" sz="2600" b="1" dirty="0">
                <a:solidFill>
                  <a:srgbClr val="000000"/>
                </a:solidFill>
                <a:latin typeface="Segoe UI Variable Small Light" pitchFamily="2" charset="0"/>
                <a:cs typeface="Arial" panose="020B0604020202020204" pitchFamily="34" charset="0"/>
              </a:rPr>
              <a:t>KRIBHCO</a:t>
            </a:r>
            <a:r>
              <a:rPr lang="en-US" sz="2600" dirty="0">
                <a:solidFill>
                  <a:srgbClr val="000000"/>
                </a:solidFill>
                <a:latin typeface="Segoe UI Variable Small Light" pitchFamily="2" charset="0"/>
                <a:cs typeface="Arial" panose="020B0604020202020204" pitchFamily="34" charset="0"/>
              </a:rPr>
              <a:t> – Krishak Bharti Coop</a:t>
            </a:r>
            <a:r>
              <a:rPr lang="en-IN" sz="2600" dirty="0">
                <a:solidFill>
                  <a:srgbClr val="000000"/>
                </a:solidFill>
                <a:latin typeface="Segoe UI Variable Small Light" pitchFamily="2" charset="0"/>
                <a:cs typeface="Arial" panose="020B0604020202020204" pitchFamily="34" charset="0"/>
              </a:rPr>
              <a:t> </a:t>
            </a:r>
          </a:p>
          <a:p>
            <a:pPr marL="1000125" lvl="1" indent="-542925">
              <a:lnSpc>
                <a:spcPct val="200000"/>
              </a:lnSpc>
              <a:spcBef>
                <a:spcPts val="1800"/>
              </a:spcBef>
              <a:buClr>
                <a:schemeClr val="tx2"/>
              </a:buClr>
              <a:buSzPct val="80000"/>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NAFED</a:t>
            </a:r>
            <a:r>
              <a:rPr lang="en-IN" sz="2600" dirty="0">
                <a:solidFill>
                  <a:srgbClr val="000000"/>
                </a:solidFill>
                <a:latin typeface="Segoe UI Variable Small Light" pitchFamily="2" charset="0"/>
                <a:cs typeface="Arial" panose="020B0604020202020204" pitchFamily="34" charset="0"/>
              </a:rPr>
              <a:t> - </a:t>
            </a:r>
            <a:r>
              <a:rPr lang="en-US" sz="2600" dirty="0">
                <a:solidFill>
                  <a:srgbClr val="000000"/>
                </a:solidFill>
                <a:latin typeface="Segoe UI Variable Small Light" pitchFamily="2" charset="0"/>
                <a:cs typeface="Arial" panose="020B0604020202020204" pitchFamily="34" charset="0"/>
              </a:rPr>
              <a:t>National Agricultural Coop Marketing Federation of India Ltd.</a:t>
            </a:r>
            <a:r>
              <a:rPr lang="en-IN" sz="2600" dirty="0">
                <a:solidFill>
                  <a:srgbClr val="000000"/>
                </a:solidFill>
                <a:latin typeface="Segoe UI Variable Small Light" pitchFamily="2" charset="0"/>
                <a:cs typeface="Arial" panose="020B0604020202020204" pitchFamily="34" charset="0"/>
              </a:rPr>
              <a:t> </a:t>
            </a:r>
          </a:p>
          <a:p>
            <a:pPr marL="1000125" lvl="1" indent="-542925">
              <a:lnSpc>
                <a:spcPct val="200000"/>
              </a:lnSpc>
              <a:spcBef>
                <a:spcPts val="1800"/>
              </a:spcBef>
              <a:buClr>
                <a:schemeClr val="tx2"/>
              </a:buClr>
              <a:buSzPct val="80000"/>
              <a:buFont typeface="Arial" panose="020B0604020202020204" pitchFamily="34" charset="0"/>
              <a:buChar char="•"/>
            </a:pPr>
            <a:r>
              <a:rPr lang="en-IN" sz="2600" b="1" dirty="0">
                <a:solidFill>
                  <a:srgbClr val="000000"/>
                </a:solidFill>
                <a:latin typeface="Segoe UI Variable Small Light" pitchFamily="2" charset="0"/>
                <a:cs typeface="Arial" panose="020B0604020202020204" pitchFamily="34" charset="0"/>
              </a:rPr>
              <a:t>NCDC – </a:t>
            </a:r>
            <a:r>
              <a:rPr lang="en-IN" sz="2600" dirty="0">
                <a:solidFill>
                  <a:srgbClr val="000000"/>
                </a:solidFill>
                <a:latin typeface="Segoe UI Variable Small Light" pitchFamily="2" charset="0"/>
                <a:cs typeface="Arial" panose="020B0604020202020204" pitchFamily="34" charset="0"/>
              </a:rPr>
              <a:t>National Coop Development Corporation</a:t>
            </a:r>
            <a:endParaRPr lang="en-US" sz="2600" dirty="0">
              <a:solidFill>
                <a:srgbClr val="000000"/>
              </a:solidFill>
              <a:latin typeface="Segoe UI Variable Small Light" pitchFamily="2" charset="0"/>
              <a:cs typeface="Arial" panose="020B0604020202020204" pitchFamily="34" charset="0"/>
            </a:endParaRPr>
          </a:p>
        </p:txBody>
      </p:sp>
      <p:pic>
        <p:nvPicPr>
          <p:cNvPr id="4" name="Picture 3">
            <a:extLst>
              <a:ext uri="{FF2B5EF4-FFF2-40B4-BE49-F238E27FC236}">
                <a16:creationId xmlns:a16="http://schemas.microsoft.com/office/drawing/2014/main" id="{F8A7DE1B-EF6F-DC87-07A2-7B7A9940AD66}"/>
              </a:ext>
            </a:extLst>
          </p:cNvPr>
          <p:cNvPicPr>
            <a:picLocks noChangeAspect="1"/>
          </p:cNvPicPr>
          <p:nvPr/>
        </p:nvPicPr>
        <p:blipFill>
          <a:blip r:embed="rId3"/>
          <a:stretch>
            <a:fillRect/>
          </a:stretch>
        </p:blipFill>
        <p:spPr>
          <a:xfrm>
            <a:off x="110905" y="124034"/>
            <a:ext cx="891877" cy="856694"/>
          </a:xfrm>
          <a:prstGeom prst="rect">
            <a:avLst/>
          </a:prstGeom>
        </p:spPr>
      </p:pic>
      <p:sp>
        <p:nvSpPr>
          <p:cNvPr id="5" name="Slide Number Placeholder 4">
            <a:extLst>
              <a:ext uri="{FF2B5EF4-FFF2-40B4-BE49-F238E27FC236}">
                <a16:creationId xmlns:a16="http://schemas.microsoft.com/office/drawing/2014/main" id="{22C42A58-54C6-B235-2E34-6B63011723A8}"/>
              </a:ext>
            </a:extLst>
          </p:cNvPr>
          <p:cNvSpPr>
            <a:spLocks noGrp="1"/>
          </p:cNvSpPr>
          <p:nvPr>
            <p:ph type="sldNum" sz="quarter" idx="12"/>
          </p:nvPr>
        </p:nvSpPr>
        <p:spPr/>
        <p:txBody>
          <a:bodyPr/>
          <a:lstStyle/>
          <a:p>
            <a:fld id="{CA8D9AD5-F248-4919-864A-CFD76CC027D6}" type="slidenum">
              <a:rPr lang="en-IN" smtClean="0"/>
              <a:pPr/>
              <a:t>5</a:t>
            </a:fld>
            <a:endParaRPr lang="en-IN"/>
          </a:p>
        </p:txBody>
      </p:sp>
    </p:spTree>
    <p:extLst>
      <p:ext uri="{BB962C8B-B14F-4D97-AF65-F5344CB8AC3E}">
        <p14:creationId xmlns:p14="http://schemas.microsoft.com/office/powerpoint/2010/main" val="2555104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6612"/>
            <a:ext cx="11881320" cy="506084"/>
          </a:xfrm>
        </p:spPr>
        <p:txBody>
          <a:bodyPr>
            <a:noAutofit/>
          </a:bodyPr>
          <a:lstStyle/>
          <a:p>
            <a:pPr marL="542925" indent="-542925" algn="ctr">
              <a:lnSpc>
                <a:spcPct val="250000"/>
              </a:lnSpc>
              <a:tabLst>
                <a:tab pos="714375" algn="l"/>
              </a:tabLst>
            </a:pPr>
            <a:r>
              <a:rPr lang="en-IN" sz="2800" b="1" dirty="0">
                <a:solidFill>
                  <a:srgbClr val="0000FF"/>
                </a:solidFill>
                <a:latin typeface="Segoe UI Variable Small Light" pitchFamily="2" charset="0"/>
                <a:ea typeface="+mn-ea"/>
                <a:cs typeface="Arial" panose="020B0604020202020204" pitchFamily="34" charset="0"/>
              </a:rPr>
              <a:t>STRUCTURE</a:t>
            </a:r>
            <a:endParaRPr lang="hi-IN" sz="2800" b="1" dirty="0">
              <a:solidFill>
                <a:srgbClr val="0000FF"/>
              </a:solidFill>
              <a:latin typeface="Segoe UI Variable Small Light" pitchFamily="2" charset="0"/>
              <a:ea typeface="+mn-ea"/>
            </a:endParaRPr>
          </a:p>
        </p:txBody>
      </p:sp>
      <p:sp>
        <p:nvSpPr>
          <p:cNvPr id="3" name="Content Placeholder 2"/>
          <p:cNvSpPr>
            <a:spLocks noGrp="1"/>
          </p:cNvSpPr>
          <p:nvPr>
            <p:ph idx="1"/>
          </p:nvPr>
        </p:nvSpPr>
        <p:spPr>
          <a:xfrm>
            <a:off x="191344" y="836712"/>
            <a:ext cx="11449272" cy="5616624"/>
          </a:xfrm>
        </p:spPr>
        <p:txBody>
          <a:bodyPr>
            <a:noAutofit/>
          </a:bodyPr>
          <a:lstStyle/>
          <a:p>
            <a:pPr marL="502920" lvl="1" indent="-457200" algn="just" fontAlgn="t">
              <a:lnSpc>
                <a:spcPct val="150000"/>
              </a:lnSpc>
              <a:spcBef>
                <a:spcPts val="1800"/>
              </a:spcBef>
              <a:buClr>
                <a:schemeClr val="accent2">
                  <a:lumMod val="75000"/>
                </a:schemeClr>
              </a:buClr>
              <a:buNone/>
            </a:pPr>
            <a:r>
              <a:rPr lang="en-US" sz="2200" b="1" dirty="0">
                <a:solidFill>
                  <a:srgbClr val="FF0000"/>
                </a:solidFill>
                <a:latin typeface="Bookman Old Style" panose="02050604050505020204" pitchFamily="18" charset="0"/>
                <a:cs typeface="Arial" pitchFamily="34" charset="0"/>
              </a:rPr>
              <a:t>	</a:t>
            </a:r>
            <a:endParaRPr lang="en-US" sz="2800" dirty="0">
              <a:latin typeface="Bookman Old Style" pitchFamily="18" charset="0"/>
              <a:cs typeface="Times New Roman" pitchFamily="18" charset="0"/>
            </a:endParaRPr>
          </a:p>
        </p:txBody>
      </p:sp>
      <p:sp>
        <p:nvSpPr>
          <p:cNvPr id="6" name="TextBox 5">
            <a:extLst>
              <a:ext uri="{FF2B5EF4-FFF2-40B4-BE49-F238E27FC236}">
                <a16:creationId xmlns:a16="http://schemas.microsoft.com/office/drawing/2014/main" id="{33B864E1-59F3-5246-09B1-2EF9C08FFD57}"/>
              </a:ext>
            </a:extLst>
          </p:cNvPr>
          <p:cNvSpPr txBox="1"/>
          <p:nvPr/>
        </p:nvSpPr>
        <p:spPr>
          <a:xfrm>
            <a:off x="263352" y="808856"/>
            <a:ext cx="11809312" cy="2851999"/>
          </a:xfrm>
          <a:prstGeom prst="rect">
            <a:avLst/>
          </a:prstGeom>
          <a:noFill/>
        </p:spPr>
        <p:txBody>
          <a:bodyPr wrap="square">
            <a:spAutoFit/>
          </a:bodyPr>
          <a:lstStyle/>
          <a:p>
            <a:pPr marL="542925" indent="-542925">
              <a:lnSpc>
                <a:spcPct val="200000"/>
              </a:lnSpc>
              <a:spcBef>
                <a:spcPts val="1800"/>
              </a:spcBef>
              <a:buClr>
                <a:schemeClr val="tx2"/>
              </a:buClr>
              <a:buSzPct val="80000"/>
              <a:buFont typeface="Arial" panose="020B0604020202020204" pitchFamily="34" charset="0"/>
              <a:buChar char="•"/>
            </a:pPr>
            <a:endParaRPr lang="en-US" sz="2600" dirty="0">
              <a:solidFill>
                <a:srgbClr val="000000"/>
              </a:solidFill>
              <a:latin typeface="Segoe UI Variable Small Light" pitchFamily="2" charset="0"/>
              <a:cs typeface="Arial" panose="020B0604020202020204" pitchFamily="34" charset="0"/>
            </a:endParaRPr>
          </a:p>
          <a:p>
            <a:pPr marL="542925" indent="-542925">
              <a:lnSpc>
                <a:spcPct val="200000"/>
              </a:lnSpc>
              <a:spcBef>
                <a:spcPts val="1800"/>
              </a:spcBef>
              <a:buClr>
                <a:schemeClr val="tx2"/>
              </a:buClr>
              <a:buSzPct val="80000"/>
              <a:buFont typeface="Arial" panose="020B0604020202020204" pitchFamily="34" charset="0"/>
              <a:buChar char="•"/>
              <a:tabLst>
                <a:tab pos="2773363" algn="l"/>
              </a:tabLst>
            </a:pPr>
            <a:r>
              <a:rPr lang="en-IN" sz="2600" dirty="0">
                <a:solidFill>
                  <a:srgbClr val="000000"/>
                </a:solidFill>
                <a:latin typeface="Segoe UI Variable Small Light" pitchFamily="2" charset="0"/>
                <a:cs typeface="Arial" panose="020B0604020202020204" pitchFamily="34" charset="0"/>
              </a:rPr>
              <a:t>Registered Office</a:t>
            </a:r>
            <a:r>
              <a:rPr lang="hi-IN" sz="2600" dirty="0">
                <a:solidFill>
                  <a:srgbClr val="000000"/>
                </a:solidFill>
                <a:latin typeface="Segoe UI Variable Small Light" pitchFamily="2" charset="0"/>
              </a:rPr>
              <a:t>: </a:t>
            </a:r>
            <a:r>
              <a:rPr lang="en-IN" sz="2600" dirty="0">
                <a:solidFill>
                  <a:srgbClr val="000000"/>
                </a:solidFill>
                <a:latin typeface="Segoe UI Variable Small Light" pitchFamily="2" charset="0"/>
                <a:cs typeface="Arial" panose="020B0604020202020204" pitchFamily="34" charset="0"/>
              </a:rPr>
              <a:t>NEW DELHI. </a:t>
            </a:r>
            <a:r>
              <a:rPr lang="en-US" sz="2600" dirty="0">
                <a:solidFill>
                  <a:srgbClr val="000000"/>
                </a:solidFill>
                <a:latin typeface="Segoe UI Variable Small Light" pitchFamily="2" charset="0"/>
                <a:cs typeface="Arial" panose="020B0604020202020204" pitchFamily="34" charset="0"/>
              </a:rPr>
              <a:t> </a:t>
            </a:r>
            <a:endParaRPr lang="en-IN" sz="2600" dirty="0">
              <a:solidFill>
                <a:srgbClr val="000000"/>
              </a:solidFill>
              <a:latin typeface="Segoe UI Variable Small Light" pitchFamily="2" charset="0"/>
              <a:cs typeface="Arial" panose="020B0604020202020204" pitchFamily="34" charset="0"/>
            </a:endParaRPr>
          </a:p>
          <a:p>
            <a:pPr marL="542925" indent="-542925">
              <a:lnSpc>
                <a:spcPct val="200000"/>
              </a:lnSpc>
              <a:spcBef>
                <a:spcPts val="1800"/>
              </a:spcBef>
              <a:buClr>
                <a:schemeClr val="tx2"/>
              </a:buClr>
              <a:buSzPct val="80000"/>
              <a:buFont typeface="Arial" panose="020B0604020202020204" pitchFamily="34" charset="0"/>
              <a:buChar char="•"/>
            </a:pPr>
            <a:r>
              <a:rPr lang="en-IN" sz="2600" dirty="0">
                <a:solidFill>
                  <a:srgbClr val="000000"/>
                </a:solidFill>
                <a:latin typeface="Segoe UI Variable Small Light" pitchFamily="2" charset="0"/>
                <a:cs typeface="Arial" panose="020B0604020202020204" pitchFamily="34" charset="0"/>
              </a:rPr>
              <a:t>Authorized share capital </a:t>
            </a:r>
            <a:r>
              <a:rPr lang="hi-IN" sz="2600" dirty="0">
                <a:solidFill>
                  <a:srgbClr val="000000"/>
                </a:solidFill>
                <a:latin typeface="Segoe UI Variable Small Light" pitchFamily="2" charset="0"/>
              </a:rPr>
              <a:t>:</a:t>
            </a:r>
            <a:r>
              <a:rPr lang="en-IN" sz="2600" dirty="0">
                <a:solidFill>
                  <a:srgbClr val="000000"/>
                </a:solidFill>
                <a:latin typeface="Segoe UI Variable Small Light" pitchFamily="2" charset="0"/>
                <a:cs typeface="Arial" panose="020B0604020202020204" pitchFamily="34" charset="0"/>
              </a:rPr>
              <a:t> ₹2000 Cr.</a:t>
            </a:r>
          </a:p>
        </p:txBody>
      </p:sp>
      <p:pic>
        <p:nvPicPr>
          <p:cNvPr id="4" name="Picture 3">
            <a:extLst>
              <a:ext uri="{FF2B5EF4-FFF2-40B4-BE49-F238E27FC236}">
                <a16:creationId xmlns:a16="http://schemas.microsoft.com/office/drawing/2014/main" id="{F8A7DE1B-EF6F-DC87-07A2-7B7A9940AD66}"/>
              </a:ext>
            </a:extLst>
          </p:cNvPr>
          <p:cNvPicPr>
            <a:picLocks noChangeAspect="1"/>
          </p:cNvPicPr>
          <p:nvPr/>
        </p:nvPicPr>
        <p:blipFill>
          <a:blip r:embed="rId3"/>
          <a:stretch>
            <a:fillRect/>
          </a:stretch>
        </p:blipFill>
        <p:spPr>
          <a:xfrm>
            <a:off x="110905" y="124034"/>
            <a:ext cx="891877" cy="856694"/>
          </a:xfrm>
          <a:prstGeom prst="rect">
            <a:avLst/>
          </a:prstGeom>
        </p:spPr>
      </p:pic>
      <p:sp>
        <p:nvSpPr>
          <p:cNvPr id="5" name="Slide Number Placeholder 4">
            <a:extLst>
              <a:ext uri="{FF2B5EF4-FFF2-40B4-BE49-F238E27FC236}">
                <a16:creationId xmlns:a16="http://schemas.microsoft.com/office/drawing/2014/main" id="{22C42A58-54C6-B235-2E34-6B63011723A8}"/>
              </a:ext>
            </a:extLst>
          </p:cNvPr>
          <p:cNvSpPr>
            <a:spLocks noGrp="1"/>
          </p:cNvSpPr>
          <p:nvPr>
            <p:ph type="sldNum" sz="quarter" idx="12"/>
          </p:nvPr>
        </p:nvSpPr>
        <p:spPr/>
        <p:txBody>
          <a:bodyPr/>
          <a:lstStyle/>
          <a:p>
            <a:fld id="{CA8D9AD5-F248-4919-864A-CFD76CC027D6}" type="slidenum">
              <a:rPr lang="en-IN" smtClean="0"/>
              <a:pPr/>
              <a:t>6</a:t>
            </a:fld>
            <a:endParaRPr lang="en-IN"/>
          </a:p>
        </p:txBody>
      </p:sp>
    </p:spTree>
    <p:extLst>
      <p:ext uri="{BB962C8B-B14F-4D97-AF65-F5344CB8AC3E}">
        <p14:creationId xmlns:p14="http://schemas.microsoft.com/office/powerpoint/2010/main" val="94940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1720" y="191165"/>
            <a:ext cx="7772400" cy="456060"/>
          </a:xfrm>
          <a:prstGeom prst="rect">
            <a:avLst/>
          </a:prstGeom>
        </p:spPr>
        <p:txBody>
          <a:bodyPr vert="horz" lIns="91440" tIns="45720" rIns="91440" bIns="45720" rtlCol="0" anchor="b">
            <a:noAutofit/>
          </a:bodyPr>
          <a:lstStyle/>
          <a:p>
            <a:pPr indent="0" algn="ctr">
              <a:lnSpc>
                <a:spcPct val="90000"/>
              </a:lnSpc>
              <a:spcBef>
                <a:spcPct val="0"/>
              </a:spcBef>
              <a:buFont typeface="Arial" pitchFamily="34" charset="0"/>
              <a:buNone/>
              <a:defRPr/>
            </a:pPr>
            <a:r>
              <a:rPr lang="en-IN" sz="2500" b="1" dirty="0">
                <a:solidFill>
                  <a:srgbClr val="0000FF"/>
                </a:solidFill>
                <a:latin typeface="Segoe UI Variable Small Light" pitchFamily="2" charset="0"/>
                <a:cs typeface="Arial" panose="020B0604020202020204" pitchFamily="34" charset="0"/>
              </a:rPr>
              <a:t>Activities of NCEL</a:t>
            </a:r>
          </a:p>
        </p:txBody>
      </p:sp>
      <p:sp>
        <p:nvSpPr>
          <p:cNvPr id="5" name="Subtitle 2"/>
          <p:cNvSpPr txBox="1">
            <a:spLocks/>
          </p:cNvSpPr>
          <p:nvPr/>
        </p:nvSpPr>
        <p:spPr>
          <a:xfrm>
            <a:off x="304800" y="714356"/>
            <a:ext cx="11506240" cy="6387052"/>
          </a:xfrm>
          <a:prstGeom prst="rect">
            <a:avLst/>
          </a:prstGeom>
        </p:spPr>
        <p:txBody>
          <a:bodyPr vert="horz" lIns="91440" tIns="45720" rIns="91440" bIns="45720" rtlCol="0">
            <a:noAutofit/>
          </a:bodyPr>
          <a:lstStyle/>
          <a:p>
            <a:pPr marR="0" lvl="0" algn="just" fontAlgn="auto">
              <a:lnSpc>
                <a:spcPct val="90000"/>
              </a:lnSpc>
              <a:spcBef>
                <a:spcPts val="1800"/>
              </a:spcBef>
              <a:spcAft>
                <a:spcPts val="0"/>
              </a:spcAft>
              <a:buClr>
                <a:schemeClr val="tx2"/>
              </a:buClr>
              <a:buSzPct val="80000"/>
              <a:tabLst/>
              <a:defRPr/>
            </a:pPr>
            <a:r>
              <a:rPr lang="en-IN" sz="2600" dirty="0">
                <a:solidFill>
                  <a:srgbClr val="000000"/>
                </a:solidFill>
                <a:latin typeface="Segoe UI Variable Small Light" pitchFamily="2" charset="0"/>
                <a:cs typeface="Arial" panose="020B0604020202020204" pitchFamily="34" charset="0"/>
              </a:rPr>
              <a:t>	NCEL will be specialised Export Agency to address the challenges and handhold cooperatives :</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facilitate</a:t>
            </a:r>
            <a:r>
              <a:rPr lang="en-IN" sz="2600" dirty="0">
                <a:solidFill>
                  <a:srgbClr val="000000"/>
                </a:solidFill>
                <a:latin typeface="Segoe UI Variable Small Light" pitchFamily="2" charset="0"/>
                <a:cs typeface="Arial" panose="020B0604020202020204" pitchFamily="34" charset="0"/>
              </a:rPr>
              <a:t> market positioning of cooperative products;</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create</a:t>
            </a:r>
            <a:r>
              <a:rPr lang="en-IN" sz="2600" dirty="0">
                <a:solidFill>
                  <a:srgbClr val="000000"/>
                </a:solidFill>
                <a:latin typeface="Segoe UI Variable Small Light" pitchFamily="2" charset="0"/>
                <a:cs typeface="Arial" panose="020B0604020202020204" pitchFamily="34" charset="0"/>
              </a:rPr>
              <a:t> export infrastructure and Logistic support;</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enhance</a:t>
            </a:r>
            <a:r>
              <a:rPr lang="en-IN" sz="2600" dirty="0">
                <a:solidFill>
                  <a:srgbClr val="000000"/>
                </a:solidFill>
                <a:latin typeface="Segoe UI Variable Small Light" pitchFamily="2" charset="0"/>
                <a:cs typeface="Arial" panose="020B0604020202020204" pitchFamily="34" charset="0"/>
              </a:rPr>
              <a:t> product quality &amp; standardization;</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comply</a:t>
            </a:r>
            <a:r>
              <a:rPr lang="en-IN" sz="2600" dirty="0">
                <a:solidFill>
                  <a:srgbClr val="000000"/>
                </a:solidFill>
                <a:latin typeface="Segoe UI Variable Small Light" pitchFamily="2" charset="0"/>
                <a:cs typeface="Arial" panose="020B0604020202020204" pitchFamily="34" charset="0"/>
              </a:rPr>
              <a:t> requisite certifications;</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undertake</a:t>
            </a:r>
            <a:r>
              <a:rPr lang="en-IN" sz="2600" dirty="0">
                <a:solidFill>
                  <a:srgbClr val="000000"/>
                </a:solidFill>
                <a:latin typeface="Segoe UI Variable Small Light" pitchFamily="2" charset="0"/>
                <a:cs typeface="Arial" panose="020B0604020202020204" pitchFamily="34" charset="0"/>
              </a:rPr>
              <a:t> international/national market research;</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provide </a:t>
            </a:r>
            <a:r>
              <a:rPr lang="en-IN" sz="2600" dirty="0">
                <a:solidFill>
                  <a:srgbClr val="000000"/>
                </a:solidFill>
                <a:latin typeface="Segoe UI Variable Small Light" pitchFamily="2" charset="0"/>
                <a:cs typeface="Arial" panose="020B0604020202020204" pitchFamily="34" charset="0"/>
              </a:rPr>
              <a:t>consultancy services on export related matters;</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act as </a:t>
            </a:r>
            <a:r>
              <a:rPr lang="en-IN" sz="2600" dirty="0">
                <a:solidFill>
                  <a:srgbClr val="000000"/>
                </a:solidFill>
                <a:latin typeface="Segoe UI Variable Small Light" pitchFamily="2" charset="0"/>
                <a:cs typeface="Arial" panose="020B0604020202020204" pitchFamily="34" charset="0"/>
              </a:rPr>
              <a:t>knowledge repository on cooperative exports; and</a:t>
            </a:r>
          </a:p>
          <a:p>
            <a:pPr marL="1971675" lvl="1" indent="-800100">
              <a:lnSpc>
                <a:spcPct val="90000"/>
              </a:lnSpc>
              <a:spcBef>
                <a:spcPts val="1800"/>
              </a:spcBef>
              <a:buClr>
                <a:schemeClr val="tx2"/>
              </a:buClr>
              <a:buSzPct val="80000"/>
              <a:buFont typeface="Wingdings" panose="05000000000000000000" pitchFamily="2" charset="2"/>
              <a:buChar char="Ø"/>
            </a:pPr>
            <a:r>
              <a:rPr lang="en-IN" sz="2600" dirty="0">
                <a:solidFill>
                  <a:srgbClr val="000000"/>
                </a:solidFill>
                <a:latin typeface="Segoe UI Variable Small Light" pitchFamily="2" charset="0"/>
                <a:cs typeface="Arial" panose="020B0604020202020204" pitchFamily="34" charset="0"/>
              </a:rPr>
              <a:t>To </a:t>
            </a:r>
            <a:r>
              <a:rPr lang="en-IN" sz="2600" b="1" dirty="0">
                <a:solidFill>
                  <a:srgbClr val="000000"/>
                </a:solidFill>
                <a:latin typeface="Segoe UI Variable Small Light" pitchFamily="2" charset="0"/>
                <a:cs typeface="Arial" panose="020B0604020202020204" pitchFamily="34" charset="0"/>
              </a:rPr>
              <a:t>fetch</a:t>
            </a:r>
            <a:r>
              <a:rPr lang="en-IN" sz="2600" dirty="0">
                <a:solidFill>
                  <a:srgbClr val="000000"/>
                </a:solidFill>
                <a:latin typeface="Segoe UI Variable Small Light" pitchFamily="2" charset="0"/>
                <a:cs typeface="Arial" panose="020B0604020202020204" pitchFamily="34" charset="0"/>
              </a:rPr>
              <a:t> better prices for cooperative products/services </a:t>
            </a:r>
            <a:r>
              <a:rPr lang="en-IN" sz="2600" b="1" dirty="0">
                <a:solidFill>
                  <a:srgbClr val="000000"/>
                </a:solidFill>
                <a:latin typeface="Segoe UI Variable Small Light" pitchFamily="2" charset="0"/>
                <a:cs typeface="Arial" panose="020B0604020202020204" pitchFamily="34" charset="0"/>
              </a:rPr>
              <a:t>by EXPORTS </a:t>
            </a:r>
            <a:r>
              <a:rPr lang="en-IN" sz="2600" dirty="0">
                <a:solidFill>
                  <a:srgbClr val="000000"/>
                </a:solidFill>
                <a:latin typeface="Segoe UI Variable Small Light" pitchFamily="2" charset="0"/>
                <a:cs typeface="Arial" panose="020B0604020202020204" pitchFamily="34" charset="0"/>
              </a:rPr>
              <a:t>of Co-op Produce &amp; provide max share of consumer rupee to producer </a:t>
            </a:r>
          </a:p>
          <a:p>
            <a:pPr marL="1524000" marR="0" lvl="0" indent="-352425" algn="just" defTabSz="914400" rtl="0" eaLnBrk="1" fontAlgn="auto" latinLnBrk="0" hangingPunct="1">
              <a:lnSpc>
                <a:spcPct val="150000"/>
              </a:lnSpc>
              <a:spcBef>
                <a:spcPts val="1800"/>
              </a:spcBef>
              <a:spcAft>
                <a:spcPts val="0"/>
              </a:spcAft>
              <a:buClr>
                <a:schemeClr val="tx2"/>
              </a:buClr>
              <a:buSzPct val="80000"/>
              <a:buFont typeface="Wingdings" panose="05000000000000000000" pitchFamily="2" charset="2"/>
              <a:buChar char="Ø"/>
              <a:tabLst/>
              <a:defRPr/>
            </a:pPr>
            <a:endParaRPr kumimoji="0" lang="en-IN" sz="2400" b="0" i="0" u="none" strike="noStrike" kern="1200" cap="none" spc="0" normalizeH="0" baseline="0" noProof="0" dirty="0">
              <a:ln>
                <a:noFill/>
              </a:ln>
              <a:solidFill>
                <a:schemeClr val="tx1"/>
              </a:solidFill>
              <a:effectLst/>
              <a:uLnTx/>
              <a:uFillTx/>
              <a:ea typeface="+mn-ea"/>
              <a:cs typeface="+mn-cs"/>
            </a:endParaRPr>
          </a:p>
          <a:p>
            <a:pPr marL="274320" marR="0" lvl="0" indent="-228600" algn="just" defTabSz="914400" rtl="0" eaLnBrk="1" fontAlgn="auto" latinLnBrk="0" hangingPunct="1">
              <a:lnSpc>
                <a:spcPct val="90000"/>
              </a:lnSpc>
              <a:spcBef>
                <a:spcPts val="1800"/>
              </a:spcBef>
              <a:spcAft>
                <a:spcPts val="0"/>
              </a:spcAft>
              <a:buClr>
                <a:schemeClr val="tx2"/>
              </a:buClr>
              <a:buSzPct val="80000"/>
              <a:buFont typeface="Wingdings" pitchFamily="2" charset="2"/>
              <a:buChar char="§"/>
              <a:tabLst/>
              <a:defRPr/>
            </a:pPr>
            <a:endParaRPr kumimoji="0" lang="en-IN" b="0" i="0" u="none" strike="noStrike" kern="1200" cap="none" spc="0" normalizeH="0" baseline="0" noProof="0" dirty="0">
              <a:ln>
                <a:noFill/>
              </a:ln>
              <a:solidFill>
                <a:schemeClr val="tx1"/>
              </a:solidFill>
              <a:effectLst/>
              <a:uLnTx/>
              <a:uFillTx/>
              <a:ea typeface="+mn-ea"/>
              <a:cs typeface="+mn-cs"/>
            </a:endParaRPr>
          </a:p>
          <a:p>
            <a:pPr marL="274320" marR="0" lvl="0" indent="-228600" algn="just" defTabSz="914400" rtl="0" eaLnBrk="1" fontAlgn="auto" latinLnBrk="0" hangingPunct="1">
              <a:lnSpc>
                <a:spcPct val="90000"/>
              </a:lnSpc>
              <a:spcBef>
                <a:spcPts val="1800"/>
              </a:spcBef>
              <a:spcAft>
                <a:spcPts val="0"/>
              </a:spcAft>
              <a:buClr>
                <a:schemeClr val="tx2"/>
              </a:buClr>
              <a:buSzPct val="80000"/>
              <a:buFont typeface="Wingdings" pitchFamily="2" charset="2"/>
              <a:buChar char="Ø"/>
              <a:tabLst/>
              <a:defRPr/>
            </a:pPr>
            <a:endParaRPr kumimoji="0" lang="en-IN" b="0" i="0" u="none" strike="noStrike" kern="1200" cap="none" spc="0" normalizeH="0" baseline="0" noProof="0" dirty="0">
              <a:ln>
                <a:noFill/>
              </a:ln>
              <a:solidFill>
                <a:schemeClr val="tx1"/>
              </a:solidFill>
              <a:effectLst/>
              <a:uLnTx/>
              <a:uFillTx/>
              <a:ea typeface="+mn-ea"/>
              <a:cs typeface="+mn-cs"/>
            </a:endParaRPr>
          </a:p>
          <a:p>
            <a:pPr marL="274320" marR="0" lvl="0" indent="-228600" algn="just" defTabSz="914400" rtl="0" eaLnBrk="1" fontAlgn="auto" latinLnBrk="0" hangingPunct="1">
              <a:lnSpc>
                <a:spcPct val="90000"/>
              </a:lnSpc>
              <a:spcBef>
                <a:spcPts val="1800"/>
              </a:spcBef>
              <a:spcAft>
                <a:spcPts val="0"/>
              </a:spcAft>
              <a:buClr>
                <a:schemeClr val="tx2"/>
              </a:buClr>
              <a:buSzPct val="80000"/>
              <a:buFont typeface="Wingdings" pitchFamily="2" charset="2"/>
              <a:buChar char="Ø"/>
              <a:tabLst/>
              <a:defRPr/>
            </a:pPr>
            <a:endParaRPr kumimoji="0" lang="en-IN" b="0" i="0" u="none" strike="noStrike" kern="1200" cap="none" spc="0" normalizeH="0" baseline="0" noProof="0" dirty="0">
              <a:ln>
                <a:noFill/>
              </a:ln>
              <a:solidFill>
                <a:schemeClr val="tx1"/>
              </a:solidFill>
              <a:effectLst/>
              <a:uLnTx/>
              <a:uFillTx/>
              <a:ea typeface="+mn-ea"/>
              <a:cs typeface="+mn-cs"/>
            </a:endParaRPr>
          </a:p>
        </p:txBody>
      </p:sp>
      <p:pic>
        <p:nvPicPr>
          <p:cNvPr id="2" name="Picture 1">
            <a:extLst>
              <a:ext uri="{FF2B5EF4-FFF2-40B4-BE49-F238E27FC236}">
                <a16:creationId xmlns:a16="http://schemas.microsoft.com/office/drawing/2014/main" id="{5BC55413-5060-2A53-D70A-603C28A54636}"/>
              </a:ext>
            </a:extLst>
          </p:cNvPr>
          <p:cNvPicPr>
            <a:picLocks noChangeAspect="1"/>
          </p:cNvPicPr>
          <p:nvPr/>
        </p:nvPicPr>
        <p:blipFill>
          <a:blip r:embed="rId3"/>
          <a:stretch>
            <a:fillRect/>
          </a:stretch>
        </p:blipFill>
        <p:spPr>
          <a:xfrm>
            <a:off x="110905" y="124034"/>
            <a:ext cx="891877" cy="856694"/>
          </a:xfrm>
          <a:prstGeom prst="rect">
            <a:avLst/>
          </a:prstGeom>
        </p:spPr>
      </p:pic>
      <p:sp>
        <p:nvSpPr>
          <p:cNvPr id="3" name="Slide Number Placeholder 2">
            <a:extLst>
              <a:ext uri="{FF2B5EF4-FFF2-40B4-BE49-F238E27FC236}">
                <a16:creationId xmlns:a16="http://schemas.microsoft.com/office/drawing/2014/main" id="{7A23ADB8-E791-7BCB-EB62-00B21F41BBCF}"/>
              </a:ext>
            </a:extLst>
          </p:cNvPr>
          <p:cNvSpPr>
            <a:spLocks noGrp="1"/>
          </p:cNvSpPr>
          <p:nvPr>
            <p:ph type="sldNum" sz="quarter" idx="12"/>
          </p:nvPr>
        </p:nvSpPr>
        <p:spPr/>
        <p:txBody>
          <a:bodyPr/>
          <a:lstStyle/>
          <a:p>
            <a:fld id="{CA8D9AD5-F248-4919-864A-CFD76CC027D6}" type="slidenum">
              <a:rPr lang="en-IN" smtClean="0"/>
              <a:pPr/>
              <a:t>7</a:t>
            </a:fld>
            <a:endParaRPr lang="en-IN"/>
          </a:p>
        </p:txBody>
      </p:sp>
    </p:spTree>
    <p:extLst>
      <p:ext uri="{BB962C8B-B14F-4D97-AF65-F5344CB8AC3E}">
        <p14:creationId xmlns:p14="http://schemas.microsoft.com/office/powerpoint/2010/main" val="71344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E7B351-68E6-8CA0-7EA3-236E6194D5CD}"/>
              </a:ext>
            </a:extLst>
          </p:cNvPr>
          <p:cNvSpPr txBox="1"/>
          <p:nvPr/>
        </p:nvSpPr>
        <p:spPr>
          <a:xfrm>
            <a:off x="3169781" y="362050"/>
            <a:ext cx="6840760" cy="480131"/>
          </a:xfrm>
          <a:prstGeom prst="rect">
            <a:avLst/>
          </a:prstGeom>
          <a:noFill/>
        </p:spPr>
        <p:txBody>
          <a:bodyPr wrap="square" rtlCol="0">
            <a:spAutoFit/>
          </a:bodyPr>
          <a:lstStyle/>
          <a:p>
            <a:pPr algn="ctr">
              <a:lnSpc>
                <a:spcPct val="90000"/>
              </a:lnSpc>
              <a:spcBef>
                <a:spcPct val="0"/>
              </a:spcBef>
              <a:defRPr/>
            </a:pPr>
            <a:r>
              <a:rPr lang="en-US" sz="2800" b="1" dirty="0">
                <a:solidFill>
                  <a:srgbClr val="0000FF"/>
                </a:solidFill>
                <a:latin typeface="Segoe UI Variable Small Light" pitchFamily="2" charset="0"/>
                <a:cs typeface="Arial" panose="020B0604020202020204" pitchFamily="34" charset="0"/>
              </a:rPr>
              <a:t>THANK YOU</a:t>
            </a:r>
            <a:endParaRPr lang="en-IN" sz="2800" b="1" dirty="0">
              <a:solidFill>
                <a:srgbClr val="0000FF"/>
              </a:solidFill>
              <a:latin typeface="Segoe UI Variable Small Light" pitchFamily="2" charset="0"/>
              <a:cs typeface="Arial" panose="020B0604020202020204" pitchFamily="34" charset="0"/>
            </a:endParaRPr>
          </a:p>
        </p:txBody>
      </p:sp>
      <p:pic>
        <p:nvPicPr>
          <p:cNvPr id="3" name="Picture 2">
            <a:extLst>
              <a:ext uri="{FF2B5EF4-FFF2-40B4-BE49-F238E27FC236}">
                <a16:creationId xmlns:a16="http://schemas.microsoft.com/office/drawing/2014/main" id="{020F2B2F-F3D7-BA88-0907-9A0198F9A907}"/>
              </a:ext>
            </a:extLst>
          </p:cNvPr>
          <p:cNvPicPr>
            <a:picLocks noChangeAspect="1"/>
          </p:cNvPicPr>
          <p:nvPr/>
        </p:nvPicPr>
        <p:blipFill>
          <a:blip r:embed="rId3"/>
          <a:stretch>
            <a:fillRect/>
          </a:stretch>
        </p:blipFill>
        <p:spPr>
          <a:xfrm>
            <a:off x="604521" y="956803"/>
            <a:ext cx="1682590" cy="1616215"/>
          </a:xfrm>
          <a:prstGeom prst="rect">
            <a:avLst/>
          </a:prstGeom>
        </p:spPr>
      </p:pic>
      <p:sp>
        <p:nvSpPr>
          <p:cNvPr id="4" name="Slide Number Placeholder 3">
            <a:extLst>
              <a:ext uri="{FF2B5EF4-FFF2-40B4-BE49-F238E27FC236}">
                <a16:creationId xmlns:a16="http://schemas.microsoft.com/office/drawing/2014/main" id="{CE6C6BC7-02D6-9D58-3CBC-D2BFDB6B4E8D}"/>
              </a:ext>
            </a:extLst>
          </p:cNvPr>
          <p:cNvSpPr>
            <a:spLocks noGrp="1"/>
          </p:cNvSpPr>
          <p:nvPr>
            <p:ph type="sldNum" sz="quarter" idx="12"/>
          </p:nvPr>
        </p:nvSpPr>
        <p:spPr/>
        <p:txBody>
          <a:bodyPr/>
          <a:lstStyle/>
          <a:p>
            <a:fld id="{CA8D9AD5-F248-4919-864A-CFD76CC027D6}" type="slidenum">
              <a:rPr lang="en-IN" smtClean="0"/>
              <a:pPr/>
              <a:t>8</a:t>
            </a:fld>
            <a:endParaRPr lang="en-IN"/>
          </a:p>
        </p:txBody>
      </p:sp>
      <p:pic>
        <p:nvPicPr>
          <p:cNvPr id="7" name="Picture 6" descr="Handshake between two people with a city in the background&#10;&#10;Description automatically generated">
            <a:extLst>
              <a:ext uri="{FF2B5EF4-FFF2-40B4-BE49-F238E27FC236}">
                <a16:creationId xmlns:a16="http://schemas.microsoft.com/office/drawing/2014/main" id="{A5070F4C-BC39-82BC-4C53-D2518351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32" y="1067147"/>
            <a:ext cx="7381208" cy="5534821"/>
          </a:xfrm>
          <a:prstGeom prst="rect">
            <a:avLst/>
          </a:prstGeom>
        </p:spPr>
      </p:pic>
      <p:pic>
        <p:nvPicPr>
          <p:cNvPr id="8" name="Picture 5">
            <a:extLst>
              <a:ext uri="{FF2B5EF4-FFF2-40B4-BE49-F238E27FC236}">
                <a16:creationId xmlns:a16="http://schemas.microsoft.com/office/drawing/2014/main" id="{3679240D-0B5E-1982-4B70-035A9CD24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89" y="3807820"/>
            <a:ext cx="2088232"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1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90948-693C-495E-A997-F81FB6D13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4B5336-6EAA-48CF-9D13-474FDE2931C6}">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4A0AB41-DD6B-45B8-84A1-115B114C3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7949</TotalTime>
  <Words>897</Words>
  <Application>Microsoft Office PowerPoint</Application>
  <PresentationFormat>Widescreen</PresentationFormat>
  <Paragraphs>77</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Bookman Old Style</vt:lpstr>
      <vt:lpstr>Corbel</vt:lpstr>
      <vt:lpstr>Euphemia</vt:lpstr>
      <vt:lpstr>Nirmala UI</vt:lpstr>
      <vt:lpstr>Segoe UI Variable Small Light</vt:lpstr>
      <vt:lpstr>Times New Roman</vt:lpstr>
      <vt:lpstr>Wingdings</vt:lpstr>
      <vt:lpstr>Banded Design Blue 16x9</vt:lpstr>
      <vt:lpstr>PowerPoint Presentation</vt:lpstr>
      <vt:lpstr>      INTRODUCTION – National Cooperative Exports Ltd (NCEL)</vt:lpstr>
      <vt:lpstr>VISION : SAHAKAR SE SAMRIDDHI – PROGRESS THRU CO-OP</vt:lpstr>
      <vt:lpstr>STATUTORY / LEGAL APPROVALS </vt:lpstr>
      <vt:lpstr>STRUCTURE</vt:lpstr>
      <vt:lpstr>STRUCTURE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Summer</dc:creator>
  <cp:lastModifiedBy>Mukesh  Dave</cp:lastModifiedBy>
  <cp:revision>598</cp:revision>
  <cp:lastPrinted>2023-07-27T03:47:37Z</cp:lastPrinted>
  <dcterms:created xsi:type="dcterms:W3CDTF">2013-04-05T19:58:21Z</dcterms:created>
  <dcterms:modified xsi:type="dcterms:W3CDTF">2023-09-02T04:07:03Z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