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5"/>
  </p:sldMasterIdLst>
  <p:notesMasterIdLst>
    <p:notesMasterId r:id="rId16"/>
  </p:notesMasterIdLst>
  <p:sldIdLst>
    <p:sldId id="456" r:id="rId6"/>
    <p:sldId id="458" r:id="rId7"/>
    <p:sldId id="457" r:id="rId8"/>
    <p:sldId id="459" r:id="rId9"/>
    <p:sldId id="460" r:id="rId10"/>
    <p:sldId id="461" r:id="rId11"/>
    <p:sldId id="462" r:id="rId12"/>
    <p:sldId id="463" r:id="rId13"/>
    <p:sldId id="464" r:id="rId14"/>
    <p:sldId id="4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E4C6C7-11DB-F996-C171-508A2EA09B46}" name="Gallant, Meaghan -PVP [She,Her | Elle]" initials="MG" userId="S::meaghan.gallant@international.gc.ca::ed5983a6-572a-458c-88d3-5ebcfeb1272d" providerId="AD"/>
  <p188:author id="{BBD44CD2-4B68-914A-25A2-F93EAC03B2A2}" name="D'Aoust, Sarah -PVP [She,Her | Elle]" initials="DE" userId="S::sarah.daoust@international.gc.ca::9e5bf320-f86d-416f-ac34-e961590ce8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9359"/>
    <a:srgbClr val="976DAF"/>
    <a:srgbClr val="009DAA"/>
    <a:srgbClr val="71912E"/>
    <a:srgbClr val="39BEC5"/>
    <a:srgbClr val="4EA72E"/>
    <a:srgbClr val="177CA4"/>
    <a:srgbClr val="3B7D2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248C2-0A31-4AB3-A72F-E107B3EA7C89}" v="3126" dt="2024-11-08T19:31:34.577"/>
    <p1510:client id="{40D3FF34-B0A2-85C0-5FF4-659492FE9702}" v="74" dt="2024-11-08T16:45:35.315"/>
    <p1510:client id="{75CE5D5B-1D6F-25D8-A874-766C6F944E37}" v="152" dt="2024-11-07T20:29:12.721"/>
    <p1510:client id="{A10AD8F0-9839-C145-4EE5-77F29A261EFC}" v="538" dt="2024-11-08T19:15:40.396"/>
    <p1510:client id="{A3149313-7A83-150B-7C5A-6FAB51C85877}" v="32" dt="2024-11-08T18:21:27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2B99E-6175-4E00-ACEC-3EBA0218910B}" type="datetimeFigureOut">
              <a:rPr lang="en-CA" smtClean="0"/>
              <a:t>2024-11-08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414C4-EF67-4120-964D-C2E939EC37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813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439E825E-5265-004D-9F72-4BC4E648B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4068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B1301-01C5-BE46-85EC-E09B4227C4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4260" y="3510"/>
            <a:ext cx="12240683" cy="2414135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9AC7BBD-A3B1-2343-A936-B3F9D730A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1939" y="3155150"/>
            <a:ext cx="10544567" cy="54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5A8D4819-8147-6644-B07A-B7B7DA47C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1274" y="5032220"/>
            <a:ext cx="10544567" cy="247523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710FB1-D1DF-7E4B-9231-AAC94E83593E}"/>
              </a:ext>
            </a:extLst>
          </p:cNvPr>
          <p:cNvSpPr/>
          <p:nvPr userDrawn="1"/>
        </p:nvSpPr>
        <p:spPr>
          <a:xfrm>
            <a:off x="0" y="3175269"/>
            <a:ext cx="960107" cy="96010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00ADA3AC-6AF6-4449-8B0A-FB96A306F9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1274" y="3715048"/>
            <a:ext cx="10544567" cy="420328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A39098-C02C-AD4F-9364-10EA444ACC6E}"/>
              </a:ext>
            </a:extLst>
          </p:cNvPr>
          <p:cNvCxnSpPr/>
          <p:nvPr userDrawn="1"/>
        </p:nvCxnSpPr>
        <p:spPr>
          <a:xfrm>
            <a:off x="960107" y="5032221"/>
            <a:ext cx="0" cy="114436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127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3" userDrawn="1">
          <p15:clr>
            <a:srgbClr val="FBAE40"/>
          </p15:clr>
        </p15:guide>
        <p15:guide id="2" pos="716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98D69B43-4B4C-FD45-B6B4-C08D2EAF8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356D3C83-767D-DA41-974C-7A55925A269A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579592-760F-BF47-AD17-7FAC5947A722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1499C3-CFE3-944E-BDE4-158414556C1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90D2F4-3640-8F4A-A89B-AC955F4EBE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1477" y="791544"/>
            <a:ext cx="4833641" cy="621233"/>
          </a:xfr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D963C50-F06F-DB4E-9175-369441FF6E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1478" y="1412777"/>
            <a:ext cx="4833641" cy="1073401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71A27AE4-8A50-F147-B14E-90CAE60F97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91477" y="2662092"/>
            <a:ext cx="10081121" cy="3309937"/>
          </a:xfrm>
        </p:spPr>
        <p:txBody>
          <a:bodyPr>
            <a:normAutofit/>
          </a:bodyPr>
          <a:lstStyle>
            <a:lvl1pPr>
              <a:defRPr sz="1333" b="0">
                <a:solidFill>
                  <a:schemeClr val="tx2"/>
                </a:solidFill>
              </a:defRPr>
            </a:lvl1pPr>
          </a:lstStyle>
          <a:p>
            <a:r>
              <a:rPr lang="en-US"/>
              <a:t>Content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DBB723-5277-CA41-8A28-D4BAABC30F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2320" y="791543"/>
            <a:ext cx="846667" cy="795867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28F796-9AD8-764A-9E17-0AD8938DA9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6469" y="791544"/>
            <a:ext cx="4833641" cy="621233"/>
          </a:xfr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B4D2DB56-BA1F-1C4E-AAAC-1C4E0EF2F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6470" y="1412777"/>
            <a:ext cx="4833641" cy="1073401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61477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98D69B43-4B4C-FD45-B6B4-C08D2EAF8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356D3C83-767D-DA41-974C-7A55925A269A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579592-760F-BF47-AD17-7FAC5947A722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1499C3-CFE3-944E-BDE4-158414556C1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90D2F4-3640-8F4A-A89B-AC955F4EBE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1477" y="791544"/>
            <a:ext cx="4833641" cy="621233"/>
          </a:xfr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D963C50-F06F-DB4E-9175-369441FF6E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1478" y="1412777"/>
            <a:ext cx="4833641" cy="1073401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71A27AE4-8A50-F147-B14E-90CAE60F97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91477" y="2662092"/>
            <a:ext cx="10081121" cy="3309937"/>
          </a:xfrm>
        </p:spPr>
        <p:txBody>
          <a:bodyPr>
            <a:normAutofit/>
          </a:bodyPr>
          <a:lstStyle>
            <a:lvl1pPr>
              <a:defRPr sz="1333" b="0">
                <a:solidFill>
                  <a:schemeClr val="tx2"/>
                </a:solidFill>
              </a:defRPr>
            </a:lvl1pPr>
          </a:lstStyle>
          <a:p>
            <a:r>
              <a:rPr lang="en-US"/>
              <a:t>Content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DBB723-5277-CA41-8A28-D4BAABC30F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3500" y="791543"/>
            <a:ext cx="829027" cy="795867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28F796-9AD8-764A-9E17-0AD8938DA9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6469" y="791544"/>
            <a:ext cx="4833641" cy="621233"/>
          </a:xfr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B4D2DB56-BA1F-1C4E-AAAC-1C4E0EF2F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6470" y="1412777"/>
            <a:ext cx="4833641" cy="1073401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628597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2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98D69B43-4B4C-FD45-B6B4-C08D2EAF8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356D3C83-767D-DA41-974C-7A55925A269A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579592-760F-BF47-AD17-7FAC5947A722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1499C3-CFE3-944E-BDE4-158414556C1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28F796-9AD8-764A-9E17-0AD8938DA9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6469" y="995059"/>
            <a:ext cx="4833641" cy="609739"/>
          </a:xfr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B4D2DB56-BA1F-1C4E-AAAC-1C4E0EF2F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6470" y="1604798"/>
            <a:ext cx="4833641" cy="736997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AFA7B-7587-6E42-A303-92DD71850745}"/>
              </a:ext>
            </a:extLst>
          </p:cNvPr>
          <p:cNvSpPr/>
          <p:nvPr userDrawn="1"/>
        </p:nvSpPr>
        <p:spPr>
          <a:xfrm>
            <a:off x="-2" y="1028734"/>
            <a:ext cx="4981115" cy="48245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4468B6-A7E0-8742-BE71-7B74D777E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7" y="1796819"/>
            <a:ext cx="3168351" cy="54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4D7A4A2B-53C2-5E4F-A3B3-F297A5C7B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8791" y="2356717"/>
            <a:ext cx="3168351" cy="420328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3" name="Text Placeholder 46">
            <a:extLst>
              <a:ext uri="{FF2B5EF4-FFF2-40B4-BE49-F238E27FC236}">
                <a16:creationId xmlns:a16="http://schemas.microsoft.com/office/drawing/2014/main" id="{C1322D42-0CB6-1D43-A3CB-35C86094B2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8793" y="2948948"/>
            <a:ext cx="3168348" cy="1573723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AD3D29-B2A8-EC44-BF4E-498DB6986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10" y="1796819"/>
            <a:ext cx="649364" cy="623391"/>
          </a:xfrm>
          <a:prstGeom prst="rect">
            <a:avLst/>
          </a:prstGeom>
        </p:spPr>
      </p:pic>
      <p:sp>
        <p:nvSpPr>
          <p:cNvPr id="17" name="Picture Placeholder 47">
            <a:extLst>
              <a:ext uri="{FF2B5EF4-FFF2-40B4-BE49-F238E27FC236}">
                <a16:creationId xmlns:a16="http://schemas.microsoft.com/office/drawing/2014/main" id="{923ABE10-D749-4A4B-A438-782C40440AD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616469" y="2824101"/>
            <a:ext cx="4833641" cy="3029143"/>
          </a:xfrm>
        </p:spPr>
        <p:txBody>
          <a:bodyPr>
            <a:normAutofit/>
          </a:bodyPr>
          <a:lstStyle>
            <a:lvl1pPr>
              <a:defRPr sz="1333" b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53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98D69B43-4B4C-FD45-B6B4-C08D2EAF8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356D3C83-767D-DA41-974C-7A55925A269A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579592-760F-BF47-AD17-7FAC5947A722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1499C3-CFE3-944E-BDE4-158414556C1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28F796-9AD8-764A-9E17-0AD8938DA9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6469" y="995059"/>
            <a:ext cx="4833641" cy="609739"/>
          </a:xfr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B4D2DB56-BA1F-1C4E-AAAC-1C4E0EF2F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6470" y="1604798"/>
            <a:ext cx="4833641" cy="736997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AFA7B-7587-6E42-A303-92DD71850745}"/>
              </a:ext>
            </a:extLst>
          </p:cNvPr>
          <p:cNvSpPr/>
          <p:nvPr userDrawn="1"/>
        </p:nvSpPr>
        <p:spPr>
          <a:xfrm>
            <a:off x="-2" y="1028734"/>
            <a:ext cx="4981115" cy="48245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4468B6-A7E0-8742-BE71-7B74D777E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7" y="1796819"/>
            <a:ext cx="3168351" cy="54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4D7A4A2B-53C2-5E4F-A3B3-F297A5C7B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8791" y="2356717"/>
            <a:ext cx="3168351" cy="420328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3" name="Text Placeholder 46">
            <a:extLst>
              <a:ext uri="{FF2B5EF4-FFF2-40B4-BE49-F238E27FC236}">
                <a16:creationId xmlns:a16="http://schemas.microsoft.com/office/drawing/2014/main" id="{C1322D42-0CB6-1D43-A3CB-35C86094B2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8793" y="2948948"/>
            <a:ext cx="3168348" cy="1573723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AD3D29-B2A8-EC44-BF4E-498DB6986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796819"/>
            <a:ext cx="663181" cy="623391"/>
          </a:xfrm>
          <a:prstGeom prst="rect">
            <a:avLst/>
          </a:prstGeom>
        </p:spPr>
      </p:pic>
      <p:sp>
        <p:nvSpPr>
          <p:cNvPr id="17" name="Picture Placeholder 47">
            <a:extLst>
              <a:ext uri="{FF2B5EF4-FFF2-40B4-BE49-F238E27FC236}">
                <a16:creationId xmlns:a16="http://schemas.microsoft.com/office/drawing/2014/main" id="{923ABE10-D749-4A4B-A438-782C40440AD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616469" y="2824101"/>
            <a:ext cx="4833641" cy="3029143"/>
          </a:xfrm>
        </p:spPr>
        <p:txBody>
          <a:bodyPr>
            <a:normAutofit/>
          </a:bodyPr>
          <a:lstStyle>
            <a:lvl1pPr>
              <a:defRPr sz="1333" b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08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88B954-45F7-8341-82FC-62EF498B6BDB}"/>
              </a:ext>
            </a:extLst>
          </p:cNvPr>
          <p:cNvCxnSpPr>
            <a:cxnSpLocks/>
          </p:cNvCxnSpPr>
          <p:nvPr userDrawn="1"/>
        </p:nvCxnSpPr>
        <p:spPr>
          <a:xfrm>
            <a:off x="1199456" y="791543"/>
            <a:ext cx="0" cy="499330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138D48B0-4758-F041-A76A-A455D7AF1C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9977" y="5156775"/>
            <a:ext cx="9872616" cy="669415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Content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F867D-66DE-5D4E-B5CD-08C4130C1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320" y="791543"/>
            <a:ext cx="846667" cy="795867"/>
          </a:xfrm>
          <a:prstGeom prst="rect">
            <a:avLst/>
          </a:prstGeom>
        </p:spPr>
      </p:pic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7BC916AE-6C1D-F74C-814B-0B0C58EDAB53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666258-5A5A-894E-9EF8-68C5291D5C96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1B198C-644F-F54E-BD5F-33B22A56714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BD98DCE-8FB2-DC44-AE88-86D87BD653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9980" y="791543"/>
            <a:ext cx="4784061" cy="529611"/>
          </a:xfrm>
        </p:spPr>
        <p:txBody>
          <a:bodyPr>
            <a:noAutofit/>
          </a:bodyPr>
          <a:lstStyle>
            <a:lvl1pPr marL="0" indent="0">
              <a:buNone/>
              <a:defRPr sz="2667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F0281821-1C8C-C74E-8F4A-6D0DDB18E4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978" y="1330253"/>
            <a:ext cx="4784053" cy="3538907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1B840208-4A66-484B-91DF-3EA67C096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88543" y="791543"/>
            <a:ext cx="4784061" cy="529611"/>
          </a:xfrm>
        </p:spPr>
        <p:txBody>
          <a:bodyPr>
            <a:noAutofit/>
          </a:bodyPr>
          <a:lstStyle>
            <a:lvl1pPr marL="0" indent="0">
              <a:buNone/>
              <a:defRPr sz="2667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770A23C6-E215-9741-B630-A44160378B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88540" y="1330253"/>
            <a:ext cx="4784053" cy="3538907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012796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88B954-45F7-8341-82FC-62EF498B6BDB}"/>
              </a:ext>
            </a:extLst>
          </p:cNvPr>
          <p:cNvCxnSpPr>
            <a:cxnSpLocks/>
          </p:cNvCxnSpPr>
          <p:nvPr userDrawn="1"/>
        </p:nvCxnSpPr>
        <p:spPr>
          <a:xfrm>
            <a:off x="1199456" y="791543"/>
            <a:ext cx="0" cy="499330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138D48B0-4758-F041-A76A-A455D7AF1C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9977" y="5156775"/>
            <a:ext cx="9872616" cy="669415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Content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F867D-66DE-5D4E-B5CD-08C4130C1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500" y="791543"/>
            <a:ext cx="829027" cy="795867"/>
          </a:xfrm>
          <a:prstGeom prst="rect">
            <a:avLst/>
          </a:prstGeom>
        </p:spPr>
      </p:pic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7BC916AE-6C1D-F74C-814B-0B0C58EDAB53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666258-5A5A-894E-9EF8-68C5291D5C96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1B198C-644F-F54E-BD5F-33B22A56714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BD98DCE-8FB2-DC44-AE88-86D87BD653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9980" y="791543"/>
            <a:ext cx="4784061" cy="529611"/>
          </a:xfrm>
        </p:spPr>
        <p:txBody>
          <a:bodyPr>
            <a:noAutofit/>
          </a:bodyPr>
          <a:lstStyle>
            <a:lvl1pPr marL="0" indent="0">
              <a:buNone/>
              <a:defRPr sz="2667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F0281821-1C8C-C74E-8F4A-6D0DDB18E4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978" y="1330253"/>
            <a:ext cx="4784053" cy="3538907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1B840208-4A66-484B-91DF-3EA67C096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88543" y="791543"/>
            <a:ext cx="4784061" cy="529611"/>
          </a:xfrm>
        </p:spPr>
        <p:txBody>
          <a:bodyPr>
            <a:noAutofit/>
          </a:bodyPr>
          <a:lstStyle>
            <a:lvl1pPr marL="0" indent="0">
              <a:buNone/>
              <a:defRPr sz="2667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770A23C6-E215-9741-B630-A44160378B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88540" y="1330253"/>
            <a:ext cx="4784053" cy="3538907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744548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2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98D69B43-4B4C-FD45-B6B4-C08D2EAF8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356D3C83-767D-DA41-974C-7A55925A269A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1499C3-CFE3-944E-BDE4-158414556C1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AFA7B-7587-6E42-A303-92DD71850745}"/>
              </a:ext>
            </a:extLst>
          </p:cNvPr>
          <p:cNvSpPr/>
          <p:nvPr userDrawn="1"/>
        </p:nvSpPr>
        <p:spPr>
          <a:xfrm>
            <a:off x="2" y="0"/>
            <a:ext cx="426170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>
              <a:solidFill>
                <a:schemeClr val="tx1"/>
              </a:solidFill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4468B6-A7E0-8742-BE71-7B74D777E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8632" y="1028734"/>
            <a:ext cx="5664635" cy="54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4D7A4A2B-53C2-5E4F-A3B3-F297A5C7B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7967" y="1588632"/>
            <a:ext cx="5664635" cy="420328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3" name="Text Placeholder 46">
            <a:extLst>
              <a:ext uri="{FF2B5EF4-FFF2-40B4-BE49-F238E27FC236}">
                <a16:creationId xmlns:a16="http://schemas.microsoft.com/office/drawing/2014/main" id="{C1322D42-0CB6-1D43-A3CB-35C86094B2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7968" y="2180862"/>
            <a:ext cx="5664629" cy="3264343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BA2AE9D-0F55-034C-8A68-7720BBAA9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573709"/>
            <a:ext cx="4919100" cy="396260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579592-760F-BF47-AD17-7FAC5947A722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6174E8A-AF0F-DA47-9792-E540F66DE7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261711" y="1028733"/>
            <a:ext cx="846667" cy="79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59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98D69B43-4B4C-FD45-B6B4-C08D2EAF8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356D3C83-767D-DA41-974C-7A55925A269A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1499C3-CFE3-944E-BDE4-158414556C1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AFA7B-7587-6E42-A303-92DD71850745}"/>
              </a:ext>
            </a:extLst>
          </p:cNvPr>
          <p:cNvSpPr/>
          <p:nvPr userDrawn="1"/>
        </p:nvSpPr>
        <p:spPr>
          <a:xfrm>
            <a:off x="2" y="0"/>
            <a:ext cx="42617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>
              <a:solidFill>
                <a:schemeClr val="tx1"/>
              </a:solidFill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4468B6-A7E0-8742-BE71-7B74D777E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8632" y="1028734"/>
            <a:ext cx="5664635" cy="54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4D7A4A2B-53C2-5E4F-A3B3-F297A5C7B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7967" y="1588632"/>
            <a:ext cx="5664635" cy="420328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3" name="Text Placeholder 46">
            <a:extLst>
              <a:ext uri="{FF2B5EF4-FFF2-40B4-BE49-F238E27FC236}">
                <a16:creationId xmlns:a16="http://schemas.microsoft.com/office/drawing/2014/main" id="{C1322D42-0CB6-1D43-A3CB-35C86094B2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7968" y="2180862"/>
            <a:ext cx="5664629" cy="3264343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BA2AE9D-0F55-034C-8A68-7720BBAA93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573709"/>
            <a:ext cx="4919100" cy="396260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579592-760F-BF47-AD17-7FAC5947A722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6174E8A-AF0F-DA47-9792-E540F66DE7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261711" y="1028733"/>
            <a:ext cx="829027" cy="7958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279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88B954-45F7-8341-82FC-62EF498B6BDB}"/>
              </a:ext>
            </a:extLst>
          </p:cNvPr>
          <p:cNvCxnSpPr>
            <a:cxnSpLocks/>
          </p:cNvCxnSpPr>
          <p:nvPr userDrawn="1"/>
        </p:nvCxnSpPr>
        <p:spPr>
          <a:xfrm>
            <a:off x="1199456" y="791543"/>
            <a:ext cx="0" cy="499330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138D48B0-4758-F041-A76A-A455D7AF1C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9977" y="5156775"/>
            <a:ext cx="9872616" cy="669415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Content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F867D-66DE-5D4E-B5CD-08C4130C1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500" y="791543"/>
            <a:ext cx="829027" cy="795867"/>
          </a:xfrm>
          <a:prstGeom prst="rect">
            <a:avLst/>
          </a:prstGeom>
        </p:spPr>
      </p:pic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7BC916AE-6C1D-F74C-814B-0B0C58EDAB53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666258-5A5A-894E-9EF8-68C5291D5C96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1B198C-644F-F54E-BD5F-33B22A56714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7">
            <a:extLst>
              <a:ext uri="{FF2B5EF4-FFF2-40B4-BE49-F238E27FC236}">
                <a16:creationId xmlns:a16="http://schemas.microsoft.com/office/drawing/2014/main" id="{4073B893-ACDD-6043-849A-BF240E391D7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599978" y="788675"/>
            <a:ext cx="9872612" cy="3888463"/>
          </a:xfrm>
        </p:spPr>
        <p:txBody>
          <a:bodyPr>
            <a:normAutofit/>
          </a:bodyPr>
          <a:lstStyle>
            <a:lvl1pPr>
              <a:defRPr sz="1333" b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61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intfor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B65BE765-ED20-3740-AEA2-273AF8635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2585" y="1997790"/>
            <a:ext cx="3894668" cy="804897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43" name="Text Placeholder 19">
            <a:extLst>
              <a:ext uri="{FF2B5EF4-FFF2-40B4-BE49-F238E27FC236}">
                <a16:creationId xmlns:a16="http://schemas.microsoft.com/office/drawing/2014/main" id="{A48CEC41-C7D0-244A-A19B-FD5E435692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2585" y="3083019"/>
            <a:ext cx="3894668" cy="2770237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9A5CB8-8512-4A49-9D5C-A1A62380C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30505"/>
            <a:ext cx="12191999" cy="1303865"/>
          </a:xfrm>
          <a:prstGeom prst="rect">
            <a:avLst/>
          </a:prstGeom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759983F-894E-0A4D-9C73-0D523E7FC70B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6FDADB-6D4A-4748-A142-8EA48FDED20E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A4F4D4-882B-FF44-BF05-0D2E6EFD2B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CE7CC6E-F3E4-D549-BDC8-A219FE9368C7}"/>
              </a:ext>
            </a:extLst>
          </p:cNvPr>
          <p:cNvSpPr/>
          <p:nvPr userDrawn="1"/>
        </p:nvSpPr>
        <p:spPr>
          <a:xfrm>
            <a:off x="1199456" y="1997788"/>
            <a:ext cx="452379" cy="4523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F91CED-ADB1-654E-B306-8501965021A8}"/>
              </a:ext>
            </a:extLst>
          </p:cNvPr>
          <p:cNvSpPr/>
          <p:nvPr userDrawn="1"/>
        </p:nvSpPr>
        <p:spPr>
          <a:xfrm>
            <a:off x="1199456" y="3064988"/>
            <a:ext cx="452379" cy="4523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3682DFC-532C-334C-AC82-004F94191D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6626" y="1997790"/>
            <a:ext cx="3894668" cy="804897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EB8CAA44-B981-114D-BEA8-EDCD82A276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6626" y="3083019"/>
            <a:ext cx="3894668" cy="2770245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905498-8191-BC41-9C1E-1A5E5F3B8CC0}"/>
              </a:ext>
            </a:extLst>
          </p:cNvPr>
          <p:cNvSpPr/>
          <p:nvPr userDrawn="1"/>
        </p:nvSpPr>
        <p:spPr>
          <a:xfrm>
            <a:off x="6803497" y="1997788"/>
            <a:ext cx="452379" cy="4523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E18ABA-9B44-7D4C-9238-6D73E85071D9}"/>
              </a:ext>
            </a:extLst>
          </p:cNvPr>
          <p:cNvSpPr/>
          <p:nvPr userDrawn="1"/>
        </p:nvSpPr>
        <p:spPr>
          <a:xfrm>
            <a:off x="6803497" y="3064988"/>
            <a:ext cx="452379" cy="4523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</p:spTree>
    <p:extLst>
      <p:ext uri="{BB962C8B-B14F-4D97-AF65-F5344CB8AC3E}">
        <p14:creationId xmlns:p14="http://schemas.microsoft.com/office/powerpoint/2010/main" val="387118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9E825E-5265-004D-9F72-4BC4E648B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341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B1301-01C5-BE46-85EC-E09B4227C4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3419"/>
            <a:ext cx="12240671" cy="241413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9AC7BBD-A3B1-2343-A936-B3F9D730A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1939" y="3155150"/>
            <a:ext cx="10544567" cy="54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5A8D4819-8147-6644-B07A-B7B7DA47C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1274" y="5032220"/>
            <a:ext cx="10544567" cy="247523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710FB1-D1DF-7E4B-9231-AAC94E83593E}"/>
              </a:ext>
            </a:extLst>
          </p:cNvPr>
          <p:cNvSpPr/>
          <p:nvPr userDrawn="1"/>
        </p:nvSpPr>
        <p:spPr>
          <a:xfrm>
            <a:off x="0" y="3175269"/>
            <a:ext cx="960107" cy="96010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>
              <a:solidFill>
                <a:schemeClr val="accent5"/>
              </a:solidFill>
            </a:endParaRP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00ADA3AC-6AF6-4449-8B0A-FB96A306F9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1274" y="3715048"/>
            <a:ext cx="10544567" cy="420328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A39098-C02C-AD4F-9364-10EA444ACC6E}"/>
              </a:ext>
            </a:extLst>
          </p:cNvPr>
          <p:cNvCxnSpPr/>
          <p:nvPr userDrawn="1"/>
        </p:nvCxnSpPr>
        <p:spPr>
          <a:xfrm>
            <a:off x="960107" y="5032221"/>
            <a:ext cx="0" cy="114436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898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3" userDrawn="1">
          <p15:clr>
            <a:srgbClr val="FBAE40"/>
          </p15:clr>
        </p15:guide>
        <p15:guide id="2" pos="71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98D69B43-4B4C-FD45-B6B4-C08D2EAF8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356D3C83-767D-DA41-974C-7A55925A269A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579592-760F-BF47-AD17-7FAC5947A722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1499C3-CFE3-944E-BDE4-158414556C1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28F796-9AD8-764A-9E17-0AD8938DA9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6469" y="995059"/>
            <a:ext cx="4833641" cy="609733"/>
          </a:xfr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B4D2DB56-BA1F-1C4E-AAAC-1C4E0EF2F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6470" y="1604805"/>
            <a:ext cx="4833641" cy="4248459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AFA7B-7587-6E42-A303-92DD71850745}"/>
              </a:ext>
            </a:extLst>
          </p:cNvPr>
          <p:cNvSpPr/>
          <p:nvPr userDrawn="1"/>
        </p:nvSpPr>
        <p:spPr>
          <a:xfrm>
            <a:off x="-2" y="1028734"/>
            <a:ext cx="4981115" cy="48245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4468B6-A7E0-8742-BE71-7B74D777E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7" y="1796819"/>
            <a:ext cx="3168351" cy="54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4D7A4A2B-53C2-5E4F-A3B3-F297A5C7B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8791" y="2356717"/>
            <a:ext cx="3168351" cy="420328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3" name="Text Placeholder 46">
            <a:extLst>
              <a:ext uri="{FF2B5EF4-FFF2-40B4-BE49-F238E27FC236}">
                <a16:creationId xmlns:a16="http://schemas.microsoft.com/office/drawing/2014/main" id="{C1322D42-0CB6-1D43-A3CB-35C86094B2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8793" y="2948948"/>
            <a:ext cx="3168348" cy="1573723"/>
          </a:xfrm>
        </p:spPr>
        <p:txBody>
          <a:bodyPr>
            <a:normAutofit/>
          </a:bodyPr>
          <a:lstStyle>
            <a:lvl1pPr marL="0" indent="0">
              <a:buNone/>
              <a:defRPr sz="13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AD3D29-B2A8-EC44-BF4E-498DB6986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10" y="1796819"/>
            <a:ext cx="649364" cy="62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88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98D69B43-4B4C-FD45-B6B4-C08D2EAF8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356D3C83-767D-DA41-974C-7A55925A269A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579592-760F-BF47-AD17-7FAC5947A722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1499C3-CFE3-944E-BDE4-158414556C1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128F796-9AD8-764A-9E17-0AD8938DA9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6469" y="995059"/>
            <a:ext cx="4833641" cy="609733"/>
          </a:xfr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B4D2DB56-BA1F-1C4E-AAAC-1C4E0EF2F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6470" y="1604792"/>
            <a:ext cx="4833641" cy="4248472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AFA7B-7587-6E42-A303-92DD71850745}"/>
              </a:ext>
            </a:extLst>
          </p:cNvPr>
          <p:cNvSpPr/>
          <p:nvPr userDrawn="1"/>
        </p:nvSpPr>
        <p:spPr>
          <a:xfrm>
            <a:off x="-2" y="1028734"/>
            <a:ext cx="4981115" cy="48245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>
              <a:solidFill>
                <a:schemeClr val="tx1"/>
              </a:solidFill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4468B6-A7E0-8742-BE71-7B74D777E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7" y="1796819"/>
            <a:ext cx="3168351" cy="54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4D7A4A2B-53C2-5E4F-A3B3-F297A5C7B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8791" y="2356717"/>
            <a:ext cx="3168351" cy="420328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3" name="Text Placeholder 46">
            <a:extLst>
              <a:ext uri="{FF2B5EF4-FFF2-40B4-BE49-F238E27FC236}">
                <a16:creationId xmlns:a16="http://schemas.microsoft.com/office/drawing/2014/main" id="{C1322D42-0CB6-1D43-A3CB-35C86094B2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8793" y="2948948"/>
            <a:ext cx="3168348" cy="1573723"/>
          </a:xfrm>
        </p:spPr>
        <p:txBody>
          <a:bodyPr>
            <a:normAutofit/>
          </a:bodyPr>
          <a:lstStyle>
            <a:lvl1pPr marL="0" indent="0">
              <a:buNone/>
              <a:defRPr sz="13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BB49C8-0465-F14A-9934-25A0E44530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1796819"/>
            <a:ext cx="663183" cy="6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34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426B155-BFB6-D84C-B99E-98C72C725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88B954-45F7-8341-82FC-62EF498B6BDB}"/>
              </a:ext>
            </a:extLst>
          </p:cNvPr>
          <p:cNvCxnSpPr>
            <a:cxnSpLocks/>
          </p:cNvCxnSpPr>
          <p:nvPr userDrawn="1"/>
        </p:nvCxnSpPr>
        <p:spPr>
          <a:xfrm>
            <a:off x="1199456" y="791543"/>
            <a:ext cx="0" cy="499330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F867D-66DE-5D4E-B5CD-08C4130C1E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3500" y="791543"/>
            <a:ext cx="829027" cy="795867"/>
          </a:xfrm>
          <a:prstGeom prst="rect">
            <a:avLst/>
          </a:prstGeom>
        </p:spPr>
      </p:pic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7BC916AE-6C1D-F74C-814B-0B0C58EDAB53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666258-5A5A-894E-9EF8-68C5291D5C96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1B198C-644F-F54E-BD5F-33B22A56714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375EEDB-3508-DA46-9659-0AB448BFEB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71802" y="43042"/>
            <a:ext cx="9756929" cy="631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24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A10A39-9790-2F47-ADB2-12A14D0D67C8}"/>
              </a:ext>
            </a:extLst>
          </p:cNvPr>
          <p:cNvCxnSpPr>
            <a:cxnSpLocks/>
          </p:cNvCxnSpPr>
          <p:nvPr userDrawn="1"/>
        </p:nvCxnSpPr>
        <p:spPr>
          <a:xfrm>
            <a:off x="6090004" y="1119189"/>
            <a:ext cx="0" cy="436721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73B8072-66CE-6047-9AFB-553337CA03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1131" y="1119188"/>
            <a:ext cx="4528491" cy="1260576"/>
          </a:xfrm>
        </p:spPr>
        <p:txBody>
          <a:bodyPr/>
          <a:lstStyle>
            <a:lvl1pPr marL="0" indent="0">
              <a:buNone/>
              <a:defRPr sz="48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29DF517-ED04-904A-8612-E295EBC091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9390" y="1119188"/>
            <a:ext cx="4493300" cy="1260576"/>
          </a:xfrm>
        </p:spPr>
        <p:txBody>
          <a:bodyPr/>
          <a:lstStyle>
            <a:lvl1pPr marL="0" indent="0">
              <a:buNone/>
              <a:defRPr sz="48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5C81A-7CE3-8043-8C06-7462C0AE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1039" y="2584450"/>
            <a:ext cx="4527551" cy="2901951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BE15FC3-F9B8-264C-951E-DFBC5C85C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4614" y="2584450"/>
            <a:ext cx="4496476" cy="2901951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DE2ED2F8-7E98-CB49-B479-3866414D272E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>
                <a:solidFill>
                  <a:schemeClr val="bg2"/>
                </a:solidFill>
              </a:rPr>
              <a:pPr/>
              <a:t>‹#›</a:t>
            </a:fld>
            <a:endParaRPr lang="fr-CA" sz="1000">
              <a:solidFill>
                <a:schemeClr val="bg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3FD234-87F2-9C40-9BDC-0B83F4A3D32A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EB5005-3476-F04F-B0F8-B9F7ADDE414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579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A10A39-9790-2F47-ADB2-12A14D0D67C8}"/>
              </a:ext>
            </a:extLst>
          </p:cNvPr>
          <p:cNvCxnSpPr>
            <a:cxnSpLocks/>
          </p:cNvCxnSpPr>
          <p:nvPr userDrawn="1"/>
        </p:nvCxnSpPr>
        <p:spPr>
          <a:xfrm>
            <a:off x="6090004" y="1119189"/>
            <a:ext cx="0" cy="436721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73B8072-66CE-6047-9AFB-553337CA03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1131" y="1119188"/>
            <a:ext cx="4528491" cy="1260576"/>
          </a:xfrm>
        </p:spPr>
        <p:txBody>
          <a:bodyPr/>
          <a:lstStyle>
            <a:lvl1pPr marL="0" indent="0">
              <a:buNone/>
              <a:defRPr sz="48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29DF517-ED04-904A-8612-E295EBC091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9390" y="1119188"/>
            <a:ext cx="4493300" cy="1260576"/>
          </a:xfrm>
        </p:spPr>
        <p:txBody>
          <a:bodyPr/>
          <a:lstStyle>
            <a:lvl1pPr marL="0" indent="0">
              <a:buNone/>
              <a:defRPr sz="4800" b="1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5C81A-7CE3-8043-8C06-7462C0AE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1039" y="2584450"/>
            <a:ext cx="4527551" cy="2901951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BE15FC3-F9B8-264C-951E-DFBC5C85C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4614" y="2584450"/>
            <a:ext cx="4496476" cy="2901951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DE2ED2F8-7E98-CB49-B479-3866414D272E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>
                <a:solidFill>
                  <a:schemeClr val="bg2"/>
                </a:solidFill>
              </a:rPr>
              <a:pPr/>
              <a:t>‹#›</a:t>
            </a:fld>
            <a:endParaRPr lang="fr-CA" sz="1000">
              <a:solidFill>
                <a:schemeClr val="bg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3FD234-87F2-9C40-9BDC-0B83F4A3D32A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EB5005-3476-F04F-B0F8-B9F7ADDE414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264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439E825E-5265-004D-9F72-4BC4E648B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4068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7DA034-E0BB-F04E-BD19-1ADC0621D6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26341"/>
            <a:ext cx="12192000" cy="1303867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2C7975-8FBE-5C4B-A323-49763B5AD22B}"/>
              </a:ext>
            </a:extLst>
          </p:cNvPr>
          <p:cNvSpPr txBox="1">
            <a:spLocks/>
          </p:cNvSpPr>
          <p:nvPr userDrawn="1"/>
        </p:nvSpPr>
        <p:spPr>
          <a:xfrm>
            <a:off x="1301939" y="3236979"/>
            <a:ext cx="10544567" cy="93998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4800">
                <a:solidFill>
                  <a:schemeClr val="bg2"/>
                </a:solidFill>
              </a:rPr>
              <a:t>Thank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077EEF-DFFC-CF41-B5D5-25F46EB85323}"/>
              </a:ext>
            </a:extLst>
          </p:cNvPr>
          <p:cNvSpPr/>
          <p:nvPr userDrawn="1"/>
        </p:nvSpPr>
        <p:spPr>
          <a:xfrm>
            <a:off x="0" y="3236979"/>
            <a:ext cx="960107" cy="9601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</p:spTree>
    <p:extLst>
      <p:ext uri="{BB962C8B-B14F-4D97-AF65-F5344CB8AC3E}">
        <p14:creationId xmlns:p14="http://schemas.microsoft.com/office/powerpoint/2010/main" val="2196135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3" userDrawn="1">
          <p15:clr>
            <a:srgbClr val="FBAE40"/>
          </p15:clr>
        </p15:guide>
        <p15:guide id="2" pos="7167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9E825E-5265-004D-9F72-4BC4E648B2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9AC7BBD-A3B1-2343-A936-B3F9D730A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1939" y="3236979"/>
            <a:ext cx="10544567" cy="939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710FB1-D1DF-7E4B-9231-AAC94E83593E}"/>
              </a:ext>
            </a:extLst>
          </p:cNvPr>
          <p:cNvSpPr/>
          <p:nvPr userDrawn="1"/>
        </p:nvSpPr>
        <p:spPr>
          <a:xfrm>
            <a:off x="0" y="3236979"/>
            <a:ext cx="960107" cy="9601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7DA034-E0BB-F04E-BD19-1ADC0621D6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13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77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3" userDrawn="1">
          <p15:clr>
            <a:srgbClr val="FBAE40"/>
          </p15:clr>
        </p15:guide>
        <p15:guide id="2" pos="71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88B954-45F7-8341-82FC-62EF498B6BDB}"/>
              </a:ext>
            </a:extLst>
          </p:cNvPr>
          <p:cNvCxnSpPr>
            <a:cxnSpLocks/>
          </p:cNvCxnSpPr>
          <p:nvPr userDrawn="1"/>
        </p:nvCxnSpPr>
        <p:spPr>
          <a:xfrm>
            <a:off x="1199456" y="791543"/>
            <a:ext cx="0" cy="499330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138D48B0-4758-F041-A76A-A455D7AF1C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9977" y="1916762"/>
            <a:ext cx="9872616" cy="3909429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Content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F867D-66DE-5D4E-B5CD-08C4130C1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500" y="791543"/>
            <a:ext cx="829027" cy="795867"/>
          </a:xfrm>
          <a:prstGeom prst="rect">
            <a:avLst/>
          </a:prstGeom>
        </p:spPr>
      </p:pic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7BC916AE-6C1D-F74C-814B-0B0C58EDAB53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666258-5A5A-894E-9EF8-68C5291D5C96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1B198C-644F-F54E-BD5F-33B22A56714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6F77A50C-24D0-394E-A2C8-1E5FE3852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9313" y="1351441"/>
            <a:ext cx="10544567" cy="420328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333CC4F-A3FA-C64F-90F2-866E4A689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9978" y="791543"/>
            <a:ext cx="10544567" cy="54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6433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88B954-45F7-8341-82FC-62EF498B6BDB}"/>
              </a:ext>
            </a:extLst>
          </p:cNvPr>
          <p:cNvCxnSpPr>
            <a:cxnSpLocks/>
          </p:cNvCxnSpPr>
          <p:nvPr userDrawn="1"/>
        </p:nvCxnSpPr>
        <p:spPr>
          <a:xfrm>
            <a:off x="1199456" y="791543"/>
            <a:ext cx="0" cy="499330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138D48B0-4758-F041-A76A-A455D7AF1C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9977" y="791543"/>
            <a:ext cx="9872616" cy="5034648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Content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F867D-66DE-5D4E-B5CD-08C4130C1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500" y="791543"/>
            <a:ext cx="829027" cy="795867"/>
          </a:xfrm>
          <a:prstGeom prst="rect">
            <a:avLst/>
          </a:prstGeom>
        </p:spPr>
      </p:pic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7BC916AE-6C1D-F74C-814B-0B0C58EDAB53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666258-5A5A-894E-9EF8-68C5291D5C96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1B198C-644F-F54E-BD5F-33B22A56714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4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6ACB58A-5E18-B345-A10F-6D6540DA6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88B954-45F7-8341-82FC-62EF498B6BDB}"/>
              </a:ext>
            </a:extLst>
          </p:cNvPr>
          <p:cNvCxnSpPr>
            <a:cxnSpLocks/>
          </p:cNvCxnSpPr>
          <p:nvPr userDrawn="1"/>
        </p:nvCxnSpPr>
        <p:spPr>
          <a:xfrm>
            <a:off x="1199456" y="791543"/>
            <a:ext cx="0" cy="499330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138D48B0-4758-F041-A76A-A455D7AF1C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9977" y="1916762"/>
            <a:ext cx="9872616" cy="3909429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Content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F867D-66DE-5D4E-B5CD-08C4130C1E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3500" y="791543"/>
            <a:ext cx="829027" cy="795867"/>
          </a:xfrm>
          <a:prstGeom prst="rect">
            <a:avLst/>
          </a:prstGeom>
        </p:spPr>
      </p:pic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7BC916AE-6C1D-F74C-814B-0B0C58EDAB53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666258-5A5A-894E-9EF8-68C5291D5C96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1B198C-644F-F54E-BD5F-33B22A56714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6F77A50C-24D0-394E-A2C8-1E5FE3852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9313" y="1351441"/>
            <a:ext cx="10544567" cy="420328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333CC4F-A3FA-C64F-90F2-866E4A689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9978" y="791543"/>
            <a:ext cx="10544567" cy="54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876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426B155-BFB6-D84C-B99E-98C72C725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88B954-45F7-8341-82FC-62EF498B6BDB}"/>
              </a:ext>
            </a:extLst>
          </p:cNvPr>
          <p:cNvCxnSpPr>
            <a:cxnSpLocks/>
          </p:cNvCxnSpPr>
          <p:nvPr userDrawn="1"/>
        </p:nvCxnSpPr>
        <p:spPr>
          <a:xfrm>
            <a:off x="1199456" y="791543"/>
            <a:ext cx="0" cy="499330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138D48B0-4758-F041-A76A-A455D7AF1C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9977" y="791543"/>
            <a:ext cx="9872616" cy="5034648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Content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F867D-66DE-5D4E-B5CD-08C4130C1E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3500" y="791543"/>
            <a:ext cx="829027" cy="795867"/>
          </a:xfrm>
          <a:prstGeom prst="rect">
            <a:avLst/>
          </a:prstGeom>
        </p:spPr>
      </p:pic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7BC916AE-6C1D-F74C-814B-0B0C58EDAB53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666258-5A5A-894E-9EF8-68C5291D5C96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1B198C-644F-F54E-BD5F-33B22A56714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4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Background pattern&#10;&#10;Description automatically generated">
            <a:extLst>
              <a:ext uri="{FF2B5EF4-FFF2-40B4-BE49-F238E27FC236}">
                <a16:creationId xmlns:a16="http://schemas.microsoft.com/office/drawing/2014/main" id="{446772BF-56CF-AB4C-8342-1F09053D2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DFA6BF-B130-3441-8395-823C11E9BF96}"/>
              </a:ext>
            </a:extLst>
          </p:cNvPr>
          <p:cNvSpPr/>
          <p:nvPr userDrawn="1"/>
        </p:nvSpPr>
        <p:spPr>
          <a:xfrm>
            <a:off x="-2" y="1028734"/>
            <a:ext cx="4981115" cy="48245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A05DF4F-5794-B841-BC30-19C6CD15B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7" y="1796819"/>
            <a:ext cx="3168351" cy="54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97A94CA6-34BB-C744-961C-CBB41D7DED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8791" y="2356717"/>
            <a:ext cx="3168351" cy="420328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4984A-9C91-0042-95FA-7BE5A7E68E46}"/>
              </a:ext>
            </a:extLst>
          </p:cNvPr>
          <p:cNvSpPr/>
          <p:nvPr userDrawn="1"/>
        </p:nvSpPr>
        <p:spPr>
          <a:xfrm>
            <a:off x="0" y="1796819"/>
            <a:ext cx="623392" cy="6233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36820897-9F33-1C48-B2D1-D75CE475DA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8793" y="2948948"/>
            <a:ext cx="3168348" cy="1573723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B3CFDA-0981-0047-B9B6-785D26119E51}"/>
              </a:ext>
            </a:extLst>
          </p:cNvPr>
          <p:cNvSpPr/>
          <p:nvPr userDrawn="1"/>
        </p:nvSpPr>
        <p:spPr>
          <a:xfrm>
            <a:off x="2351584" y="4781704"/>
            <a:ext cx="3168352" cy="7305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014BCD6F-5C90-7545-8A7C-75D98108C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2805" y="4869161"/>
            <a:ext cx="2251121" cy="539577"/>
          </a:xfrm>
        </p:spPr>
        <p:txBody>
          <a:bodyPr>
            <a:normAutofit/>
          </a:bodyPr>
          <a:lstStyle>
            <a:lvl1pPr marL="0" indent="0">
              <a:buNone/>
              <a:defRPr sz="1067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8" name="Picture Placeholder 47">
            <a:extLst>
              <a:ext uri="{FF2B5EF4-FFF2-40B4-BE49-F238E27FC236}">
                <a16:creationId xmlns:a16="http://schemas.microsoft.com/office/drawing/2014/main" id="{01D8C0A3-92AF-EE4C-AA69-160183E7FE6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351585" y="4773150"/>
            <a:ext cx="784217" cy="730529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C4BCF3-35D5-A94E-94C3-B0910E2CD5BE}"/>
              </a:ext>
            </a:extLst>
          </p:cNvPr>
          <p:cNvSpPr/>
          <p:nvPr userDrawn="1"/>
        </p:nvSpPr>
        <p:spPr>
          <a:xfrm>
            <a:off x="6177494" y="1067894"/>
            <a:ext cx="5295103" cy="4761359"/>
          </a:xfrm>
          <a:prstGeom prst="rect">
            <a:avLst/>
          </a:prstGeom>
          <a:noFill/>
          <a:ln w="28575"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8" name="Picture Placeholder 47">
            <a:extLst>
              <a:ext uri="{FF2B5EF4-FFF2-40B4-BE49-F238E27FC236}">
                <a16:creationId xmlns:a16="http://schemas.microsoft.com/office/drawing/2014/main" id="{7F9DFE3B-9422-1B4F-90FC-64AD7DE4E65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24193" y="1223850"/>
            <a:ext cx="1907097" cy="159746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9" name="Text Placeholder 46">
            <a:extLst>
              <a:ext uri="{FF2B5EF4-FFF2-40B4-BE49-F238E27FC236}">
                <a16:creationId xmlns:a16="http://schemas.microsoft.com/office/drawing/2014/main" id="{AB20B737-6A75-8F4D-A9F2-4CFEB826D76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69515" y="2918561"/>
            <a:ext cx="4911061" cy="330876"/>
          </a:xfrm>
        </p:spPr>
        <p:txBody>
          <a:bodyPr>
            <a:normAutofit/>
          </a:bodyPr>
          <a:lstStyle>
            <a:lvl1pPr marL="0" indent="0" algn="ctr">
              <a:buNone/>
              <a:defRPr sz="1333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46">
            <a:extLst>
              <a:ext uri="{FF2B5EF4-FFF2-40B4-BE49-F238E27FC236}">
                <a16:creationId xmlns:a16="http://schemas.microsoft.com/office/drawing/2014/main" id="{76A1264C-5DDE-664E-8B32-8786D88885D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69515" y="3260855"/>
            <a:ext cx="4911061" cy="2320359"/>
          </a:xfrm>
        </p:spPr>
        <p:txBody>
          <a:bodyPr>
            <a:normAutofit/>
          </a:bodyPr>
          <a:lstStyle>
            <a:lvl1pPr marL="0" indent="0" algn="ctr">
              <a:buNone/>
              <a:defRPr sz="1067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39" name="Slide Number Placeholder 1">
            <a:extLst>
              <a:ext uri="{FF2B5EF4-FFF2-40B4-BE49-F238E27FC236}">
                <a16:creationId xmlns:a16="http://schemas.microsoft.com/office/drawing/2014/main" id="{7A70363A-2E66-414D-8F3C-104BA27882C4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7FF111-A968-4D4F-BBEF-81E3A86CAD70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A7245FB-E560-1447-A966-A11F72C469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8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Background pattern&#10;&#10;Description automatically generated">
            <a:extLst>
              <a:ext uri="{FF2B5EF4-FFF2-40B4-BE49-F238E27FC236}">
                <a16:creationId xmlns:a16="http://schemas.microsoft.com/office/drawing/2014/main" id="{A55F06C1-67AE-0547-BA01-2A5E1A27A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DFA6BF-B130-3441-8395-823C11E9BF96}"/>
              </a:ext>
            </a:extLst>
          </p:cNvPr>
          <p:cNvSpPr/>
          <p:nvPr userDrawn="1"/>
        </p:nvSpPr>
        <p:spPr>
          <a:xfrm>
            <a:off x="-2" y="1028734"/>
            <a:ext cx="4981115" cy="48245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A05DF4F-5794-B841-BC30-19C6CD15B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457" y="1796819"/>
            <a:ext cx="3168351" cy="54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97A94CA6-34BB-C744-961C-CBB41D7DED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8791" y="2356717"/>
            <a:ext cx="3168351" cy="420328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4984A-9C91-0042-95FA-7BE5A7E68E46}"/>
              </a:ext>
            </a:extLst>
          </p:cNvPr>
          <p:cNvSpPr/>
          <p:nvPr userDrawn="1"/>
        </p:nvSpPr>
        <p:spPr>
          <a:xfrm>
            <a:off x="0" y="1796819"/>
            <a:ext cx="623392" cy="6233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36820897-9F33-1C48-B2D1-D75CE475DA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8793" y="2948948"/>
            <a:ext cx="3168348" cy="1573723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39" name="Slide Number Placeholder 1">
            <a:extLst>
              <a:ext uri="{FF2B5EF4-FFF2-40B4-BE49-F238E27FC236}">
                <a16:creationId xmlns:a16="http://schemas.microsoft.com/office/drawing/2014/main" id="{7A70363A-2E66-414D-8F3C-104BA27882C4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7FF111-A968-4D4F-BBEF-81E3A86CAD70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A7245FB-E560-1447-A966-A11F72C469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B7299C5-9508-304E-8FBD-6014F4A4A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74307" y="1028733"/>
            <a:ext cx="829027" cy="79586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 Placeholder 46">
            <a:extLst>
              <a:ext uri="{FF2B5EF4-FFF2-40B4-BE49-F238E27FC236}">
                <a16:creationId xmlns:a16="http://schemas.microsoft.com/office/drawing/2014/main" id="{6CFE05FA-05E0-0B47-9E4C-A947F8325B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8523" y="1028733"/>
            <a:ext cx="4818064" cy="482453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37562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98D69B43-4B4C-FD45-B6B4-C08D2EAF80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356D3C83-767D-DA41-974C-7A55925A269A}"/>
              </a:ext>
            </a:extLst>
          </p:cNvPr>
          <p:cNvSpPr txBox="1">
            <a:spLocks/>
          </p:cNvSpPr>
          <p:nvPr userDrawn="1"/>
        </p:nvSpPr>
        <p:spPr>
          <a:xfrm>
            <a:off x="10800523" y="6356351"/>
            <a:ext cx="672075" cy="33701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5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0EF95D-23FC-EA4C-BAA8-97E6AECD5A32}" type="slidenum">
              <a:rPr lang="fr-CA" sz="1000" smtClean="0"/>
              <a:pPr/>
              <a:t>‹#›</a:t>
            </a:fld>
            <a:endParaRPr lang="fr-CA" sz="1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579592-760F-BF47-AD17-7FAC5947A722}"/>
              </a:ext>
            </a:extLst>
          </p:cNvPr>
          <p:cNvCxnSpPr/>
          <p:nvPr userDrawn="1"/>
        </p:nvCxnSpPr>
        <p:spPr>
          <a:xfrm flipH="1">
            <a:off x="0" y="6501341"/>
            <a:ext cx="1080052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1499C3-CFE3-944E-BDE4-158414556C1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72598" y="6501341"/>
            <a:ext cx="725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90D2F4-3640-8F4A-A89B-AC955F4EBE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1477" y="791544"/>
            <a:ext cx="4833641" cy="621233"/>
          </a:xfr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D963C50-F06F-DB4E-9175-369441FF6E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1478" y="1412777"/>
            <a:ext cx="4833641" cy="1073401"/>
          </a:xfrm>
        </p:spPr>
        <p:txBody>
          <a:bodyPr>
            <a:normAutofit/>
          </a:bodyPr>
          <a:lstStyle>
            <a:lvl1pPr marL="0" indent="0">
              <a:buNone/>
              <a:defRPr sz="13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71A27AE4-8A50-F147-B14E-90CAE60F97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91477" y="2662092"/>
            <a:ext cx="10081121" cy="3309937"/>
          </a:xfrm>
        </p:spPr>
        <p:txBody>
          <a:bodyPr>
            <a:normAutofit/>
          </a:bodyPr>
          <a:lstStyle>
            <a:lvl1pPr>
              <a:defRPr sz="1333" b="0">
                <a:solidFill>
                  <a:schemeClr val="tx2"/>
                </a:solidFill>
              </a:defRPr>
            </a:lvl1pPr>
          </a:lstStyle>
          <a:p>
            <a:r>
              <a:rPr lang="en-US"/>
              <a:t>Content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DBB723-5277-CA41-8A28-D4BAABC30F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2320" y="791543"/>
            <a:ext cx="846667" cy="79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4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4926" y="880385"/>
            <a:ext cx="105621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919" y="2340885"/>
            <a:ext cx="10562165" cy="3174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1AF7E-B92E-504B-B5EF-3B4662E19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fld id="{B72D3F20-A423-F249-B2AA-6E6A5697B098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0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83" r:id="rId2"/>
    <p:sldLayoutId id="2147483775" r:id="rId3"/>
    <p:sldLayoutId id="2147483776" r:id="rId4"/>
    <p:sldLayoutId id="2147483778" r:id="rId5"/>
    <p:sldLayoutId id="2147483777" r:id="rId6"/>
    <p:sldLayoutId id="2147483769" r:id="rId7"/>
    <p:sldLayoutId id="2147483760" r:id="rId8"/>
    <p:sldLayoutId id="2147483761" r:id="rId9"/>
    <p:sldLayoutId id="2147483762" r:id="rId10"/>
    <p:sldLayoutId id="2147483763" r:id="rId11"/>
    <p:sldLayoutId id="2147483773" r:id="rId12"/>
    <p:sldLayoutId id="2147483774" r:id="rId13"/>
    <p:sldLayoutId id="2147483771" r:id="rId14"/>
    <p:sldLayoutId id="2147483767" r:id="rId15"/>
    <p:sldLayoutId id="2147483781" r:id="rId16"/>
    <p:sldLayoutId id="2147483782" r:id="rId17"/>
    <p:sldLayoutId id="2147483772" r:id="rId18"/>
    <p:sldLayoutId id="2147483768" r:id="rId19"/>
    <p:sldLayoutId id="2147483764" r:id="rId20"/>
    <p:sldLayoutId id="2147483765" r:id="rId21"/>
    <p:sldLayoutId id="2147483779" r:id="rId22"/>
    <p:sldLayoutId id="2147483766" r:id="rId23"/>
    <p:sldLayoutId id="2147483770" r:id="rId24"/>
    <p:sldLayoutId id="2147483780" r:id="rId25"/>
    <p:sldLayoutId id="2147483784" r:id="rId26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lang="en-US" sz="3300" b="1" i="0" kern="1200" baseline="0" dirty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2100" b="1" i="0" kern="1200" baseline="0" dirty="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800" b="0" i="0" kern="1200" baseline="0" dirty="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500" b="0" i="0" kern="1200" baseline="0" dirty="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b="0" i="0" kern="1200" baseline="0" dirty="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050" b="0" i="0" kern="1200" baseline="0" dirty="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3" userDrawn="1">
          <p15:clr>
            <a:srgbClr val="F26B43"/>
          </p15:clr>
        </p15:guide>
        <p15:guide id="2" pos="7167" userDrawn="1">
          <p15:clr>
            <a:srgbClr val="F26B43"/>
          </p15:clr>
        </p15:guide>
        <p15:guide id="3" orient="horz" pos="4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8CE4E-7698-8546-A174-3D5D105C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939" y="2914518"/>
            <a:ext cx="10544567" cy="1560975"/>
          </a:xfrm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800">
                <a:solidFill>
                  <a:srgbClr val="FFFFFF"/>
                </a:solidFill>
                <a:latin typeface="Aptos Display"/>
                <a:cs typeface="Calibri"/>
              </a:rPr>
              <a:t>LOCALLY LED DEVELOPMENT </a:t>
            </a:r>
            <a:br>
              <a:rPr lang="fr-CA" sz="4800">
                <a:solidFill>
                  <a:srgbClr val="FFFFFF"/>
                </a:solidFill>
                <a:latin typeface="Aptos Display"/>
                <a:cs typeface="Calibri"/>
              </a:rPr>
            </a:br>
            <a:r>
              <a:rPr lang="fr-CA" sz="4800">
                <a:solidFill>
                  <a:srgbClr val="FFFFFF"/>
                </a:solidFill>
                <a:latin typeface="Aptos Display"/>
                <a:cs typeface="Calibri"/>
              </a:rPr>
              <a:t>AT GLOBAL AFFAIRS CANADA</a:t>
            </a:r>
            <a:endParaRPr lang="fr-CA" sz="4800">
              <a:solidFill>
                <a:srgbClr val="FFFFFF"/>
              </a:solidFill>
              <a:latin typeface="Aptos Display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5E92A-41BF-6342-B882-DCD3426D5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1274" y="5232746"/>
            <a:ext cx="10544567" cy="768892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i="1">
                <a:solidFill>
                  <a:srgbClr val="FFFFFF"/>
                </a:solidFill>
                <a:latin typeface="Aptos"/>
              </a:rPr>
              <a:t>Meaghan Gallant, Senior Policy Analyst</a:t>
            </a:r>
            <a:endParaRPr lang="en-US" sz="1800">
              <a:solidFill>
                <a:srgbClr val="FFFFFF"/>
              </a:solidFill>
              <a:latin typeface="Apto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i="1">
                <a:solidFill>
                  <a:srgbClr val="FFFFFF"/>
                </a:solidFill>
                <a:latin typeface="Aptos"/>
              </a:rPr>
              <a:t>International Assistance Policy Planning Division</a:t>
            </a:r>
            <a:endParaRPr lang="en-US" sz="1800">
              <a:solidFill>
                <a:srgbClr val="FFFFFF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83034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9627B8-3841-4049-B647-E6D9768A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4000">
                <a:solidFill>
                  <a:srgbClr val="404E57"/>
                </a:solidFill>
                <a:latin typeface="Aptos Display"/>
              </a:rPr>
              <a:t>Next steps: consultations </a:t>
            </a:r>
            <a:endParaRPr lang="en-CA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488754C5-C038-F285-607E-E04941D635D2}"/>
              </a:ext>
            </a:extLst>
          </p:cNvPr>
          <p:cNvSpPr txBox="1"/>
          <p:nvPr/>
        </p:nvSpPr>
        <p:spPr>
          <a:xfrm>
            <a:off x="1240100" y="3359729"/>
            <a:ext cx="98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Sept 24: </a:t>
            </a:r>
            <a:r>
              <a:rPr lang="en-CA" sz="1200">
                <a:solidFill>
                  <a:schemeClr val="bg1"/>
                </a:solidFill>
              </a:rPr>
              <a:t>GCTI PAG Meeting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1213A0B9-0E62-A567-7939-CB2BE3D5EBD4}"/>
              </a:ext>
            </a:extLst>
          </p:cNvPr>
          <p:cNvSpPr txBox="1"/>
          <p:nvPr/>
        </p:nvSpPr>
        <p:spPr>
          <a:xfrm>
            <a:off x="3169073" y="4231817"/>
            <a:ext cx="229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Oct 8-10: </a:t>
            </a:r>
            <a:r>
              <a:rPr lang="en-CA" sz="1200">
                <a:solidFill>
                  <a:schemeClr val="bg1"/>
                </a:solidFill>
              </a:rPr>
              <a:t>Cooperation Canada Futures Forum - Booth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941091F1-9674-9372-DF10-CE225F5913E0}"/>
              </a:ext>
            </a:extLst>
          </p:cNvPr>
          <p:cNvSpPr txBox="1"/>
          <p:nvPr/>
        </p:nvSpPr>
        <p:spPr>
          <a:xfrm>
            <a:off x="7188785" y="5960893"/>
            <a:ext cx="368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Nov-Jan: </a:t>
            </a:r>
            <a:r>
              <a:rPr lang="en-CA" sz="1200">
                <a:solidFill>
                  <a:schemeClr val="bg1"/>
                </a:solidFill>
              </a:rPr>
              <a:t>Canadian CSOs – written feedback (survey) window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3142CDDE-D2D5-2680-A109-AF663CF694EE}"/>
              </a:ext>
            </a:extLst>
          </p:cNvPr>
          <p:cNvSpPr txBox="1"/>
          <p:nvPr/>
        </p:nvSpPr>
        <p:spPr>
          <a:xfrm>
            <a:off x="9399563" y="5257851"/>
            <a:ext cx="204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Dec-Feb: </a:t>
            </a:r>
            <a:r>
              <a:rPr lang="en-CA" sz="1200">
                <a:solidFill>
                  <a:schemeClr val="bg1"/>
                </a:solidFill>
              </a:rPr>
              <a:t>Canadian CSOs – follow up focus groups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010FEC0A-3F25-0687-48DA-9C82CEB7C5FD}"/>
              </a:ext>
            </a:extLst>
          </p:cNvPr>
          <p:cNvSpPr txBox="1"/>
          <p:nvPr/>
        </p:nvSpPr>
        <p:spPr>
          <a:xfrm>
            <a:off x="3842766" y="3692546"/>
            <a:ext cx="144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Oct 17: </a:t>
            </a:r>
            <a:r>
              <a:rPr lang="en-CA" sz="1200">
                <a:solidFill>
                  <a:schemeClr val="bg1"/>
                </a:solidFill>
              </a:rPr>
              <a:t>CPAG Plenary Meeting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2484D9B2-035C-318C-7325-D81A2F319F29}"/>
              </a:ext>
            </a:extLst>
          </p:cNvPr>
          <p:cNvSpPr txBox="1"/>
          <p:nvPr/>
        </p:nvSpPr>
        <p:spPr>
          <a:xfrm>
            <a:off x="2660735" y="5068495"/>
            <a:ext cx="162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Oct 1: </a:t>
            </a:r>
            <a:r>
              <a:rPr lang="en-CA" sz="1200">
                <a:solidFill>
                  <a:schemeClr val="bg1"/>
                </a:solidFill>
              </a:rPr>
              <a:t>CPAG LLD Sub-Group meeting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580E04BE-3449-48AD-445B-FD11ACCDFC3E}"/>
              </a:ext>
            </a:extLst>
          </p:cNvPr>
          <p:cNvSpPr txBox="1"/>
          <p:nvPr/>
        </p:nvSpPr>
        <p:spPr>
          <a:xfrm>
            <a:off x="7282937" y="3160851"/>
            <a:ext cx="144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Nov 19: </a:t>
            </a:r>
            <a:r>
              <a:rPr lang="en-CA" sz="1200">
                <a:solidFill>
                  <a:schemeClr val="bg1"/>
                </a:solidFill>
              </a:rPr>
              <a:t>GCTI Partners Forum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FBE903CE-5806-0062-34F6-289746DEE2F2}"/>
              </a:ext>
            </a:extLst>
          </p:cNvPr>
          <p:cNvSpPr txBox="1"/>
          <p:nvPr/>
        </p:nvSpPr>
        <p:spPr>
          <a:xfrm>
            <a:off x="9753600" y="4606832"/>
            <a:ext cx="229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Dec-Feb: </a:t>
            </a:r>
            <a:r>
              <a:rPr lang="en-CA" sz="1200">
                <a:solidFill>
                  <a:schemeClr val="bg1"/>
                </a:solidFill>
              </a:rPr>
              <a:t>Local Partners written feedback (survey) window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31C1A1-7CE5-E6A1-BCD6-C5768B754592}"/>
              </a:ext>
            </a:extLst>
          </p:cNvPr>
          <p:cNvCxnSpPr>
            <a:cxnSpLocks/>
          </p:cNvCxnSpPr>
          <p:nvPr/>
        </p:nvCxnSpPr>
        <p:spPr>
          <a:xfrm>
            <a:off x="1173650" y="2655726"/>
            <a:ext cx="0" cy="842503"/>
          </a:xfrm>
          <a:prstGeom prst="straightConnector1">
            <a:avLst/>
          </a:prstGeom>
          <a:ln w="38100">
            <a:solidFill>
              <a:schemeClr val="accent5"/>
            </a:solidFill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1BC76C-9C76-CBF5-74E8-EEB7DE9A9B4C}"/>
              </a:ext>
            </a:extLst>
          </p:cNvPr>
          <p:cNvCxnSpPr>
            <a:cxnSpLocks/>
          </p:cNvCxnSpPr>
          <p:nvPr/>
        </p:nvCxnSpPr>
        <p:spPr>
          <a:xfrm>
            <a:off x="3110336" y="2614311"/>
            <a:ext cx="0" cy="1715950"/>
          </a:xfrm>
          <a:prstGeom prst="straightConnector1">
            <a:avLst/>
          </a:prstGeom>
          <a:ln w="38100">
            <a:solidFill>
              <a:schemeClr val="accent5"/>
            </a:solidFill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01129E-EB7A-B086-23A5-91326B1D93C6}"/>
              </a:ext>
            </a:extLst>
          </p:cNvPr>
          <p:cNvCxnSpPr>
            <a:cxnSpLocks/>
          </p:cNvCxnSpPr>
          <p:nvPr/>
        </p:nvCxnSpPr>
        <p:spPr>
          <a:xfrm>
            <a:off x="3776316" y="2614311"/>
            <a:ext cx="0" cy="1211453"/>
          </a:xfrm>
          <a:prstGeom prst="straightConnector1">
            <a:avLst/>
          </a:prstGeom>
          <a:ln w="38100">
            <a:solidFill>
              <a:schemeClr val="accent5"/>
            </a:solidFill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A0FC058-1AF1-EA1C-AD9A-60709B6E755B}"/>
              </a:ext>
            </a:extLst>
          </p:cNvPr>
          <p:cNvCxnSpPr>
            <a:cxnSpLocks/>
          </p:cNvCxnSpPr>
          <p:nvPr/>
        </p:nvCxnSpPr>
        <p:spPr>
          <a:xfrm>
            <a:off x="2559410" y="2598037"/>
            <a:ext cx="0" cy="2618346"/>
          </a:xfrm>
          <a:prstGeom prst="straightConnector1">
            <a:avLst/>
          </a:prstGeom>
          <a:ln w="38100">
            <a:solidFill>
              <a:schemeClr val="accent5"/>
            </a:solidFill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FD126AD-9F9B-E6E1-97AF-CDF863F6E1C5}"/>
              </a:ext>
            </a:extLst>
          </p:cNvPr>
          <p:cNvCxnSpPr>
            <a:cxnSpLocks/>
          </p:cNvCxnSpPr>
          <p:nvPr/>
        </p:nvCxnSpPr>
        <p:spPr>
          <a:xfrm>
            <a:off x="7228794" y="2599684"/>
            <a:ext cx="0" cy="671789"/>
          </a:xfrm>
          <a:prstGeom prst="straightConnector1">
            <a:avLst/>
          </a:prstGeom>
          <a:ln w="38100">
            <a:solidFill>
              <a:schemeClr val="accent5"/>
            </a:solidFill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A6516C9F-2A0A-21A7-1207-AFC6EB81925B}"/>
              </a:ext>
            </a:extLst>
          </p:cNvPr>
          <p:cNvSpPr/>
          <p:nvPr/>
        </p:nvSpPr>
        <p:spPr>
          <a:xfrm>
            <a:off x="117635" y="2215252"/>
            <a:ext cx="2184851" cy="51816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 b="1">
                <a:solidFill>
                  <a:schemeClr val="bg2"/>
                </a:solidFill>
              </a:rPr>
              <a:t>SEPTEMBER</a:t>
            </a: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89718A4-2DE1-4087-0CF8-7B0A02D5D4CE}"/>
              </a:ext>
            </a:extLst>
          </p:cNvPr>
          <p:cNvSpPr/>
          <p:nvPr/>
        </p:nvSpPr>
        <p:spPr>
          <a:xfrm>
            <a:off x="2116647" y="2215252"/>
            <a:ext cx="3240000" cy="51816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 b="1">
                <a:solidFill>
                  <a:schemeClr val="bg2"/>
                </a:solidFill>
              </a:rPr>
              <a:t>OCTOBER</a:t>
            </a: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9AFCEDBC-5D56-A1B8-329A-D751CBA78145}"/>
              </a:ext>
            </a:extLst>
          </p:cNvPr>
          <p:cNvSpPr/>
          <p:nvPr/>
        </p:nvSpPr>
        <p:spPr>
          <a:xfrm>
            <a:off x="5170808" y="2215252"/>
            <a:ext cx="3240000" cy="51816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 b="1">
                <a:solidFill>
                  <a:schemeClr val="bg2"/>
                </a:solidFill>
              </a:rPr>
              <a:t>NOVEMBER</a:t>
            </a: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51195F2D-0BDA-F40E-4D36-E0FAE5B4D4C0}"/>
              </a:ext>
            </a:extLst>
          </p:cNvPr>
          <p:cNvSpPr/>
          <p:nvPr/>
        </p:nvSpPr>
        <p:spPr>
          <a:xfrm>
            <a:off x="8224969" y="2215252"/>
            <a:ext cx="2045989" cy="51816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 b="1">
                <a:solidFill>
                  <a:schemeClr val="bg2"/>
                </a:solidFill>
              </a:rPr>
              <a:t>DECEMBER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86A0887-6835-5C20-F9B6-27005BC82B60}"/>
              </a:ext>
            </a:extLst>
          </p:cNvPr>
          <p:cNvCxnSpPr>
            <a:cxnSpLocks/>
          </p:cNvCxnSpPr>
          <p:nvPr/>
        </p:nvCxnSpPr>
        <p:spPr>
          <a:xfrm flipH="1">
            <a:off x="7211926" y="5939803"/>
            <a:ext cx="3687743" cy="0"/>
          </a:xfrm>
          <a:prstGeom prst="straightConnector1">
            <a:avLst/>
          </a:prstGeom>
          <a:ln w="38100"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E7E12E7-41BC-8814-7AB2-26A1DB2150D0}"/>
              </a:ext>
            </a:extLst>
          </p:cNvPr>
          <p:cNvCxnSpPr>
            <a:cxnSpLocks/>
          </p:cNvCxnSpPr>
          <p:nvPr/>
        </p:nvCxnSpPr>
        <p:spPr>
          <a:xfrm flipH="1">
            <a:off x="9753600" y="4590766"/>
            <a:ext cx="2292139" cy="0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54133050-409D-C861-14E8-559AE4B4D386}"/>
              </a:ext>
            </a:extLst>
          </p:cNvPr>
          <p:cNvSpPr/>
          <p:nvPr/>
        </p:nvSpPr>
        <p:spPr>
          <a:xfrm>
            <a:off x="6143741" y="3723981"/>
            <a:ext cx="2806450" cy="874971"/>
          </a:xfrm>
          <a:prstGeom prst="ellipse">
            <a:avLst/>
          </a:prstGeom>
          <a:solidFill>
            <a:srgbClr val="E7E6E6">
              <a:alpha val="2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45" name="TextBox 6">
            <a:extLst>
              <a:ext uri="{FF2B5EF4-FFF2-40B4-BE49-F238E27FC236}">
                <a16:creationId xmlns:a16="http://schemas.microsoft.com/office/drawing/2014/main" id="{61D4DFDF-6EA6-E581-53BA-2BBBCB6EFFBF}"/>
              </a:ext>
            </a:extLst>
          </p:cNvPr>
          <p:cNvSpPr txBox="1"/>
          <p:nvPr/>
        </p:nvSpPr>
        <p:spPr>
          <a:xfrm>
            <a:off x="4621840" y="3086700"/>
            <a:ext cx="1369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Oct 28: </a:t>
            </a:r>
            <a:r>
              <a:rPr lang="en-CA" sz="1200">
                <a:solidFill>
                  <a:schemeClr val="bg1"/>
                </a:solidFill>
              </a:rPr>
              <a:t>GCTI PAG Meeting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84D0B92-F1EA-270C-3CD8-DE94821F4001}"/>
              </a:ext>
            </a:extLst>
          </p:cNvPr>
          <p:cNvCxnSpPr>
            <a:cxnSpLocks/>
          </p:cNvCxnSpPr>
          <p:nvPr/>
        </p:nvCxnSpPr>
        <p:spPr>
          <a:xfrm>
            <a:off x="4565924" y="2705863"/>
            <a:ext cx="0" cy="514174"/>
          </a:xfrm>
          <a:prstGeom prst="straightConnector1">
            <a:avLst/>
          </a:prstGeom>
          <a:ln w="38100">
            <a:solidFill>
              <a:schemeClr val="accent5"/>
            </a:solidFill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19">
            <a:extLst>
              <a:ext uri="{FF2B5EF4-FFF2-40B4-BE49-F238E27FC236}">
                <a16:creationId xmlns:a16="http://schemas.microsoft.com/office/drawing/2014/main" id="{71C284E9-24F3-132D-8EC5-20BB50EE3892}"/>
              </a:ext>
            </a:extLst>
          </p:cNvPr>
          <p:cNvSpPr txBox="1"/>
          <p:nvPr/>
        </p:nvSpPr>
        <p:spPr>
          <a:xfrm>
            <a:off x="6676056" y="3868682"/>
            <a:ext cx="22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>
                <a:solidFill>
                  <a:schemeClr val="bg1"/>
                </a:solidFill>
              </a:rPr>
              <a:t>Nov 13: </a:t>
            </a:r>
            <a:r>
              <a:rPr lang="en-CA" sz="1200">
                <a:solidFill>
                  <a:schemeClr val="bg1"/>
                </a:solidFill>
              </a:rPr>
              <a:t>CPAG-led webinar with Canadian international development sector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A02244C-7253-ED1D-5C22-22BD2C66E8FB}"/>
              </a:ext>
            </a:extLst>
          </p:cNvPr>
          <p:cNvCxnSpPr>
            <a:cxnSpLocks/>
          </p:cNvCxnSpPr>
          <p:nvPr/>
        </p:nvCxnSpPr>
        <p:spPr>
          <a:xfrm>
            <a:off x="6574236" y="2614311"/>
            <a:ext cx="0" cy="1391749"/>
          </a:xfrm>
          <a:prstGeom prst="straightConnector1">
            <a:avLst/>
          </a:prstGeom>
          <a:ln w="38100">
            <a:solidFill>
              <a:schemeClr val="accent5"/>
            </a:solidFill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Arrow: Chevron 52">
            <a:extLst>
              <a:ext uri="{FF2B5EF4-FFF2-40B4-BE49-F238E27FC236}">
                <a16:creationId xmlns:a16="http://schemas.microsoft.com/office/drawing/2014/main" id="{CCED63DC-DDD2-3A9D-EE40-C7184F7877D8}"/>
              </a:ext>
            </a:extLst>
          </p:cNvPr>
          <p:cNvSpPr/>
          <p:nvPr/>
        </p:nvSpPr>
        <p:spPr>
          <a:xfrm>
            <a:off x="10085120" y="2215252"/>
            <a:ext cx="2045989" cy="51816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 b="1">
                <a:solidFill>
                  <a:schemeClr val="bg2"/>
                </a:solidFill>
              </a:rPr>
              <a:t>JANUARY</a:t>
            </a:r>
          </a:p>
        </p:txBody>
      </p:sp>
      <p:sp>
        <p:nvSpPr>
          <p:cNvPr id="55" name="TextBox 23">
            <a:extLst>
              <a:ext uri="{FF2B5EF4-FFF2-40B4-BE49-F238E27FC236}">
                <a16:creationId xmlns:a16="http://schemas.microsoft.com/office/drawing/2014/main" id="{53150922-AEF8-168D-0914-BBCD2D1FED55}"/>
              </a:ext>
            </a:extLst>
          </p:cNvPr>
          <p:cNvSpPr txBox="1"/>
          <p:nvPr/>
        </p:nvSpPr>
        <p:spPr>
          <a:xfrm>
            <a:off x="1566797" y="1311163"/>
            <a:ext cx="562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i="1">
                <a:solidFill>
                  <a:schemeClr val="bg1"/>
                </a:solidFill>
              </a:rPr>
              <a:t>Joint consultations are being conducted by the Policy and GCTI teams. </a:t>
            </a:r>
          </a:p>
          <a:p>
            <a:r>
              <a:rPr lang="en-CA" sz="1400" i="1">
                <a:solidFill>
                  <a:schemeClr val="bg1"/>
                </a:solidFill>
              </a:rPr>
              <a:t>*Note: all dates are notional, subject to change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876159B-8254-6C74-D511-6799D736C5AF}"/>
              </a:ext>
            </a:extLst>
          </p:cNvPr>
          <p:cNvCxnSpPr>
            <a:cxnSpLocks/>
          </p:cNvCxnSpPr>
          <p:nvPr/>
        </p:nvCxnSpPr>
        <p:spPr>
          <a:xfrm flipH="1">
            <a:off x="9399563" y="5216383"/>
            <a:ext cx="2646176" cy="0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0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443563-FB2E-E446-9A99-3F9691CD36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9977" y="1702867"/>
            <a:ext cx="9859248" cy="1917535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800">
                <a:solidFill>
                  <a:srgbClr val="231F20"/>
                </a:solidFill>
                <a:latin typeface="Aptos"/>
              </a:rPr>
              <a:t>Canada is committed to pursuing greater locally led development in its international assistance.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800">
                <a:solidFill>
                  <a:srgbClr val="231F20"/>
                </a:solidFill>
                <a:latin typeface="Aptos"/>
              </a:rPr>
              <a:t>Listening and learning has been key – engaging with our partners, GAC staff, and other donors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800">
                <a:solidFill>
                  <a:srgbClr val="231F20"/>
                </a:solidFill>
                <a:latin typeface="Aptos"/>
              </a:rPr>
              <a:t>Existing commitments and international agreements that affirm Canada's commitment to LLD</a:t>
            </a:r>
            <a:r>
              <a:rPr lang="en-US" sz="1800" strike="sngStrike">
                <a:solidFill>
                  <a:srgbClr val="231F20"/>
                </a:solidFill>
                <a:latin typeface="Aptos"/>
              </a:rPr>
              <a:t> </a:t>
            </a:r>
            <a:r>
              <a:rPr lang="en-US" sz="1800">
                <a:solidFill>
                  <a:srgbClr val="231F20"/>
                </a:solidFill>
                <a:latin typeface="Aptos"/>
              </a:rPr>
              <a:t>include:</a:t>
            </a:r>
          </a:p>
          <a:p>
            <a:endParaRPr lang="fr-CA" sz="1800">
              <a:solidFill>
                <a:srgbClr val="231F20"/>
              </a:solidFill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9627B8-3841-4049-B647-E6D9768A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>
                <a:solidFill>
                  <a:schemeClr val="tx2"/>
                </a:solidFill>
                <a:latin typeface="Aptos Display"/>
                <a:cs typeface="Calibri"/>
              </a:rPr>
              <a:t>BACKGROUND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BF83F13-FC74-8F1F-C95B-20DEA4B60431}"/>
              </a:ext>
            </a:extLst>
          </p:cNvPr>
          <p:cNvSpPr/>
          <p:nvPr/>
        </p:nvSpPr>
        <p:spPr>
          <a:xfrm>
            <a:off x="931779" y="4218765"/>
            <a:ext cx="3175068" cy="1841500"/>
          </a:xfrm>
          <a:custGeom>
            <a:avLst/>
            <a:gdLst>
              <a:gd name="connsiteX0" fmla="*/ 0 w 3175068"/>
              <a:gd name="connsiteY0" fmla="*/ 0 h 1938797"/>
              <a:gd name="connsiteX1" fmla="*/ 3175068 w 3175068"/>
              <a:gd name="connsiteY1" fmla="*/ 0 h 1938797"/>
              <a:gd name="connsiteX2" fmla="*/ 3175068 w 3175068"/>
              <a:gd name="connsiteY2" fmla="*/ 1679897 h 1938797"/>
              <a:gd name="connsiteX3" fmla="*/ 2916168 w 3175068"/>
              <a:gd name="connsiteY3" fmla="*/ 1938797 h 1938797"/>
              <a:gd name="connsiteX4" fmla="*/ 258900 w 3175068"/>
              <a:gd name="connsiteY4" fmla="*/ 1938797 h 1938797"/>
              <a:gd name="connsiteX5" fmla="*/ 0 w 3175068"/>
              <a:gd name="connsiteY5" fmla="*/ 1679897 h 193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68" h="1938797">
                <a:moveTo>
                  <a:pt x="0" y="0"/>
                </a:moveTo>
                <a:lnTo>
                  <a:pt x="3175068" y="0"/>
                </a:lnTo>
                <a:lnTo>
                  <a:pt x="3175068" y="1679897"/>
                </a:lnTo>
                <a:cubicBezTo>
                  <a:pt x="3175068" y="1822884"/>
                  <a:pt x="3059155" y="1938797"/>
                  <a:pt x="2916168" y="1938797"/>
                </a:cubicBezTo>
                <a:lnTo>
                  <a:pt x="258900" y="1938797"/>
                </a:lnTo>
                <a:cubicBezTo>
                  <a:pt x="115913" y="1938797"/>
                  <a:pt x="0" y="1822884"/>
                  <a:pt x="0" y="1679897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  <a:effectLst>
            <a:outerShdw blurRad="228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noProof="1">
                <a:solidFill>
                  <a:schemeClr val="bg1"/>
                </a:solidFill>
              </a:rPr>
              <a:t>Including country ownership; a focus on results; inclusive partnerships; and transparency and mutual accountability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38165CA-F77C-485E-683B-47F560F8133C}"/>
              </a:ext>
            </a:extLst>
          </p:cNvPr>
          <p:cNvSpPr/>
          <p:nvPr/>
        </p:nvSpPr>
        <p:spPr>
          <a:xfrm>
            <a:off x="4602045" y="4218765"/>
            <a:ext cx="3175068" cy="1841500"/>
          </a:xfrm>
          <a:custGeom>
            <a:avLst/>
            <a:gdLst>
              <a:gd name="connsiteX0" fmla="*/ 0 w 3175068"/>
              <a:gd name="connsiteY0" fmla="*/ 0 h 1938797"/>
              <a:gd name="connsiteX1" fmla="*/ 3175068 w 3175068"/>
              <a:gd name="connsiteY1" fmla="*/ 0 h 1938797"/>
              <a:gd name="connsiteX2" fmla="*/ 3175068 w 3175068"/>
              <a:gd name="connsiteY2" fmla="*/ 1679897 h 1938797"/>
              <a:gd name="connsiteX3" fmla="*/ 2916168 w 3175068"/>
              <a:gd name="connsiteY3" fmla="*/ 1938797 h 1938797"/>
              <a:gd name="connsiteX4" fmla="*/ 258900 w 3175068"/>
              <a:gd name="connsiteY4" fmla="*/ 1938797 h 1938797"/>
              <a:gd name="connsiteX5" fmla="*/ 0 w 3175068"/>
              <a:gd name="connsiteY5" fmla="*/ 1679897 h 193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68" h="1938797">
                <a:moveTo>
                  <a:pt x="0" y="0"/>
                </a:moveTo>
                <a:lnTo>
                  <a:pt x="3175068" y="0"/>
                </a:lnTo>
                <a:lnTo>
                  <a:pt x="3175068" y="1679897"/>
                </a:lnTo>
                <a:cubicBezTo>
                  <a:pt x="3175068" y="1822884"/>
                  <a:pt x="3059155" y="1938797"/>
                  <a:pt x="2916168" y="1938797"/>
                </a:cubicBezTo>
                <a:lnTo>
                  <a:pt x="258900" y="1938797"/>
                </a:lnTo>
                <a:cubicBezTo>
                  <a:pt x="115913" y="1938797"/>
                  <a:pt x="0" y="1822884"/>
                  <a:pt x="0" y="1679897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  <a:effectLst>
            <a:outerShdw blurRad="228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noProof="1">
                <a:solidFill>
                  <a:schemeClr val="bg1"/>
                </a:solidFill>
              </a:rPr>
              <a:t>Includes commitments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schemeClr val="bg1"/>
                </a:solidFill>
              </a:rPr>
              <a:t>Provide international assistance in more rapid and effective ways to reach local populations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schemeClr val="bg1"/>
                </a:solidFill>
              </a:rPr>
              <a:t>Direct more assistance to local organizations in developing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schemeClr val="bg1"/>
                </a:solidFill>
              </a:rPr>
              <a:t>Engaging with a variety of partners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3653C55-42C0-8D3B-46C5-7A6AAC5D20BE}"/>
              </a:ext>
            </a:extLst>
          </p:cNvPr>
          <p:cNvSpPr/>
          <p:nvPr/>
        </p:nvSpPr>
        <p:spPr>
          <a:xfrm>
            <a:off x="8272311" y="4218765"/>
            <a:ext cx="3175068" cy="1841500"/>
          </a:xfrm>
          <a:custGeom>
            <a:avLst/>
            <a:gdLst>
              <a:gd name="connsiteX0" fmla="*/ 0 w 3175068"/>
              <a:gd name="connsiteY0" fmla="*/ 0 h 1938797"/>
              <a:gd name="connsiteX1" fmla="*/ 3175068 w 3175068"/>
              <a:gd name="connsiteY1" fmla="*/ 0 h 1938797"/>
              <a:gd name="connsiteX2" fmla="*/ 3175068 w 3175068"/>
              <a:gd name="connsiteY2" fmla="*/ 1679897 h 1938797"/>
              <a:gd name="connsiteX3" fmla="*/ 2916168 w 3175068"/>
              <a:gd name="connsiteY3" fmla="*/ 1938797 h 1938797"/>
              <a:gd name="connsiteX4" fmla="*/ 258900 w 3175068"/>
              <a:gd name="connsiteY4" fmla="*/ 1938797 h 1938797"/>
              <a:gd name="connsiteX5" fmla="*/ 0 w 3175068"/>
              <a:gd name="connsiteY5" fmla="*/ 1679897 h 193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68" h="1938797">
                <a:moveTo>
                  <a:pt x="0" y="0"/>
                </a:moveTo>
                <a:lnTo>
                  <a:pt x="3175068" y="0"/>
                </a:lnTo>
                <a:lnTo>
                  <a:pt x="3175068" y="1679897"/>
                </a:lnTo>
                <a:cubicBezTo>
                  <a:pt x="3175068" y="1822884"/>
                  <a:pt x="3059155" y="1938797"/>
                  <a:pt x="2916168" y="1938797"/>
                </a:cubicBezTo>
                <a:lnTo>
                  <a:pt x="258900" y="1938797"/>
                </a:lnTo>
                <a:cubicBezTo>
                  <a:pt x="115913" y="1938797"/>
                  <a:pt x="0" y="1822884"/>
                  <a:pt x="0" y="1679897"/>
                </a:cubicBezTo>
                <a:close/>
              </a:path>
            </a:pathLst>
          </a:custGeom>
          <a:solidFill>
            <a:schemeClr val="accent6">
              <a:lumMod val="95000"/>
            </a:schemeClr>
          </a:solidFill>
          <a:ln>
            <a:noFill/>
          </a:ln>
          <a:effectLst>
            <a:outerShdw blurRad="228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noProof="1">
                <a:solidFill>
                  <a:schemeClr val="bg1"/>
                </a:solidFill>
              </a:rPr>
              <a:t>Foster locally sustained change in line with unique local contexts. Three main actions: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schemeClr val="bg1"/>
                </a:solidFill>
              </a:rPr>
              <a:t>Shift and share power to ensure local actors have ownership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Work to channel high quality funding as directly as possible to local actors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1">
                <a:solidFill>
                  <a:schemeClr val="bg1"/>
                </a:solidFill>
              </a:rPr>
              <a:t>Publicly advocate for LLD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FA4285-4EDB-918A-27F1-8E147EA87483}"/>
              </a:ext>
            </a:extLst>
          </p:cNvPr>
          <p:cNvSpPr/>
          <p:nvPr/>
        </p:nvSpPr>
        <p:spPr>
          <a:xfrm>
            <a:off x="931779" y="3639943"/>
            <a:ext cx="3175068" cy="899295"/>
          </a:xfrm>
          <a:custGeom>
            <a:avLst/>
            <a:gdLst>
              <a:gd name="connsiteX0" fmla="*/ 258900 w 3175068"/>
              <a:gd name="connsiteY0" fmla="*/ 0 h 593547"/>
              <a:gd name="connsiteX1" fmla="*/ 2916168 w 3175068"/>
              <a:gd name="connsiteY1" fmla="*/ 0 h 593547"/>
              <a:gd name="connsiteX2" fmla="*/ 3175068 w 3175068"/>
              <a:gd name="connsiteY2" fmla="*/ 258900 h 593547"/>
              <a:gd name="connsiteX3" fmla="*/ 3175068 w 3175068"/>
              <a:gd name="connsiteY3" fmla="*/ 593547 h 593547"/>
              <a:gd name="connsiteX4" fmla="*/ 0 w 3175068"/>
              <a:gd name="connsiteY4" fmla="*/ 593547 h 593547"/>
              <a:gd name="connsiteX5" fmla="*/ 0 w 3175068"/>
              <a:gd name="connsiteY5" fmla="*/ 258900 h 593547"/>
              <a:gd name="connsiteX6" fmla="*/ 258900 w 3175068"/>
              <a:gd name="connsiteY6" fmla="*/ 0 h 59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068" h="593547">
                <a:moveTo>
                  <a:pt x="258900" y="0"/>
                </a:moveTo>
                <a:lnTo>
                  <a:pt x="2916168" y="0"/>
                </a:lnTo>
                <a:cubicBezTo>
                  <a:pt x="3059155" y="0"/>
                  <a:pt x="3175068" y="115913"/>
                  <a:pt x="3175068" y="258900"/>
                </a:cubicBezTo>
                <a:lnTo>
                  <a:pt x="3175068" y="593547"/>
                </a:lnTo>
                <a:lnTo>
                  <a:pt x="0" y="593547"/>
                </a:lnTo>
                <a:lnTo>
                  <a:pt x="0" y="258900"/>
                </a:lnTo>
                <a:cubicBezTo>
                  <a:pt x="0" y="115913"/>
                  <a:pt x="115913" y="0"/>
                  <a:pt x="258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1828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Principles for Effective Development Cooperation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978B950-F90B-2FB0-3B2A-F997DE2945F7}"/>
              </a:ext>
            </a:extLst>
          </p:cNvPr>
          <p:cNvSpPr/>
          <p:nvPr/>
        </p:nvSpPr>
        <p:spPr>
          <a:xfrm>
            <a:off x="4602045" y="3639943"/>
            <a:ext cx="3175068" cy="899295"/>
          </a:xfrm>
          <a:custGeom>
            <a:avLst/>
            <a:gdLst>
              <a:gd name="connsiteX0" fmla="*/ 258900 w 3175068"/>
              <a:gd name="connsiteY0" fmla="*/ 0 h 593547"/>
              <a:gd name="connsiteX1" fmla="*/ 2916168 w 3175068"/>
              <a:gd name="connsiteY1" fmla="*/ 0 h 593547"/>
              <a:gd name="connsiteX2" fmla="*/ 3175068 w 3175068"/>
              <a:gd name="connsiteY2" fmla="*/ 258900 h 593547"/>
              <a:gd name="connsiteX3" fmla="*/ 3175068 w 3175068"/>
              <a:gd name="connsiteY3" fmla="*/ 593547 h 593547"/>
              <a:gd name="connsiteX4" fmla="*/ 0 w 3175068"/>
              <a:gd name="connsiteY4" fmla="*/ 593547 h 593547"/>
              <a:gd name="connsiteX5" fmla="*/ 0 w 3175068"/>
              <a:gd name="connsiteY5" fmla="*/ 258900 h 593547"/>
              <a:gd name="connsiteX6" fmla="*/ 258900 w 3175068"/>
              <a:gd name="connsiteY6" fmla="*/ 0 h 59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068" h="593547">
                <a:moveTo>
                  <a:pt x="258900" y="0"/>
                </a:moveTo>
                <a:lnTo>
                  <a:pt x="2916168" y="0"/>
                </a:lnTo>
                <a:cubicBezTo>
                  <a:pt x="3059155" y="0"/>
                  <a:pt x="3175068" y="115913"/>
                  <a:pt x="3175068" y="258900"/>
                </a:cubicBezTo>
                <a:lnTo>
                  <a:pt x="3175068" y="593547"/>
                </a:lnTo>
                <a:lnTo>
                  <a:pt x="0" y="593547"/>
                </a:lnTo>
                <a:lnTo>
                  <a:pt x="0" y="258900"/>
                </a:lnTo>
                <a:cubicBezTo>
                  <a:pt x="0" y="115913"/>
                  <a:pt x="115913" y="0"/>
                  <a:pt x="2589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1828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Feminist International Assistance Policy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28B1F9-07BB-046B-71BE-6787E4D24C0B}"/>
              </a:ext>
            </a:extLst>
          </p:cNvPr>
          <p:cNvSpPr/>
          <p:nvPr/>
        </p:nvSpPr>
        <p:spPr>
          <a:xfrm>
            <a:off x="8272311" y="3639943"/>
            <a:ext cx="3175068" cy="899295"/>
          </a:xfrm>
          <a:custGeom>
            <a:avLst/>
            <a:gdLst>
              <a:gd name="connsiteX0" fmla="*/ 258900 w 3175068"/>
              <a:gd name="connsiteY0" fmla="*/ 0 h 593547"/>
              <a:gd name="connsiteX1" fmla="*/ 2916168 w 3175068"/>
              <a:gd name="connsiteY1" fmla="*/ 0 h 593547"/>
              <a:gd name="connsiteX2" fmla="*/ 3175068 w 3175068"/>
              <a:gd name="connsiteY2" fmla="*/ 258900 h 593547"/>
              <a:gd name="connsiteX3" fmla="*/ 3175068 w 3175068"/>
              <a:gd name="connsiteY3" fmla="*/ 593547 h 593547"/>
              <a:gd name="connsiteX4" fmla="*/ 0 w 3175068"/>
              <a:gd name="connsiteY4" fmla="*/ 593547 h 593547"/>
              <a:gd name="connsiteX5" fmla="*/ 0 w 3175068"/>
              <a:gd name="connsiteY5" fmla="*/ 258900 h 593547"/>
              <a:gd name="connsiteX6" fmla="*/ 258900 w 3175068"/>
              <a:gd name="connsiteY6" fmla="*/ 0 h 59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068" h="593547">
                <a:moveTo>
                  <a:pt x="258900" y="0"/>
                </a:moveTo>
                <a:lnTo>
                  <a:pt x="2916168" y="0"/>
                </a:lnTo>
                <a:cubicBezTo>
                  <a:pt x="3059155" y="0"/>
                  <a:pt x="3175068" y="115913"/>
                  <a:pt x="3175068" y="258900"/>
                </a:cubicBezTo>
                <a:lnTo>
                  <a:pt x="3175068" y="593547"/>
                </a:lnTo>
                <a:lnTo>
                  <a:pt x="0" y="593547"/>
                </a:lnTo>
                <a:lnTo>
                  <a:pt x="0" y="258900"/>
                </a:lnTo>
                <a:cubicBezTo>
                  <a:pt x="0" y="115913"/>
                  <a:pt x="115913" y="0"/>
                  <a:pt x="2589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18288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Donor Statement on Supporting LLD</a:t>
            </a:r>
          </a:p>
        </p:txBody>
      </p:sp>
    </p:spTree>
    <p:extLst>
      <p:ext uri="{BB962C8B-B14F-4D97-AF65-F5344CB8AC3E}">
        <p14:creationId xmlns:p14="http://schemas.microsoft.com/office/powerpoint/2010/main" val="98160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9627B8-3841-4049-B647-E6D9768A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>
                <a:solidFill>
                  <a:srgbClr val="404E57"/>
                </a:solidFill>
                <a:latin typeface="Aptos Display"/>
              </a:rPr>
              <a:t>EXAMPLES OF WORK TO DATE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956D1AC6-5B86-775D-0098-BA36D2F88499}"/>
              </a:ext>
            </a:extLst>
          </p:cNvPr>
          <p:cNvSpPr txBox="1">
            <a:spLocks/>
          </p:cNvSpPr>
          <p:nvPr/>
        </p:nvSpPr>
        <p:spPr bwMode="auto">
          <a:xfrm>
            <a:off x="1451694" y="2318178"/>
            <a:ext cx="3011770" cy="377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400" b="1">
                <a:solidFill>
                  <a:schemeClr val="bg1"/>
                </a:solidFill>
              </a:rPr>
              <a:t>Internal GAC-wide working group</a:t>
            </a:r>
          </a:p>
          <a:p>
            <a:pPr lvl="1"/>
            <a:r>
              <a:rPr lang="en-CA" sz="2800">
                <a:solidFill>
                  <a:schemeClr val="bg1"/>
                </a:solidFill>
              </a:rPr>
              <a:t>Forum to share information, updates and ideas</a:t>
            </a:r>
          </a:p>
          <a:p>
            <a:pPr lvl="1"/>
            <a:r>
              <a:rPr lang="en-CA" sz="2800">
                <a:solidFill>
                  <a:schemeClr val="bg1"/>
                </a:solidFill>
              </a:rPr>
              <a:t>Sounding board for evolution of the guidance note development</a:t>
            </a:r>
          </a:p>
          <a:p>
            <a:pPr lvl="1"/>
            <a:endParaRPr lang="en-CA" sz="2500">
              <a:solidFill>
                <a:schemeClr val="bg1"/>
              </a:solidFill>
            </a:endParaRPr>
          </a:p>
          <a:p>
            <a:r>
              <a:rPr lang="en-CA" sz="3400" b="1">
                <a:solidFill>
                  <a:schemeClr val="bg1"/>
                </a:solidFill>
              </a:rPr>
              <a:t>OECD-DAC Peer Learning Exercise</a:t>
            </a:r>
          </a:p>
          <a:p>
            <a:pPr lvl="1"/>
            <a:r>
              <a:rPr lang="en-CA" sz="2800">
                <a:solidFill>
                  <a:schemeClr val="bg1"/>
                </a:solidFill>
              </a:rPr>
              <a:t>Deep dive country visit to Canada in December 2023</a:t>
            </a:r>
          </a:p>
          <a:p>
            <a:pPr lvl="1"/>
            <a:r>
              <a:rPr lang="en-CA" sz="2800">
                <a:solidFill>
                  <a:schemeClr val="bg1"/>
                </a:solidFill>
              </a:rPr>
              <a:t>Active participation across GAC and from Canadian partners across all </a:t>
            </a:r>
            <a:r>
              <a:rPr lang="en-CA" sz="2800" err="1">
                <a:solidFill>
                  <a:schemeClr val="bg1"/>
                </a:solidFill>
              </a:rPr>
              <a:t>thematics</a:t>
            </a:r>
          </a:p>
          <a:p>
            <a:pPr lvl="1"/>
            <a:endParaRPr lang="en-CA" sz="2500">
              <a:solidFill>
                <a:schemeClr val="bg1"/>
              </a:solidFill>
            </a:endParaRPr>
          </a:p>
          <a:p>
            <a:r>
              <a:rPr lang="en-CA" sz="3400" b="1">
                <a:solidFill>
                  <a:schemeClr val="bg1"/>
                </a:solidFill>
              </a:rPr>
              <a:t>Localization Analysis Framework for Evaluations</a:t>
            </a:r>
          </a:p>
          <a:p>
            <a:pPr lvl="1"/>
            <a:r>
              <a:rPr lang="en-CA" sz="2800">
                <a:solidFill>
                  <a:schemeClr val="bg1"/>
                </a:solidFill>
              </a:rPr>
              <a:t>Piloted with three evaluations so far</a:t>
            </a:r>
          </a:p>
          <a:p>
            <a:pPr lvl="1"/>
            <a:r>
              <a:rPr lang="en-CA" sz="2800">
                <a:solidFill>
                  <a:schemeClr val="bg1"/>
                </a:solidFill>
              </a:rPr>
              <a:t>Measurement tool to assess alignment of programs with key dimensions of LLD</a:t>
            </a:r>
          </a:p>
          <a:p>
            <a:endParaRPr lang="en-CA" b="1">
              <a:solidFill>
                <a:schemeClr val="bg1"/>
              </a:solidFill>
            </a:endParaRPr>
          </a:p>
          <a:p>
            <a:pPr lvl="1"/>
            <a:endParaRPr lang="en-CA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7F89EB-8654-AE74-655F-4B63CDFBD715}"/>
              </a:ext>
            </a:extLst>
          </p:cNvPr>
          <p:cNvSpPr txBox="1">
            <a:spLocks/>
          </p:cNvSpPr>
          <p:nvPr/>
        </p:nvSpPr>
        <p:spPr>
          <a:xfrm>
            <a:off x="4918568" y="2319154"/>
            <a:ext cx="3269511" cy="377632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400" b="1">
                <a:solidFill>
                  <a:schemeClr val="bg1"/>
                </a:solidFill>
              </a:rPr>
              <a:t>Women’s Voice and Leadership</a:t>
            </a:r>
          </a:p>
          <a:p>
            <a:pPr lvl="1"/>
            <a:r>
              <a:rPr lang="en-CA" sz="2800">
                <a:solidFill>
                  <a:schemeClr val="bg1"/>
                </a:solidFill>
              </a:rPr>
              <a:t>Multi-year core funding, rapid response funding, institutional capacity strengthening, and support for network and alliance building</a:t>
            </a:r>
          </a:p>
          <a:p>
            <a:pPr lvl="1"/>
            <a:r>
              <a:rPr lang="en-CA" sz="2800">
                <a:solidFill>
                  <a:schemeClr val="bg1"/>
                </a:solidFill>
              </a:rPr>
              <a:t>Various partnership models, including direct funding to local actors, coalitions, and more traditional Canadian intermediaries</a:t>
            </a:r>
          </a:p>
          <a:p>
            <a:pPr lvl="1"/>
            <a:endParaRPr lang="en-CA">
              <a:solidFill>
                <a:schemeClr val="bg1"/>
              </a:solidFill>
            </a:endParaRPr>
          </a:p>
          <a:p>
            <a:r>
              <a:rPr lang="en-CA" sz="3400" b="1">
                <a:solidFill>
                  <a:schemeClr val="bg1"/>
                </a:solidFill>
              </a:rPr>
              <a:t>Canada Fund for Local Initiatives</a:t>
            </a:r>
          </a:p>
          <a:p>
            <a:pPr lvl="1"/>
            <a:r>
              <a:rPr lang="en-CA" sz="2800">
                <a:solidFill>
                  <a:schemeClr val="bg1"/>
                </a:solidFill>
              </a:rPr>
              <a:t>Small-scale projects, usually less than $100k, and short duration</a:t>
            </a:r>
          </a:p>
          <a:p>
            <a:pPr lvl="1"/>
            <a:r>
              <a:rPr lang="en-CA" sz="2800">
                <a:solidFill>
                  <a:schemeClr val="bg1"/>
                </a:solidFill>
              </a:rPr>
              <a:t>Projects designed by local organizations and funded through missions</a:t>
            </a:r>
          </a:p>
          <a:p>
            <a:pPr lvl="1"/>
            <a:endParaRPr lang="en-CA">
              <a:solidFill>
                <a:schemeClr val="bg1"/>
              </a:solidFill>
            </a:endParaRPr>
          </a:p>
          <a:p>
            <a:r>
              <a:rPr lang="en-CA" sz="3400" b="1">
                <a:solidFill>
                  <a:schemeClr val="bg1"/>
                </a:solidFill>
              </a:rPr>
              <a:t>Equality Fund</a:t>
            </a:r>
          </a:p>
          <a:p>
            <a:pPr lvl="1"/>
            <a:r>
              <a:rPr lang="en-CA" sz="2800">
                <a:solidFill>
                  <a:schemeClr val="bg1"/>
                </a:solidFill>
              </a:rPr>
              <a:t>Core, multi-year funding to WROs and feminist movements</a:t>
            </a:r>
          </a:p>
          <a:p>
            <a:pPr lvl="1"/>
            <a:r>
              <a:rPr lang="en-CA" sz="2800">
                <a:solidFill>
                  <a:schemeClr val="bg1"/>
                </a:solidFill>
              </a:rPr>
              <a:t>Various granting and sub-granting mechanisms</a:t>
            </a:r>
          </a:p>
          <a:p>
            <a:pPr lvl="1"/>
            <a:r>
              <a:rPr lang="en-CA" sz="2800">
                <a:solidFill>
                  <a:schemeClr val="bg1"/>
                </a:solidFill>
              </a:rPr>
              <a:t>Strong focus on shifting power</a:t>
            </a:r>
          </a:p>
          <a:p>
            <a:endParaRPr lang="en-CA" b="1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A318C51-06DE-1786-91C7-A5CDC1F8F53D}"/>
              </a:ext>
            </a:extLst>
          </p:cNvPr>
          <p:cNvSpPr/>
          <p:nvPr/>
        </p:nvSpPr>
        <p:spPr>
          <a:xfrm>
            <a:off x="1451694" y="1573872"/>
            <a:ext cx="3204000" cy="655200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>
                <a:solidFill>
                  <a:schemeClr val="accent3"/>
                </a:solidFill>
              </a:rPr>
              <a:t>          </a:t>
            </a:r>
            <a:r>
              <a:rPr lang="en-CA" sz="2400" b="1">
                <a:solidFill>
                  <a:srgbClr val="71912E"/>
                </a:solidFill>
              </a:rPr>
              <a:t>Policy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B42E36-6E86-A04A-0EDF-0A2236CF0701}"/>
              </a:ext>
            </a:extLst>
          </p:cNvPr>
          <p:cNvSpPr/>
          <p:nvPr/>
        </p:nvSpPr>
        <p:spPr>
          <a:xfrm>
            <a:off x="4984079" y="1574060"/>
            <a:ext cx="3204000" cy="655012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>
                <a:solidFill>
                  <a:schemeClr val="accent1"/>
                </a:solidFill>
              </a:rPr>
              <a:t>          Programs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7D3ABD2-6997-9C05-129E-6BD85B1090CB}"/>
              </a:ext>
            </a:extLst>
          </p:cNvPr>
          <p:cNvSpPr/>
          <p:nvPr/>
        </p:nvSpPr>
        <p:spPr>
          <a:xfrm>
            <a:off x="8518835" y="1574060"/>
            <a:ext cx="3204000" cy="655012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>
                <a:solidFill>
                  <a:schemeClr val="accent5"/>
                </a:solidFill>
              </a:rPr>
              <a:t>          </a:t>
            </a:r>
            <a:r>
              <a:rPr lang="en-CA" sz="2400" b="1">
                <a:solidFill>
                  <a:srgbClr val="976DAF"/>
                </a:solidFill>
              </a:rPr>
              <a:t>Operations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6793D1-9E60-99DA-8C11-AD4AEF2AF9DF}"/>
              </a:ext>
            </a:extLst>
          </p:cNvPr>
          <p:cNvSpPr txBox="1"/>
          <p:nvPr/>
        </p:nvSpPr>
        <p:spPr>
          <a:xfrm>
            <a:off x="8518835" y="2318178"/>
            <a:ext cx="3269510" cy="28217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CA" sz="1400" b="1">
                <a:solidFill>
                  <a:schemeClr val="bg1"/>
                </a:solidFill>
              </a:rPr>
              <a:t>Grants and Contributions Transformation Initiative (GCTI)</a:t>
            </a:r>
          </a:p>
          <a:p>
            <a:pPr marL="628650" lvl="1" indent="-17145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CA" sz="1100">
                <a:solidFill>
                  <a:schemeClr val="bg1"/>
                </a:solidFill>
              </a:rPr>
              <a:t>Seeking to improve processes and reduce administrative burden for partners</a:t>
            </a:r>
          </a:p>
          <a:p>
            <a:pPr marL="628650" lvl="1" indent="-17145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CA" sz="1100">
                <a:solidFill>
                  <a:schemeClr val="bg1"/>
                </a:solidFill>
              </a:rPr>
              <a:t>Working on an approach to localization and decolonization for the GCTI</a:t>
            </a:r>
          </a:p>
          <a:p>
            <a:pPr marL="628650" lvl="1" indent="-17145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CA" sz="1100" err="1">
                <a:solidFill>
                  <a:schemeClr val="bg1"/>
                </a:solidFill>
              </a:rPr>
              <a:t>FailSmart</a:t>
            </a:r>
            <a:r>
              <a:rPr lang="en-CA" sz="1100">
                <a:solidFill>
                  <a:schemeClr val="bg1"/>
                </a:solidFill>
              </a:rPr>
              <a:t> Labs are piloting new ideas</a:t>
            </a:r>
          </a:p>
          <a:p>
            <a:pPr lvl="1">
              <a:lnSpc>
                <a:spcPct val="70000"/>
              </a:lnSpc>
              <a:spcBef>
                <a:spcPts val="500"/>
              </a:spcBef>
            </a:pPr>
            <a:endParaRPr lang="en-CA" sz="1500">
              <a:solidFill>
                <a:schemeClr val="bg1"/>
              </a:solidFill>
            </a:endParaRPr>
          </a:p>
          <a:p>
            <a:pPr marL="285750" indent="-28575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CA" sz="1400" b="1">
                <a:solidFill>
                  <a:schemeClr val="bg1"/>
                </a:solidFill>
              </a:rPr>
              <a:t>Risk Appetite Framework</a:t>
            </a:r>
          </a:p>
          <a:p>
            <a:pPr marL="628650" lvl="1" indent="-17145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CA" sz="1100">
                <a:solidFill>
                  <a:schemeClr val="bg1"/>
                </a:solidFill>
              </a:rPr>
              <a:t>Working to operationalize a new risk appetite framework (RAF) that will set the tone for selective, smart risk-taking, determining trade-offs between development results and accepting increased risks. </a:t>
            </a:r>
          </a:p>
          <a:p>
            <a:pPr marL="628650" lvl="1" indent="-17145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CA" sz="1100">
                <a:solidFill>
                  <a:schemeClr val="bg1"/>
                </a:solidFill>
              </a:rPr>
              <a:t>Once implemented, all </a:t>
            </a:r>
            <a:r>
              <a:rPr lang="en-CA" sz="1100" err="1">
                <a:solidFill>
                  <a:schemeClr val="bg1"/>
                </a:solidFill>
              </a:rPr>
              <a:t>Gs</a:t>
            </a:r>
            <a:r>
              <a:rPr lang="en-CA" sz="1100">
                <a:solidFill>
                  <a:schemeClr val="bg1"/>
                </a:solidFill>
              </a:rPr>
              <a:t> &amp; Cs project proposals will be assessed against RA statements to support decision-making.</a:t>
            </a:r>
          </a:p>
        </p:txBody>
      </p:sp>
      <p:pic>
        <p:nvPicPr>
          <p:cNvPr id="4" name="Picture 3" descr="A light bulb with a globe inside&#10;&#10;Description automatically generated">
            <a:extLst>
              <a:ext uri="{FF2B5EF4-FFF2-40B4-BE49-F238E27FC236}">
                <a16:creationId xmlns:a16="http://schemas.microsoft.com/office/drawing/2014/main" id="{F9D60A56-4E7B-6C90-DBC8-0568CF0AE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66" y="1602680"/>
            <a:ext cx="540000" cy="540000"/>
          </a:xfrm>
          <a:prstGeom prst="rect">
            <a:avLst/>
          </a:prstGeom>
        </p:spPr>
      </p:pic>
      <p:pic>
        <p:nvPicPr>
          <p:cNvPr id="7" name="Picture 6" descr="A green outline of a paper and a pen&#10;&#10;Description automatically generated">
            <a:extLst>
              <a:ext uri="{FF2B5EF4-FFF2-40B4-BE49-F238E27FC236}">
                <a16:creationId xmlns:a16="http://schemas.microsoft.com/office/drawing/2014/main" id="{BE0FB000-FF31-336E-7E07-37EE54AAC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78" y="1670986"/>
            <a:ext cx="471694" cy="471694"/>
          </a:xfrm>
          <a:prstGeom prst="rect">
            <a:avLst/>
          </a:prstGeom>
        </p:spPr>
      </p:pic>
      <p:pic>
        <p:nvPicPr>
          <p:cNvPr id="11" name="Picture 10" descr="Purple gears on a black background&#10;&#10;Description automatically generated">
            <a:extLst>
              <a:ext uri="{FF2B5EF4-FFF2-40B4-BE49-F238E27FC236}">
                <a16:creationId xmlns:a16="http://schemas.microsoft.com/office/drawing/2014/main" id="{17A6482B-95BB-2F48-8A58-9D411D6E7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862" y="1602680"/>
            <a:ext cx="574221" cy="57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3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443563-FB2E-E446-9A99-3F9691CD36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9977" y="1590191"/>
            <a:ext cx="9872616" cy="4236000"/>
          </a:xfr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CA" sz="1800">
                <a:solidFill>
                  <a:srgbClr val="000000"/>
                </a:solidFill>
                <a:latin typeface="Aptos"/>
              </a:rPr>
              <a:t>As part of their peer learning exercise, the OECD-DAC team visited Canada in </a:t>
            </a:r>
            <a:r>
              <a:rPr lang="en-CA" sz="1800" b="1">
                <a:solidFill>
                  <a:srgbClr val="000000"/>
                </a:solidFill>
                <a:latin typeface="Aptos"/>
              </a:rPr>
              <a:t>December 2023</a:t>
            </a:r>
            <a:r>
              <a:rPr lang="en-CA" sz="1800">
                <a:solidFill>
                  <a:srgbClr val="000000"/>
                </a:solidFill>
                <a:latin typeface="Aptos"/>
              </a:rPr>
              <a:t> to better understand the Canadian context, constraints and opportunities for supporting LLD.</a:t>
            </a:r>
            <a:endParaRPr lang="en-US" sz="1800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CA" sz="1800">
                <a:solidFill>
                  <a:srgbClr val="000000"/>
                </a:solidFill>
                <a:latin typeface="Aptos"/>
              </a:rPr>
              <a:t>DAC findings showed five key areas that could impact Canada’s next steps and progress:</a:t>
            </a:r>
            <a:endParaRPr lang="en-US" sz="1800">
              <a:solidFill>
                <a:srgbClr val="000000"/>
              </a:solidFill>
              <a:latin typeface="Aptos"/>
            </a:endParaRPr>
          </a:p>
          <a:p>
            <a:pPr marL="514350" indent="-514350">
              <a:lnSpc>
                <a:spcPct val="110000"/>
              </a:lnSpc>
              <a:spcBef>
                <a:spcPts val="1000"/>
              </a:spcBef>
              <a:buAutoNum type="arabicPeriod"/>
            </a:pPr>
            <a:r>
              <a:rPr lang="en-CA" sz="1500">
                <a:solidFill>
                  <a:srgbClr val="000000"/>
                </a:solidFill>
                <a:latin typeface="Aptos"/>
              </a:rPr>
              <a:t>Ensuring that locally led development policy development processes and efforts to drive efficiency under the GCTI remain integrated, mutually responsive and move beyond pilots to genuine systems change;</a:t>
            </a:r>
            <a:endParaRPr lang="en-US" sz="1500">
              <a:solidFill>
                <a:srgbClr val="000000"/>
              </a:solidFill>
              <a:latin typeface="Aptos"/>
            </a:endParaRPr>
          </a:p>
          <a:p>
            <a:pPr marL="514350" indent="-514350">
              <a:lnSpc>
                <a:spcPct val="110000"/>
              </a:lnSpc>
              <a:spcBef>
                <a:spcPts val="1000"/>
              </a:spcBef>
              <a:buAutoNum type="arabicPeriod"/>
            </a:pPr>
            <a:r>
              <a:rPr lang="en-CA" sz="1500">
                <a:solidFill>
                  <a:srgbClr val="000000"/>
                </a:solidFill>
                <a:latin typeface="Aptos"/>
              </a:rPr>
              <a:t>Creating enough space for an inclusive process, where external actors, including both Canadian and local stakeholders, can influence and have their views and concerns addressed;</a:t>
            </a:r>
            <a:endParaRPr lang="en-US" sz="1500">
              <a:solidFill>
                <a:srgbClr val="000000"/>
              </a:solidFill>
              <a:latin typeface="Aptos"/>
            </a:endParaRPr>
          </a:p>
          <a:p>
            <a:pPr marL="514350" indent="-514350">
              <a:lnSpc>
                <a:spcPct val="110000"/>
              </a:lnSpc>
              <a:spcBef>
                <a:spcPts val="1000"/>
              </a:spcBef>
              <a:buAutoNum type="arabicPeriod"/>
            </a:pPr>
            <a:r>
              <a:rPr lang="en-CA" sz="1500">
                <a:solidFill>
                  <a:srgbClr val="000000"/>
                </a:solidFill>
                <a:latin typeface="Aptos"/>
              </a:rPr>
              <a:t>Accelerating risk management by moving forward with a tailored approach that weighs up</a:t>
            </a:r>
            <a:r>
              <a:rPr lang="en-CA" sz="1500" strike="sngStrike">
                <a:solidFill>
                  <a:srgbClr val="000000"/>
                </a:solidFill>
                <a:latin typeface="Aptos"/>
              </a:rPr>
              <a:t> </a:t>
            </a:r>
            <a:r>
              <a:rPr lang="en-CA" sz="1500">
                <a:solidFill>
                  <a:srgbClr val="000000"/>
                </a:solidFill>
                <a:latin typeface="Aptos"/>
              </a:rPr>
              <a:t>risk against impact and recognises the importance of risk sharing in both intermediary and direct funding partnerships with local actors; </a:t>
            </a:r>
            <a:endParaRPr lang="en-US" sz="1500">
              <a:solidFill>
                <a:srgbClr val="000000"/>
              </a:solidFill>
              <a:latin typeface="Aptos"/>
            </a:endParaRPr>
          </a:p>
          <a:p>
            <a:pPr marL="514350" indent="-514350">
              <a:lnSpc>
                <a:spcPct val="110000"/>
              </a:lnSpc>
              <a:spcBef>
                <a:spcPts val="1000"/>
              </a:spcBef>
              <a:buAutoNum type="arabicPeriod"/>
            </a:pPr>
            <a:r>
              <a:rPr lang="en-CA" sz="1500">
                <a:solidFill>
                  <a:srgbClr val="000000"/>
                </a:solidFill>
                <a:latin typeface="Aptos"/>
              </a:rPr>
              <a:t>Using the Localisation Analysis Framework as a foundation for design as well as evaluating locally led development policy and programming; and</a:t>
            </a:r>
            <a:endParaRPr lang="en-US" sz="1500">
              <a:solidFill>
                <a:srgbClr val="000000"/>
              </a:solidFill>
              <a:latin typeface="Aptos"/>
            </a:endParaRPr>
          </a:p>
          <a:p>
            <a:pPr marL="514350" indent="-514350">
              <a:lnSpc>
                <a:spcPct val="110000"/>
              </a:lnSpc>
              <a:spcBef>
                <a:spcPts val="1000"/>
              </a:spcBef>
              <a:buAutoNum type="arabicPeriod"/>
            </a:pPr>
            <a:r>
              <a:rPr lang="en-CA" sz="1500">
                <a:solidFill>
                  <a:srgbClr val="000000"/>
                </a:solidFill>
                <a:latin typeface="Aptos"/>
              </a:rPr>
              <a:t>Structuring partnerships with intermediaries (including Canadian civil society, multilateral agencies) that incentivise the application of locally led principles and practices.</a:t>
            </a:r>
            <a:endParaRPr lang="en-US" sz="1500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9627B8-3841-4049-B647-E6D9768A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>
                <a:solidFill>
                  <a:srgbClr val="404E57"/>
                </a:solidFill>
                <a:latin typeface="Aptos Display"/>
              </a:rPr>
              <a:t>DAC PEER LEARNING CANADA DEEP DIVE</a:t>
            </a:r>
          </a:p>
        </p:txBody>
      </p:sp>
    </p:spTree>
    <p:extLst>
      <p:ext uri="{BB962C8B-B14F-4D97-AF65-F5344CB8AC3E}">
        <p14:creationId xmlns:p14="http://schemas.microsoft.com/office/powerpoint/2010/main" val="17261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9627B8-3841-4049-B647-E6D9768A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>
                <a:solidFill>
                  <a:srgbClr val="404E57"/>
                </a:solidFill>
                <a:latin typeface="Aptos Display"/>
              </a:rPr>
              <a:t>POLICY GUIDANCE NOTE OVERVIEW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E9C953-DA22-7311-3E55-622E9387834A}"/>
              </a:ext>
            </a:extLst>
          </p:cNvPr>
          <p:cNvGrpSpPr/>
          <p:nvPr/>
        </p:nvGrpSpPr>
        <p:grpSpPr>
          <a:xfrm>
            <a:off x="3459414" y="3535274"/>
            <a:ext cx="3404509" cy="2269673"/>
            <a:chOff x="2914302" y="3373484"/>
            <a:chExt cx="3404509" cy="2269673"/>
          </a:xfrm>
          <a:solidFill>
            <a:schemeClr val="accent5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03E2156-7B85-97F8-8B1F-29DDD743449D}"/>
                </a:ext>
              </a:extLst>
            </p:cNvPr>
            <p:cNvSpPr/>
            <p:nvPr/>
          </p:nvSpPr>
          <p:spPr>
            <a:xfrm flipH="1">
              <a:off x="2914302" y="3373484"/>
              <a:ext cx="3404509" cy="2269673"/>
            </a:xfrm>
            <a:custGeom>
              <a:avLst/>
              <a:gdLst>
                <a:gd name="connsiteX0" fmla="*/ 1371600 w 4114800"/>
                <a:gd name="connsiteY0" fmla="*/ 548640 h 2743200"/>
                <a:gd name="connsiteX1" fmla="*/ 548640 w 4114800"/>
                <a:gd name="connsiteY1" fmla="*/ 1371600 h 2743200"/>
                <a:gd name="connsiteX2" fmla="*/ 1371600 w 4114800"/>
                <a:gd name="connsiteY2" fmla="*/ 2194560 h 2743200"/>
                <a:gd name="connsiteX3" fmla="*/ 2194560 w 4114800"/>
                <a:gd name="connsiteY3" fmla="*/ 1371600 h 2743200"/>
                <a:gd name="connsiteX4" fmla="*/ 1371600 w 4114800"/>
                <a:gd name="connsiteY4" fmla="*/ 548640 h 2743200"/>
                <a:gd name="connsiteX5" fmla="*/ 1371600 w 4114800"/>
                <a:gd name="connsiteY5" fmla="*/ 0 h 2743200"/>
                <a:gd name="connsiteX6" fmla="*/ 2743200 w 4114800"/>
                <a:gd name="connsiteY6" fmla="*/ 1371600 h 2743200"/>
                <a:gd name="connsiteX7" fmla="*/ 2508953 w 4114800"/>
                <a:gd name="connsiteY7" fmla="*/ 2138475 h 2743200"/>
                <a:gd name="connsiteX8" fmla="*/ 2467013 w 4114800"/>
                <a:gd name="connsiteY8" fmla="*/ 2194560 h 2743200"/>
                <a:gd name="connsiteX9" fmla="*/ 3889468 w 4114800"/>
                <a:gd name="connsiteY9" fmla="*/ 2194560 h 2743200"/>
                <a:gd name="connsiteX10" fmla="*/ 4114800 w 4114800"/>
                <a:gd name="connsiteY10" fmla="*/ 2468880 h 2743200"/>
                <a:gd name="connsiteX11" fmla="*/ 3889468 w 4114800"/>
                <a:gd name="connsiteY11" fmla="*/ 2743200 h 2743200"/>
                <a:gd name="connsiteX12" fmla="*/ 1371600 w 4114800"/>
                <a:gd name="connsiteY12" fmla="*/ 2743200 h 2743200"/>
                <a:gd name="connsiteX13" fmla="*/ 0 w 4114800"/>
                <a:gd name="connsiteY13" fmla="*/ 1371600 h 2743200"/>
                <a:gd name="connsiteX14" fmla="*/ 1371600 w 4114800"/>
                <a:gd name="connsiteY14" fmla="*/ 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0" h="2743200">
                  <a:moveTo>
                    <a:pt x="1371600" y="548640"/>
                  </a:moveTo>
                  <a:cubicBezTo>
                    <a:pt x="917092" y="548640"/>
                    <a:pt x="548640" y="917092"/>
                    <a:pt x="548640" y="1371600"/>
                  </a:cubicBezTo>
                  <a:cubicBezTo>
                    <a:pt x="548640" y="1826108"/>
                    <a:pt x="917092" y="2194560"/>
                    <a:pt x="1371600" y="2194560"/>
                  </a:cubicBezTo>
                  <a:cubicBezTo>
                    <a:pt x="1826108" y="2194560"/>
                    <a:pt x="2194560" y="1826108"/>
                    <a:pt x="2194560" y="1371600"/>
                  </a:cubicBezTo>
                  <a:cubicBezTo>
                    <a:pt x="2194560" y="917092"/>
                    <a:pt x="1826108" y="548640"/>
                    <a:pt x="1371600" y="548640"/>
                  </a:cubicBezTo>
                  <a:close/>
                  <a:moveTo>
                    <a:pt x="1371600" y="0"/>
                  </a:moveTo>
                  <a:cubicBezTo>
                    <a:pt x="2129114" y="0"/>
                    <a:pt x="2743200" y="614086"/>
                    <a:pt x="2743200" y="1371600"/>
                  </a:cubicBezTo>
                  <a:cubicBezTo>
                    <a:pt x="2743200" y="1655668"/>
                    <a:pt x="2656844" y="1919566"/>
                    <a:pt x="2508953" y="2138475"/>
                  </a:cubicBezTo>
                  <a:lnTo>
                    <a:pt x="2467013" y="2194560"/>
                  </a:lnTo>
                  <a:lnTo>
                    <a:pt x="3889468" y="2194560"/>
                  </a:lnTo>
                  <a:lnTo>
                    <a:pt x="4114800" y="2468880"/>
                  </a:lnTo>
                  <a:lnTo>
                    <a:pt x="3889468" y="2743200"/>
                  </a:lnTo>
                  <a:lnTo>
                    <a:pt x="1371600" y="2743200"/>
                  </a:lnTo>
                  <a:cubicBezTo>
                    <a:pt x="614086" y="2743200"/>
                    <a:pt x="0" y="2129114"/>
                    <a:pt x="0" y="1371600"/>
                  </a:cubicBezTo>
                  <a:cubicBezTo>
                    <a:pt x="0" y="614086"/>
                    <a:pt x="614086" y="0"/>
                    <a:pt x="13716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23EB267-E6D1-28A2-46A1-670528BD70BD}"/>
                </a:ext>
              </a:extLst>
            </p:cNvPr>
            <p:cNvSpPr/>
            <p:nvPr/>
          </p:nvSpPr>
          <p:spPr>
            <a:xfrm flipH="1">
              <a:off x="4057044" y="4612821"/>
              <a:ext cx="1125843" cy="576402"/>
            </a:xfrm>
            <a:custGeom>
              <a:avLst/>
              <a:gdLst>
                <a:gd name="connsiteX0" fmla="*/ 669281 w 1125843"/>
                <a:gd name="connsiteY0" fmla="*/ 0 h 576402"/>
                <a:gd name="connsiteX1" fmla="*/ 1125843 w 1125843"/>
                <a:gd name="connsiteY1" fmla="*/ 0 h 576402"/>
                <a:gd name="connsiteX2" fmla="*/ 1120673 w 1125843"/>
                <a:gd name="connsiteY2" fmla="*/ 68324 h 576402"/>
                <a:gd name="connsiteX3" fmla="*/ 939937 w 1125843"/>
                <a:gd name="connsiteY3" fmla="*/ 529998 h 576402"/>
                <a:gd name="connsiteX4" fmla="*/ 905237 w 1125843"/>
                <a:gd name="connsiteY4" fmla="*/ 576402 h 576402"/>
                <a:gd name="connsiteX5" fmla="*/ 0 w 1125843"/>
                <a:gd name="connsiteY5" fmla="*/ 576402 h 576402"/>
                <a:gd name="connsiteX6" fmla="*/ 0 w 1125843"/>
                <a:gd name="connsiteY6" fmla="*/ 576293 h 576402"/>
                <a:gd name="connsiteX7" fmla="*/ 136139 w 1125843"/>
                <a:gd name="connsiteY7" fmla="*/ 562569 h 576402"/>
                <a:gd name="connsiteX8" fmla="*/ 136164 w 1125843"/>
                <a:gd name="connsiteY8" fmla="*/ 562561 h 576402"/>
                <a:gd name="connsiteX9" fmla="*/ 233030 w 1125843"/>
                <a:gd name="connsiteY9" fmla="*/ 535085 h 576402"/>
                <a:gd name="connsiteX10" fmla="*/ 251364 w 1125843"/>
                <a:gd name="connsiteY10" fmla="*/ 526801 h 576402"/>
                <a:gd name="connsiteX11" fmla="*/ 263951 w 1125843"/>
                <a:gd name="connsiteY11" fmla="*/ 522894 h 576402"/>
                <a:gd name="connsiteX12" fmla="*/ 283523 w 1125843"/>
                <a:gd name="connsiteY12" fmla="*/ 512271 h 576402"/>
                <a:gd name="connsiteX13" fmla="*/ 323471 w 1125843"/>
                <a:gd name="connsiteY13" fmla="*/ 494221 h 576402"/>
                <a:gd name="connsiteX14" fmla="*/ 360500 w 1125843"/>
                <a:gd name="connsiteY14" fmla="*/ 470489 h 576402"/>
                <a:gd name="connsiteX15" fmla="*/ 379612 w 1125843"/>
                <a:gd name="connsiteY15" fmla="*/ 460115 h 576402"/>
                <a:gd name="connsiteX16" fmla="*/ 389794 w 1125843"/>
                <a:gd name="connsiteY16" fmla="*/ 451714 h 576402"/>
                <a:gd name="connsiteX17" fmla="*/ 406307 w 1125843"/>
                <a:gd name="connsiteY17" fmla="*/ 441131 h 576402"/>
                <a:gd name="connsiteX18" fmla="*/ 480357 w 1125843"/>
                <a:gd name="connsiteY18" fmla="*/ 376993 h 576402"/>
                <a:gd name="connsiteX19" fmla="*/ 480384 w 1125843"/>
                <a:gd name="connsiteY19" fmla="*/ 376971 h 576402"/>
                <a:gd name="connsiteX20" fmla="*/ 480408 w 1125843"/>
                <a:gd name="connsiteY20" fmla="*/ 376942 h 576402"/>
                <a:gd name="connsiteX21" fmla="*/ 544543 w 1125843"/>
                <a:gd name="connsiteY21" fmla="*/ 302895 h 576402"/>
                <a:gd name="connsiteX22" fmla="*/ 555126 w 1125843"/>
                <a:gd name="connsiteY22" fmla="*/ 286382 h 576402"/>
                <a:gd name="connsiteX23" fmla="*/ 563528 w 1125843"/>
                <a:gd name="connsiteY23" fmla="*/ 276199 h 576402"/>
                <a:gd name="connsiteX24" fmla="*/ 573903 w 1125843"/>
                <a:gd name="connsiteY24" fmla="*/ 257085 h 576402"/>
                <a:gd name="connsiteX25" fmla="*/ 597633 w 1125843"/>
                <a:gd name="connsiteY25" fmla="*/ 220058 h 576402"/>
                <a:gd name="connsiteX26" fmla="*/ 615682 w 1125843"/>
                <a:gd name="connsiteY26" fmla="*/ 180112 h 576402"/>
                <a:gd name="connsiteX27" fmla="*/ 626307 w 1125843"/>
                <a:gd name="connsiteY27" fmla="*/ 160538 h 576402"/>
                <a:gd name="connsiteX28" fmla="*/ 630214 w 1125843"/>
                <a:gd name="connsiteY28" fmla="*/ 147949 h 576402"/>
                <a:gd name="connsiteX29" fmla="*/ 638498 w 1125843"/>
                <a:gd name="connsiteY29" fmla="*/ 129617 h 576402"/>
                <a:gd name="connsiteX30" fmla="*/ 665974 w 1125843"/>
                <a:gd name="connsiteY30" fmla="*/ 32750 h 576402"/>
                <a:gd name="connsiteX31" fmla="*/ 665982 w 1125843"/>
                <a:gd name="connsiteY31" fmla="*/ 32726 h 57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25843" h="576402">
                  <a:moveTo>
                    <a:pt x="669281" y="0"/>
                  </a:moveTo>
                  <a:lnTo>
                    <a:pt x="1125843" y="0"/>
                  </a:lnTo>
                  <a:lnTo>
                    <a:pt x="1120673" y="68324"/>
                  </a:lnTo>
                  <a:cubicBezTo>
                    <a:pt x="1094842" y="237378"/>
                    <a:pt x="1031709" y="394157"/>
                    <a:pt x="939937" y="529998"/>
                  </a:cubicBezTo>
                  <a:lnTo>
                    <a:pt x="905237" y="576402"/>
                  </a:lnTo>
                  <a:lnTo>
                    <a:pt x="0" y="576402"/>
                  </a:lnTo>
                  <a:lnTo>
                    <a:pt x="0" y="576293"/>
                  </a:lnTo>
                  <a:lnTo>
                    <a:pt x="136139" y="562569"/>
                  </a:lnTo>
                  <a:lnTo>
                    <a:pt x="136164" y="562561"/>
                  </a:lnTo>
                  <a:lnTo>
                    <a:pt x="233030" y="535085"/>
                  </a:lnTo>
                  <a:lnTo>
                    <a:pt x="251364" y="526801"/>
                  </a:lnTo>
                  <a:lnTo>
                    <a:pt x="263951" y="522894"/>
                  </a:lnTo>
                  <a:lnTo>
                    <a:pt x="283523" y="512271"/>
                  </a:lnTo>
                  <a:lnTo>
                    <a:pt x="323471" y="494221"/>
                  </a:lnTo>
                  <a:lnTo>
                    <a:pt x="360500" y="470489"/>
                  </a:lnTo>
                  <a:lnTo>
                    <a:pt x="379612" y="460115"/>
                  </a:lnTo>
                  <a:lnTo>
                    <a:pt x="389794" y="451714"/>
                  </a:lnTo>
                  <a:lnTo>
                    <a:pt x="406307" y="441131"/>
                  </a:lnTo>
                  <a:lnTo>
                    <a:pt x="480357" y="376993"/>
                  </a:lnTo>
                  <a:lnTo>
                    <a:pt x="480384" y="376971"/>
                  </a:lnTo>
                  <a:lnTo>
                    <a:pt x="480408" y="376942"/>
                  </a:lnTo>
                  <a:lnTo>
                    <a:pt x="544543" y="302895"/>
                  </a:lnTo>
                  <a:lnTo>
                    <a:pt x="555126" y="286382"/>
                  </a:lnTo>
                  <a:lnTo>
                    <a:pt x="563528" y="276199"/>
                  </a:lnTo>
                  <a:lnTo>
                    <a:pt x="573903" y="257085"/>
                  </a:lnTo>
                  <a:lnTo>
                    <a:pt x="597633" y="220058"/>
                  </a:lnTo>
                  <a:lnTo>
                    <a:pt x="615682" y="180112"/>
                  </a:lnTo>
                  <a:lnTo>
                    <a:pt x="626307" y="160538"/>
                  </a:lnTo>
                  <a:lnTo>
                    <a:pt x="630214" y="147949"/>
                  </a:lnTo>
                  <a:lnTo>
                    <a:pt x="638498" y="129617"/>
                  </a:lnTo>
                  <a:lnTo>
                    <a:pt x="665974" y="32750"/>
                  </a:lnTo>
                  <a:lnTo>
                    <a:pt x="665982" y="32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8D4402-B7ED-B165-95F7-7EDA820B0B01}"/>
              </a:ext>
            </a:extLst>
          </p:cNvPr>
          <p:cNvGrpSpPr/>
          <p:nvPr/>
        </p:nvGrpSpPr>
        <p:grpSpPr>
          <a:xfrm>
            <a:off x="6418302" y="3535273"/>
            <a:ext cx="3404509" cy="2269673"/>
            <a:chOff x="5873190" y="3373483"/>
            <a:chExt cx="3404509" cy="2269673"/>
          </a:xfrm>
          <a:solidFill>
            <a:schemeClr val="accent4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BEED730-BD06-8742-F4D4-9B7992459884}"/>
                </a:ext>
              </a:extLst>
            </p:cNvPr>
            <p:cNvSpPr/>
            <p:nvPr/>
          </p:nvSpPr>
          <p:spPr>
            <a:xfrm>
              <a:off x="5873190" y="3373483"/>
              <a:ext cx="3404509" cy="2269673"/>
            </a:xfrm>
            <a:custGeom>
              <a:avLst/>
              <a:gdLst>
                <a:gd name="connsiteX0" fmla="*/ 1371600 w 4114800"/>
                <a:gd name="connsiteY0" fmla="*/ 548640 h 2743200"/>
                <a:gd name="connsiteX1" fmla="*/ 548640 w 4114800"/>
                <a:gd name="connsiteY1" fmla="*/ 1371600 h 2743200"/>
                <a:gd name="connsiteX2" fmla="*/ 1371600 w 4114800"/>
                <a:gd name="connsiteY2" fmla="*/ 2194560 h 2743200"/>
                <a:gd name="connsiteX3" fmla="*/ 2194560 w 4114800"/>
                <a:gd name="connsiteY3" fmla="*/ 1371600 h 2743200"/>
                <a:gd name="connsiteX4" fmla="*/ 1371600 w 4114800"/>
                <a:gd name="connsiteY4" fmla="*/ 548640 h 2743200"/>
                <a:gd name="connsiteX5" fmla="*/ 1371600 w 4114800"/>
                <a:gd name="connsiteY5" fmla="*/ 0 h 2743200"/>
                <a:gd name="connsiteX6" fmla="*/ 2743200 w 4114800"/>
                <a:gd name="connsiteY6" fmla="*/ 1371600 h 2743200"/>
                <a:gd name="connsiteX7" fmla="*/ 2508953 w 4114800"/>
                <a:gd name="connsiteY7" fmla="*/ 2138475 h 2743200"/>
                <a:gd name="connsiteX8" fmla="*/ 2467013 w 4114800"/>
                <a:gd name="connsiteY8" fmla="*/ 2194560 h 2743200"/>
                <a:gd name="connsiteX9" fmla="*/ 3889468 w 4114800"/>
                <a:gd name="connsiteY9" fmla="*/ 2194560 h 2743200"/>
                <a:gd name="connsiteX10" fmla="*/ 4114800 w 4114800"/>
                <a:gd name="connsiteY10" fmla="*/ 2468880 h 2743200"/>
                <a:gd name="connsiteX11" fmla="*/ 3889468 w 4114800"/>
                <a:gd name="connsiteY11" fmla="*/ 2743200 h 2743200"/>
                <a:gd name="connsiteX12" fmla="*/ 1371600 w 4114800"/>
                <a:gd name="connsiteY12" fmla="*/ 2743200 h 2743200"/>
                <a:gd name="connsiteX13" fmla="*/ 0 w 4114800"/>
                <a:gd name="connsiteY13" fmla="*/ 1371600 h 2743200"/>
                <a:gd name="connsiteX14" fmla="*/ 1371600 w 4114800"/>
                <a:gd name="connsiteY14" fmla="*/ 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0" h="2743200">
                  <a:moveTo>
                    <a:pt x="1371600" y="548640"/>
                  </a:moveTo>
                  <a:cubicBezTo>
                    <a:pt x="917092" y="548640"/>
                    <a:pt x="548640" y="917092"/>
                    <a:pt x="548640" y="1371600"/>
                  </a:cubicBezTo>
                  <a:cubicBezTo>
                    <a:pt x="548640" y="1826108"/>
                    <a:pt x="917092" y="2194560"/>
                    <a:pt x="1371600" y="2194560"/>
                  </a:cubicBezTo>
                  <a:cubicBezTo>
                    <a:pt x="1826108" y="2194560"/>
                    <a:pt x="2194560" y="1826108"/>
                    <a:pt x="2194560" y="1371600"/>
                  </a:cubicBezTo>
                  <a:cubicBezTo>
                    <a:pt x="2194560" y="917092"/>
                    <a:pt x="1826108" y="548640"/>
                    <a:pt x="1371600" y="548640"/>
                  </a:cubicBezTo>
                  <a:close/>
                  <a:moveTo>
                    <a:pt x="1371600" y="0"/>
                  </a:moveTo>
                  <a:cubicBezTo>
                    <a:pt x="2129114" y="0"/>
                    <a:pt x="2743200" y="614086"/>
                    <a:pt x="2743200" y="1371600"/>
                  </a:cubicBezTo>
                  <a:cubicBezTo>
                    <a:pt x="2743200" y="1655668"/>
                    <a:pt x="2656844" y="1919566"/>
                    <a:pt x="2508953" y="2138475"/>
                  </a:cubicBezTo>
                  <a:lnTo>
                    <a:pt x="2467013" y="2194560"/>
                  </a:lnTo>
                  <a:lnTo>
                    <a:pt x="3889468" y="2194560"/>
                  </a:lnTo>
                  <a:lnTo>
                    <a:pt x="4114800" y="2468880"/>
                  </a:lnTo>
                  <a:lnTo>
                    <a:pt x="3889468" y="2743200"/>
                  </a:lnTo>
                  <a:lnTo>
                    <a:pt x="1371600" y="2743200"/>
                  </a:lnTo>
                  <a:cubicBezTo>
                    <a:pt x="614086" y="2743200"/>
                    <a:pt x="0" y="2129114"/>
                    <a:pt x="0" y="1371600"/>
                  </a:cubicBezTo>
                  <a:cubicBezTo>
                    <a:pt x="0" y="614086"/>
                    <a:pt x="614086" y="0"/>
                    <a:pt x="13716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2D75FEE-60A3-80AA-828B-8FBC3D465C9C}"/>
                </a:ext>
              </a:extLst>
            </p:cNvPr>
            <p:cNvSpPr/>
            <p:nvPr/>
          </p:nvSpPr>
          <p:spPr>
            <a:xfrm>
              <a:off x="7009114" y="4612820"/>
              <a:ext cx="1125843" cy="576402"/>
            </a:xfrm>
            <a:custGeom>
              <a:avLst/>
              <a:gdLst>
                <a:gd name="connsiteX0" fmla="*/ 669281 w 1125843"/>
                <a:gd name="connsiteY0" fmla="*/ 0 h 576402"/>
                <a:gd name="connsiteX1" fmla="*/ 1125843 w 1125843"/>
                <a:gd name="connsiteY1" fmla="*/ 0 h 576402"/>
                <a:gd name="connsiteX2" fmla="*/ 1120673 w 1125843"/>
                <a:gd name="connsiteY2" fmla="*/ 68324 h 576402"/>
                <a:gd name="connsiteX3" fmla="*/ 939937 w 1125843"/>
                <a:gd name="connsiteY3" fmla="*/ 529998 h 576402"/>
                <a:gd name="connsiteX4" fmla="*/ 905237 w 1125843"/>
                <a:gd name="connsiteY4" fmla="*/ 576402 h 576402"/>
                <a:gd name="connsiteX5" fmla="*/ 0 w 1125843"/>
                <a:gd name="connsiteY5" fmla="*/ 576402 h 576402"/>
                <a:gd name="connsiteX6" fmla="*/ 0 w 1125843"/>
                <a:gd name="connsiteY6" fmla="*/ 576293 h 576402"/>
                <a:gd name="connsiteX7" fmla="*/ 136139 w 1125843"/>
                <a:gd name="connsiteY7" fmla="*/ 562569 h 576402"/>
                <a:gd name="connsiteX8" fmla="*/ 136164 w 1125843"/>
                <a:gd name="connsiteY8" fmla="*/ 562561 h 576402"/>
                <a:gd name="connsiteX9" fmla="*/ 233030 w 1125843"/>
                <a:gd name="connsiteY9" fmla="*/ 535085 h 576402"/>
                <a:gd name="connsiteX10" fmla="*/ 251364 w 1125843"/>
                <a:gd name="connsiteY10" fmla="*/ 526801 h 576402"/>
                <a:gd name="connsiteX11" fmla="*/ 263951 w 1125843"/>
                <a:gd name="connsiteY11" fmla="*/ 522894 h 576402"/>
                <a:gd name="connsiteX12" fmla="*/ 283523 w 1125843"/>
                <a:gd name="connsiteY12" fmla="*/ 512271 h 576402"/>
                <a:gd name="connsiteX13" fmla="*/ 323471 w 1125843"/>
                <a:gd name="connsiteY13" fmla="*/ 494221 h 576402"/>
                <a:gd name="connsiteX14" fmla="*/ 360500 w 1125843"/>
                <a:gd name="connsiteY14" fmla="*/ 470489 h 576402"/>
                <a:gd name="connsiteX15" fmla="*/ 379612 w 1125843"/>
                <a:gd name="connsiteY15" fmla="*/ 460115 h 576402"/>
                <a:gd name="connsiteX16" fmla="*/ 389794 w 1125843"/>
                <a:gd name="connsiteY16" fmla="*/ 451714 h 576402"/>
                <a:gd name="connsiteX17" fmla="*/ 406307 w 1125843"/>
                <a:gd name="connsiteY17" fmla="*/ 441131 h 576402"/>
                <a:gd name="connsiteX18" fmla="*/ 480357 w 1125843"/>
                <a:gd name="connsiteY18" fmla="*/ 376993 h 576402"/>
                <a:gd name="connsiteX19" fmla="*/ 480384 w 1125843"/>
                <a:gd name="connsiteY19" fmla="*/ 376971 h 576402"/>
                <a:gd name="connsiteX20" fmla="*/ 480408 w 1125843"/>
                <a:gd name="connsiteY20" fmla="*/ 376942 h 576402"/>
                <a:gd name="connsiteX21" fmla="*/ 544543 w 1125843"/>
                <a:gd name="connsiteY21" fmla="*/ 302895 h 576402"/>
                <a:gd name="connsiteX22" fmla="*/ 555126 w 1125843"/>
                <a:gd name="connsiteY22" fmla="*/ 286382 h 576402"/>
                <a:gd name="connsiteX23" fmla="*/ 563528 w 1125843"/>
                <a:gd name="connsiteY23" fmla="*/ 276199 h 576402"/>
                <a:gd name="connsiteX24" fmla="*/ 573903 w 1125843"/>
                <a:gd name="connsiteY24" fmla="*/ 257085 h 576402"/>
                <a:gd name="connsiteX25" fmla="*/ 597633 w 1125843"/>
                <a:gd name="connsiteY25" fmla="*/ 220058 h 576402"/>
                <a:gd name="connsiteX26" fmla="*/ 615682 w 1125843"/>
                <a:gd name="connsiteY26" fmla="*/ 180112 h 576402"/>
                <a:gd name="connsiteX27" fmla="*/ 626307 w 1125843"/>
                <a:gd name="connsiteY27" fmla="*/ 160538 h 576402"/>
                <a:gd name="connsiteX28" fmla="*/ 630214 w 1125843"/>
                <a:gd name="connsiteY28" fmla="*/ 147949 h 576402"/>
                <a:gd name="connsiteX29" fmla="*/ 638498 w 1125843"/>
                <a:gd name="connsiteY29" fmla="*/ 129617 h 576402"/>
                <a:gd name="connsiteX30" fmla="*/ 665974 w 1125843"/>
                <a:gd name="connsiteY30" fmla="*/ 32750 h 576402"/>
                <a:gd name="connsiteX31" fmla="*/ 665982 w 1125843"/>
                <a:gd name="connsiteY31" fmla="*/ 32726 h 57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25843" h="576402">
                  <a:moveTo>
                    <a:pt x="669281" y="0"/>
                  </a:moveTo>
                  <a:lnTo>
                    <a:pt x="1125843" y="0"/>
                  </a:lnTo>
                  <a:lnTo>
                    <a:pt x="1120673" y="68324"/>
                  </a:lnTo>
                  <a:cubicBezTo>
                    <a:pt x="1094842" y="237378"/>
                    <a:pt x="1031709" y="394157"/>
                    <a:pt x="939937" y="529998"/>
                  </a:cubicBezTo>
                  <a:lnTo>
                    <a:pt x="905237" y="576402"/>
                  </a:lnTo>
                  <a:lnTo>
                    <a:pt x="0" y="576402"/>
                  </a:lnTo>
                  <a:lnTo>
                    <a:pt x="0" y="576293"/>
                  </a:lnTo>
                  <a:lnTo>
                    <a:pt x="136139" y="562569"/>
                  </a:lnTo>
                  <a:lnTo>
                    <a:pt x="136164" y="562561"/>
                  </a:lnTo>
                  <a:lnTo>
                    <a:pt x="233030" y="535085"/>
                  </a:lnTo>
                  <a:lnTo>
                    <a:pt x="251364" y="526801"/>
                  </a:lnTo>
                  <a:lnTo>
                    <a:pt x="263951" y="522894"/>
                  </a:lnTo>
                  <a:lnTo>
                    <a:pt x="283523" y="512271"/>
                  </a:lnTo>
                  <a:lnTo>
                    <a:pt x="323471" y="494221"/>
                  </a:lnTo>
                  <a:lnTo>
                    <a:pt x="360500" y="470489"/>
                  </a:lnTo>
                  <a:lnTo>
                    <a:pt x="379612" y="460115"/>
                  </a:lnTo>
                  <a:lnTo>
                    <a:pt x="389794" y="451714"/>
                  </a:lnTo>
                  <a:lnTo>
                    <a:pt x="406307" y="441131"/>
                  </a:lnTo>
                  <a:lnTo>
                    <a:pt x="480357" y="376993"/>
                  </a:lnTo>
                  <a:lnTo>
                    <a:pt x="480384" y="376971"/>
                  </a:lnTo>
                  <a:lnTo>
                    <a:pt x="480408" y="376942"/>
                  </a:lnTo>
                  <a:lnTo>
                    <a:pt x="544543" y="302895"/>
                  </a:lnTo>
                  <a:lnTo>
                    <a:pt x="555126" y="286382"/>
                  </a:lnTo>
                  <a:lnTo>
                    <a:pt x="563528" y="276199"/>
                  </a:lnTo>
                  <a:lnTo>
                    <a:pt x="573903" y="257085"/>
                  </a:lnTo>
                  <a:lnTo>
                    <a:pt x="597633" y="220058"/>
                  </a:lnTo>
                  <a:lnTo>
                    <a:pt x="615682" y="180112"/>
                  </a:lnTo>
                  <a:lnTo>
                    <a:pt x="626307" y="160538"/>
                  </a:lnTo>
                  <a:lnTo>
                    <a:pt x="630214" y="147949"/>
                  </a:lnTo>
                  <a:lnTo>
                    <a:pt x="638498" y="129617"/>
                  </a:lnTo>
                  <a:lnTo>
                    <a:pt x="665974" y="32750"/>
                  </a:lnTo>
                  <a:lnTo>
                    <a:pt x="665982" y="32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13" name="Graphic 12" descr="Badge 3 with solid fill">
            <a:extLst>
              <a:ext uri="{FF2B5EF4-FFF2-40B4-BE49-F238E27FC236}">
                <a16:creationId xmlns:a16="http://schemas.microsoft.com/office/drawing/2014/main" id="{A1F3FEEC-A54B-FF8F-AFF3-AFC8A72E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4173" y="5391240"/>
            <a:ext cx="373479" cy="37347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37CE1B0-D694-A1B7-71A2-6F3121102490}"/>
              </a:ext>
            </a:extLst>
          </p:cNvPr>
          <p:cNvGrpSpPr/>
          <p:nvPr/>
        </p:nvGrpSpPr>
        <p:grpSpPr>
          <a:xfrm>
            <a:off x="6418302" y="1719536"/>
            <a:ext cx="3404509" cy="2269673"/>
            <a:chOff x="5873190" y="1557746"/>
            <a:chExt cx="3404509" cy="2269673"/>
          </a:xfrm>
          <a:solidFill>
            <a:schemeClr val="accent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740B647-FC46-D99F-16B3-933ECE5D1CBE}"/>
                </a:ext>
              </a:extLst>
            </p:cNvPr>
            <p:cNvSpPr/>
            <p:nvPr/>
          </p:nvSpPr>
          <p:spPr>
            <a:xfrm>
              <a:off x="5873190" y="1557746"/>
              <a:ext cx="3404509" cy="2269673"/>
            </a:xfrm>
            <a:custGeom>
              <a:avLst/>
              <a:gdLst>
                <a:gd name="connsiteX0" fmla="*/ 1371600 w 4114800"/>
                <a:gd name="connsiteY0" fmla="*/ 548640 h 2743200"/>
                <a:gd name="connsiteX1" fmla="*/ 548640 w 4114800"/>
                <a:gd name="connsiteY1" fmla="*/ 1371600 h 2743200"/>
                <a:gd name="connsiteX2" fmla="*/ 1371600 w 4114800"/>
                <a:gd name="connsiteY2" fmla="*/ 2194560 h 2743200"/>
                <a:gd name="connsiteX3" fmla="*/ 2194560 w 4114800"/>
                <a:gd name="connsiteY3" fmla="*/ 1371600 h 2743200"/>
                <a:gd name="connsiteX4" fmla="*/ 1371600 w 4114800"/>
                <a:gd name="connsiteY4" fmla="*/ 548640 h 2743200"/>
                <a:gd name="connsiteX5" fmla="*/ 1371600 w 4114800"/>
                <a:gd name="connsiteY5" fmla="*/ 0 h 2743200"/>
                <a:gd name="connsiteX6" fmla="*/ 2743200 w 4114800"/>
                <a:gd name="connsiteY6" fmla="*/ 1371600 h 2743200"/>
                <a:gd name="connsiteX7" fmla="*/ 2508953 w 4114800"/>
                <a:gd name="connsiteY7" fmla="*/ 2138475 h 2743200"/>
                <a:gd name="connsiteX8" fmla="*/ 2467013 w 4114800"/>
                <a:gd name="connsiteY8" fmla="*/ 2194560 h 2743200"/>
                <a:gd name="connsiteX9" fmla="*/ 3889468 w 4114800"/>
                <a:gd name="connsiteY9" fmla="*/ 2194560 h 2743200"/>
                <a:gd name="connsiteX10" fmla="*/ 4114800 w 4114800"/>
                <a:gd name="connsiteY10" fmla="*/ 2468880 h 2743200"/>
                <a:gd name="connsiteX11" fmla="*/ 3889468 w 4114800"/>
                <a:gd name="connsiteY11" fmla="*/ 2743200 h 2743200"/>
                <a:gd name="connsiteX12" fmla="*/ 1371600 w 4114800"/>
                <a:gd name="connsiteY12" fmla="*/ 2743200 h 2743200"/>
                <a:gd name="connsiteX13" fmla="*/ 0 w 4114800"/>
                <a:gd name="connsiteY13" fmla="*/ 1371600 h 2743200"/>
                <a:gd name="connsiteX14" fmla="*/ 1371600 w 4114800"/>
                <a:gd name="connsiteY14" fmla="*/ 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0" h="2743200">
                  <a:moveTo>
                    <a:pt x="1371600" y="548640"/>
                  </a:moveTo>
                  <a:cubicBezTo>
                    <a:pt x="917092" y="548640"/>
                    <a:pt x="548640" y="917092"/>
                    <a:pt x="548640" y="1371600"/>
                  </a:cubicBezTo>
                  <a:cubicBezTo>
                    <a:pt x="548640" y="1826108"/>
                    <a:pt x="917092" y="2194560"/>
                    <a:pt x="1371600" y="2194560"/>
                  </a:cubicBezTo>
                  <a:cubicBezTo>
                    <a:pt x="1826108" y="2194560"/>
                    <a:pt x="2194560" y="1826108"/>
                    <a:pt x="2194560" y="1371600"/>
                  </a:cubicBezTo>
                  <a:cubicBezTo>
                    <a:pt x="2194560" y="917092"/>
                    <a:pt x="1826108" y="548640"/>
                    <a:pt x="1371600" y="548640"/>
                  </a:cubicBezTo>
                  <a:close/>
                  <a:moveTo>
                    <a:pt x="1371600" y="0"/>
                  </a:moveTo>
                  <a:cubicBezTo>
                    <a:pt x="2129114" y="0"/>
                    <a:pt x="2743200" y="614086"/>
                    <a:pt x="2743200" y="1371600"/>
                  </a:cubicBezTo>
                  <a:cubicBezTo>
                    <a:pt x="2743200" y="1655668"/>
                    <a:pt x="2656844" y="1919566"/>
                    <a:pt x="2508953" y="2138475"/>
                  </a:cubicBezTo>
                  <a:lnTo>
                    <a:pt x="2467013" y="2194560"/>
                  </a:lnTo>
                  <a:lnTo>
                    <a:pt x="3889468" y="2194560"/>
                  </a:lnTo>
                  <a:lnTo>
                    <a:pt x="4114800" y="2468880"/>
                  </a:lnTo>
                  <a:lnTo>
                    <a:pt x="3889468" y="2743200"/>
                  </a:lnTo>
                  <a:lnTo>
                    <a:pt x="1371600" y="2743200"/>
                  </a:lnTo>
                  <a:cubicBezTo>
                    <a:pt x="614086" y="2743200"/>
                    <a:pt x="0" y="2129114"/>
                    <a:pt x="0" y="1371600"/>
                  </a:cubicBezTo>
                  <a:cubicBezTo>
                    <a:pt x="0" y="614086"/>
                    <a:pt x="614086" y="0"/>
                    <a:pt x="13716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98D0B49-63A4-1234-72D8-CDA53F5A6A4F}"/>
                </a:ext>
              </a:extLst>
            </p:cNvPr>
            <p:cNvSpPr/>
            <p:nvPr/>
          </p:nvSpPr>
          <p:spPr>
            <a:xfrm>
              <a:off x="7009114" y="2797083"/>
              <a:ext cx="1125843" cy="576402"/>
            </a:xfrm>
            <a:custGeom>
              <a:avLst/>
              <a:gdLst>
                <a:gd name="connsiteX0" fmla="*/ 669281 w 1125843"/>
                <a:gd name="connsiteY0" fmla="*/ 0 h 576402"/>
                <a:gd name="connsiteX1" fmla="*/ 1125843 w 1125843"/>
                <a:gd name="connsiteY1" fmla="*/ 0 h 576402"/>
                <a:gd name="connsiteX2" fmla="*/ 1120673 w 1125843"/>
                <a:gd name="connsiteY2" fmla="*/ 68324 h 576402"/>
                <a:gd name="connsiteX3" fmla="*/ 939937 w 1125843"/>
                <a:gd name="connsiteY3" fmla="*/ 529998 h 576402"/>
                <a:gd name="connsiteX4" fmla="*/ 905237 w 1125843"/>
                <a:gd name="connsiteY4" fmla="*/ 576402 h 576402"/>
                <a:gd name="connsiteX5" fmla="*/ 0 w 1125843"/>
                <a:gd name="connsiteY5" fmla="*/ 576402 h 576402"/>
                <a:gd name="connsiteX6" fmla="*/ 0 w 1125843"/>
                <a:gd name="connsiteY6" fmla="*/ 576293 h 576402"/>
                <a:gd name="connsiteX7" fmla="*/ 136139 w 1125843"/>
                <a:gd name="connsiteY7" fmla="*/ 562569 h 576402"/>
                <a:gd name="connsiteX8" fmla="*/ 136164 w 1125843"/>
                <a:gd name="connsiteY8" fmla="*/ 562561 h 576402"/>
                <a:gd name="connsiteX9" fmla="*/ 233030 w 1125843"/>
                <a:gd name="connsiteY9" fmla="*/ 535085 h 576402"/>
                <a:gd name="connsiteX10" fmla="*/ 251364 w 1125843"/>
                <a:gd name="connsiteY10" fmla="*/ 526801 h 576402"/>
                <a:gd name="connsiteX11" fmla="*/ 263951 w 1125843"/>
                <a:gd name="connsiteY11" fmla="*/ 522894 h 576402"/>
                <a:gd name="connsiteX12" fmla="*/ 283523 w 1125843"/>
                <a:gd name="connsiteY12" fmla="*/ 512271 h 576402"/>
                <a:gd name="connsiteX13" fmla="*/ 323471 w 1125843"/>
                <a:gd name="connsiteY13" fmla="*/ 494221 h 576402"/>
                <a:gd name="connsiteX14" fmla="*/ 360500 w 1125843"/>
                <a:gd name="connsiteY14" fmla="*/ 470489 h 576402"/>
                <a:gd name="connsiteX15" fmla="*/ 379612 w 1125843"/>
                <a:gd name="connsiteY15" fmla="*/ 460115 h 576402"/>
                <a:gd name="connsiteX16" fmla="*/ 389794 w 1125843"/>
                <a:gd name="connsiteY16" fmla="*/ 451714 h 576402"/>
                <a:gd name="connsiteX17" fmla="*/ 406307 w 1125843"/>
                <a:gd name="connsiteY17" fmla="*/ 441131 h 576402"/>
                <a:gd name="connsiteX18" fmla="*/ 480357 w 1125843"/>
                <a:gd name="connsiteY18" fmla="*/ 376993 h 576402"/>
                <a:gd name="connsiteX19" fmla="*/ 480384 w 1125843"/>
                <a:gd name="connsiteY19" fmla="*/ 376971 h 576402"/>
                <a:gd name="connsiteX20" fmla="*/ 480408 w 1125843"/>
                <a:gd name="connsiteY20" fmla="*/ 376942 h 576402"/>
                <a:gd name="connsiteX21" fmla="*/ 544543 w 1125843"/>
                <a:gd name="connsiteY21" fmla="*/ 302895 h 576402"/>
                <a:gd name="connsiteX22" fmla="*/ 555126 w 1125843"/>
                <a:gd name="connsiteY22" fmla="*/ 286382 h 576402"/>
                <a:gd name="connsiteX23" fmla="*/ 563528 w 1125843"/>
                <a:gd name="connsiteY23" fmla="*/ 276199 h 576402"/>
                <a:gd name="connsiteX24" fmla="*/ 573903 w 1125843"/>
                <a:gd name="connsiteY24" fmla="*/ 257085 h 576402"/>
                <a:gd name="connsiteX25" fmla="*/ 597633 w 1125843"/>
                <a:gd name="connsiteY25" fmla="*/ 220058 h 576402"/>
                <a:gd name="connsiteX26" fmla="*/ 615682 w 1125843"/>
                <a:gd name="connsiteY26" fmla="*/ 180112 h 576402"/>
                <a:gd name="connsiteX27" fmla="*/ 626307 w 1125843"/>
                <a:gd name="connsiteY27" fmla="*/ 160538 h 576402"/>
                <a:gd name="connsiteX28" fmla="*/ 630214 w 1125843"/>
                <a:gd name="connsiteY28" fmla="*/ 147949 h 576402"/>
                <a:gd name="connsiteX29" fmla="*/ 638498 w 1125843"/>
                <a:gd name="connsiteY29" fmla="*/ 129617 h 576402"/>
                <a:gd name="connsiteX30" fmla="*/ 665974 w 1125843"/>
                <a:gd name="connsiteY30" fmla="*/ 32750 h 576402"/>
                <a:gd name="connsiteX31" fmla="*/ 665982 w 1125843"/>
                <a:gd name="connsiteY31" fmla="*/ 32726 h 57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25843" h="576402">
                  <a:moveTo>
                    <a:pt x="669281" y="0"/>
                  </a:moveTo>
                  <a:lnTo>
                    <a:pt x="1125843" y="0"/>
                  </a:lnTo>
                  <a:lnTo>
                    <a:pt x="1120673" y="68324"/>
                  </a:lnTo>
                  <a:cubicBezTo>
                    <a:pt x="1094842" y="237378"/>
                    <a:pt x="1031709" y="394157"/>
                    <a:pt x="939937" y="529998"/>
                  </a:cubicBezTo>
                  <a:lnTo>
                    <a:pt x="905237" y="576402"/>
                  </a:lnTo>
                  <a:lnTo>
                    <a:pt x="0" y="576402"/>
                  </a:lnTo>
                  <a:lnTo>
                    <a:pt x="0" y="576293"/>
                  </a:lnTo>
                  <a:lnTo>
                    <a:pt x="136139" y="562569"/>
                  </a:lnTo>
                  <a:lnTo>
                    <a:pt x="136164" y="562561"/>
                  </a:lnTo>
                  <a:lnTo>
                    <a:pt x="233030" y="535085"/>
                  </a:lnTo>
                  <a:lnTo>
                    <a:pt x="251364" y="526801"/>
                  </a:lnTo>
                  <a:lnTo>
                    <a:pt x="263951" y="522894"/>
                  </a:lnTo>
                  <a:lnTo>
                    <a:pt x="283523" y="512271"/>
                  </a:lnTo>
                  <a:lnTo>
                    <a:pt x="323471" y="494221"/>
                  </a:lnTo>
                  <a:lnTo>
                    <a:pt x="360500" y="470489"/>
                  </a:lnTo>
                  <a:lnTo>
                    <a:pt x="379612" y="460115"/>
                  </a:lnTo>
                  <a:lnTo>
                    <a:pt x="389794" y="451714"/>
                  </a:lnTo>
                  <a:lnTo>
                    <a:pt x="406307" y="441131"/>
                  </a:lnTo>
                  <a:lnTo>
                    <a:pt x="480357" y="376993"/>
                  </a:lnTo>
                  <a:lnTo>
                    <a:pt x="480384" y="376971"/>
                  </a:lnTo>
                  <a:lnTo>
                    <a:pt x="480408" y="376942"/>
                  </a:lnTo>
                  <a:lnTo>
                    <a:pt x="544543" y="302895"/>
                  </a:lnTo>
                  <a:lnTo>
                    <a:pt x="555126" y="286382"/>
                  </a:lnTo>
                  <a:lnTo>
                    <a:pt x="563528" y="276199"/>
                  </a:lnTo>
                  <a:lnTo>
                    <a:pt x="573903" y="257085"/>
                  </a:lnTo>
                  <a:lnTo>
                    <a:pt x="597633" y="220058"/>
                  </a:lnTo>
                  <a:lnTo>
                    <a:pt x="615682" y="180112"/>
                  </a:lnTo>
                  <a:lnTo>
                    <a:pt x="626307" y="160538"/>
                  </a:lnTo>
                  <a:lnTo>
                    <a:pt x="630214" y="147949"/>
                  </a:lnTo>
                  <a:lnTo>
                    <a:pt x="638498" y="129617"/>
                  </a:lnTo>
                  <a:lnTo>
                    <a:pt x="665974" y="32750"/>
                  </a:lnTo>
                  <a:lnTo>
                    <a:pt x="665982" y="32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19" name="Graphic 18" descr="Badge with solid fill">
            <a:extLst>
              <a:ext uri="{FF2B5EF4-FFF2-40B4-BE49-F238E27FC236}">
                <a16:creationId xmlns:a16="http://schemas.microsoft.com/office/drawing/2014/main" id="{80BC837C-D4BA-7347-3F7C-2D462802B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74573" y="3575503"/>
            <a:ext cx="373479" cy="37347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B23D05A-56F6-CDF9-F9F9-ADB0A4188DD2}"/>
              </a:ext>
            </a:extLst>
          </p:cNvPr>
          <p:cNvGrpSpPr/>
          <p:nvPr/>
        </p:nvGrpSpPr>
        <p:grpSpPr>
          <a:xfrm>
            <a:off x="3459414" y="1719536"/>
            <a:ext cx="3404509" cy="2269673"/>
            <a:chOff x="2914302" y="1557746"/>
            <a:chExt cx="3404509" cy="2269673"/>
          </a:xfrm>
          <a:solidFill>
            <a:schemeClr val="tx2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95FD81-7943-0799-D962-ACD297C374FE}"/>
                </a:ext>
              </a:extLst>
            </p:cNvPr>
            <p:cNvSpPr/>
            <p:nvPr/>
          </p:nvSpPr>
          <p:spPr>
            <a:xfrm flipH="1">
              <a:off x="2914302" y="1557746"/>
              <a:ext cx="3404509" cy="2269673"/>
            </a:xfrm>
            <a:custGeom>
              <a:avLst/>
              <a:gdLst>
                <a:gd name="connsiteX0" fmla="*/ 1371600 w 4114800"/>
                <a:gd name="connsiteY0" fmla="*/ 548640 h 2743200"/>
                <a:gd name="connsiteX1" fmla="*/ 548640 w 4114800"/>
                <a:gd name="connsiteY1" fmla="*/ 1371600 h 2743200"/>
                <a:gd name="connsiteX2" fmla="*/ 1371600 w 4114800"/>
                <a:gd name="connsiteY2" fmla="*/ 2194560 h 2743200"/>
                <a:gd name="connsiteX3" fmla="*/ 2194560 w 4114800"/>
                <a:gd name="connsiteY3" fmla="*/ 1371600 h 2743200"/>
                <a:gd name="connsiteX4" fmla="*/ 1371600 w 4114800"/>
                <a:gd name="connsiteY4" fmla="*/ 548640 h 2743200"/>
                <a:gd name="connsiteX5" fmla="*/ 1371600 w 4114800"/>
                <a:gd name="connsiteY5" fmla="*/ 0 h 2743200"/>
                <a:gd name="connsiteX6" fmla="*/ 2743200 w 4114800"/>
                <a:gd name="connsiteY6" fmla="*/ 1371600 h 2743200"/>
                <a:gd name="connsiteX7" fmla="*/ 2508953 w 4114800"/>
                <a:gd name="connsiteY7" fmla="*/ 2138475 h 2743200"/>
                <a:gd name="connsiteX8" fmla="*/ 2467013 w 4114800"/>
                <a:gd name="connsiteY8" fmla="*/ 2194560 h 2743200"/>
                <a:gd name="connsiteX9" fmla="*/ 3889468 w 4114800"/>
                <a:gd name="connsiteY9" fmla="*/ 2194560 h 2743200"/>
                <a:gd name="connsiteX10" fmla="*/ 4114800 w 4114800"/>
                <a:gd name="connsiteY10" fmla="*/ 2468880 h 2743200"/>
                <a:gd name="connsiteX11" fmla="*/ 3889468 w 4114800"/>
                <a:gd name="connsiteY11" fmla="*/ 2743200 h 2743200"/>
                <a:gd name="connsiteX12" fmla="*/ 1371600 w 4114800"/>
                <a:gd name="connsiteY12" fmla="*/ 2743200 h 2743200"/>
                <a:gd name="connsiteX13" fmla="*/ 0 w 4114800"/>
                <a:gd name="connsiteY13" fmla="*/ 1371600 h 2743200"/>
                <a:gd name="connsiteX14" fmla="*/ 1371600 w 4114800"/>
                <a:gd name="connsiteY14" fmla="*/ 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0" h="2743200">
                  <a:moveTo>
                    <a:pt x="1371600" y="548640"/>
                  </a:moveTo>
                  <a:cubicBezTo>
                    <a:pt x="917092" y="548640"/>
                    <a:pt x="548640" y="917092"/>
                    <a:pt x="548640" y="1371600"/>
                  </a:cubicBezTo>
                  <a:cubicBezTo>
                    <a:pt x="548640" y="1826108"/>
                    <a:pt x="917092" y="2194560"/>
                    <a:pt x="1371600" y="2194560"/>
                  </a:cubicBezTo>
                  <a:cubicBezTo>
                    <a:pt x="1826108" y="2194560"/>
                    <a:pt x="2194560" y="1826108"/>
                    <a:pt x="2194560" y="1371600"/>
                  </a:cubicBezTo>
                  <a:cubicBezTo>
                    <a:pt x="2194560" y="917092"/>
                    <a:pt x="1826108" y="548640"/>
                    <a:pt x="1371600" y="548640"/>
                  </a:cubicBezTo>
                  <a:close/>
                  <a:moveTo>
                    <a:pt x="1371600" y="0"/>
                  </a:moveTo>
                  <a:cubicBezTo>
                    <a:pt x="2129114" y="0"/>
                    <a:pt x="2743200" y="614086"/>
                    <a:pt x="2743200" y="1371600"/>
                  </a:cubicBezTo>
                  <a:cubicBezTo>
                    <a:pt x="2743200" y="1655668"/>
                    <a:pt x="2656844" y="1919566"/>
                    <a:pt x="2508953" y="2138475"/>
                  </a:cubicBezTo>
                  <a:lnTo>
                    <a:pt x="2467013" y="2194560"/>
                  </a:lnTo>
                  <a:lnTo>
                    <a:pt x="3889468" y="2194560"/>
                  </a:lnTo>
                  <a:lnTo>
                    <a:pt x="4114800" y="2468880"/>
                  </a:lnTo>
                  <a:lnTo>
                    <a:pt x="3889468" y="2743200"/>
                  </a:lnTo>
                  <a:lnTo>
                    <a:pt x="1371600" y="2743200"/>
                  </a:lnTo>
                  <a:cubicBezTo>
                    <a:pt x="614086" y="2743200"/>
                    <a:pt x="0" y="2129114"/>
                    <a:pt x="0" y="1371600"/>
                  </a:cubicBezTo>
                  <a:cubicBezTo>
                    <a:pt x="0" y="614086"/>
                    <a:pt x="614086" y="0"/>
                    <a:pt x="13716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871255-23BC-8155-5DE6-EC257AF90A18}"/>
                </a:ext>
              </a:extLst>
            </p:cNvPr>
            <p:cNvSpPr/>
            <p:nvPr/>
          </p:nvSpPr>
          <p:spPr>
            <a:xfrm flipH="1">
              <a:off x="4057044" y="2797083"/>
              <a:ext cx="1125843" cy="576402"/>
            </a:xfrm>
            <a:custGeom>
              <a:avLst/>
              <a:gdLst>
                <a:gd name="connsiteX0" fmla="*/ 669281 w 1125843"/>
                <a:gd name="connsiteY0" fmla="*/ 0 h 576402"/>
                <a:gd name="connsiteX1" fmla="*/ 1125843 w 1125843"/>
                <a:gd name="connsiteY1" fmla="*/ 0 h 576402"/>
                <a:gd name="connsiteX2" fmla="*/ 1120673 w 1125843"/>
                <a:gd name="connsiteY2" fmla="*/ 68324 h 576402"/>
                <a:gd name="connsiteX3" fmla="*/ 939937 w 1125843"/>
                <a:gd name="connsiteY3" fmla="*/ 529998 h 576402"/>
                <a:gd name="connsiteX4" fmla="*/ 905237 w 1125843"/>
                <a:gd name="connsiteY4" fmla="*/ 576402 h 576402"/>
                <a:gd name="connsiteX5" fmla="*/ 0 w 1125843"/>
                <a:gd name="connsiteY5" fmla="*/ 576402 h 576402"/>
                <a:gd name="connsiteX6" fmla="*/ 0 w 1125843"/>
                <a:gd name="connsiteY6" fmla="*/ 576293 h 576402"/>
                <a:gd name="connsiteX7" fmla="*/ 136139 w 1125843"/>
                <a:gd name="connsiteY7" fmla="*/ 562569 h 576402"/>
                <a:gd name="connsiteX8" fmla="*/ 136164 w 1125843"/>
                <a:gd name="connsiteY8" fmla="*/ 562561 h 576402"/>
                <a:gd name="connsiteX9" fmla="*/ 233030 w 1125843"/>
                <a:gd name="connsiteY9" fmla="*/ 535085 h 576402"/>
                <a:gd name="connsiteX10" fmla="*/ 251364 w 1125843"/>
                <a:gd name="connsiteY10" fmla="*/ 526801 h 576402"/>
                <a:gd name="connsiteX11" fmla="*/ 263951 w 1125843"/>
                <a:gd name="connsiteY11" fmla="*/ 522894 h 576402"/>
                <a:gd name="connsiteX12" fmla="*/ 283523 w 1125843"/>
                <a:gd name="connsiteY12" fmla="*/ 512271 h 576402"/>
                <a:gd name="connsiteX13" fmla="*/ 323471 w 1125843"/>
                <a:gd name="connsiteY13" fmla="*/ 494221 h 576402"/>
                <a:gd name="connsiteX14" fmla="*/ 360500 w 1125843"/>
                <a:gd name="connsiteY14" fmla="*/ 470489 h 576402"/>
                <a:gd name="connsiteX15" fmla="*/ 379612 w 1125843"/>
                <a:gd name="connsiteY15" fmla="*/ 460115 h 576402"/>
                <a:gd name="connsiteX16" fmla="*/ 389794 w 1125843"/>
                <a:gd name="connsiteY16" fmla="*/ 451714 h 576402"/>
                <a:gd name="connsiteX17" fmla="*/ 406307 w 1125843"/>
                <a:gd name="connsiteY17" fmla="*/ 441131 h 576402"/>
                <a:gd name="connsiteX18" fmla="*/ 480357 w 1125843"/>
                <a:gd name="connsiteY18" fmla="*/ 376993 h 576402"/>
                <a:gd name="connsiteX19" fmla="*/ 480384 w 1125843"/>
                <a:gd name="connsiteY19" fmla="*/ 376971 h 576402"/>
                <a:gd name="connsiteX20" fmla="*/ 480408 w 1125843"/>
                <a:gd name="connsiteY20" fmla="*/ 376942 h 576402"/>
                <a:gd name="connsiteX21" fmla="*/ 544543 w 1125843"/>
                <a:gd name="connsiteY21" fmla="*/ 302895 h 576402"/>
                <a:gd name="connsiteX22" fmla="*/ 555126 w 1125843"/>
                <a:gd name="connsiteY22" fmla="*/ 286382 h 576402"/>
                <a:gd name="connsiteX23" fmla="*/ 563528 w 1125843"/>
                <a:gd name="connsiteY23" fmla="*/ 276199 h 576402"/>
                <a:gd name="connsiteX24" fmla="*/ 573903 w 1125843"/>
                <a:gd name="connsiteY24" fmla="*/ 257085 h 576402"/>
                <a:gd name="connsiteX25" fmla="*/ 597633 w 1125843"/>
                <a:gd name="connsiteY25" fmla="*/ 220058 h 576402"/>
                <a:gd name="connsiteX26" fmla="*/ 615682 w 1125843"/>
                <a:gd name="connsiteY26" fmla="*/ 180112 h 576402"/>
                <a:gd name="connsiteX27" fmla="*/ 626307 w 1125843"/>
                <a:gd name="connsiteY27" fmla="*/ 160538 h 576402"/>
                <a:gd name="connsiteX28" fmla="*/ 630214 w 1125843"/>
                <a:gd name="connsiteY28" fmla="*/ 147949 h 576402"/>
                <a:gd name="connsiteX29" fmla="*/ 638498 w 1125843"/>
                <a:gd name="connsiteY29" fmla="*/ 129617 h 576402"/>
                <a:gd name="connsiteX30" fmla="*/ 665974 w 1125843"/>
                <a:gd name="connsiteY30" fmla="*/ 32750 h 576402"/>
                <a:gd name="connsiteX31" fmla="*/ 665982 w 1125843"/>
                <a:gd name="connsiteY31" fmla="*/ 32726 h 57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25843" h="576402">
                  <a:moveTo>
                    <a:pt x="669281" y="0"/>
                  </a:moveTo>
                  <a:lnTo>
                    <a:pt x="1125843" y="0"/>
                  </a:lnTo>
                  <a:lnTo>
                    <a:pt x="1120673" y="68324"/>
                  </a:lnTo>
                  <a:cubicBezTo>
                    <a:pt x="1094842" y="237378"/>
                    <a:pt x="1031709" y="394157"/>
                    <a:pt x="939937" y="529998"/>
                  </a:cubicBezTo>
                  <a:lnTo>
                    <a:pt x="905237" y="576402"/>
                  </a:lnTo>
                  <a:lnTo>
                    <a:pt x="0" y="576402"/>
                  </a:lnTo>
                  <a:lnTo>
                    <a:pt x="0" y="576293"/>
                  </a:lnTo>
                  <a:lnTo>
                    <a:pt x="136139" y="562569"/>
                  </a:lnTo>
                  <a:lnTo>
                    <a:pt x="136164" y="562561"/>
                  </a:lnTo>
                  <a:lnTo>
                    <a:pt x="233030" y="535085"/>
                  </a:lnTo>
                  <a:lnTo>
                    <a:pt x="251364" y="526801"/>
                  </a:lnTo>
                  <a:lnTo>
                    <a:pt x="263951" y="522894"/>
                  </a:lnTo>
                  <a:lnTo>
                    <a:pt x="283523" y="512271"/>
                  </a:lnTo>
                  <a:lnTo>
                    <a:pt x="323471" y="494221"/>
                  </a:lnTo>
                  <a:lnTo>
                    <a:pt x="360500" y="470489"/>
                  </a:lnTo>
                  <a:lnTo>
                    <a:pt x="379612" y="460115"/>
                  </a:lnTo>
                  <a:lnTo>
                    <a:pt x="389794" y="451714"/>
                  </a:lnTo>
                  <a:lnTo>
                    <a:pt x="406307" y="441131"/>
                  </a:lnTo>
                  <a:lnTo>
                    <a:pt x="480357" y="376993"/>
                  </a:lnTo>
                  <a:lnTo>
                    <a:pt x="480384" y="376971"/>
                  </a:lnTo>
                  <a:lnTo>
                    <a:pt x="480408" y="376942"/>
                  </a:lnTo>
                  <a:lnTo>
                    <a:pt x="544543" y="302895"/>
                  </a:lnTo>
                  <a:lnTo>
                    <a:pt x="555126" y="286382"/>
                  </a:lnTo>
                  <a:lnTo>
                    <a:pt x="563528" y="276199"/>
                  </a:lnTo>
                  <a:lnTo>
                    <a:pt x="573903" y="257085"/>
                  </a:lnTo>
                  <a:lnTo>
                    <a:pt x="597633" y="220058"/>
                  </a:lnTo>
                  <a:lnTo>
                    <a:pt x="615682" y="180112"/>
                  </a:lnTo>
                  <a:lnTo>
                    <a:pt x="626307" y="160538"/>
                  </a:lnTo>
                  <a:lnTo>
                    <a:pt x="630214" y="147949"/>
                  </a:lnTo>
                  <a:lnTo>
                    <a:pt x="638498" y="129617"/>
                  </a:lnTo>
                  <a:lnTo>
                    <a:pt x="665974" y="32750"/>
                  </a:lnTo>
                  <a:lnTo>
                    <a:pt x="665982" y="32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25" name="Graphic 24" descr="Gears with solid fill">
            <a:extLst>
              <a:ext uri="{FF2B5EF4-FFF2-40B4-BE49-F238E27FC236}">
                <a16:creationId xmlns:a16="http://schemas.microsoft.com/office/drawing/2014/main" id="{CBE50B9C-41D6-FE3A-8084-0C20816A11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068826" y="4206379"/>
            <a:ext cx="914400" cy="914400"/>
          </a:xfrm>
          <a:prstGeom prst="rect">
            <a:avLst/>
          </a:prstGeom>
        </p:spPr>
      </p:pic>
      <p:pic>
        <p:nvPicPr>
          <p:cNvPr id="27" name="Graphic 26" descr="Bullseye with solid fill">
            <a:extLst>
              <a:ext uri="{FF2B5EF4-FFF2-40B4-BE49-F238E27FC236}">
                <a16:creationId xmlns:a16="http://schemas.microsoft.com/office/drawing/2014/main" id="{A681365A-72EA-3FE5-AE26-1FDF18A458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90348" y="4227749"/>
            <a:ext cx="914400" cy="914400"/>
          </a:xfrm>
          <a:prstGeom prst="rect">
            <a:avLst/>
          </a:prstGeom>
        </p:spPr>
      </p:pic>
      <p:pic>
        <p:nvPicPr>
          <p:cNvPr id="29" name="Graphic 28" descr="Badge 4 with solid fill">
            <a:extLst>
              <a:ext uri="{FF2B5EF4-FFF2-40B4-BE49-F238E27FC236}">
                <a16:creationId xmlns:a16="http://schemas.microsoft.com/office/drawing/2014/main" id="{0374627B-FE8B-4EA4-EB88-73D2E5EC6E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74573" y="5401641"/>
            <a:ext cx="373479" cy="373479"/>
          </a:xfrm>
          <a:prstGeom prst="rect">
            <a:avLst/>
          </a:prstGeom>
        </p:spPr>
      </p:pic>
      <p:pic>
        <p:nvPicPr>
          <p:cNvPr id="31" name="Graphic 30" descr="Badge 1 with solid fill">
            <a:extLst>
              <a:ext uri="{FF2B5EF4-FFF2-40B4-BE49-F238E27FC236}">
                <a16:creationId xmlns:a16="http://schemas.microsoft.com/office/drawing/2014/main" id="{9C890CFC-6631-F085-633A-56A35CD4A3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734173" y="3575502"/>
            <a:ext cx="373479" cy="37347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E97DD83-ABDA-7733-D3E6-BE97455EF61F}"/>
              </a:ext>
            </a:extLst>
          </p:cNvPr>
          <p:cNvSpPr txBox="1"/>
          <p:nvPr/>
        </p:nvSpPr>
        <p:spPr>
          <a:xfrm>
            <a:off x="1734936" y="3532740"/>
            <a:ext cx="1807087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400" b="1" noProof="1">
                <a:latin typeface="Calibri"/>
                <a:ea typeface="Calibri"/>
                <a:cs typeface="Calibri"/>
              </a:rPr>
              <a:t>What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158B04-B0A5-E5D5-517E-6E69185A8909}"/>
              </a:ext>
            </a:extLst>
          </p:cNvPr>
          <p:cNvSpPr txBox="1"/>
          <p:nvPr/>
        </p:nvSpPr>
        <p:spPr>
          <a:xfrm>
            <a:off x="1311649" y="2342459"/>
            <a:ext cx="2653660" cy="1077218"/>
          </a:xfrm>
          <a:prstGeom prst="rect">
            <a:avLst/>
          </a:prstGeom>
          <a:noFill/>
        </p:spPr>
        <p:txBody>
          <a:bodyPr wrap="square" lIns="0" tIns="45720" rIns="0" bIns="45720" rtlCol="0" anchor="ctr">
            <a:spAutoFit/>
          </a:bodyPr>
          <a:lstStyle/>
          <a:p>
            <a:pPr algn="ctr"/>
            <a:r>
              <a:rPr lang="en-US" sz="1600" noProof="1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 Guidance note to outline Canada's approach to LLD, including definitions, guiding principles, and good practices.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D73435-B890-09CA-D4E0-B1A2D211EE1E}"/>
              </a:ext>
            </a:extLst>
          </p:cNvPr>
          <p:cNvSpPr txBox="1"/>
          <p:nvPr/>
        </p:nvSpPr>
        <p:spPr>
          <a:xfrm>
            <a:off x="9420188" y="3527544"/>
            <a:ext cx="2037314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2400" b="1" noProof="1">
                <a:latin typeface="Calibri"/>
                <a:ea typeface="Calibri"/>
                <a:cs typeface="Calibri"/>
              </a:rPr>
              <a:t>When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83BB0A-CC1C-1A35-3DC6-D684FE648CFE}"/>
              </a:ext>
            </a:extLst>
          </p:cNvPr>
          <p:cNvSpPr txBox="1"/>
          <p:nvPr/>
        </p:nvSpPr>
        <p:spPr>
          <a:xfrm>
            <a:off x="9231609" y="2638779"/>
            <a:ext cx="2414471" cy="830997"/>
          </a:xfrm>
          <a:prstGeom prst="rect">
            <a:avLst/>
          </a:prstGeom>
          <a:noFill/>
        </p:spPr>
        <p:txBody>
          <a:bodyPr wrap="square" lIns="0" tIns="45720" rIns="0" bIns="45720" rtlCol="0" anchor="ctr">
            <a:spAutoFit/>
          </a:bodyPr>
          <a:lstStyle/>
          <a:p>
            <a:pPr algn="ctr"/>
            <a:r>
              <a:rPr lang="en-US" sz="1600" noProof="1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We aim to have the guidance completed by spring/summer 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DF1527-3BE3-92CF-5108-3C097E203322}"/>
              </a:ext>
            </a:extLst>
          </p:cNvPr>
          <p:cNvSpPr txBox="1"/>
          <p:nvPr/>
        </p:nvSpPr>
        <p:spPr>
          <a:xfrm>
            <a:off x="1522665" y="5332698"/>
            <a:ext cx="2209856" cy="461665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ctr"/>
            <a:r>
              <a:rPr lang="en-US" sz="2400" b="1" noProof="1">
                <a:latin typeface="Calibri"/>
                <a:ea typeface="Calibri"/>
                <a:cs typeface="Calibri"/>
              </a:rPr>
              <a:t>For Whom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14AAD9-AFAC-949A-6952-61FAFC0CC415}"/>
              </a:ext>
            </a:extLst>
          </p:cNvPr>
          <p:cNvSpPr txBox="1"/>
          <p:nvPr/>
        </p:nvSpPr>
        <p:spPr>
          <a:xfrm>
            <a:off x="1429295" y="4607164"/>
            <a:ext cx="2396596" cy="584775"/>
          </a:xfrm>
          <a:prstGeom prst="rect">
            <a:avLst/>
          </a:prstGeom>
          <a:noFill/>
        </p:spPr>
        <p:txBody>
          <a:bodyPr wrap="square" lIns="0" tIns="45720" rIns="0" bIns="45720" rtlCol="0" anchor="ctr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Primarily aimed at Global Affairs Canada staff.</a:t>
            </a:r>
            <a:endParaRPr lang="en-US" b="1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F44D45-CED3-D370-973B-A50EC813014F}"/>
              </a:ext>
            </a:extLst>
          </p:cNvPr>
          <p:cNvSpPr txBox="1"/>
          <p:nvPr/>
        </p:nvSpPr>
        <p:spPr>
          <a:xfrm>
            <a:off x="9383422" y="5355977"/>
            <a:ext cx="2110846" cy="461665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ctr"/>
            <a:r>
              <a:rPr lang="en-US" sz="2400" b="1" noProof="1">
                <a:latin typeface="Calibri"/>
                <a:ea typeface="Calibri"/>
                <a:cs typeface="Calibri"/>
              </a:rPr>
              <a:t>Scope</a:t>
            </a:r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98F0EB-78CD-3EF0-8A68-16D69F50A2C0}"/>
              </a:ext>
            </a:extLst>
          </p:cNvPr>
          <p:cNvSpPr txBox="1"/>
          <p:nvPr/>
        </p:nvSpPr>
        <p:spPr>
          <a:xfrm>
            <a:off x="9018813" y="4206379"/>
            <a:ext cx="2840062" cy="1077218"/>
          </a:xfrm>
          <a:prstGeom prst="rect">
            <a:avLst/>
          </a:prstGeom>
          <a:noFill/>
        </p:spPr>
        <p:txBody>
          <a:bodyPr wrap="square" lIns="0" tIns="45720" rIns="0" bIns="45720" rtlCol="0" anchor="ctr">
            <a:spAutoFit/>
          </a:bodyPr>
          <a:lstStyle/>
          <a:p>
            <a:pPr algn="ctr"/>
            <a:r>
              <a:rPr lang="en-US" sz="1600" noProof="1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Guidance note will outline Canada's high level policy approach to LLD. It will not get into operational specifics.</a:t>
            </a:r>
          </a:p>
        </p:txBody>
      </p:sp>
      <p:pic>
        <p:nvPicPr>
          <p:cNvPr id="49" name="Picture 2" descr="A paper with a shield&#10;&#10;Description automatically generated">
            <a:extLst>
              <a:ext uri="{FF2B5EF4-FFF2-40B4-BE49-F238E27FC236}">
                <a16:creationId xmlns:a16="http://schemas.microsoft.com/office/drawing/2014/main" id="{D01A7692-FA64-8F75-22D6-E6D505C8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47" y="2397172"/>
            <a:ext cx="778131" cy="8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ue line drawing of a calendar&#10;&#10;Description automatically generated">
            <a:extLst>
              <a:ext uri="{FF2B5EF4-FFF2-40B4-BE49-F238E27FC236}">
                <a16:creationId xmlns:a16="http://schemas.microsoft.com/office/drawing/2014/main" id="{DA845847-CF51-5793-A091-DAEBC96A51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21" y="2397172"/>
            <a:ext cx="850419" cy="8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6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9627B8-3841-4049-B647-E6D9768A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978" y="791543"/>
            <a:ext cx="10544567" cy="328969"/>
          </a:xfrm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>
                <a:solidFill>
                  <a:srgbClr val="404E57"/>
                </a:solidFill>
                <a:latin typeface="Aptos Display"/>
              </a:rPr>
              <a:t>KEY SECTIONS AND ELEMENTS OF THE GUIDANCE NOTE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8FE69B-D8F4-F81A-2F3C-A64523BD24B2}"/>
              </a:ext>
            </a:extLst>
          </p:cNvPr>
          <p:cNvGrpSpPr/>
          <p:nvPr/>
        </p:nvGrpSpPr>
        <p:grpSpPr>
          <a:xfrm>
            <a:off x="1999315" y="1585810"/>
            <a:ext cx="2093421" cy="4150961"/>
            <a:chOff x="1402967" y="1245497"/>
            <a:chExt cx="2093421" cy="4150961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CF828EC1-7DF2-076C-307E-326834388133}"/>
                </a:ext>
              </a:extLst>
            </p:cNvPr>
            <p:cNvSpPr/>
            <p:nvPr/>
          </p:nvSpPr>
          <p:spPr>
            <a:xfrm>
              <a:off x="1402967" y="1417089"/>
              <a:ext cx="2093421" cy="3979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89"/>
                  </a:moveTo>
                  <a:cubicBezTo>
                    <a:pt x="21600" y="2407"/>
                    <a:pt x="16775" y="0"/>
                    <a:pt x="10800" y="0"/>
                  </a:cubicBezTo>
                  <a:cubicBezTo>
                    <a:pt x="4825" y="0"/>
                    <a:pt x="0" y="2407"/>
                    <a:pt x="0" y="5389"/>
                  </a:cubicBezTo>
                  <a:lnTo>
                    <a:pt x="0" y="16211"/>
                  </a:lnTo>
                  <a:cubicBezTo>
                    <a:pt x="0" y="19193"/>
                    <a:pt x="4825" y="21600"/>
                    <a:pt x="10800" y="21600"/>
                  </a:cubicBezTo>
                  <a:cubicBezTo>
                    <a:pt x="16775" y="21600"/>
                    <a:pt x="21600" y="19193"/>
                    <a:pt x="21600" y="16211"/>
                  </a:cubicBezTo>
                  <a:lnTo>
                    <a:pt x="21600" y="53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4" name="Shape">
              <a:extLst>
                <a:ext uri="{FF2B5EF4-FFF2-40B4-BE49-F238E27FC236}">
                  <a16:creationId xmlns:a16="http://schemas.microsoft.com/office/drawing/2014/main" id="{4F28974D-596E-9EA0-7ABA-406ED720F4CD}"/>
                </a:ext>
              </a:extLst>
            </p:cNvPr>
            <p:cNvSpPr/>
            <p:nvPr/>
          </p:nvSpPr>
          <p:spPr>
            <a:xfrm>
              <a:off x="1643195" y="1245497"/>
              <a:ext cx="1612965" cy="196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26" y="0"/>
                    <a:pt x="0" y="3970"/>
                    <a:pt x="0" y="8886"/>
                  </a:cubicBezTo>
                  <a:lnTo>
                    <a:pt x="0" y="12714"/>
                  </a:lnTo>
                  <a:cubicBezTo>
                    <a:pt x="0" y="17630"/>
                    <a:pt x="4826" y="21600"/>
                    <a:pt x="10800" y="21600"/>
                  </a:cubicBezTo>
                  <a:cubicBezTo>
                    <a:pt x="16774" y="21600"/>
                    <a:pt x="21600" y="17630"/>
                    <a:pt x="21600" y="12714"/>
                  </a:cubicBezTo>
                  <a:lnTo>
                    <a:pt x="21600" y="8886"/>
                  </a:lnTo>
                  <a:cubicBezTo>
                    <a:pt x="21600" y="3970"/>
                    <a:pt x="16774" y="0"/>
                    <a:pt x="10800" y="0"/>
                  </a:cubicBezTo>
                  <a:close/>
                </a:path>
              </a:pathLst>
            </a:custGeom>
            <a:solidFill>
              <a:schemeClr val="bg1">
                <a:lumMod val="10000"/>
                <a:lumOff val="9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6" name="Circle">
              <a:extLst>
                <a:ext uri="{FF2B5EF4-FFF2-40B4-BE49-F238E27FC236}">
                  <a16:creationId xmlns:a16="http://schemas.microsoft.com/office/drawing/2014/main" id="{1E0E6ABA-1C6A-871A-E21F-9A96A61A60C1}"/>
                </a:ext>
              </a:extLst>
            </p:cNvPr>
            <p:cNvSpPr/>
            <p:nvPr/>
          </p:nvSpPr>
          <p:spPr>
            <a:xfrm>
              <a:off x="1643197" y="1245497"/>
              <a:ext cx="1612961" cy="161296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1">
                  <a:lumMod val="10000"/>
                  <a:lumOff val="90000"/>
                </a:schemeClr>
              </a:solidFill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269B3F50-1F00-054C-C2A9-7BF0DB4D961F}"/>
                </a:ext>
              </a:extLst>
            </p:cNvPr>
            <p:cNvSpPr txBox="1"/>
            <p:nvPr/>
          </p:nvSpPr>
          <p:spPr>
            <a:xfrm>
              <a:off x="2240325" y="2836599"/>
              <a:ext cx="418704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01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2AC06E0-942C-A161-1D45-44CD9AA20E1F}"/>
                </a:ext>
              </a:extLst>
            </p:cNvPr>
            <p:cNvGrpSpPr/>
            <p:nvPr/>
          </p:nvGrpSpPr>
          <p:grpSpPr>
            <a:xfrm>
              <a:off x="1678699" y="3314240"/>
              <a:ext cx="1541957" cy="1494412"/>
              <a:chOff x="332936" y="2579930"/>
              <a:chExt cx="2975111" cy="1494412"/>
            </a:xfrm>
          </p:grpSpPr>
          <p:sp>
            <p:nvSpPr>
              <p:cNvPr id="10" name="TextBox 51">
                <a:extLst>
                  <a:ext uri="{FF2B5EF4-FFF2-40B4-BE49-F238E27FC236}">
                    <a16:creationId xmlns:a16="http://schemas.microsoft.com/office/drawing/2014/main" id="{FDAEEA71-52E7-2D7F-6BE0-B04CAE597A7D}"/>
                  </a:ext>
                </a:extLst>
              </p:cNvPr>
              <p:cNvSpPr txBox="1"/>
              <p:nvPr/>
            </p:nvSpPr>
            <p:spPr>
              <a:xfrm>
                <a:off x="352645" y="2579930"/>
                <a:ext cx="2926080" cy="33855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noProof="1">
                    <a:solidFill>
                      <a:schemeClr val="bg1"/>
                    </a:solidFill>
                  </a:rPr>
                  <a:t>Definitions</a:t>
                </a:r>
              </a:p>
            </p:txBody>
          </p:sp>
          <p:sp>
            <p:nvSpPr>
              <p:cNvPr id="11" name="TextBox 52">
                <a:extLst>
                  <a:ext uri="{FF2B5EF4-FFF2-40B4-BE49-F238E27FC236}">
                    <a16:creationId xmlns:a16="http://schemas.microsoft.com/office/drawing/2014/main" id="{AE22268C-E0AB-A1B7-99EA-AE180DE97052}"/>
                  </a:ext>
                </a:extLst>
              </p:cNvPr>
              <p:cNvSpPr txBox="1"/>
              <p:nvPr/>
            </p:nvSpPr>
            <p:spPr>
              <a:xfrm>
                <a:off x="332936" y="2966346"/>
                <a:ext cx="2975111" cy="1107996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1200"/>
                  </a:spcAft>
                </a:pPr>
                <a:r>
                  <a:rPr lang="en-US" sz="1100" noProof="1">
                    <a:solidFill>
                      <a:schemeClr val="bg1"/>
                    </a:solidFill>
                  </a:rPr>
                  <a:t>Defining key terms and concepts central to LLD and Canada’s approach; including defining LLD and who is considered a local actor/partner.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8074B2-49C9-28F4-B9DF-9344DD1A2F28}"/>
              </a:ext>
            </a:extLst>
          </p:cNvPr>
          <p:cNvGrpSpPr/>
          <p:nvPr/>
        </p:nvGrpSpPr>
        <p:grpSpPr>
          <a:xfrm>
            <a:off x="4430197" y="1585810"/>
            <a:ext cx="2093421" cy="4150961"/>
            <a:chOff x="3805250" y="1245497"/>
            <a:chExt cx="2093421" cy="4150961"/>
          </a:xfrm>
        </p:grpSpPr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E026316C-C805-E06B-C658-641FB0FBF8D8}"/>
                </a:ext>
              </a:extLst>
            </p:cNvPr>
            <p:cNvSpPr/>
            <p:nvPr/>
          </p:nvSpPr>
          <p:spPr>
            <a:xfrm>
              <a:off x="3805250" y="1417089"/>
              <a:ext cx="2093421" cy="3979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89"/>
                  </a:moveTo>
                  <a:cubicBezTo>
                    <a:pt x="21600" y="2407"/>
                    <a:pt x="16775" y="0"/>
                    <a:pt x="10800" y="0"/>
                  </a:cubicBezTo>
                  <a:cubicBezTo>
                    <a:pt x="4825" y="0"/>
                    <a:pt x="0" y="2407"/>
                    <a:pt x="0" y="5389"/>
                  </a:cubicBezTo>
                  <a:lnTo>
                    <a:pt x="0" y="16211"/>
                  </a:lnTo>
                  <a:cubicBezTo>
                    <a:pt x="0" y="19193"/>
                    <a:pt x="4825" y="21600"/>
                    <a:pt x="10800" y="21600"/>
                  </a:cubicBezTo>
                  <a:cubicBezTo>
                    <a:pt x="16775" y="21600"/>
                    <a:pt x="21600" y="19193"/>
                    <a:pt x="21600" y="16211"/>
                  </a:cubicBezTo>
                  <a:lnTo>
                    <a:pt x="21600" y="538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FF95DC60-3979-387E-0760-6621DC2EE1A0}"/>
                </a:ext>
              </a:extLst>
            </p:cNvPr>
            <p:cNvSpPr/>
            <p:nvPr/>
          </p:nvSpPr>
          <p:spPr>
            <a:xfrm>
              <a:off x="4045478" y="1245497"/>
              <a:ext cx="1612965" cy="196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26" y="0"/>
                    <a:pt x="0" y="3970"/>
                    <a:pt x="0" y="8886"/>
                  </a:cubicBezTo>
                  <a:lnTo>
                    <a:pt x="0" y="12714"/>
                  </a:lnTo>
                  <a:cubicBezTo>
                    <a:pt x="0" y="17630"/>
                    <a:pt x="4826" y="21600"/>
                    <a:pt x="10800" y="21600"/>
                  </a:cubicBezTo>
                  <a:cubicBezTo>
                    <a:pt x="16774" y="21600"/>
                    <a:pt x="21600" y="17630"/>
                    <a:pt x="21600" y="12714"/>
                  </a:cubicBezTo>
                  <a:lnTo>
                    <a:pt x="21600" y="8886"/>
                  </a:lnTo>
                  <a:cubicBezTo>
                    <a:pt x="21600" y="3970"/>
                    <a:pt x="16774" y="0"/>
                    <a:pt x="10800" y="0"/>
                  </a:cubicBezTo>
                  <a:close/>
                </a:path>
              </a:pathLst>
            </a:custGeom>
            <a:solidFill>
              <a:schemeClr val="bg1">
                <a:lumMod val="10000"/>
                <a:lumOff val="9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" name="Circle">
              <a:extLst>
                <a:ext uri="{FF2B5EF4-FFF2-40B4-BE49-F238E27FC236}">
                  <a16:creationId xmlns:a16="http://schemas.microsoft.com/office/drawing/2014/main" id="{52F5DB8D-8691-D64F-31CC-44F4DC7A6572}"/>
                </a:ext>
              </a:extLst>
            </p:cNvPr>
            <p:cNvSpPr/>
            <p:nvPr/>
          </p:nvSpPr>
          <p:spPr>
            <a:xfrm>
              <a:off x="4045480" y="1245497"/>
              <a:ext cx="1612961" cy="161296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1">
                  <a:lumMod val="10000"/>
                  <a:lumOff val="90000"/>
                </a:schemeClr>
              </a:solidFill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" name="TextBox 47">
              <a:extLst>
                <a:ext uri="{FF2B5EF4-FFF2-40B4-BE49-F238E27FC236}">
                  <a16:creationId xmlns:a16="http://schemas.microsoft.com/office/drawing/2014/main" id="{DBAE446B-AABD-C811-21DC-229556F50FEC}"/>
                </a:ext>
              </a:extLst>
            </p:cNvPr>
            <p:cNvSpPr txBox="1"/>
            <p:nvPr/>
          </p:nvSpPr>
          <p:spPr>
            <a:xfrm>
              <a:off x="4642608" y="2836599"/>
              <a:ext cx="418704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02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23C8435-7E8D-0175-BA7F-34819EB384BC}"/>
                </a:ext>
              </a:extLst>
            </p:cNvPr>
            <p:cNvGrpSpPr/>
            <p:nvPr/>
          </p:nvGrpSpPr>
          <p:grpSpPr>
            <a:xfrm>
              <a:off x="3997752" y="3314240"/>
              <a:ext cx="1708415" cy="1832966"/>
              <a:chOff x="172349" y="2579930"/>
              <a:chExt cx="3296281" cy="1832966"/>
            </a:xfrm>
          </p:grpSpPr>
          <p:sp>
            <p:nvSpPr>
              <p:cNvPr id="19" name="TextBox 54">
                <a:extLst>
                  <a:ext uri="{FF2B5EF4-FFF2-40B4-BE49-F238E27FC236}">
                    <a16:creationId xmlns:a16="http://schemas.microsoft.com/office/drawing/2014/main" id="{15B7D6F2-8EB7-0C59-E5C1-27A5B600F03E}"/>
                  </a:ext>
                </a:extLst>
              </p:cNvPr>
              <p:cNvSpPr txBox="1"/>
              <p:nvPr/>
            </p:nvSpPr>
            <p:spPr>
              <a:xfrm>
                <a:off x="172349" y="2579930"/>
                <a:ext cx="3296281" cy="33855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noProof="1">
                    <a:solidFill>
                      <a:schemeClr val="bg1"/>
                    </a:solidFill>
                  </a:rPr>
                  <a:t>Guiding Principles</a:t>
                </a:r>
              </a:p>
            </p:txBody>
          </p:sp>
          <p:sp>
            <p:nvSpPr>
              <p:cNvPr id="20" name="TextBox 55">
                <a:extLst>
                  <a:ext uri="{FF2B5EF4-FFF2-40B4-BE49-F238E27FC236}">
                    <a16:creationId xmlns:a16="http://schemas.microsoft.com/office/drawing/2014/main" id="{8E5580E8-A615-2D07-629D-D18BE06C328E}"/>
                  </a:ext>
                </a:extLst>
              </p:cNvPr>
              <p:cNvSpPr txBox="1"/>
              <p:nvPr/>
            </p:nvSpPr>
            <p:spPr>
              <a:xfrm>
                <a:off x="332936" y="2966346"/>
                <a:ext cx="2975111" cy="1446550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1200"/>
                  </a:spcAft>
                </a:pPr>
                <a:r>
                  <a:rPr lang="en-US" sz="1100" noProof="1">
                    <a:solidFill>
                      <a:schemeClr val="bg1"/>
                    </a:solidFill>
                  </a:rPr>
                  <a:t>Outlining the guiding principles central to Canada’s approach to LLD. Should strive towards these principles and seek to apply them across all GAC programs and activities.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1C28359-AE8E-6D13-0D89-D1BC6820D5A2}"/>
              </a:ext>
            </a:extLst>
          </p:cNvPr>
          <p:cNvGrpSpPr/>
          <p:nvPr/>
        </p:nvGrpSpPr>
        <p:grpSpPr>
          <a:xfrm>
            <a:off x="6861079" y="1585810"/>
            <a:ext cx="2093421" cy="4150961"/>
            <a:chOff x="6250431" y="1245497"/>
            <a:chExt cx="2093421" cy="4150961"/>
          </a:xfrm>
        </p:grpSpPr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1FCF58B4-B545-5C4A-1639-73CE875FD6A5}"/>
                </a:ext>
              </a:extLst>
            </p:cNvPr>
            <p:cNvSpPr/>
            <p:nvPr/>
          </p:nvSpPr>
          <p:spPr>
            <a:xfrm>
              <a:off x="6250431" y="1417089"/>
              <a:ext cx="2093421" cy="3979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89"/>
                  </a:moveTo>
                  <a:cubicBezTo>
                    <a:pt x="21600" y="2407"/>
                    <a:pt x="16775" y="0"/>
                    <a:pt x="10800" y="0"/>
                  </a:cubicBezTo>
                  <a:cubicBezTo>
                    <a:pt x="4825" y="0"/>
                    <a:pt x="0" y="2407"/>
                    <a:pt x="0" y="5389"/>
                  </a:cubicBezTo>
                  <a:lnTo>
                    <a:pt x="0" y="16211"/>
                  </a:lnTo>
                  <a:cubicBezTo>
                    <a:pt x="0" y="19193"/>
                    <a:pt x="4825" y="21600"/>
                    <a:pt x="10800" y="21600"/>
                  </a:cubicBezTo>
                  <a:cubicBezTo>
                    <a:pt x="16775" y="21600"/>
                    <a:pt x="21600" y="19193"/>
                    <a:pt x="21600" y="16211"/>
                  </a:cubicBezTo>
                  <a:lnTo>
                    <a:pt x="21600" y="538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DCABDB61-D247-F58F-3CAF-C7E9F5F4510E}"/>
                </a:ext>
              </a:extLst>
            </p:cNvPr>
            <p:cNvSpPr/>
            <p:nvPr/>
          </p:nvSpPr>
          <p:spPr>
            <a:xfrm>
              <a:off x="6490659" y="1245497"/>
              <a:ext cx="1612965" cy="196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26" y="0"/>
                    <a:pt x="0" y="3970"/>
                    <a:pt x="0" y="8886"/>
                  </a:cubicBezTo>
                  <a:lnTo>
                    <a:pt x="0" y="12714"/>
                  </a:lnTo>
                  <a:cubicBezTo>
                    <a:pt x="0" y="17630"/>
                    <a:pt x="4826" y="21600"/>
                    <a:pt x="10800" y="21600"/>
                  </a:cubicBezTo>
                  <a:cubicBezTo>
                    <a:pt x="16774" y="21600"/>
                    <a:pt x="21600" y="17630"/>
                    <a:pt x="21600" y="12714"/>
                  </a:cubicBezTo>
                  <a:lnTo>
                    <a:pt x="21600" y="8886"/>
                  </a:lnTo>
                  <a:cubicBezTo>
                    <a:pt x="21600" y="3970"/>
                    <a:pt x="16774" y="0"/>
                    <a:pt x="10800" y="0"/>
                  </a:cubicBezTo>
                  <a:close/>
                </a:path>
              </a:pathLst>
            </a:custGeom>
            <a:solidFill>
              <a:schemeClr val="bg1">
                <a:lumMod val="10000"/>
                <a:lumOff val="9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" name="Circle">
              <a:extLst>
                <a:ext uri="{FF2B5EF4-FFF2-40B4-BE49-F238E27FC236}">
                  <a16:creationId xmlns:a16="http://schemas.microsoft.com/office/drawing/2014/main" id="{59FF2564-E477-C5AA-8AAA-BAE30209A51F}"/>
                </a:ext>
              </a:extLst>
            </p:cNvPr>
            <p:cNvSpPr/>
            <p:nvPr/>
          </p:nvSpPr>
          <p:spPr>
            <a:xfrm>
              <a:off x="6490661" y="1245497"/>
              <a:ext cx="1612961" cy="161296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1">
                  <a:lumMod val="10000"/>
                  <a:lumOff val="90000"/>
                </a:schemeClr>
              </a:solidFill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" name="TextBox 48">
              <a:extLst>
                <a:ext uri="{FF2B5EF4-FFF2-40B4-BE49-F238E27FC236}">
                  <a16:creationId xmlns:a16="http://schemas.microsoft.com/office/drawing/2014/main" id="{7E468E4C-24A1-747D-CF58-1A76E76A1AC9}"/>
                </a:ext>
              </a:extLst>
            </p:cNvPr>
            <p:cNvSpPr txBox="1"/>
            <p:nvPr/>
          </p:nvSpPr>
          <p:spPr>
            <a:xfrm>
              <a:off x="7087789" y="2836599"/>
              <a:ext cx="418704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03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4270D82-1778-A320-AFE5-4613BAD8792E}"/>
                </a:ext>
              </a:extLst>
            </p:cNvPr>
            <p:cNvGrpSpPr/>
            <p:nvPr/>
          </p:nvGrpSpPr>
          <p:grpSpPr>
            <a:xfrm>
              <a:off x="6526163" y="3314240"/>
              <a:ext cx="1541957" cy="1832966"/>
              <a:chOff x="332936" y="2579930"/>
              <a:chExt cx="2975111" cy="1832966"/>
            </a:xfrm>
          </p:grpSpPr>
          <p:sp>
            <p:nvSpPr>
              <p:cNvPr id="28" name="TextBox 57">
                <a:extLst>
                  <a:ext uri="{FF2B5EF4-FFF2-40B4-BE49-F238E27FC236}">
                    <a16:creationId xmlns:a16="http://schemas.microsoft.com/office/drawing/2014/main" id="{1155CB0F-1C40-1255-4A1E-FC61663FD77D}"/>
                  </a:ext>
                </a:extLst>
              </p:cNvPr>
              <p:cNvSpPr txBox="1"/>
              <p:nvPr/>
            </p:nvSpPr>
            <p:spPr>
              <a:xfrm>
                <a:off x="357450" y="2579930"/>
                <a:ext cx="2926080" cy="33855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noProof="1">
                    <a:solidFill>
                      <a:schemeClr val="bg1"/>
                    </a:solidFill>
                  </a:rPr>
                  <a:t>Paths to Action</a:t>
                </a:r>
              </a:p>
            </p:txBody>
          </p:sp>
          <p:sp>
            <p:nvSpPr>
              <p:cNvPr id="29" name="TextBox 58">
                <a:extLst>
                  <a:ext uri="{FF2B5EF4-FFF2-40B4-BE49-F238E27FC236}">
                    <a16:creationId xmlns:a16="http://schemas.microsoft.com/office/drawing/2014/main" id="{DCC76A7B-A540-AFE8-548D-E8E7890B045B}"/>
                  </a:ext>
                </a:extLst>
              </p:cNvPr>
              <p:cNvSpPr txBox="1"/>
              <p:nvPr/>
            </p:nvSpPr>
            <p:spPr>
              <a:xfrm>
                <a:off x="332936" y="2966346"/>
                <a:ext cx="2975111" cy="1446550"/>
              </a:xfrm>
              <a:prstGeom prst="rect">
                <a:avLst/>
              </a:prstGeom>
              <a:noFill/>
            </p:spPr>
            <p:txBody>
              <a:bodyPr wrap="square" lIns="0" tIns="45720" rIns="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1200"/>
                  </a:spcAft>
                </a:pPr>
                <a:r>
                  <a:rPr lang="en-US" sz="1100" noProof="1">
                    <a:solidFill>
                      <a:schemeClr val="bg1"/>
                    </a:solidFill>
                  </a:rPr>
                  <a:t>What does good LLD practice look like? How do we action these guiding principles? What does the spectrum of locally led development look like? What trade-offs are necessary?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018CB14-DE2B-BBBF-3F9D-B93FC9154A10}"/>
              </a:ext>
            </a:extLst>
          </p:cNvPr>
          <p:cNvGrpSpPr/>
          <p:nvPr/>
        </p:nvGrpSpPr>
        <p:grpSpPr>
          <a:xfrm>
            <a:off x="9291960" y="1585810"/>
            <a:ext cx="2093421" cy="4150961"/>
            <a:chOff x="8695612" y="1245497"/>
            <a:chExt cx="2093421" cy="4150961"/>
          </a:xfrm>
        </p:grpSpPr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4135F5B9-3CE4-2544-02C6-D8A27AA74922}"/>
                </a:ext>
              </a:extLst>
            </p:cNvPr>
            <p:cNvSpPr/>
            <p:nvPr/>
          </p:nvSpPr>
          <p:spPr>
            <a:xfrm>
              <a:off x="8695612" y="1417089"/>
              <a:ext cx="2093421" cy="3979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89"/>
                  </a:moveTo>
                  <a:cubicBezTo>
                    <a:pt x="21600" y="2407"/>
                    <a:pt x="16775" y="0"/>
                    <a:pt x="10800" y="0"/>
                  </a:cubicBezTo>
                  <a:cubicBezTo>
                    <a:pt x="4825" y="0"/>
                    <a:pt x="0" y="2407"/>
                    <a:pt x="0" y="5389"/>
                  </a:cubicBezTo>
                  <a:lnTo>
                    <a:pt x="0" y="16211"/>
                  </a:lnTo>
                  <a:cubicBezTo>
                    <a:pt x="0" y="19193"/>
                    <a:pt x="4825" y="21600"/>
                    <a:pt x="10800" y="21600"/>
                  </a:cubicBezTo>
                  <a:cubicBezTo>
                    <a:pt x="16775" y="21600"/>
                    <a:pt x="21600" y="19193"/>
                    <a:pt x="21600" y="16211"/>
                  </a:cubicBezTo>
                  <a:lnTo>
                    <a:pt x="21600" y="538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EB152D37-6763-29B1-4D37-1D8762499629}"/>
                </a:ext>
              </a:extLst>
            </p:cNvPr>
            <p:cNvSpPr/>
            <p:nvPr/>
          </p:nvSpPr>
          <p:spPr>
            <a:xfrm>
              <a:off x="8935840" y="1245497"/>
              <a:ext cx="1612965" cy="196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26" y="0"/>
                    <a:pt x="0" y="3970"/>
                    <a:pt x="0" y="8886"/>
                  </a:cubicBezTo>
                  <a:lnTo>
                    <a:pt x="0" y="12714"/>
                  </a:lnTo>
                  <a:cubicBezTo>
                    <a:pt x="0" y="17630"/>
                    <a:pt x="4826" y="21600"/>
                    <a:pt x="10800" y="21600"/>
                  </a:cubicBezTo>
                  <a:cubicBezTo>
                    <a:pt x="16774" y="21600"/>
                    <a:pt x="21600" y="17630"/>
                    <a:pt x="21600" y="12714"/>
                  </a:cubicBezTo>
                  <a:lnTo>
                    <a:pt x="21600" y="8886"/>
                  </a:lnTo>
                  <a:cubicBezTo>
                    <a:pt x="21600" y="3970"/>
                    <a:pt x="16774" y="0"/>
                    <a:pt x="10800" y="0"/>
                  </a:cubicBezTo>
                  <a:close/>
                </a:path>
              </a:pathLst>
            </a:custGeom>
            <a:solidFill>
              <a:schemeClr val="bg1">
                <a:lumMod val="10000"/>
                <a:lumOff val="9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Circle">
              <a:extLst>
                <a:ext uri="{FF2B5EF4-FFF2-40B4-BE49-F238E27FC236}">
                  <a16:creationId xmlns:a16="http://schemas.microsoft.com/office/drawing/2014/main" id="{51C46AAE-3EB9-8DCA-15DE-00BEF8C1D383}"/>
                </a:ext>
              </a:extLst>
            </p:cNvPr>
            <p:cNvSpPr/>
            <p:nvPr/>
          </p:nvSpPr>
          <p:spPr>
            <a:xfrm>
              <a:off x="8935842" y="1245497"/>
              <a:ext cx="1612961" cy="1612961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1">
                  <a:lumMod val="10000"/>
                  <a:lumOff val="90000"/>
                </a:schemeClr>
              </a:solidFill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TextBox 49">
              <a:extLst>
                <a:ext uri="{FF2B5EF4-FFF2-40B4-BE49-F238E27FC236}">
                  <a16:creationId xmlns:a16="http://schemas.microsoft.com/office/drawing/2014/main" id="{3FF1098F-6AE3-CD54-F78D-938472F50B93}"/>
                </a:ext>
              </a:extLst>
            </p:cNvPr>
            <p:cNvSpPr txBox="1"/>
            <p:nvPr/>
          </p:nvSpPr>
          <p:spPr>
            <a:xfrm>
              <a:off x="9532970" y="2836599"/>
              <a:ext cx="418704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</a:rPr>
                <a:t>04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DD314AB-D8C0-6094-7720-72C7BF2DF69E}"/>
                </a:ext>
              </a:extLst>
            </p:cNvPr>
            <p:cNvGrpSpPr/>
            <p:nvPr/>
          </p:nvGrpSpPr>
          <p:grpSpPr>
            <a:xfrm>
              <a:off x="8971344" y="3314240"/>
              <a:ext cx="1541957" cy="1832966"/>
              <a:chOff x="332936" y="2579930"/>
              <a:chExt cx="2975111" cy="1832966"/>
            </a:xfrm>
          </p:grpSpPr>
          <p:sp>
            <p:nvSpPr>
              <p:cNvPr id="37" name="TextBox 60">
                <a:extLst>
                  <a:ext uri="{FF2B5EF4-FFF2-40B4-BE49-F238E27FC236}">
                    <a16:creationId xmlns:a16="http://schemas.microsoft.com/office/drawing/2014/main" id="{EA96C01F-FA12-06B3-284B-AC8A9FDD2AF1}"/>
                  </a:ext>
                </a:extLst>
              </p:cNvPr>
              <p:cNvSpPr txBox="1"/>
              <p:nvPr/>
            </p:nvSpPr>
            <p:spPr>
              <a:xfrm>
                <a:off x="357450" y="2579930"/>
                <a:ext cx="2926080" cy="338554"/>
              </a:xfrm>
              <a:prstGeom prst="rect">
                <a:avLst/>
              </a:prstGeom>
              <a:noFill/>
            </p:spPr>
            <p:txBody>
              <a:bodyPr wrap="square" lIns="0" tIns="45720" rIns="0" bIns="4572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noProof="1">
                    <a:solidFill>
                      <a:schemeClr val="bg1"/>
                    </a:solidFill>
                  </a:rPr>
                  <a:t>Good Practice</a:t>
                </a:r>
              </a:p>
            </p:txBody>
          </p:sp>
          <p:sp>
            <p:nvSpPr>
              <p:cNvPr id="38" name="TextBox 61">
                <a:extLst>
                  <a:ext uri="{FF2B5EF4-FFF2-40B4-BE49-F238E27FC236}">
                    <a16:creationId xmlns:a16="http://schemas.microsoft.com/office/drawing/2014/main" id="{4898EA76-9D65-44A7-7B2B-D838F5605603}"/>
                  </a:ext>
                </a:extLst>
              </p:cNvPr>
              <p:cNvSpPr txBox="1"/>
              <p:nvPr/>
            </p:nvSpPr>
            <p:spPr>
              <a:xfrm>
                <a:off x="332936" y="2966346"/>
                <a:ext cx="2975111" cy="1446550"/>
              </a:xfrm>
              <a:prstGeom prst="rect">
                <a:avLst/>
              </a:prstGeom>
              <a:noFill/>
            </p:spPr>
            <p:txBody>
              <a:bodyPr wrap="square" lIns="0" tIns="45720" rIns="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1200"/>
                  </a:spcAft>
                </a:pPr>
                <a:r>
                  <a:rPr lang="en-US" sz="1100" noProof="1">
                    <a:solidFill>
                      <a:schemeClr val="bg1"/>
                    </a:solidFill>
                  </a:rPr>
                  <a:t>What examples of good programs and practices can we leverage, scale, or replicate? Could include examples of GAC and partners’ programs; international examples from other donors.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67154F9-4FED-95C7-E37C-BA023A4527B6}"/>
              </a:ext>
            </a:extLst>
          </p:cNvPr>
          <p:cNvSpPr txBox="1"/>
          <p:nvPr/>
        </p:nvSpPr>
        <p:spPr>
          <a:xfrm>
            <a:off x="5847024" y="5952817"/>
            <a:ext cx="6145681" cy="716399"/>
          </a:xfrm>
          <a:prstGeom prst="roundRect">
            <a:avLst>
              <a:gd name="adj" fmla="val 9692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71463"/>
            <a:r>
              <a:rPr lang="en-US" sz="1600" b="1" noProof="1">
                <a:solidFill>
                  <a:schemeClr val="bg1"/>
                </a:solidFill>
              </a:rPr>
              <a:t>Annex: Toolkit</a:t>
            </a:r>
          </a:p>
          <a:p>
            <a:pPr marL="271463"/>
            <a:r>
              <a:rPr lang="en-US" sz="1100" noProof="1">
                <a:solidFill>
                  <a:schemeClr val="bg1"/>
                </a:solidFill>
              </a:rPr>
              <a:t>Annex to the guidance note that will link to key tools for implementing a locally led approach.</a:t>
            </a:r>
          </a:p>
          <a:p>
            <a:pPr marL="271463">
              <a:spcAft>
                <a:spcPts val="1200"/>
              </a:spcAft>
            </a:pPr>
            <a:r>
              <a:rPr lang="en-US" sz="1100" noProof="1">
                <a:solidFill>
                  <a:schemeClr val="bg1"/>
                </a:solidFill>
              </a:rPr>
              <a:t>Examples: GCTI webpage, key programs, risk methodology tools, reporting requirements, etc.</a:t>
            </a:r>
            <a:endParaRPr lang="en-US" sz="1100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CEC3D32-6AD8-A9DB-9F7B-33F8EAB9145D}"/>
              </a:ext>
            </a:extLst>
          </p:cNvPr>
          <p:cNvGrpSpPr/>
          <p:nvPr/>
        </p:nvGrpSpPr>
        <p:grpSpPr>
          <a:xfrm>
            <a:off x="5391343" y="5923214"/>
            <a:ext cx="775603" cy="775603"/>
            <a:chOff x="4861022" y="5945363"/>
            <a:chExt cx="775603" cy="775603"/>
          </a:xfrm>
          <a:solidFill>
            <a:schemeClr val="bg2"/>
          </a:solidFill>
        </p:grpSpPr>
        <p:sp>
          <p:nvSpPr>
            <p:cNvPr id="49" name="Circle">
              <a:extLst>
                <a:ext uri="{FF2B5EF4-FFF2-40B4-BE49-F238E27FC236}">
                  <a16:creationId xmlns:a16="http://schemas.microsoft.com/office/drawing/2014/main" id="{464BBE9D-13FA-1787-E951-FC092BE37DDB}"/>
                </a:ext>
              </a:extLst>
            </p:cNvPr>
            <p:cNvSpPr/>
            <p:nvPr/>
          </p:nvSpPr>
          <p:spPr>
            <a:xfrm>
              <a:off x="4861022" y="5945363"/>
              <a:ext cx="775603" cy="775603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50" name="Picture 49" descr="A blue outline of a wrench and screwdriver&#10;&#10;Description automatically generated">
              <a:extLst>
                <a:ext uri="{FF2B5EF4-FFF2-40B4-BE49-F238E27FC236}">
                  <a16:creationId xmlns:a16="http://schemas.microsoft.com/office/drawing/2014/main" id="{C4233E45-31D5-0C2F-0C32-31DF0CADB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900" y="6088606"/>
              <a:ext cx="482230" cy="482230"/>
            </a:xfrm>
            <a:prstGeom prst="rect">
              <a:avLst/>
            </a:prstGeom>
            <a:grpFill/>
          </p:spPr>
        </p:pic>
      </p:grpSp>
      <p:pic>
        <p:nvPicPr>
          <p:cNvPr id="7" name="Picture 6" descr="A green and black logo&#10;&#10;Description automatically generated">
            <a:extLst>
              <a:ext uri="{FF2B5EF4-FFF2-40B4-BE49-F238E27FC236}">
                <a16:creationId xmlns:a16="http://schemas.microsoft.com/office/drawing/2014/main" id="{9723F681-0E75-FB9D-CAEA-494BDFABE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74264"/>
            <a:ext cx="1219200" cy="1219200"/>
          </a:xfrm>
          <a:prstGeom prst="rect">
            <a:avLst/>
          </a:prstGeom>
        </p:spPr>
      </p:pic>
      <p:pic>
        <p:nvPicPr>
          <p:cNvPr id="22" name="Picture 21" descr="A blue outline of a book and a magnifying glass&#10;&#10;Description automatically generated">
            <a:extLst>
              <a:ext uri="{FF2B5EF4-FFF2-40B4-BE49-F238E27FC236}">
                <a16:creationId xmlns:a16="http://schemas.microsoft.com/office/drawing/2014/main" id="{3DCA541D-A1C7-0A5F-E3B9-96DFDAE51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79" y="1923263"/>
            <a:ext cx="1046806" cy="1046806"/>
          </a:xfrm>
          <a:prstGeom prst="rect">
            <a:avLst/>
          </a:prstGeom>
        </p:spPr>
      </p:pic>
      <p:pic>
        <p:nvPicPr>
          <p:cNvPr id="40" name="Picture 39" descr="A purple line drawing of a path&#10;&#10;Description automatically generated">
            <a:extLst>
              <a:ext uri="{FF2B5EF4-FFF2-40B4-BE49-F238E27FC236}">
                <a16:creationId xmlns:a16="http://schemas.microsoft.com/office/drawing/2014/main" id="{E26AAA0A-ABE0-A2C0-C309-6DDD33897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17" y="1874193"/>
            <a:ext cx="1019341" cy="1019341"/>
          </a:xfrm>
          <a:prstGeom prst="rect">
            <a:avLst/>
          </a:prstGeom>
        </p:spPr>
      </p:pic>
      <p:pic>
        <p:nvPicPr>
          <p:cNvPr id="44" name="Picture 43" descr="A gold medal with a star and ribbon&#10;&#10;Description automatically generated">
            <a:extLst>
              <a:ext uri="{FF2B5EF4-FFF2-40B4-BE49-F238E27FC236}">
                <a16:creationId xmlns:a16="http://schemas.microsoft.com/office/drawing/2014/main" id="{1934A311-10F2-6D32-7669-96A726CD46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069" y="179701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443563-FB2E-E446-9A99-3F9691CD36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9977" y="1590191"/>
            <a:ext cx="9872616" cy="423600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,Sans-Serif"/>
              <a:buChar char="•"/>
            </a:pPr>
            <a:r>
              <a:rPr lang="en-CA" sz="1800">
                <a:solidFill>
                  <a:srgbClr val="000000"/>
                </a:solidFill>
                <a:latin typeface="Aptos"/>
              </a:rPr>
              <a:t>LLD ultimately about </a:t>
            </a:r>
            <a:r>
              <a:rPr lang="en-CA" sz="1800" b="1">
                <a:solidFill>
                  <a:srgbClr val="000000"/>
                </a:solidFill>
                <a:latin typeface="Aptos"/>
              </a:rPr>
              <a:t>transforming power relations</a:t>
            </a:r>
            <a:r>
              <a:rPr lang="en-CA" sz="1800">
                <a:solidFill>
                  <a:srgbClr val="000000"/>
                </a:solidFill>
                <a:latin typeface="Aptos"/>
              </a:rPr>
              <a:t> in the delivery of international assistance; </a:t>
            </a:r>
            <a:r>
              <a:rPr lang="en-CA" sz="1800" b="1">
                <a:solidFill>
                  <a:srgbClr val="000000"/>
                </a:solidFill>
                <a:latin typeface="Aptos"/>
              </a:rPr>
              <a:t>shifting power and decision-making</a:t>
            </a:r>
            <a:r>
              <a:rPr lang="en-CA" sz="1800">
                <a:solidFill>
                  <a:srgbClr val="000000"/>
                </a:solidFill>
                <a:latin typeface="Aptos"/>
              </a:rPr>
              <a:t> to local actors</a:t>
            </a:r>
            <a:endParaRPr lang="en-US" sz="1800">
              <a:solidFill>
                <a:srgbClr val="000000"/>
              </a:solidFill>
              <a:latin typeface="Aptos"/>
            </a:endParaRP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,Sans-Serif"/>
              <a:buChar char="•"/>
            </a:pPr>
            <a:r>
              <a:rPr lang="en-CA" sz="1800">
                <a:solidFill>
                  <a:srgbClr val="000000"/>
                </a:solidFill>
                <a:latin typeface="Aptos"/>
              </a:rPr>
              <a:t>Ensuring programs are aligned with </a:t>
            </a:r>
            <a:r>
              <a:rPr lang="en-CA" sz="1800" b="1">
                <a:solidFill>
                  <a:srgbClr val="000000"/>
                </a:solidFill>
                <a:latin typeface="Aptos"/>
              </a:rPr>
              <a:t>local contexts,</a:t>
            </a:r>
            <a:r>
              <a:rPr lang="en-CA" sz="1800">
                <a:solidFill>
                  <a:srgbClr val="000000"/>
                </a:solidFill>
                <a:latin typeface="Aptos"/>
              </a:rPr>
              <a:t> and designed with specific local needs and priorities in mind</a:t>
            </a:r>
            <a:endParaRPr lang="en-US" sz="1800">
              <a:solidFill>
                <a:srgbClr val="000000"/>
              </a:solidFill>
              <a:latin typeface="Aptos"/>
            </a:endParaRP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,Sans-Serif"/>
              <a:buChar char="•"/>
            </a:pPr>
            <a:r>
              <a:rPr lang="en-CA" sz="1800">
                <a:solidFill>
                  <a:srgbClr val="000000"/>
                </a:solidFill>
                <a:latin typeface="Aptos"/>
              </a:rPr>
              <a:t>Improving the </a:t>
            </a:r>
            <a:r>
              <a:rPr lang="en-CA" sz="1800" b="1">
                <a:solidFill>
                  <a:srgbClr val="000000"/>
                </a:solidFill>
                <a:latin typeface="Aptos"/>
              </a:rPr>
              <a:t>effectiveness</a:t>
            </a:r>
            <a:r>
              <a:rPr lang="en-CA" sz="1800">
                <a:solidFill>
                  <a:srgbClr val="000000"/>
                </a:solidFill>
                <a:latin typeface="Aptos"/>
              </a:rPr>
              <a:t> of international assistance, and the </a:t>
            </a:r>
            <a:r>
              <a:rPr lang="en-CA" sz="1800" b="1">
                <a:solidFill>
                  <a:srgbClr val="000000"/>
                </a:solidFill>
                <a:latin typeface="Aptos"/>
              </a:rPr>
              <a:t>responsiveness and sustainability</a:t>
            </a:r>
            <a:r>
              <a:rPr lang="en-CA" sz="1800">
                <a:solidFill>
                  <a:srgbClr val="000000"/>
                </a:solidFill>
                <a:latin typeface="Aptos"/>
              </a:rPr>
              <a:t> of programs and results</a:t>
            </a:r>
            <a:endParaRPr lang="en-US" sz="1800">
              <a:solidFill>
                <a:srgbClr val="000000"/>
              </a:solidFill>
              <a:latin typeface="Aptos"/>
            </a:endParaRPr>
          </a:p>
          <a:p>
            <a:endParaRPr lang="fr-CA">
              <a:solidFill>
                <a:srgbClr val="231F20"/>
              </a:solidFill>
              <a:latin typeface="Apto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9627B8-3841-4049-B647-E6D9768A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err="1">
                <a:solidFill>
                  <a:srgbClr val="404E57"/>
                </a:solidFill>
                <a:latin typeface="Aptos Display"/>
              </a:rPr>
              <a:t>dEFINITIONS</a:t>
            </a:r>
            <a:endParaRPr lang="en-US" err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765561-0044-9849-14C1-F314CBCDA0C5}"/>
              </a:ext>
            </a:extLst>
          </p:cNvPr>
          <p:cNvSpPr/>
          <p:nvPr/>
        </p:nvSpPr>
        <p:spPr>
          <a:xfrm>
            <a:off x="1502228" y="4088736"/>
            <a:ext cx="10265229" cy="2084373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630A3-D038-4A75-9181-374B11779101}"/>
              </a:ext>
            </a:extLst>
          </p:cNvPr>
          <p:cNvSpPr txBox="1"/>
          <p:nvPr/>
        </p:nvSpPr>
        <p:spPr>
          <a:xfrm>
            <a:off x="3751809" y="4392258"/>
            <a:ext cx="7720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Global Affairs Canada’s </a:t>
            </a:r>
            <a:r>
              <a:rPr lang="en-CA" b="1">
                <a:solidFill>
                  <a:schemeClr val="bg1"/>
                </a:solidFill>
              </a:rPr>
              <a:t>working definition </a:t>
            </a:r>
            <a:r>
              <a:rPr lang="en-CA">
                <a:solidFill>
                  <a:schemeClr val="bg1"/>
                </a:solidFill>
              </a:rPr>
              <a:t>of locally led development:</a:t>
            </a:r>
          </a:p>
          <a:p>
            <a:endParaRPr lang="en-CA">
              <a:solidFill>
                <a:schemeClr val="bg1"/>
              </a:solidFill>
            </a:endParaRPr>
          </a:p>
          <a:p>
            <a:r>
              <a:rPr lang="en-US" b="0" i="1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shifting decision-making, resources, power, capacity and project management to local partners, including national and subnational governments, and/or national and local CSOs.</a:t>
            </a:r>
            <a:r>
              <a:rPr lang="en-US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</a:t>
            </a:r>
            <a:endParaRPr lang="en-CA">
              <a:solidFill>
                <a:schemeClr val="bg1"/>
              </a:solidFill>
            </a:endParaRPr>
          </a:p>
        </p:txBody>
      </p:sp>
      <p:pic>
        <p:nvPicPr>
          <p:cNvPr id="4" name="Picture 3" descr="A blue outline of a book and a magnifying glass&#10;&#10;Description automatically generated">
            <a:extLst>
              <a:ext uri="{FF2B5EF4-FFF2-40B4-BE49-F238E27FC236}">
                <a16:creationId xmlns:a16="http://schemas.microsoft.com/office/drawing/2014/main" id="{FDDE2272-874A-A176-415E-842DA63B1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11" y="4392258"/>
            <a:ext cx="1664564" cy="16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9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9627B8-3841-4049-B647-E6D9768A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>
                <a:solidFill>
                  <a:srgbClr val="404E57"/>
                </a:solidFill>
                <a:latin typeface="Aptos Display"/>
              </a:rPr>
              <a:t>GUIDING PRINCIPLES – IDEAS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46E52-6C7D-B62A-4E9B-6F65969694C2}"/>
              </a:ext>
            </a:extLst>
          </p:cNvPr>
          <p:cNvSpPr txBox="1"/>
          <p:nvPr/>
        </p:nvSpPr>
        <p:spPr>
          <a:xfrm>
            <a:off x="2883179" y="1721094"/>
            <a:ext cx="237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>
                <a:solidFill>
                  <a:schemeClr val="bg1"/>
                </a:solidFill>
              </a:rPr>
              <a:t>Prioritizing local ownership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736A8-737C-7F4B-A69C-C178CA5366B6}"/>
              </a:ext>
            </a:extLst>
          </p:cNvPr>
          <p:cNvSpPr txBox="1"/>
          <p:nvPr/>
        </p:nvSpPr>
        <p:spPr>
          <a:xfrm>
            <a:off x="8794925" y="3867464"/>
            <a:ext cx="1844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>
                <a:solidFill>
                  <a:schemeClr val="bg1"/>
                </a:solidFill>
              </a:rPr>
              <a:t>Transparency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F9824-5DD8-C453-15C5-940EAAA1CE1D}"/>
              </a:ext>
            </a:extLst>
          </p:cNvPr>
          <p:cNvSpPr txBox="1"/>
          <p:nvPr/>
        </p:nvSpPr>
        <p:spPr>
          <a:xfrm>
            <a:off x="2474675" y="3893705"/>
            <a:ext cx="1364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>
                <a:solidFill>
                  <a:schemeClr val="bg1"/>
                </a:solidFill>
              </a:rPr>
              <a:t>Flexibility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720B38-19EF-0511-98BD-4912F6DFE6AC}"/>
              </a:ext>
            </a:extLst>
          </p:cNvPr>
          <p:cNvSpPr txBox="1"/>
          <p:nvPr/>
        </p:nvSpPr>
        <p:spPr>
          <a:xfrm>
            <a:off x="1622083" y="2661278"/>
            <a:ext cx="2217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>
                <a:solidFill>
                  <a:schemeClr val="bg1"/>
                </a:solidFill>
              </a:rPr>
              <a:t>Equitable partnerships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1A680-C153-73C2-DA50-4D55B3CE1FF8}"/>
              </a:ext>
            </a:extLst>
          </p:cNvPr>
          <p:cNvSpPr txBox="1"/>
          <p:nvPr/>
        </p:nvSpPr>
        <p:spPr>
          <a:xfrm>
            <a:off x="7837458" y="4874104"/>
            <a:ext cx="295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>
                <a:solidFill>
                  <a:schemeClr val="bg1"/>
                </a:solidFill>
              </a:rPr>
              <a:t>Active listening, and taking the back seat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44E4F-8AE1-6F4D-F5C1-3237013148A5}"/>
              </a:ext>
            </a:extLst>
          </p:cNvPr>
          <p:cNvSpPr txBox="1"/>
          <p:nvPr/>
        </p:nvSpPr>
        <p:spPr>
          <a:xfrm>
            <a:off x="2021247" y="4817035"/>
            <a:ext cx="2801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>
                <a:solidFill>
                  <a:schemeClr val="bg1"/>
                </a:solidFill>
              </a:rPr>
              <a:t>Inclusion, diversity, intersectionality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574CC8-A61F-6B33-D049-916A569F1E23}"/>
              </a:ext>
            </a:extLst>
          </p:cNvPr>
          <p:cNvSpPr txBox="1"/>
          <p:nvPr/>
        </p:nvSpPr>
        <p:spPr>
          <a:xfrm>
            <a:off x="9270445" y="2598003"/>
            <a:ext cx="268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>
                <a:solidFill>
                  <a:schemeClr val="bg1"/>
                </a:solidFill>
              </a:rPr>
              <a:t>Local agency in decision-making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F7449B-5A9F-A1FF-FF87-BDC3BE758933}"/>
              </a:ext>
            </a:extLst>
          </p:cNvPr>
          <p:cNvSpPr txBox="1"/>
          <p:nvPr/>
        </p:nvSpPr>
        <p:spPr>
          <a:xfrm>
            <a:off x="7950256" y="1674552"/>
            <a:ext cx="2180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>
                <a:solidFill>
                  <a:schemeClr val="bg1"/>
                </a:solidFill>
              </a:rPr>
              <a:t>Context-specific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4C8CE0-A1A6-8912-6EEA-DEF719D053C9}"/>
              </a:ext>
            </a:extLst>
          </p:cNvPr>
          <p:cNvSpPr txBox="1"/>
          <p:nvPr/>
        </p:nvSpPr>
        <p:spPr>
          <a:xfrm>
            <a:off x="4920847" y="5693339"/>
            <a:ext cx="133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>
                <a:solidFill>
                  <a:schemeClr val="bg1"/>
                </a:solidFill>
              </a:rPr>
              <a:t>Humility</a:t>
            </a:r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3E269A80-F732-4FE5-360F-63D4E210A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59" y="1136690"/>
            <a:ext cx="5018314" cy="50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9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9627B8-3841-4049-B647-E6D9768A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>
                <a:solidFill>
                  <a:srgbClr val="404E57"/>
                </a:solidFill>
                <a:latin typeface="Aptos Display"/>
              </a:rPr>
              <a:t>ALIGNING THE POLICY AND OPERATIONAL APPROACH</a:t>
            </a:r>
            <a:endParaRPr lang="en-US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D50EAF-97DF-7B90-F9FD-594FD33850AA}"/>
              </a:ext>
            </a:extLst>
          </p:cNvPr>
          <p:cNvSpPr/>
          <p:nvPr/>
        </p:nvSpPr>
        <p:spPr>
          <a:xfrm>
            <a:off x="7641855" y="2487191"/>
            <a:ext cx="3536302" cy="3464767"/>
          </a:xfrm>
          <a:prstGeom prst="rect">
            <a:avLst/>
          </a:prstGeom>
          <a:noFill/>
          <a:ln w="19050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082B2F-C1DF-6CAF-1FD2-E605680C96FF}"/>
              </a:ext>
            </a:extLst>
          </p:cNvPr>
          <p:cNvSpPr/>
          <p:nvPr/>
        </p:nvSpPr>
        <p:spPr>
          <a:xfrm>
            <a:off x="1982754" y="2506425"/>
            <a:ext cx="3536302" cy="3464767"/>
          </a:xfrm>
          <a:prstGeom prst="rect">
            <a:avLst/>
          </a:prstGeom>
          <a:noFill/>
          <a:ln w="190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A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DC193F-5867-49AE-8EE0-1DD7C73C88A2}"/>
              </a:ext>
            </a:extLst>
          </p:cNvPr>
          <p:cNvSpPr/>
          <p:nvPr/>
        </p:nvSpPr>
        <p:spPr>
          <a:xfrm>
            <a:off x="1982753" y="1784106"/>
            <a:ext cx="3536302" cy="63296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A" sz="1600" b="1">
                <a:solidFill>
                  <a:schemeClr val="bg2"/>
                </a:solidFill>
                <a:latin typeface="Aptos" panose="020B0004020202020204" pitchFamily="34" charset="0"/>
              </a:rPr>
              <a:t>International Assistance Policy Planning team</a:t>
            </a:r>
            <a:endParaRPr lang="en-CA" sz="1600" b="1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0AFCEF-C707-5453-0316-0F77D289C4AD}"/>
              </a:ext>
            </a:extLst>
          </p:cNvPr>
          <p:cNvSpPr/>
          <p:nvPr/>
        </p:nvSpPr>
        <p:spPr>
          <a:xfrm>
            <a:off x="7641855" y="1784106"/>
            <a:ext cx="3536302" cy="6329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A" sz="1600" b="1">
                <a:solidFill>
                  <a:schemeClr val="bg2"/>
                </a:solidFill>
                <a:latin typeface="Aptos" panose="020B0004020202020204" pitchFamily="34" charset="0"/>
              </a:rPr>
              <a:t>Grants and Contributions Transformation Initiative </a:t>
            </a:r>
            <a:endParaRPr lang="en-CA" sz="1600" b="1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024CA-9E60-3AE4-5311-8D32E688A233}"/>
              </a:ext>
            </a:extLst>
          </p:cNvPr>
          <p:cNvSpPr txBox="1"/>
          <p:nvPr/>
        </p:nvSpPr>
        <p:spPr>
          <a:xfrm>
            <a:off x="2188386" y="2685127"/>
            <a:ext cx="312503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b="1">
                <a:solidFill>
                  <a:schemeClr val="accent3"/>
                </a:solidFill>
                <a:latin typeface="Aptos" panose="020B0004020202020204" pitchFamily="34" charset="0"/>
              </a:rPr>
              <a:t>Policy guidance note </a:t>
            </a:r>
            <a:r>
              <a:rPr lang="en-CA" sz="1600">
                <a:solidFill>
                  <a:schemeClr val="bg1"/>
                </a:solidFill>
                <a:latin typeface="Aptos" panose="020B0004020202020204" pitchFamily="34" charset="0"/>
              </a:rPr>
              <a:t>outlining</a:t>
            </a:r>
            <a:r>
              <a:rPr lang="fr-CA" sz="160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Aptos" panose="020B0004020202020204" pitchFamily="34" charset="0"/>
              </a:rPr>
              <a:t>Canada's approach to locally led development </a:t>
            </a:r>
            <a:r>
              <a:rPr lang="en-US" sz="1600">
                <a:solidFill>
                  <a:schemeClr val="bg1"/>
                </a:solidFill>
                <a:latin typeface="Aptos" panose="020B0004020202020204" pitchFamily="34" charset="0"/>
              </a:rPr>
              <a:t>(LLD)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600">
                <a:solidFill>
                  <a:schemeClr val="bg1"/>
                </a:solidFill>
                <a:latin typeface="Aptos" panose="020B0004020202020204" pitchFamily="34" charset="0"/>
              </a:rPr>
              <a:t>High-level policy, not operational specifics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600">
                <a:solidFill>
                  <a:schemeClr val="bg1"/>
                </a:solidFill>
                <a:latin typeface="Aptos" panose="020B0004020202020204" pitchFamily="34" charset="0"/>
              </a:rPr>
              <a:t>Aimed at Global Affairs Canada staff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600">
                <a:solidFill>
                  <a:schemeClr val="bg1"/>
                </a:solidFill>
                <a:latin typeface="Aptos" panose="020B0004020202020204" pitchFamily="34" charset="0"/>
              </a:rPr>
              <a:t>Planned completion in spring 2025</a:t>
            </a:r>
          </a:p>
          <a:p>
            <a:endParaRPr lang="fr-CA" sz="1600"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EBE96B-039B-AE69-FB70-A4BE977A52F9}"/>
              </a:ext>
            </a:extLst>
          </p:cNvPr>
          <p:cNvSpPr txBox="1"/>
          <p:nvPr/>
        </p:nvSpPr>
        <p:spPr>
          <a:xfrm>
            <a:off x="7794257" y="2627421"/>
            <a:ext cx="3284375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CA" b="1">
                <a:solidFill>
                  <a:schemeClr val="accent1"/>
                </a:solidFill>
                <a:latin typeface="Aptos" panose="020B0004020202020204" pitchFamily="34" charset="0"/>
              </a:rPr>
              <a:t>Operational approach </a:t>
            </a:r>
            <a:r>
              <a:rPr lang="en-CA" sz="1600">
                <a:solidFill>
                  <a:schemeClr val="bg1"/>
                </a:solidFill>
                <a:latin typeface="Aptos" panose="020B0004020202020204" pitchFamily="34" charset="0"/>
              </a:rPr>
              <a:t>to locally led development</a:t>
            </a:r>
            <a:r>
              <a:rPr lang="en-CA" sz="1600" b="1">
                <a:solidFill>
                  <a:schemeClr val="bg1"/>
                </a:solidFill>
                <a:latin typeface="Aptos" panose="020B0004020202020204" pitchFamily="34" charset="0"/>
              </a:rPr>
              <a:t> in GAC’s grants and contributions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600">
                <a:solidFill>
                  <a:schemeClr val="bg1"/>
                </a:solidFill>
                <a:latin typeface="Aptos" panose="020B0004020202020204" pitchFamily="34" charset="0"/>
              </a:rPr>
              <a:t>Pilot testing​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600">
                <a:solidFill>
                  <a:schemeClr val="bg1"/>
                </a:solidFill>
                <a:latin typeface="Aptos" panose="020B0004020202020204" pitchFamily="34" charset="0"/>
              </a:rPr>
              <a:t>Best-in-class MEL​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600">
                <a:solidFill>
                  <a:schemeClr val="bg1"/>
                </a:solidFill>
                <a:latin typeface="Aptos" panose="020B0004020202020204" pitchFamily="34" charset="0"/>
              </a:rPr>
              <a:t>Process Optimization​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1600">
                <a:solidFill>
                  <a:schemeClr val="bg1"/>
                </a:solidFill>
                <a:latin typeface="Aptos" panose="020B0004020202020204" pitchFamily="34" charset="0"/>
              </a:rPr>
              <a:t>Risk aware approach​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600" b="1">
                <a:solidFill>
                  <a:schemeClr val="bg1"/>
                </a:solidFill>
                <a:latin typeface="Aptos" panose="020B0004020202020204" pitchFamily="34" charset="0"/>
              </a:rPr>
              <a:t>Systematic mapping of opportunities </a:t>
            </a:r>
            <a:r>
              <a:rPr lang="en-CA" sz="1600">
                <a:solidFill>
                  <a:schemeClr val="bg1"/>
                </a:solidFill>
                <a:latin typeface="Aptos" panose="020B0004020202020204" pitchFamily="34" charset="0"/>
              </a:rPr>
              <a:t>for LLD and decolonization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C7E217-88BD-4DD1-FD7C-624CE8329CA0}"/>
              </a:ext>
            </a:extLst>
          </p:cNvPr>
          <p:cNvGrpSpPr/>
          <p:nvPr/>
        </p:nvGrpSpPr>
        <p:grpSpPr>
          <a:xfrm>
            <a:off x="5763448" y="3622605"/>
            <a:ext cx="1634014" cy="540003"/>
            <a:chOff x="5103845" y="3578986"/>
            <a:chExt cx="1634014" cy="54000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DA5C9DA-5967-1EBE-9CF5-3C0058570D3D}"/>
                </a:ext>
              </a:extLst>
            </p:cNvPr>
            <p:cNvGrpSpPr/>
            <p:nvPr/>
          </p:nvGrpSpPr>
          <p:grpSpPr>
            <a:xfrm>
              <a:off x="5103845" y="3578986"/>
              <a:ext cx="796213" cy="540000"/>
              <a:chOff x="5103845" y="3578986"/>
              <a:chExt cx="796213" cy="540000"/>
            </a:xfrm>
          </p:grpSpPr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58DA9DBC-1723-7F27-329F-3A7C5C9A67FF}"/>
                  </a:ext>
                </a:extLst>
              </p:cNvPr>
              <p:cNvSpPr/>
              <p:nvPr/>
            </p:nvSpPr>
            <p:spPr>
              <a:xfrm>
                <a:off x="5103845" y="3578986"/>
                <a:ext cx="796213" cy="540000"/>
              </a:xfrm>
              <a:prstGeom prst="rightArrow">
                <a:avLst/>
              </a:prstGeom>
              <a:solidFill>
                <a:schemeClr val="accent3">
                  <a:alpha val="80000"/>
                </a:schemeClr>
              </a:solidFill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CA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797E035B-AC3A-169D-F580-B757961F5FFC}"/>
                  </a:ext>
                </a:extLst>
              </p:cNvPr>
              <p:cNvSpPr/>
              <p:nvPr/>
            </p:nvSpPr>
            <p:spPr>
              <a:xfrm>
                <a:off x="5461518" y="3578986"/>
                <a:ext cx="438540" cy="540000"/>
              </a:xfrm>
              <a:prstGeom prst="rightArrow">
                <a:avLst>
                  <a:gd name="adj1" fmla="val 50000"/>
                  <a:gd name="adj2" fmla="val 62220"/>
                </a:avLst>
              </a:prstGeom>
              <a:solidFill>
                <a:schemeClr val="accent1">
                  <a:alpha val="76078"/>
                </a:schemeClr>
              </a:solidFill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CA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39E51C7-79B5-3F97-CB38-3AA7181FECF8}"/>
                </a:ext>
              </a:extLst>
            </p:cNvPr>
            <p:cNvGrpSpPr/>
            <p:nvPr/>
          </p:nvGrpSpPr>
          <p:grpSpPr>
            <a:xfrm>
              <a:off x="5941644" y="3578986"/>
              <a:ext cx="796215" cy="540003"/>
              <a:chOff x="6036896" y="3578983"/>
              <a:chExt cx="796215" cy="540003"/>
            </a:xfrm>
          </p:grpSpPr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E15BA3EA-9E64-0EE3-FF2F-D5926C7CEA18}"/>
                  </a:ext>
                </a:extLst>
              </p:cNvPr>
              <p:cNvSpPr/>
              <p:nvPr/>
            </p:nvSpPr>
            <p:spPr>
              <a:xfrm rot="10800000">
                <a:off x="6036898" y="3578986"/>
                <a:ext cx="796213" cy="540000"/>
              </a:xfrm>
              <a:prstGeom prst="rightArrow">
                <a:avLst/>
              </a:prstGeom>
              <a:solidFill>
                <a:schemeClr val="accent1">
                  <a:alpha val="80000"/>
                </a:schemeClr>
              </a:solidFill>
              <a:ln w="952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CA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Arrow: Right 19">
                <a:extLst>
                  <a:ext uri="{FF2B5EF4-FFF2-40B4-BE49-F238E27FC236}">
                    <a16:creationId xmlns:a16="http://schemas.microsoft.com/office/drawing/2014/main" id="{EE80781D-18D2-4071-BBEB-7EE405249B70}"/>
                  </a:ext>
                </a:extLst>
              </p:cNvPr>
              <p:cNvSpPr/>
              <p:nvPr/>
            </p:nvSpPr>
            <p:spPr>
              <a:xfrm rot="10800000">
                <a:off x="6036896" y="3578983"/>
                <a:ext cx="422996" cy="539999"/>
              </a:xfrm>
              <a:prstGeom prst="rightArrow">
                <a:avLst>
                  <a:gd name="adj1" fmla="val 50000"/>
                  <a:gd name="adj2" fmla="val 63704"/>
                </a:avLst>
              </a:prstGeom>
              <a:solidFill>
                <a:schemeClr val="accent3">
                  <a:alpha val="74902"/>
                </a:schemeClr>
              </a:solidFill>
              <a:ln w="9525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CA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4645749"/>
      </p:ext>
    </p:extLst>
  </p:cSld>
  <p:clrMapOvr>
    <a:masterClrMapping/>
  </p:clrMapOvr>
</p:sld>
</file>

<file path=ppt/theme/theme1.xml><?xml version="1.0" encoding="utf-8"?>
<a:theme xmlns:a="http://schemas.openxmlformats.org/drawingml/2006/main" name="SMO">
  <a:themeElements>
    <a:clrScheme name="GAC">
      <a:dk1>
        <a:srgbClr val="009CA9"/>
      </a:dk1>
      <a:lt1>
        <a:srgbClr val="231F20"/>
      </a:lt1>
      <a:dk2>
        <a:srgbClr val="404E57"/>
      </a:dk2>
      <a:lt2>
        <a:srgbClr val="FFFFFF"/>
      </a:lt2>
      <a:accent1>
        <a:srgbClr val="009DAA"/>
      </a:accent1>
      <a:accent2>
        <a:srgbClr val="404E57"/>
      </a:accent2>
      <a:accent3>
        <a:srgbClr val="71912E"/>
      </a:accent3>
      <a:accent4>
        <a:srgbClr val="B09359"/>
      </a:accent4>
      <a:accent5>
        <a:srgbClr val="976DAF"/>
      </a:accent5>
      <a:accent6>
        <a:srgbClr val="FFFFFF"/>
      </a:accent6>
      <a:hlink>
        <a:srgbClr val="009DAA"/>
      </a:hlink>
      <a:folHlink>
        <a:srgbClr val="404E5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O" id="{3A145FD2-6444-294B-8A82-1F2F90B17E41}" vid="{D973E7D9-DAAA-154F-84AF-F1246995E2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AC_AMC Document" ma:contentTypeID="0x010100B920832F457B8841B7192D24A0001E73006C612C7197250A4EB821D1A4DDD4444D" ma:contentTypeVersion="4" ma:contentTypeDescription="Enterprise approved metadata elements for all document libraries." ma:contentTypeScope="" ma:versionID="cae832aa3ab0bde699860e7dfd744f61">
  <xsd:schema xmlns:xsd="http://www.w3.org/2001/XMLSchema" xmlns:xs="http://www.w3.org/2001/XMLSchema" xmlns:p="http://schemas.microsoft.com/office/2006/metadata/properties" xmlns:ns2="http://schemas.microsoft.com/sharepoint/v3/fields" xmlns:ns3="34cef30c-c159-4e0e-9c2e-265b08304f06" targetNamespace="http://schemas.microsoft.com/office/2006/metadata/properties" ma:root="true" ma:fieldsID="a321c0a4fdbcedd895666e8190f6fd96" ns2:_="" ns3:_="">
    <xsd:import namespace="http://schemas.microsoft.com/sharepoint/v3/fields"/>
    <xsd:import namespace="34cef30c-c159-4e0e-9c2e-265b08304f06"/>
    <xsd:element name="properties">
      <xsd:complexType>
        <xsd:sequence>
          <xsd:element name="documentManagement">
            <xsd:complexType>
              <xsd:all>
                <xsd:element ref="ns2:_DCDateCreated" minOccurs="0"/>
                <xsd:element ref="ns2:_DCDateModified" minOccurs="0"/>
                <xsd:element ref="ns3:i5d6d1fbe0d94c53bc7147a1f744e879" minOccurs="0"/>
                <xsd:element ref="ns3:TaxCatchAll" minOccurs="0"/>
                <xsd:element ref="ns3:TaxCatchAllLabel" minOccurs="0"/>
                <xsd:element ref="ns3:mfbba1a5d95a48a09b3e734ff26bab7d" minOccurs="0"/>
                <xsd:element ref="ns3:l59323a3b37743c9a05d167b0a4094d0" minOccurs="0"/>
                <xsd:element ref="ns3:ef9d6ad5900b413a9a334268af897fc0" minOccurs="0"/>
                <xsd:element ref="ns3:l0a7cb6bdd1046bea80901cfb905bac8" minOccurs="0"/>
                <xsd:element ref="ns3:oe630823c6d44ceaa151d0042aef3f65" minOccurs="0"/>
                <xsd:element ref="ns3:g237e419fbf341d8947eac51fe2c843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9" nillable="true" ma:displayName="Date Created" ma:description="The date on which this resource was created" ma:format="DateTime" ma:internalName="_DCDateCreated">
      <xsd:simpleType>
        <xsd:restriction base="dms:DateTime"/>
      </xsd:simpleType>
    </xsd:element>
    <xsd:element name="_DCDateModified" ma:index="10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ef30c-c159-4e0e-9c2e-265b08304f06" elementFormDefault="qualified">
    <xsd:import namespace="http://schemas.microsoft.com/office/2006/documentManagement/types"/>
    <xsd:import namespace="http://schemas.microsoft.com/office/infopath/2007/PartnerControls"/>
    <xsd:element name="i5d6d1fbe0d94c53bc7147a1f744e879" ma:index="11" nillable="true" ma:taxonomy="true" ma:internalName="i5d6d1fbe0d94c53bc7147a1f744e879" ma:taxonomyFieldName="Business_x0020_Activity1" ma:displayName="Business Activity" ma:default="" ma:fieldId="{25d6d1fb-e0d9-4c53-bc71-47a1f744e879}" ma:sspId="ebf88e31-7860-4d70-82e8-543e159fa47a" ma:termSetId="f223642a-806f-43ff-8873-78b9b36fde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49d08fc7-fa2e-4511-93dd-d592a26f1cae}" ma:internalName="TaxCatchAll" ma:showField="CatchAllData" ma:web="b2ec039a-1080-4789-8982-e46fcfff42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49d08fc7-fa2e-4511-93dd-d592a26f1cae}" ma:internalName="TaxCatchAllLabel" ma:readOnly="true" ma:showField="CatchAllDataLabel" ma:web="b2ec039a-1080-4789-8982-e46fcfff42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fbba1a5d95a48a09b3e734ff26bab7d" ma:index="15" nillable="true" ma:taxonomy="true" ma:internalName="mfbba1a5d95a48a09b3e734ff26bab7d" ma:taxonomyFieldName="Business_x0020_Unit1" ma:displayName="Business Unit" ma:default="" ma:fieldId="{6fbba1a5-d95a-48a0-9b3e-734ff26bab7d}" ma:sspId="ebf88e31-7860-4d70-82e8-543e159fa47a" ma:termSetId="f50dae2b-0ff0-4be7-b5cb-0e8110794a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59323a3b37743c9a05d167b0a4094d0" ma:index="17" nillable="true" ma:taxonomy="true" ma:internalName="l59323a3b37743c9a05d167b0a4094d0" ma:taxonomyFieldName="Security_x0020_Classification1" ma:displayName="Security Classification" ma:default="" ma:fieldId="{559323a3-b377-43c9-a05d-167b0a4094d0}" ma:sspId="ebf88e31-7860-4d70-82e8-543e159fa47a" ma:termSetId="e2b0d1cf-b51a-48b7-afb0-715b8ee856f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f9d6ad5900b413a9a334268af897fc0" ma:index="19" nillable="true" ma:taxonomy="true" ma:internalName="ef9d6ad5900b413a9a334268af897fc0" ma:taxonomyFieldName="Document_x0020_Language1" ma:displayName="Document Language" ma:default="" ma:fieldId="{ef9d6ad5-900b-413a-9a33-4268af897fc0}" ma:sspId="ebf88e31-7860-4d70-82e8-543e159fa47a" ma:termSetId="931f910a-18b3-476c-99f8-44654ae52f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0a7cb6bdd1046bea80901cfb905bac8" ma:index="21" nillable="true" ma:taxonomy="true" ma:internalName="l0a7cb6bdd1046bea80901cfb905bac8" ma:taxonomyFieldName="Document_x0020_Category1" ma:displayName="Document Category" ma:default="" ma:fieldId="{50a7cb6b-dd10-46be-a809-01cfb905bac8}" ma:sspId="ebf88e31-7860-4d70-82e8-543e159fa47a" ma:termSetId="04a6cb7d-bba5-446e-b31b-39f525ad162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630823c6d44ceaa151d0042aef3f65" ma:index="23" nillable="true" ma:taxonomy="true" ma:internalName="oe630823c6d44ceaa151d0042aef3f65" ma:taxonomyFieldName="Functions" ma:displayName="Functions" ma:default="" ma:fieldId="{8e630823-c6d4-4cea-a151-d0042aef3f65}" ma:sspId="ebf88e31-7860-4d70-82e8-543e159fa47a" ma:termSetId="7f2f1707-be68-477a-a08d-7bbd5f3fbf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37e419fbf341d8947eac51fe2c843a" ma:index="25" nillable="true" ma:taxonomy="true" ma:internalName="g237e419fbf341d8947eac51fe2c843a" ma:taxonomyFieldName="Office_x0020_of_x0020_Primary_x0020_Interest_x0020__x0028_OPI_x0029_" ma:displayName="Office of Primary Interest (OPI)" ma:default="" ma:fieldId="{0237e419-fbf3-41d8-947e-ac51fe2c843a}" ma:sspId="ebf88e31-7860-4d70-82e8-543e159fa47a" ma:termSetId="1b52359b-2a03-4152-a984-280630e0aaf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f9d6ad5900b413a9a334268af897fc0 xmlns="34cef30c-c159-4e0e-9c2e-265b08304f06">
      <Terms xmlns="http://schemas.microsoft.com/office/infopath/2007/PartnerControls"/>
    </ef9d6ad5900b413a9a334268af897fc0>
    <_DCDateModified xmlns="http://schemas.microsoft.com/sharepoint/v3/fields" xsi:nil="true"/>
    <TaxCatchAll xmlns="34cef30c-c159-4e0e-9c2e-265b08304f06" xsi:nil="true"/>
    <l59323a3b37743c9a05d167b0a4094d0 xmlns="34cef30c-c159-4e0e-9c2e-265b08304f06">
      <Terms xmlns="http://schemas.microsoft.com/office/infopath/2007/PartnerControls"/>
    </l59323a3b37743c9a05d167b0a4094d0>
    <g237e419fbf341d8947eac51fe2c843a xmlns="34cef30c-c159-4e0e-9c2e-265b08304f06">
      <Terms xmlns="http://schemas.microsoft.com/office/infopath/2007/PartnerControls"/>
    </g237e419fbf341d8947eac51fe2c843a>
    <mfbba1a5d95a48a09b3e734ff26bab7d xmlns="34cef30c-c159-4e0e-9c2e-265b08304f06">
      <Terms xmlns="http://schemas.microsoft.com/office/infopath/2007/PartnerControls"/>
    </mfbba1a5d95a48a09b3e734ff26bab7d>
    <i5d6d1fbe0d94c53bc7147a1f744e879 xmlns="34cef30c-c159-4e0e-9c2e-265b08304f06">
      <Terms xmlns="http://schemas.microsoft.com/office/infopath/2007/PartnerControls"/>
    </i5d6d1fbe0d94c53bc7147a1f744e879>
    <l0a7cb6bdd1046bea80901cfb905bac8 xmlns="34cef30c-c159-4e0e-9c2e-265b08304f06">
      <Terms xmlns="http://schemas.microsoft.com/office/infopath/2007/PartnerControls"/>
    </l0a7cb6bdd1046bea80901cfb905bac8>
    <_DCDateCreated xmlns="http://schemas.microsoft.com/sharepoint/v3/fields" xsi:nil="true"/>
    <oe630823c6d44ceaa151d0042aef3f65 xmlns="34cef30c-c159-4e0e-9c2e-265b08304f06">
      <Terms xmlns="http://schemas.microsoft.com/office/infopath/2007/PartnerControls"/>
    </oe630823c6d44ceaa151d0042aef3f65>
  </documentManagement>
</p:properties>
</file>

<file path=customXml/item3.xml><?xml version="1.0" encoding="utf-8"?>
<?mso-contentType ?>
<SharedContentType xmlns="Microsoft.SharePoint.Taxonomy.ContentTypeSync" SourceId="ebf88e31-7860-4d70-82e8-543e159fa47a" ContentTypeId="0x010100B920832F457B8841B7192D24A0001E73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640D32-4EF6-4BED-B273-12245F475BEC}">
  <ds:schemaRefs>
    <ds:schemaRef ds:uri="34cef30c-c159-4e0e-9c2e-265b08304f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BA287B2-4B41-4768-89F1-83315FB1FEDA}">
  <ds:schemaRefs>
    <ds:schemaRef ds:uri="34cef30c-c159-4e0e-9c2e-265b08304f0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766F55F-D32C-4953-8F1F-6A86BCAB02B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0D7886F-EFDE-46E2-8BD1-B859B4C61E4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c2f03b8-0213-4c72-a772-ef3d7143aa1c}" enabled="1" method="Privileged" siteId="{612e3f19-36e9-44c6-a7f0-9daa3a334fb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SMO</vt:lpstr>
      <vt:lpstr>LOCALLY LED DEVELOPMENT  AT GLOBAL AFFAIRS CANADA</vt:lpstr>
      <vt:lpstr>BACKGROUND</vt:lpstr>
      <vt:lpstr>EXAMPLES OF WORK TO DATE</vt:lpstr>
      <vt:lpstr>DAC PEER LEARNING CANADA DEEP DIVE</vt:lpstr>
      <vt:lpstr>POLICY GUIDANCE NOTE OVERVIEW</vt:lpstr>
      <vt:lpstr>KEY SECTIONS AND ELEMENTS OF THE GUIDANCE NOTE</vt:lpstr>
      <vt:lpstr>dEFINITIONS</vt:lpstr>
      <vt:lpstr>GUIDING PRINCIPLES – IDEAS</vt:lpstr>
      <vt:lpstr>ALIGNING THE POLICY AND OPERATIONAL APPROACH</vt:lpstr>
      <vt:lpstr>Next steps: consultations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2024-11-05T20:04:34Z</dcterms:created>
  <dcterms:modified xsi:type="dcterms:W3CDTF">2024-11-08T19:32:01Z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0x010100B920832F457B8841B7192D24A0001E73006C612C7197250A4EB821D1A4DDD4444D</vt:lpwstr>
  </property>
  <property fmtid="{D5CDD505-2E9C-101B-9397-08002B2CF9AE}" pid="3" name="ClassificationContentMarkingHeaderLocations">
    <vt:lpwstr>office theme:8</vt:lpwstr>
  </property>
  <property fmtid="{D5CDD505-2E9C-101B-9397-08002B2CF9AE}" pid="4" name="ClassificationContentMarkingHeaderText">
    <vt:lpwstr>UNCLASSIFIED | NON CLASSIFIÉ</vt:lpwstr>
  </property>
  <property fmtid="{D5CDD505-2E9C-101B-9397-08002B2CF9AE}" pid="5" name="Security Classification1">
    <vt:lpwstr/>
  </property>
  <property fmtid="{D5CDD505-2E9C-101B-9397-08002B2CF9AE}" pid="6" name="MediaServiceImageTags">
    <vt:lpwstr/>
  </property>
  <property fmtid="{D5CDD505-2E9C-101B-9397-08002B2CF9AE}" pid="7" name="lcf76f155ced4ddcb4097134ff3c332f">
    <vt:lpwstr/>
  </property>
  <property fmtid="{D5CDD505-2E9C-101B-9397-08002B2CF9AE}" pid="8" name="Document Category1">
    <vt:lpwstr/>
  </property>
  <property fmtid="{D5CDD505-2E9C-101B-9397-08002B2CF9AE}" pid="9" name="Office of Primary Interest (OPI)">
    <vt:lpwstr/>
  </property>
  <property fmtid="{D5CDD505-2E9C-101B-9397-08002B2CF9AE}" pid="10" name="Business Unit1">
    <vt:lpwstr/>
  </property>
  <property fmtid="{D5CDD505-2E9C-101B-9397-08002B2CF9AE}" pid="11" name="Business Activity1">
    <vt:lpwstr/>
  </property>
  <property fmtid="{D5CDD505-2E9C-101B-9397-08002B2CF9AE}" pid="12" name="Document Language1">
    <vt:lpwstr/>
  </property>
  <property fmtid="{D5CDD505-2E9C-101B-9397-08002B2CF9AE}" pid="13" name="Office_x0020_of_x0020_Primary_x0020_Interest1">
    <vt:lpwstr/>
  </property>
  <property fmtid="{D5CDD505-2E9C-101B-9397-08002B2CF9AE}" pid="14" name="Functions">
    <vt:lpwstr/>
  </property>
  <property fmtid="{D5CDD505-2E9C-101B-9397-08002B2CF9AE}" pid="15" name="k7aad93db9344279b7a0df067b9424ca">
    <vt:lpwstr/>
  </property>
  <property fmtid="{D5CDD505-2E9C-101B-9397-08002B2CF9AE}" pid="16" name="Office of Primary Interest1">
    <vt:lpwstr/>
  </property>
  <property fmtid="{D5CDD505-2E9C-101B-9397-08002B2CF9AE}" pid="17" name="Business_x0020_Activity1">
    <vt:lpwstr/>
  </property>
  <property fmtid="{D5CDD505-2E9C-101B-9397-08002B2CF9AE}" pid="18" name="Security_x0020_Classification1">
    <vt:lpwstr/>
  </property>
  <property fmtid="{D5CDD505-2E9C-101B-9397-08002B2CF9AE}" pid="19" name="Business_x0020_Unit1">
    <vt:lpwstr/>
  </property>
  <property fmtid="{D5CDD505-2E9C-101B-9397-08002B2CF9AE}" pid="20" name="Document_x0020_Category1">
    <vt:lpwstr/>
  </property>
  <property fmtid="{D5CDD505-2E9C-101B-9397-08002B2CF9AE}" pid="21" name="Office_x0020_of_x0020_Primary_x0020_Interest_x0020__x0028_OPI_x0029_">
    <vt:lpwstr/>
  </property>
  <property fmtid="{D5CDD505-2E9C-101B-9397-08002B2CF9AE}" pid="22" name="Document_x0020_Language1">
    <vt:lpwstr/>
  </property>
  <property fmtid="{D5CDD505-2E9C-101B-9397-08002B2CF9AE}" pid="23" name="eDOCS AutoSave">
    <vt:lpwstr>20241107163153367</vt:lpwstr>
  </property>
</Properties>
</file>