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346" r:id="rId3"/>
    <p:sldId id="354" r:id="rId4"/>
    <p:sldId id="268" r:id="rId5"/>
    <p:sldId id="355" r:id="rId6"/>
    <p:sldId id="285" r:id="rId7"/>
    <p:sldId id="348" r:id="rId8"/>
    <p:sldId id="337" r:id="rId9"/>
    <p:sldId id="29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2E4E0-D716-42BA-A589-7E0BBB9C8442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87366-2368-4B47-A912-EF17F3A4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9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7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  Description automatically generated">
            <a:extLst>
              <a:ext uri="{FF2B5EF4-FFF2-40B4-BE49-F238E27FC236}">
                <a16:creationId xmlns:a16="http://schemas.microsoft.com/office/drawing/2014/main" id="{38A8E09E-A711-834D-997C-CB5CC0982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9502" y="1223158"/>
            <a:ext cx="8908814" cy="1341912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l">
              <a:lnSpc>
                <a:spcPts val="4200"/>
              </a:lnSpc>
              <a:spcBef>
                <a:spcPts val="0"/>
              </a:spcBef>
              <a:buFontTx/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 and maybe more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9CE793C-C4C0-8048-BCAF-881466C15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381" y="2624442"/>
            <a:ext cx="8908814" cy="692508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l">
              <a:lnSpc>
                <a:spcPts val="2600"/>
              </a:lnSpc>
              <a:spcBef>
                <a:spcPts val="0"/>
              </a:spcBef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81921A-09E0-7E43-ADE5-A4EA37CA69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81" y="3895100"/>
            <a:ext cx="8908814" cy="692508"/>
          </a:xfrm>
          <a:prstGeom prst="rect">
            <a:avLst/>
          </a:prstGeom>
        </p:spPr>
        <p:txBody>
          <a:bodyPr vert="horz" lIns="121899" tIns="60949" rIns="121899" bIns="60949" anchor="ctr"/>
          <a:lstStyle>
            <a:lvl1pPr marL="0" indent="0" algn="l">
              <a:lnSpc>
                <a:spcPts val="2600"/>
              </a:lnSpc>
              <a:spcBef>
                <a:spcPts val="0"/>
              </a:spcBef>
              <a:buFontTx/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69CB3-CD3A-0633-C450-17AECC1E76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2631" y="5642348"/>
            <a:ext cx="2491956" cy="8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6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42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0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3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3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2A85C-6A6D-422E-B577-2A7F0FA92B35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865A-53D8-4F5B-AAC5-7126B4C7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CA0EE-80B5-4A2A-8DF1-FB32D95F4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380" y="1223158"/>
            <a:ext cx="10422267" cy="134191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Proofing for Digital Disruption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078B7-688D-4883-9DE5-ED994D1A3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381" y="2624441"/>
            <a:ext cx="8908814" cy="88993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ISACA KENYA GRC CONFERENCE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963ED-932E-44D9-B5A4-4ED268A85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Mercy Omollo, President ISACA Kenya Chapter </a:t>
            </a:r>
          </a:p>
        </p:txBody>
      </p:sp>
    </p:spTree>
    <p:extLst>
      <p:ext uri="{BB962C8B-B14F-4D97-AF65-F5344CB8AC3E}">
        <p14:creationId xmlns:p14="http://schemas.microsoft.com/office/powerpoint/2010/main" val="133012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222527-24B8-B919-0ADB-9A5F3A2C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86" y="0"/>
            <a:ext cx="6747546" cy="68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C3075-D9C3-95E5-94C3-63D078FEE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3B942-6629-A41B-D103-B8C65466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91089" cy="68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8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DBD9478E-AFCC-9347-812E-7CB1B935E270}"/>
              </a:ext>
            </a:extLst>
          </p:cNvPr>
          <p:cNvSpPr txBox="1">
            <a:spLocks/>
          </p:cNvSpPr>
          <p:nvPr/>
        </p:nvSpPr>
        <p:spPr>
          <a:xfrm>
            <a:off x="5823440" y="383477"/>
            <a:ext cx="6203720" cy="838834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182D5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Role of GRC in futureproofing  Disruption</a:t>
            </a:r>
            <a:endParaRPr lang="en-GB" sz="2400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7B29960-582D-DB4D-AA32-4AAC8435135A}"/>
              </a:ext>
            </a:extLst>
          </p:cNvPr>
          <p:cNvSpPr txBox="1">
            <a:spLocks/>
          </p:cNvSpPr>
          <p:nvPr/>
        </p:nvSpPr>
        <p:spPr>
          <a:xfrm>
            <a:off x="5823440" y="1106530"/>
            <a:ext cx="6481665" cy="5126319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22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2pPr>
            <a:lvl3pPr marL="365760" indent="-20116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3pPr>
            <a:lvl4pPr marL="91440" indent="-28950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4pPr>
            <a:lvl5pPr marL="548640" indent="-20116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Lucida Grande"/>
              <a:buChar char="–"/>
              <a:defRPr sz="1400" kern="1200">
                <a:solidFill>
                  <a:srgbClr val="626F7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Designing robust and resilient risk management systems involves a complex set of activities and judgment calls.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  Probability x Impact = High/Low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</a:rPr>
              <a:t>The most robust and well-designed risk management system in the world won’t work if your people don’t have the right mindset and your culture isn’t aligned with your organizational values.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en-GB" sz="18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Recognizing digital disruption and innovation as 	a business objective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0070C0"/>
                </a:solidFill>
                <a:latin typeface="Arial" panose="020B0604020202020204" pitchFamily="34" charset="0"/>
              </a:rPr>
              <a:t>	Build a digital trust-preserving culture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</a:rPr>
              <a:t>	Measure the value of digital resiliency and 	trust dynamically</a:t>
            </a:r>
            <a:endParaRPr lang="en-GB" sz="1800" b="0" i="0" u="none" strike="noStrike" baseline="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BAB54-415D-E134-B775-2CCA9D07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0" y="119717"/>
            <a:ext cx="4767943" cy="66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4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562B3-F5EF-21BE-F8CE-292C25086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1F708B-4DDA-C32F-BC16-1AAFC0E1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86" y="0"/>
            <a:ext cx="6747546" cy="68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1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0467C-9845-E141-8404-4E95FA65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63" b="13122"/>
          <a:stretch/>
        </p:blipFill>
        <p:spPr>
          <a:xfrm rot="10800000">
            <a:off x="-5028" y="0"/>
            <a:ext cx="12193847" cy="6858000"/>
          </a:xfrm>
          <a:prstGeom prst="rect">
            <a:avLst/>
          </a:prstGeom>
        </p:spPr>
      </p:pic>
      <p:pic>
        <p:nvPicPr>
          <p:cNvPr id="3" name="Picture 2" descr="A person standing on top of a pyramid of animals">
            <a:extLst>
              <a:ext uri="{FF2B5EF4-FFF2-40B4-BE49-F238E27FC236}">
                <a16:creationId xmlns:a16="http://schemas.microsoft.com/office/drawing/2014/main" id="{20280602-DAAC-4A1D-5C17-05ED6F4E4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620" y="2281234"/>
            <a:ext cx="4117379" cy="30963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47B97A-6DA3-1574-403A-975275305130}"/>
              </a:ext>
            </a:extLst>
          </p:cNvPr>
          <p:cNvSpPr txBox="1">
            <a:spLocks/>
          </p:cNvSpPr>
          <p:nvPr/>
        </p:nvSpPr>
        <p:spPr>
          <a:xfrm>
            <a:off x="297001" y="1371601"/>
            <a:ext cx="7886235" cy="11556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How do you design a resilient risk management system that will futureproof your business?</a:t>
            </a:r>
          </a:p>
          <a:p>
            <a:endParaRPr lang="en-GB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D6C9EE-A908-418B-A464-732189C02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3072"/>
              </p:ext>
            </p:extLst>
          </p:nvPr>
        </p:nvGraphicFramePr>
        <p:xfrm>
          <a:off x="297002" y="2248476"/>
          <a:ext cx="7223472" cy="334684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405414">
                  <a:extLst>
                    <a:ext uri="{9D8B030D-6E8A-4147-A177-3AD203B41FA5}">
                      <a16:colId xmlns:a16="http://schemas.microsoft.com/office/drawing/2014/main" val="103887401"/>
                    </a:ext>
                  </a:extLst>
                </a:gridCol>
                <a:gridCol w="925581">
                  <a:extLst>
                    <a:ext uri="{9D8B030D-6E8A-4147-A177-3AD203B41FA5}">
                      <a16:colId xmlns:a16="http://schemas.microsoft.com/office/drawing/2014/main" val="1652223361"/>
                    </a:ext>
                  </a:extLst>
                </a:gridCol>
                <a:gridCol w="1892477">
                  <a:extLst>
                    <a:ext uri="{9D8B030D-6E8A-4147-A177-3AD203B41FA5}">
                      <a16:colId xmlns:a16="http://schemas.microsoft.com/office/drawing/2014/main" val="1145863236"/>
                    </a:ext>
                  </a:extLst>
                </a:gridCol>
              </a:tblGrid>
              <a:tr h="4606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Risk Management in the Era of Disruption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Yes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effectLst/>
                        </a:rPr>
                        <a:t>No</a:t>
                      </a:r>
                      <a:endParaRPr lang="en-GB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8610049"/>
                  </a:ext>
                </a:extLst>
              </a:tr>
              <a:tr h="54248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RM as an Experience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35722523"/>
                  </a:ext>
                </a:extLst>
              </a:tr>
              <a:tr h="4606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GB" sz="2000" baseline="30000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&amp; 3</a:t>
                      </a:r>
                      <a:r>
                        <a:rPr lang="en-GB" sz="2000" baseline="30000" dirty="0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 Line Teams Only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380232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Cross function multidisciplinary teams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75880078"/>
                  </a:ext>
                </a:extLst>
              </a:tr>
              <a:tr h="4606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Risk Appetite vs Strategy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465646103"/>
                  </a:ext>
                </a:extLst>
              </a:tr>
              <a:tr h="4606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Balance compliance vs innovation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X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20761175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429A474-CD8B-7C99-18A9-41122D5C8799}"/>
              </a:ext>
            </a:extLst>
          </p:cNvPr>
          <p:cNvSpPr txBox="1">
            <a:spLocks/>
          </p:cNvSpPr>
          <p:nvPr/>
        </p:nvSpPr>
        <p:spPr>
          <a:xfrm>
            <a:off x="374093" y="136525"/>
            <a:ext cx="10192307" cy="13255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kern="1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Role of GRC in futureproofing  Disruption</a:t>
            </a:r>
            <a:endParaRPr lang="en-GB" kern="1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5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5F3F0-0C80-A94C-B663-2D7FCBCF8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02" b="3154"/>
          <a:stretch/>
        </p:blipFill>
        <p:spPr>
          <a:xfrm rot="10800000">
            <a:off x="3174" y="0"/>
            <a:ext cx="121888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AB044-D7C2-4D3F-A13B-EBBE47FF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158" y="5886956"/>
            <a:ext cx="2310584" cy="798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07AFFA-EBFD-7D36-99E4-9DD39F4C2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001" y="21242"/>
            <a:ext cx="12230001" cy="68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9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B7CBC-3D00-E745-B283-B325049CF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58" b="13158"/>
          <a:stretch/>
        </p:blipFill>
        <p:spPr>
          <a:xfrm>
            <a:off x="-7925" y="-1"/>
            <a:ext cx="12198868" cy="685800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02808C-9EC1-1D47-A70F-470DEC861905}"/>
              </a:ext>
            </a:extLst>
          </p:cNvPr>
          <p:cNvSpPr txBox="1">
            <a:spLocks/>
          </p:cNvSpPr>
          <p:nvPr/>
        </p:nvSpPr>
        <p:spPr>
          <a:xfrm>
            <a:off x="1045029" y="902582"/>
            <a:ext cx="11215396" cy="33988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901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580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3703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31604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</a:rPr>
              <a:t>The pursuit of </a:t>
            </a:r>
            <a:r>
              <a:rPr lang="en-GB" sz="3600" dirty="0">
                <a:solidFill>
                  <a:srgbClr val="92D050"/>
                </a:solidFill>
                <a:latin typeface="Arial" panose="020B0604020202020204" pitchFamily="34" charset="0"/>
              </a:rPr>
              <a:t>digital trust </a:t>
            </a: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</a:rPr>
              <a:t>is not a static endeavour; it's a dynamic and ever-evolving challenge that requires our continuous commitment and collaboration. </a:t>
            </a:r>
          </a:p>
          <a:p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</a:rPr>
              <a:t>It's about ensuring that the 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</a:rPr>
              <a:t>systems we build</a:t>
            </a: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</a:rPr>
              <a:t>, the 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</a:rPr>
              <a:t>data we handle</a:t>
            </a: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</a:rPr>
              <a:t>, and the </a:t>
            </a:r>
            <a:r>
              <a:rPr lang="en-GB" sz="3600" dirty="0">
                <a:solidFill>
                  <a:srgbClr val="00B050"/>
                </a:solidFill>
                <a:latin typeface="Arial" panose="020B0604020202020204" pitchFamily="34" charset="0"/>
              </a:rPr>
              <a:t>technologies we create </a:t>
            </a:r>
            <a:r>
              <a:rPr lang="en-GB" sz="3600" dirty="0">
                <a:solidFill>
                  <a:srgbClr val="FFFFFF"/>
                </a:solidFill>
                <a:latin typeface="Arial" panose="020B0604020202020204" pitchFamily="34" charset="0"/>
              </a:rPr>
              <a:t>are fortified against the evolving threats of our digital age.</a:t>
            </a:r>
          </a:p>
          <a:p>
            <a:endParaRPr lang="en-GB" sz="36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r>
              <a:rPr lang="en-US" sz="3600" dirty="0">
                <a:solidFill>
                  <a:srgbClr val="92D050"/>
                </a:solidFill>
                <a:latin typeface="Arial" panose="020B0604020202020204" pitchFamily="34" charset="0"/>
              </a:rPr>
              <a:t>		Digital trust professionals!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6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651F45-D141-FA4E-B3D8-9B0E0B4EBE70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182D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764EA-C701-3050-60B8-B01F45F7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008" y="2509274"/>
            <a:ext cx="231058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22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VDATA" val="ew0KICAiZG9jSUQiOiAiN2Y5NTE3ZTItNWU5My00NDc5LTg0ZjUtMzJiYmQ0ZThkOGUzIiwNCiAgIkZvb3RlciI6ICJcdTAwM0NzcGFuXHUwMDNFQ2xhc3NpZmllZCBhcyAgYnkgTGliZXJ0eVx1MDAyNnJlZztcdTAwM0Mvc3Bhblx1MDAzRSINCn0="/>
  <p:tag name="GVDATA0" val="(end)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229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in the Digital Disruption Era</dc:title>
  <dc:creator>Veronica</dc:creator>
  <cp:lastModifiedBy>Omollo, Mercy</cp:lastModifiedBy>
  <cp:revision>22</cp:revision>
  <dcterms:created xsi:type="dcterms:W3CDTF">2023-06-18T10:00:36Z</dcterms:created>
  <dcterms:modified xsi:type="dcterms:W3CDTF">2024-10-30T05:05:41Z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VData">
    <vt:lpwstr>ew0KICAiZG9jSUQiOiAiN2Y5NTE3ZTItNWU5My00NDc5LTg0ZjUtMzJiYmQ0ZThkOGUzIiwNCiAgIkZvb3RlciI6ICJcdTAwM0NzcGFuXHUwMDNFQ2xhc3NpZmllZCBhcyAgYnkgTGliZXJ0eVx1MDAyNnJlZztcdTAwM0Mvc3Bhblx1MDAzRSINCn0=</vt:lpwstr>
  </property>
  <property fmtid="{D5CDD505-2E9C-101B-9397-08002B2CF9AE}" pid="3" name="GVData0">
    <vt:lpwstr>(end)</vt:lpwstr>
  </property>
</Properties>
</file>