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7" r:id="rId5"/>
    <p:sldId id="261" r:id="rId6"/>
    <p:sldId id="262" r:id="rId7"/>
    <p:sldId id="294" r:id="rId8"/>
    <p:sldId id="295" r:id="rId9"/>
    <p:sldId id="263" r:id="rId10"/>
    <p:sldId id="264" r:id="rId11"/>
    <p:sldId id="297" r:id="rId12"/>
    <p:sldId id="298" r:id="rId13"/>
    <p:sldId id="300" r:id="rId14"/>
    <p:sldId id="299" r:id="rId15"/>
    <p:sldId id="2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D5F"/>
    <a:srgbClr val="4F5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8B8627-AF58-4C06-AC6B-ECC294867FAB}" v="35" dt="2024-10-29T10:51:46.164"/>
    <p1510:client id="{F128F944-7224-7B6F-E6BB-FE4CDB2CCDE8}" v="78" dt="2024-10-29T13:03:57.037"/>
    <p1510:client id="{F7DB2282-BB41-5BC1-AF15-CF3E2DF10951}" v="34" dt="2024-10-30T08:22:30.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3447" autoAdjust="0"/>
  </p:normalViewPr>
  <p:slideViewPr>
    <p:cSldViewPr snapToGrid="0" snapToObjects="1">
      <p:cViewPr varScale="1">
        <p:scale>
          <a:sx n="121" d="100"/>
          <a:sy n="121" d="100"/>
        </p:scale>
        <p:origin x="1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C4AE3-E91E-4BFE-94DC-11F91BFF701F}"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4BB27-84C4-4D91-82BC-7F7EE185BD78}" type="slidenum">
              <a:rPr lang="en-US" smtClean="0"/>
              <a:t>‹#›</a:t>
            </a:fld>
            <a:endParaRPr lang="en-US"/>
          </a:p>
        </p:txBody>
      </p:sp>
    </p:spTree>
    <p:extLst>
      <p:ext uri="{BB962C8B-B14F-4D97-AF65-F5344CB8AC3E}">
        <p14:creationId xmlns:p14="http://schemas.microsoft.com/office/powerpoint/2010/main" val="106870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44BB27-84C4-4D91-82BC-7F7EE185BD78}" type="slidenum">
              <a:rPr lang="en-US" smtClean="0"/>
              <a:t>1</a:t>
            </a:fld>
            <a:endParaRPr lang="en-US"/>
          </a:p>
        </p:txBody>
      </p:sp>
    </p:spTree>
    <p:extLst>
      <p:ext uri="{BB962C8B-B14F-4D97-AF65-F5344CB8AC3E}">
        <p14:creationId xmlns:p14="http://schemas.microsoft.com/office/powerpoint/2010/main" val="249065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spcBef>
                <a:spcPts val="600"/>
              </a:spcBef>
            </a:pPr>
            <a:r>
              <a:rPr lang="en-US" b="1" u="sng" dirty="0"/>
              <a:t>Tentative</a:t>
            </a:r>
            <a:r>
              <a:rPr lang="en-US" b="1" dirty="0"/>
              <a:t> adoption timelines for IFRS disclosure standards in the region:</a:t>
            </a:r>
            <a:endParaRPr lang="en-US" dirty="0">
              <a:cs typeface="Calibri" panose="020F0502020204030204"/>
            </a:endParaRPr>
          </a:p>
          <a:p>
            <a:pPr marL="445770" indent="-171450">
              <a:lnSpc>
                <a:spcPct val="106000"/>
              </a:lnSpc>
              <a:buFont typeface="Arial,Sans-Serif"/>
              <a:buChar char="•"/>
            </a:pPr>
            <a:r>
              <a:rPr lang="en-US" b="1" dirty="0"/>
              <a:t>Kenya : 01 Jan 2027</a:t>
            </a:r>
            <a:endParaRPr lang="en-US" dirty="0"/>
          </a:p>
          <a:p>
            <a:pPr marL="445770" indent="-171450">
              <a:lnSpc>
                <a:spcPct val="106000"/>
              </a:lnSpc>
              <a:buFont typeface="Arial,Sans-Serif"/>
              <a:buChar char="•"/>
            </a:pPr>
            <a:r>
              <a:rPr lang="en-US" b="1" dirty="0"/>
              <a:t>Tanzania : 01 Jan 2025</a:t>
            </a:r>
            <a:endParaRPr lang="en-US" dirty="0"/>
          </a:p>
          <a:p>
            <a:pPr marL="445770" indent="-171450">
              <a:lnSpc>
                <a:spcPct val="106000"/>
              </a:lnSpc>
              <a:buFont typeface="Arial,Sans-Serif"/>
              <a:buChar char="•"/>
            </a:pPr>
            <a:r>
              <a:rPr lang="en-US" b="1" dirty="0"/>
              <a:t>Uganda : TBD</a:t>
            </a:r>
            <a:endParaRPr lang="en-US" dirty="0"/>
          </a:p>
          <a:p>
            <a:pPr algn="ctr">
              <a:lnSpc>
                <a:spcPct val="106000"/>
              </a:lnSpc>
              <a:spcBef>
                <a:spcPts val="600"/>
              </a:spcBef>
            </a:pPr>
            <a:r>
              <a:rPr lang="en-US" b="1" dirty="0"/>
              <a:t>Reporting frameworks prior to the June 2022 consolidation</a:t>
            </a:r>
            <a:endParaRPr lang="en-US" dirty="0"/>
          </a:p>
          <a:p>
            <a:pPr marL="285750" indent="-285750">
              <a:lnSpc>
                <a:spcPct val="106000"/>
              </a:lnSpc>
              <a:spcBef>
                <a:spcPts val="600"/>
              </a:spcBef>
              <a:buFont typeface="Arial,Sans-Serif"/>
              <a:buChar char="•"/>
            </a:pPr>
            <a:r>
              <a:rPr lang="en-US" b="1" dirty="0"/>
              <a:t>International Integrated Reporting Council (IIRC) </a:t>
            </a:r>
            <a:r>
              <a:rPr lang="en-US" dirty="0"/>
              <a:t>focused on the development of Integrated Reporting for publicly listed companies</a:t>
            </a:r>
          </a:p>
          <a:p>
            <a:pPr marL="285750" indent="-285750">
              <a:lnSpc>
                <a:spcPct val="106000"/>
              </a:lnSpc>
              <a:buFont typeface="Arial,Sans-Serif"/>
              <a:buChar char="•"/>
            </a:pPr>
            <a:r>
              <a:rPr lang="en-US" b="1" dirty="0"/>
              <a:t>The Sustainability Accounting Standards Board (SASB) </a:t>
            </a:r>
            <a:r>
              <a:rPr lang="en-US" dirty="0"/>
              <a:t>identified the subset of environmental, social, and governance issues most relevant to financial performance to help companies disclose financially material sustainability information to investors</a:t>
            </a:r>
          </a:p>
          <a:p>
            <a:pPr marL="285750" indent="-285750">
              <a:lnSpc>
                <a:spcPct val="106000"/>
              </a:lnSpc>
              <a:buFont typeface="Arial,Sans-Serif"/>
              <a:buChar char="•"/>
            </a:pPr>
            <a:r>
              <a:rPr lang="en-US" b="1" dirty="0"/>
              <a:t>Value Reporting Foundation (VRF) </a:t>
            </a:r>
            <a:r>
              <a:rPr lang="en-US" dirty="0"/>
              <a:t>was formed by the merging of the IIRC and SASB in June 2021 to support business and investor decision-making with three key resources: Integrated Thinking Principles, Integrated Reporting Framework, and SASB Standards</a:t>
            </a:r>
          </a:p>
          <a:p>
            <a:pPr marL="285750" indent="-285750">
              <a:lnSpc>
                <a:spcPct val="106000"/>
              </a:lnSpc>
              <a:buFont typeface="Arial,Sans-Serif"/>
              <a:buChar char="•"/>
            </a:pPr>
            <a:r>
              <a:rPr lang="en-US" b="1" dirty="0"/>
              <a:t>The Climate Disclosure Standards Board (CDSB) </a:t>
            </a:r>
            <a:r>
              <a:rPr lang="en-US" dirty="0"/>
              <a:t>developed a framework for reporting environmental and climate change information in mainstream corporate reports</a:t>
            </a:r>
          </a:p>
          <a:p>
            <a:pPr marL="285750" indent="-285750">
              <a:lnSpc>
                <a:spcPct val="106000"/>
              </a:lnSpc>
              <a:buFont typeface="Arial,Sans-Serif"/>
              <a:buChar char="•"/>
            </a:pPr>
            <a:r>
              <a:rPr lang="en-US" b="1" dirty="0"/>
              <a:t>IFRS foundation to assume TCFD monitoring duties </a:t>
            </a:r>
            <a:r>
              <a:rPr lang="en-US" dirty="0"/>
              <a:t>The Financial Stability Board (FSB), which oversees the TCFD, acknowledged that the ISSB standards mark the culmination of the TCFD’s work since its establishment in 2017. The FSB has now requested the IFRS Foundation to take over monitoring companies’ progress in disclosing climate-related information, a responsibility previously held by the TCFD.</a:t>
            </a:r>
          </a:p>
          <a:p>
            <a:endParaRPr lang="en-US" dirty="0">
              <a:cs typeface="Calibri"/>
            </a:endParaRPr>
          </a:p>
        </p:txBody>
      </p:sp>
      <p:sp>
        <p:nvSpPr>
          <p:cNvPr id="4" name="Slide Number Placeholder 3"/>
          <p:cNvSpPr>
            <a:spLocks noGrp="1"/>
          </p:cNvSpPr>
          <p:nvPr>
            <p:ph type="sldNum" sz="quarter" idx="5"/>
          </p:nvPr>
        </p:nvSpPr>
        <p:spPr/>
        <p:txBody>
          <a:bodyPr/>
          <a:lstStyle/>
          <a:p>
            <a:fld id="{C344BB27-84C4-4D91-82BC-7F7EE185BD78}" type="slidenum">
              <a:rPr lang="en-US" smtClean="0"/>
              <a:t>5</a:t>
            </a:fld>
            <a:endParaRPr lang="en-US"/>
          </a:p>
        </p:txBody>
      </p:sp>
    </p:spTree>
    <p:extLst>
      <p:ext uri="{BB962C8B-B14F-4D97-AF65-F5344CB8AC3E}">
        <p14:creationId xmlns:p14="http://schemas.microsoft.com/office/powerpoint/2010/main" val="2545913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497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0CFEEF-5CC9-432A-9099-600428BC082F}"/>
              </a:ext>
            </a:extLst>
          </p:cNvPr>
          <p:cNvPicPr>
            <a:picLocks noChangeAspect="1"/>
          </p:cNvPicPr>
          <p:nvPr userDrawn="1"/>
        </p:nvPicPr>
        <p:blipFill>
          <a:blip r:embed="rId3"/>
          <a:stretch>
            <a:fillRect/>
          </a:stretch>
        </p:blipFill>
        <p:spPr>
          <a:xfrm>
            <a:off x="10010773" y="6224015"/>
            <a:ext cx="1828804" cy="633985"/>
          </a:xfrm>
          <a:prstGeom prst="rect">
            <a:avLst/>
          </a:prstGeom>
        </p:spPr>
      </p:pic>
    </p:spTree>
    <p:extLst>
      <p:ext uri="{BB962C8B-B14F-4D97-AF65-F5344CB8AC3E}">
        <p14:creationId xmlns:p14="http://schemas.microsoft.com/office/powerpoint/2010/main" val="96989756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hyperlink" Target="https://29kjwb3armds2g3gi4lq2sx1-wpengine.netdna-ssl.com/wp-content/uploads/Statement-of-Intent-to-Work-Together-Towards-Comprehensive-Corporate-Reporting.pdf" TargetMode="External"/><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food&#10;&#10;Description automatically generated">
            <a:extLst>
              <a:ext uri="{FF2B5EF4-FFF2-40B4-BE49-F238E27FC236}">
                <a16:creationId xmlns:a16="http://schemas.microsoft.com/office/drawing/2014/main" id="{0D2E294B-20FA-5D49-A018-9AB9AF3B118A}"/>
              </a:ext>
            </a:extLst>
          </p:cNvPr>
          <p:cNvPicPr>
            <a:picLocks noChangeAspect="1"/>
          </p:cNvPicPr>
          <p:nvPr/>
        </p:nvPicPr>
        <p:blipFill>
          <a:blip r:embed="rId3"/>
          <a:stretch>
            <a:fillRect/>
          </a:stretch>
        </p:blipFill>
        <p:spPr>
          <a:xfrm>
            <a:off x="0" y="893"/>
            <a:ext cx="12188825" cy="6856214"/>
          </a:xfrm>
          <a:prstGeom prst="rect">
            <a:avLst/>
          </a:prstGeom>
        </p:spPr>
      </p:pic>
      <p:sp>
        <p:nvSpPr>
          <p:cNvPr id="3" name="Text Placeholder 6">
            <a:extLst>
              <a:ext uri="{FF2B5EF4-FFF2-40B4-BE49-F238E27FC236}">
                <a16:creationId xmlns:a16="http://schemas.microsoft.com/office/drawing/2014/main" id="{099FA6EB-9152-5947-B21F-1137AC63200A}"/>
              </a:ext>
            </a:extLst>
          </p:cNvPr>
          <p:cNvSpPr txBox="1">
            <a:spLocks/>
          </p:cNvSpPr>
          <p:nvPr/>
        </p:nvSpPr>
        <p:spPr>
          <a:xfrm>
            <a:off x="439388" y="1223158"/>
            <a:ext cx="8906494" cy="1341912"/>
          </a:xfrm>
          <a:prstGeom prst="rect">
            <a:avLst/>
          </a:prstGeom>
        </p:spPr>
        <p:txBody>
          <a:bodyPr vert="horz" lIns="121899" tIns="60949" rIns="121899" bIns="60949" anchor="ctr"/>
          <a:lstStyle>
            <a:lvl1pPr marL="0" indent="0" algn="l" defTabSz="914400" rtl="0" eaLnBrk="1" latinLnBrk="0" hangingPunct="1">
              <a:lnSpc>
                <a:spcPts val="4200"/>
              </a:lnSpc>
              <a:spcBef>
                <a:spcPts val="0"/>
              </a:spcBef>
              <a:buFontTx/>
              <a:buNone/>
              <a:defRPr sz="4000" b="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rPr>
              <a:t>Sustainability &amp; Trust</a:t>
            </a:r>
            <a:br>
              <a:rPr lang="en-US" dirty="0">
                <a:latin typeface="Arial" panose="020B0604020202020204" pitchFamily="34" charset="0"/>
              </a:rPr>
            </a:br>
            <a:endParaRPr lang="en-US" dirty="0">
              <a:latin typeface="Arial" panose="020B0604020202020204" pitchFamily="34" charset="0"/>
            </a:endParaRPr>
          </a:p>
        </p:txBody>
      </p:sp>
      <p:sp>
        <p:nvSpPr>
          <p:cNvPr id="4" name="Text Placeholder 6">
            <a:extLst>
              <a:ext uri="{FF2B5EF4-FFF2-40B4-BE49-F238E27FC236}">
                <a16:creationId xmlns:a16="http://schemas.microsoft.com/office/drawing/2014/main" id="{F7DCE5A6-D970-374C-B3B6-4753CA27C88A}"/>
              </a:ext>
            </a:extLst>
          </p:cNvPr>
          <p:cNvSpPr txBox="1">
            <a:spLocks/>
          </p:cNvSpPr>
          <p:nvPr/>
        </p:nvSpPr>
        <p:spPr>
          <a:xfrm>
            <a:off x="451263" y="2624442"/>
            <a:ext cx="8906494" cy="692508"/>
          </a:xfrm>
          <a:prstGeom prst="rect">
            <a:avLst/>
          </a:prstGeom>
        </p:spPr>
        <p:txBody>
          <a:bodyPr vert="horz" lIns="121899" tIns="60949" rIns="121899" bIns="60949" anchor="ctr"/>
          <a:lstStyle>
            <a:lvl1pPr marL="0" indent="0" algn="l" defTabSz="914400" rtl="0" eaLnBrk="1" latinLnBrk="0" hangingPunct="1">
              <a:lnSpc>
                <a:spcPts val="2600"/>
              </a:lnSpc>
              <a:spcBef>
                <a:spcPts val="0"/>
              </a:spcBef>
              <a:buFontTx/>
              <a:buNone/>
              <a:defRPr sz="2000" b="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rPr>
              <a:t>ESG Reporting</a:t>
            </a:r>
          </a:p>
        </p:txBody>
      </p:sp>
      <p:sp>
        <p:nvSpPr>
          <p:cNvPr id="5" name="Text Placeholder 6">
            <a:extLst>
              <a:ext uri="{FF2B5EF4-FFF2-40B4-BE49-F238E27FC236}">
                <a16:creationId xmlns:a16="http://schemas.microsoft.com/office/drawing/2014/main" id="{1734839F-569F-AC44-A34B-8AD17E345BC0}"/>
              </a:ext>
            </a:extLst>
          </p:cNvPr>
          <p:cNvSpPr txBox="1">
            <a:spLocks/>
          </p:cNvSpPr>
          <p:nvPr/>
        </p:nvSpPr>
        <p:spPr>
          <a:xfrm>
            <a:off x="451263" y="3321126"/>
            <a:ext cx="8906494" cy="692508"/>
          </a:xfrm>
          <a:prstGeom prst="rect">
            <a:avLst/>
          </a:prstGeom>
        </p:spPr>
        <p:txBody>
          <a:bodyPr vert="horz" lIns="121899" tIns="60949" rIns="121899" bIns="60949" anchor="ctr"/>
          <a:lstStyle>
            <a:lvl1pPr marL="0" indent="0" algn="l" defTabSz="914400" rtl="0" eaLnBrk="1" latinLnBrk="0" hangingPunct="1">
              <a:lnSpc>
                <a:spcPts val="2600"/>
              </a:lnSpc>
              <a:spcBef>
                <a:spcPts val="0"/>
              </a:spcBef>
              <a:buFontTx/>
              <a:buNone/>
              <a:defRPr sz="1400" b="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October 28</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2024- 1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Nov 2024</a:t>
            </a:r>
            <a:endParaRPr lang="en-US" dirty="0">
              <a:latin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8742C10-EA41-924F-B6F1-847B230C6673}"/>
              </a:ext>
            </a:extLst>
          </p:cNvPr>
          <p:cNvPicPr>
            <a:picLocks noChangeAspect="1"/>
          </p:cNvPicPr>
          <p:nvPr/>
        </p:nvPicPr>
        <p:blipFill>
          <a:blip r:embed="rId4"/>
          <a:stretch>
            <a:fillRect/>
          </a:stretch>
        </p:blipFill>
        <p:spPr>
          <a:xfrm>
            <a:off x="9350695" y="5793004"/>
            <a:ext cx="2600695" cy="1128792"/>
          </a:xfrm>
          <a:prstGeom prst="rect">
            <a:avLst/>
          </a:prstGeom>
        </p:spPr>
      </p:pic>
      <p:sp>
        <p:nvSpPr>
          <p:cNvPr id="7" name="TextBox 6"/>
          <p:cNvSpPr txBox="1"/>
          <p:nvPr/>
        </p:nvSpPr>
        <p:spPr>
          <a:xfrm>
            <a:off x="32921" y="6468347"/>
            <a:ext cx="1613857" cy="369332"/>
          </a:xfrm>
          <a:prstGeom prst="rect">
            <a:avLst/>
          </a:prstGeom>
          <a:noFill/>
        </p:spPr>
        <p:txBody>
          <a:bodyPr wrap="square" rtlCol="0">
            <a:spAutoFit/>
          </a:bodyPr>
          <a:lstStyle/>
          <a:p>
            <a:r>
              <a:rPr lang="en-US" b="1" i="1" dirty="0">
                <a:solidFill>
                  <a:srgbClr val="00B0F0"/>
                </a:solidFill>
              </a:rPr>
              <a:t>GRC 2024</a:t>
            </a:r>
          </a:p>
        </p:txBody>
      </p:sp>
      <p:sp>
        <p:nvSpPr>
          <p:cNvPr id="8" name="Text Placeholder 6">
            <a:extLst>
              <a:ext uri="{FF2B5EF4-FFF2-40B4-BE49-F238E27FC236}">
                <a16:creationId xmlns:a16="http://schemas.microsoft.com/office/drawing/2014/main" id="{42E9852B-469B-73E4-F1AE-700A8769A530}"/>
              </a:ext>
            </a:extLst>
          </p:cNvPr>
          <p:cNvSpPr txBox="1">
            <a:spLocks/>
          </p:cNvSpPr>
          <p:nvPr/>
        </p:nvSpPr>
        <p:spPr>
          <a:xfrm>
            <a:off x="332509" y="5355766"/>
            <a:ext cx="8906494" cy="692508"/>
          </a:xfrm>
          <a:prstGeom prst="rect">
            <a:avLst/>
          </a:prstGeom>
        </p:spPr>
        <p:txBody>
          <a:bodyPr vert="horz" lIns="121899" tIns="60949" rIns="121899" bIns="60949" anchor="ctr"/>
          <a:lstStyle>
            <a:lvl1pPr marL="0" indent="0" algn="l" defTabSz="914400" rtl="0" eaLnBrk="1" latinLnBrk="0" hangingPunct="1">
              <a:lnSpc>
                <a:spcPts val="2600"/>
              </a:lnSpc>
              <a:spcBef>
                <a:spcPts val="0"/>
              </a:spcBef>
              <a:buFontTx/>
              <a:buNone/>
              <a:defRPr sz="2000" b="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a:cs typeface="Arial"/>
              </a:rPr>
              <a:t>Steve </a:t>
            </a:r>
            <a:r>
              <a:rPr lang="en-US" dirty="0" err="1">
                <a:latin typeface="Arial"/>
                <a:cs typeface="Arial"/>
              </a:rPr>
              <a:t>Magati</a:t>
            </a:r>
            <a:endParaRPr lang="en-US" dirty="0" err="1">
              <a:latin typeface="Arial" panose="020B0604020202020204" pitchFamily="34" charset="0"/>
            </a:endParaRPr>
          </a:p>
        </p:txBody>
      </p:sp>
    </p:spTree>
    <p:extLst>
      <p:ext uri="{BB962C8B-B14F-4D97-AF65-F5344CB8AC3E}">
        <p14:creationId xmlns:p14="http://schemas.microsoft.com/office/powerpoint/2010/main" val="404347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5373B440-F0DB-C84F-BAD6-9CF6A08D2FE5}"/>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7" name="Text Placeholder 25">
            <a:extLst>
              <a:ext uri="{FF2B5EF4-FFF2-40B4-BE49-F238E27FC236}">
                <a16:creationId xmlns:a16="http://schemas.microsoft.com/office/drawing/2014/main" id="{9FB4D2CE-56E1-3241-A21C-2FD1CF6C26F7}"/>
              </a:ext>
            </a:extLst>
          </p:cNvPr>
          <p:cNvSpPr txBox="1">
            <a:spLocks/>
          </p:cNvSpPr>
          <p:nvPr/>
        </p:nvSpPr>
        <p:spPr>
          <a:xfrm>
            <a:off x="470267" y="497198"/>
            <a:ext cx="9767888" cy="433388"/>
          </a:xfrm>
          <a:prstGeom prst="rect">
            <a:avLst/>
          </a:prstGeom>
        </p:spPr>
        <p:txBody>
          <a:bodyPr vert="horz"/>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Our Perspective</a:t>
            </a:r>
          </a:p>
        </p:txBody>
      </p:sp>
      <p:sp>
        <p:nvSpPr>
          <p:cNvPr id="8" name="Text Placeholder 25">
            <a:extLst>
              <a:ext uri="{FF2B5EF4-FFF2-40B4-BE49-F238E27FC236}">
                <a16:creationId xmlns:a16="http://schemas.microsoft.com/office/drawing/2014/main" id="{8EA43496-1F7C-6340-B5FD-92F081E255B7}"/>
              </a:ext>
            </a:extLst>
          </p:cNvPr>
          <p:cNvSpPr txBox="1">
            <a:spLocks/>
          </p:cNvSpPr>
          <p:nvPr/>
        </p:nvSpPr>
        <p:spPr>
          <a:xfrm>
            <a:off x="480541" y="999556"/>
            <a:ext cx="9767888" cy="433388"/>
          </a:xfrm>
          <a:prstGeom prst="rect">
            <a:avLst/>
          </a:prstGeom>
        </p:spPr>
        <p:txBody>
          <a:bodyPr vert="horz"/>
          <a:lstStyle>
            <a:lvl1pPr marL="0" indent="0" algn="l" defTabSz="914400" rtl="0" eaLnBrk="1" latinLnBrk="0" hangingPunct="1">
              <a:lnSpc>
                <a:spcPct val="90000"/>
              </a:lnSpc>
              <a:spcBef>
                <a:spcPts val="1000"/>
              </a:spcBef>
              <a:buFontTx/>
              <a:buNone/>
              <a:defRPr sz="1800" b="0" kern="1200">
                <a:solidFill>
                  <a:srgbClr val="626F7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recommend companies to apply the following principles:</a:t>
            </a:r>
          </a:p>
        </p:txBody>
      </p:sp>
      <p:sp>
        <p:nvSpPr>
          <p:cNvPr id="9" name="TextBox 8"/>
          <p:cNvSpPr txBox="1"/>
          <p:nvPr/>
        </p:nvSpPr>
        <p:spPr>
          <a:xfrm>
            <a:off x="32921" y="6468347"/>
            <a:ext cx="1613857" cy="369332"/>
          </a:xfrm>
          <a:prstGeom prst="rect">
            <a:avLst/>
          </a:prstGeom>
          <a:noFill/>
        </p:spPr>
        <p:txBody>
          <a:bodyPr wrap="square" rtlCol="0">
            <a:spAutoFit/>
          </a:bodyPr>
          <a:lstStyle/>
          <a:p>
            <a:r>
              <a:rPr lang="en-US" b="1" i="1" dirty="0">
                <a:solidFill>
                  <a:srgbClr val="00B0F0"/>
                </a:solidFill>
              </a:rPr>
              <a:t>GRC 2024</a:t>
            </a:r>
          </a:p>
        </p:txBody>
      </p:sp>
      <p:sp>
        <p:nvSpPr>
          <p:cNvPr id="182" name="object 4">
            <a:extLst>
              <a:ext uri="{FF2B5EF4-FFF2-40B4-BE49-F238E27FC236}">
                <a16:creationId xmlns:a16="http://schemas.microsoft.com/office/drawing/2014/main" id="{5180700B-B529-EC71-4BE6-1923D0677323}"/>
              </a:ext>
            </a:extLst>
          </p:cNvPr>
          <p:cNvSpPr txBox="1"/>
          <p:nvPr/>
        </p:nvSpPr>
        <p:spPr>
          <a:xfrm>
            <a:off x="6464590" y="2694667"/>
            <a:ext cx="1756410" cy="513080"/>
          </a:xfrm>
          <a:prstGeom prst="rect">
            <a:avLst/>
          </a:prstGeom>
        </p:spPr>
        <p:txBody>
          <a:bodyPr vert="horz" wrap="square" lIns="0" tIns="12065" rIns="0" bIns="0" rtlCol="0">
            <a:spAutoFit/>
          </a:bodyPr>
          <a:lstStyle/>
          <a:p>
            <a:pPr marL="12700" marR="5080" lvl="0" indent="0" defTabSz="914400" eaLnBrk="1" fontAlgn="auto" latinLnBrk="0" hangingPunct="1">
              <a:lnSpc>
                <a:spcPct val="100000"/>
              </a:lnSpc>
              <a:spcBef>
                <a:spcPts val="95"/>
              </a:spcBef>
              <a:spcAft>
                <a:spcPts val="0"/>
              </a:spcAft>
              <a:buClrTx/>
              <a:buSzTx/>
              <a:buFontTx/>
              <a:buNone/>
              <a:tabLst/>
              <a:defRPr/>
            </a:pPr>
            <a:r>
              <a:rPr kumimoji="0" lang="en-US" sz="1600" b="1"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Prioritize</a:t>
            </a:r>
            <a:r>
              <a:rPr kumimoji="0" lang="en-US" sz="1600" b="1" i="0" u="none" strike="noStrike" kern="0" cap="none" spc="-1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600" b="1"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your </a:t>
            </a:r>
            <a:r>
              <a:rPr kumimoji="0" lang="en-US" sz="1600" b="1"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stakeholders</a:t>
            </a:r>
            <a:endPar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3" name="object 5">
            <a:extLst>
              <a:ext uri="{FF2B5EF4-FFF2-40B4-BE49-F238E27FC236}">
                <a16:creationId xmlns:a16="http://schemas.microsoft.com/office/drawing/2014/main" id="{1AD29C25-5F7D-84FD-F206-0B5257DBDFF1}"/>
              </a:ext>
            </a:extLst>
          </p:cNvPr>
          <p:cNvSpPr txBox="1"/>
          <p:nvPr/>
        </p:nvSpPr>
        <p:spPr>
          <a:xfrm>
            <a:off x="6464590" y="3358053"/>
            <a:ext cx="2443480" cy="2127314"/>
          </a:xfrm>
          <a:prstGeom prst="rect">
            <a:avLst/>
          </a:prstGeom>
        </p:spPr>
        <p:txBody>
          <a:bodyPr vert="horz" wrap="square" lIns="0" tIns="12700" rIns="0" bIns="0" rtlCol="0" anchor="t">
            <a:spAutoFit/>
          </a:bodyPr>
          <a:lstStyle/>
          <a:p>
            <a:pPr marL="12700" marR="5080" lvl="0" indent="0" defTabSz="914400" eaLnBrk="1" fontAlgn="auto" latinLnBrk="0" hangingPunct="1">
              <a:lnSpc>
                <a:spcPct val="110000"/>
              </a:lnSpc>
              <a:spcBef>
                <a:spcPts val="100"/>
              </a:spcBef>
              <a:spcAft>
                <a:spcPts val="0"/>
              </a:spcAft>
              <a:buClrTx/>
              <a:buSzTx/>
              <a:buFontTx/>
              <a:buNone/>
              <a:tabLst/>
              <a:defRPr/>
            </a:pPr>
            <a:r>
              <a:rPr lang="en-US" sz="1400" kern="0" dirty="0">
                <a:solidFill>
                  <a:sysClr val="windowText" lastClr="000000"/>
                </a:solidFill>
                <a:latin typeface="Arial" panose="020B0604020202020204" pitchFamily="34" charset="0"/>
                <a:cs typeface="Arial" panose="020B0604020202020204" pitchFamily="34" charset="0"/>
              </a:rPr>
              <a:t>Companies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should</a:t>
            </a:r>
            <a:r>
              <a:rPr kumimoji="0" lang="en-US" sz="1400" b="0" i="0" u="none" strike="noStrike" kern="0" cap="none" spc="-5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ground</a:t>
            </a:r>
            <a:r>
              <a:rPr kumimoji="0" lang="en-US" sz="1400" b="0" i="0" u="none" strike="noStrike" kern="0" cap="none" spc="-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their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strategy</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for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creative</a:t>
            </a:r>
            <a:r>
              <a:rPr kumimoji="0" lang="en-US" sz="1400" b="0" i="0" u="none" strike="noStrike" kern="0" cap="none" spc="-4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design</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and</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storytelling</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on</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value</a:t>
            </a:r>
            <a:r>
              <a:rPr kumimoji="0" lang="en-US" sz="1400" b="0" i="0" u="none" strike="noStrike" kern="0" cap="none" spc="-5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a:t>
            </a:r>
            <a:r>
              <a:rPr kumimoji="0" lang="en-US" sz="1400" b="0" i="0" u="none" strike="noStrike" kern="0" cap="none" spc="-5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company</a:t>
            </a:r>
            <a:r>
              <a:rPr kumimoji="0" lang="en-US" sz="1400" b="0" i="0" u="none" strike="noStrike" kern="0" cap="none" spc="-4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brings</a:t>
            </a:r>
            <a:r>
              <a:rPr kumimoji="0" lang="en-US" sz="1400" b="0" i="0" u="none" strike="noStrike" kern="0" cap="none" spc="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to</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its </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stakeholders</a:t>
            </a:r>
            <a:r>
              <a:rPr kumimoji="0" lang="en-US" sz="1400" b="0" i="0" u="none" strike="noStrike" kern="0" cap="none" spc="-1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r>
              <a:rPr kumimoji="0" lang="en-US" sz="1400" b="0" i="0" u="none" strike="noStrike" kern="0" cap="none" spc="14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poly-cultural engagement</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with</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its</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customers,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employees,</a:t>
            </a:r>
            <a:r>
              <a:rPr kumimoji="0" lang="en-US" sz="1400" b="0" i="0" u="none" strike="noStrike" kern="0" cap="none" spc="-5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capital</a:t>
            </a:r>
            <a:r>
              <a:rPr kumimoji="0" lang="en-US" sz="1400" b="0" i="0" u="none" strike="noStrike" kern="0" cap="none" spc="-5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markets,</a:t>
            </a:r>
            <a:r>
              <a:rPr kumimoji="0" lang="en-US" sz="1400" b="0" i="0" u="none" strike="noStrike" kern="0" cap="none" spc="-5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NGOs, policymakers,</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and</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others.</a:t>
            </a:r>
            <a:endParaRPr lang="en-US" sz="1400" b="0" i="0" u="none" strike="noStrike" kern="0" cap="none" spc="0" normalizeH="0" baseline="0" noProof="0" dirty="0">
              <a:ln>
                <a:noFill/>
              </a:ln>
              <a:solidFill>
                <a:sysClr val="windowText" lastClr="000000"/>
              </a:solidFill>
              <a:effectLst/>
              <a:uLnTx/>
              <a:uFillTx/>
              <a:latin typeface="Arial" panose="020B0604020202020204" pitchFamily="34" charset="0"/>
              <a:ea typeface="Open Sans"/>
              <a:cs typeface="Arial" panose="020B0604020202020204" pitchFamily="34" charset="0"/>
            </a:endParaRPr>
          </a:p>
        </p:txBody>
      </p:sp>
      <p:sp>
        <p:nvSpPr>
          <p:cNvPr id="184" name="object 6">
            <a:extLst>
              <a:ext uri="{FF2B5EF4-FFF2-40B4-BE49-F238E27FC236}">
                <a16:creationId xmlns:a16="http://schemas.microsoft.com/office/drawing/2014/main" id="{8CE7E0C3-4C7F-70DB-AB65-C76AD28690AB}"/>
              </a:ext>
            </a:extLst>
          </p:cNvPr>
          <p:cNvSpPr txBox="1"/>
          <p:nvPr/>
        </p:nvSpPr>
        <p:spPr>
          <a:xfrm>
            <a:off x="3487413" y="2694667"/>
            <a:ext cx="1748789" cy="537845"/>
          </a:xfrm>
          <a:prstGeom prst="rect">
            <a:avLst/>
          </a:prstGeom>
        </p:spPr>
        <p:txBody>
          <a:bodyPr vert="horz" wrap="square" lIns="0" tIns="24765" rIns="0" bIns="0" rtlCol="0">
            <a:spAutoFit/>
          </a:bodyPr>
          <a:lstStyle/>
          <a:p>
            <a:pPr marL="12700" marR="0" lvl="0" indent="0" defTabSz="914400" eaLnBrk="1" fontAlgn="auto" latinLnBrk="0" hangingPunct="1">
              <a:lnSpc>
                <a:spcPct val="100000"/>
              </a:lnSpc>
              <a:spcBef>
                <a:spcPts val="195"/>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Be</a:t>
            </a:r>
            <a:r>
              <a:rPr kumimoji="0" lang="en-US" sz="1600" b="1" i="0" u="none" strike="noStrike" kern="0" cap="none" spc="-5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600" b="1"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informed.</a:t>
            </a:r>
            <a:endPar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12700" marR="0" lvl="0" indent="0" defTabSz="914400" eaLnBrk="1" fontAlgn="auto" latinLnBrk="0" hangingPunct="1">
              <a:lnSpc>
                <a:spcPct val="100000"/>
              </a:lnSpc>
              <a:spcBef>
                <a:spcPts val="95"/>
              </a:spcBef>
              <a:spcAft>
                <a:spcPts val="0"/>
              </a:spcAft>
              <a:buClrTx/>
              <a:buSzTx/>
              <a:buFontTx/>
              <a:buNone/>
              <a:tabLst/>
              <a:defRPr/>
            </a:pPr>
            <a:r>
              <a:rPr kumimoji="0" lang="en-US" sz="1600" b="1"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Be</a:t>
            </a:r>
            <a:r>
              <a:rPr kumimoji="0" lang="en-US" sz="1600" b="1" i="0" u="none" strike="noStrike" kern="0" cap="none" spc="-7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600" b="1"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intentional.</a:t>
            </a:r>
            <a:endPar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5" name="object 7">
            <a:extLst>
              <a:ext uri="{FF2B5EF4-FFF2-40B4-BE49-F238E27FC236}">
                <a16:creationId xmlns:a16="http://schemas.microsoft.com/office/drawing/2014/main" id="{095C9448-E3C8-A0A1-70F4-E1BE632BDECD}"/>
              </a:ext>
            </a:extLst>
          </p:cNvPr>
          <p:cNvSpPr txBox="1"/>
          <p:nvPr/>
        </p:nvSpPr>
        <p:spPr>
          <a:xfrm>
            <a:off x="3487413" y="3358053"/>
            <a:ext cx="2439670" cy="2601290"/>
          </a:xfrm>
          <a:prstGeom prst="rect">
            <a:avLst/>
          </a:prstGeom>
        </p:spPr>
        <p:txBody>
          <a:bodyPr vert="horz" wrap="square" lIns="0" tIns="12700" rIns="0" bIns="0" rtlCol="0" anchor="t">
            <a:spAutoFit/>
          </a:bodyPr>
          <a:lstStyle/>
          <a:p>
            <a:pPr marL="12700" marR="5080" lvl="0" indent="0" defTabSz="914400" eaLnBrk="1" fontAlgn="auto" latinLnBrk="0" hangingPunct="1">
              <a:lnSpc>
                <a:spcPct val="110000"/>
              </a:lnSpc>
              <a:spcBef>
                <a:spcPts val="10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sustainability</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disclosure</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landscape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is</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quickly</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evolving.</a:t>
            </a:r>
            <a:r>
              <a:rPr kumimoji="0" lang="en-US" sz="1400" b="0" i="0" u="none" strike="noStrike" kern="0" cap="none" spc="204"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What</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was</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once</a:t>
            </a:r>
            <a:r>
              <a:rPr kumimoji="0" lang="en-US" sz="1400" b="0" i="0" u="none" strike="noStrike" kern="0" cap="none" spc="50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“nice</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to</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have”</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is</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now</a:t>
            </a:r>
            <a:r>
              <a:rPr kumimoji="0" lang="en-US" sz="1400" b="0" i="0" u="none" strike="noStrike" kern="0" cap="none" spc="-1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expected,</a:t>
            </a:r>
            <a:r>
              <a:rPr kumimoji="0" lang="en-US" sz="1400" b="0" i="0" u="none" strike="noStrike" kern="0" cap="none" spc="-1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if</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not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demanded,</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by</a:t>
            </a:r>
            <a:r>
              <a:rPr kumimoji="0" lang="en-US" sz="1400" b="0" i="0" u="none" strike="noStrike" kern="0" cap="none" spc="-4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capital</a:t>
            </a:r>
            <a:r>
              <a:rPr kumimoji="0" lang="en-US" sz="1400" b="0" i="0" u="none" strike="noStrike" kern="0" cap="none" spc="-4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markets</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and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other crucial</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stakeholders</a:t>
            </a:r>
            <a:r>
              <a:rPr kumimoji="0" lang="en-US" sz="1400" b="0" i="0" u="none" strike="noStrike" kern="0" cap="none" spc="-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including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regulators.</a:t>
            </a:r>
            <a:r>
              <a:rPr kumimoji="0" lang="en-US" sz="1400" b="0" i="0" u="none" strike="noStrike" kern="0" cap="none" spc="19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Your</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approach</a:t>
            </a:r>
            <a:r>
              <a:rPr kumimoji="0" lang="en-US" sz="1400" b="0" i="0" u="none" strike="noStrike" kern="0" cap="none" spc="-4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to</a:t>
            </a:r>
            <a:r>
              <a:rPr kumimoji="0" lang="en-US" sz="1400" b="0" i="0" u="none" strike="noStrike" kern="0" cap="none" spc="-3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reporting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can</a:t>
            </a:r>
            <a:r>
              <a:rPr kumimoji="0" lang="en-US" sz="1400" b="0" i="0" u="none" strike="noStrike" kern="0" cap="none" spc="-3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be</a:t>
            </a:r>
            <a:r>
              <a:rPr kumimoji="0" lang="en-US" sz="1400" b="0" i="0" u="none" strike="noStrike" kern="0" cap="none" spc="-1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signal</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to</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a:t>
            </a:r>
            <a:r>
              <a:rPr kumimoji="0" lang="en-US" sz="1400" b="0" i="0" u="none" strike="noStrike" kern="0" cap="none" spc="-1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market</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that</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you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are</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ahead</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of</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a:t>
            </a:r>
            <a:r>
              <a:rPr kumimoji="0" lang="en-US" sz="1400" b="0" i="0" u="none" strike="noStrike" kern="0" cap="none" spc="-1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curve.</a:t>
            </a:r>
            <a:endParaRPr lang="en-US" sz="1400" b="0" i="0" u="none" strike="noStrike" kern="0" cap="none" spc="0" normalizeH="0" baseline="0" noProof="0" dirty="0">
              <a:ln>
                <a:noFill/>
              </a:ln>
              <a:solidFill>
                <a:sysClr val="windowText" lastClr="000000"/>
              </a:solidFill>
              <a:effectLst/>
              <a:uLnTx/>
              <a:uFillTx/>
              <a:latin typeface="Arial" panose="020B0604020202020204" pitchFamily="34" charset="0"/>
              <a:ea typeface="Open Sans"/>
              <a:cs typeface="Arial" panose="020B0604020202020204" pitchFamily="34" charset="0"/>
            </a:endParaRPr>
          </a:p>
        </p:txBody>
      </p:sp>
      <p:sp>
        <p:nvSpPr>
          <p:cNvPr id="186" name="object 8">
            <a:extLst>
              <a:ext uri="{FF2B5EF4-FFF2-40B4-BE49-F238E27FC236}">
                <a16:creationId xmlns:a16="http://schemas.microsoft.com/office/drawing/2014/main" id="{6A90B7BC-2E2A-7197-331C-72F81C5F1C68}"/>
              </a:ext>
            </a:extLst>
          </p:cNvPr>
          <p:cNvSpPr txBox="1"/>
          <p:nvPr/>
        </p:nvSpPr>
        <p:spPr>
          <a:xfrm>
            <a:off x="761345" y="2694668"/>
            <a:ext cx="1133475" cy="511935"/>
          </a:xfrm>
          <a:prstGeom prst="rect">
            <a:avLst/>
          </a:prstGeom>
        </p:spPr>
        <p:txBody>
          <a:bodyPr vert="horz" wrap="square" lIns="0" tIns="12700" rIns="0" bIns="0" rtlCol="0">
            <a:spAutoFit/>
          </a:bodyPr>
          <a:lstStyle/>
          <a:p>
            <a:pPr marL="12700" marR="5080" lvl="0" indent="0" defTabSz="914400" eaLnBrk="1" fontAlgn="auto" latinLnBrk="0" hangingPunct="1">
              <a:lnSpc>
                <a:spcPct val="105000"/>
              </a:lnSpc>
              <a:spcBef>
                <a:spcPts val="10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Lead</a:t>
            </a:r>
            <a:r>
              <a:rPr kumimoji="0" lang="en-US" sz="1600" b="1" i="0" u="none" strike="noStrike" kern="0" cap="none" spc="-5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600" b="1"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with </a:t>
            </a:r>
            <a:r>
              <a:rPr kumimoji="0" lang="en-US" sz="1600" b="1"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ambition</a:t>
            </a:r>
            <a:endPar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7" name="object 9">
            <a:extLst>
              <a:ext uri="{FF2B5EF4-FFF2-40B4-BE49-F238E27FC236}">
                <a16:creationId xmlns:a16="http://schemas.microsoft.com/office/drawing/2014/main" id="{EAA21647-D4C7-E3BC-D554-316431B598AA}"/>
              </a:ext>
            </a:extLst>
          </p:cNvPr>
          <p:cNvSpPr txBox="1"/>
          <p:nvPr/>
        </p:nvSpPr>
        <p:spPr>
          <a:xfrm>
            <a:off x="753173" y="3358053"/>
            <a:ext cx="2441575" cy="1890326"/>
          </a:xfrm>
          <a:prstGeom prst="rect">
            <a:avLst/>
          </a:prstGeom>
        </p:spPr>
        <p:txBody>
          <a:bodyPr vert="horz" wrap="square" lIns="0" tIns="12700" rIns="0" bIns="0" rtlCol="0" anchor="t">
            <a:spAutoFit/>
          </a:bodyPr>
          <a:lstStyle/>
          <a:p>
            <a:pPr marL="12700" marR="5080" lvl="0" indent="0" defTabSz="914400" eaLnBrk="1" fontAlgn="auto" latinLnBrk="0" hangingPunct="1">
              <a:lnSpc>
                <a:spcPct val="110000"/>
              </a:lnSpc>
              <a:spcBef>
                <a:spcPts val="10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Aligning</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your</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internal</a:t>
            </a:r>
            <a:r>
              <a:rPr kumimoji="0" lang="en-US" sz="1400" b="0" i="0" u="none" strike="noStrike" kern="0" cap="none" spc="-4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audience</a:t>
            </a:r>
            <a:r>
              <a:rPr kumimoji="0" lang="en-US" sz="1400" b="0" i="0" u="none" strike="noStrike" kern="0" cap="none" spc="-4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is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critical.</a:t>
            </a:r>
            <a:r>
              <a:rPr kumimoji="0" lang="en-US" sz="1400" b="0" i="0" u="none" strike="noStrike" kern="0" cap="none" spc="18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Clarifying</a:t>
            </a:r>
            <a:r>
              <a:rPr kumimoji="0" lang="en-US" sz="1400" b="0" i="0" u="none" strike="noStrike" kern="0" cap="none" spc="-4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your</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purpose</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and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core</a:t>
            </a:r>
            <a:r>
              <a:rPr kumimoji="0" lang="en-US" sz="1400" b="0" i="0" u="none" strike="noStrike" kern="0" cap="none" spc="-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sustainability</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goals will</a:t>
            </a:r>
            <a:r>
              <a:rPr kumimoji="0" lang="en-US" sz="1400" b="0" i="0" u="none" strike="noStrike" kern="0" cap="none" spc="-1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help</a:t>
            </a:r>
            <a:r>
              <a:rPr kumimoji="0" lang="en-US" sz="1400" b="0" i="0" u="none" strike="noStrike" kern="0" cap="none" spc="-1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you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meet</a:t>
            </a:r>
            <a:r>
              <a:rPr kumimoji="0" lang="en-US" sz="1400" b="0" i="0" u="none" strike="noStrike" kern="0" cap="none" spc="-5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targets</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from</a:t>
            </a:r>
            <a:r>
              <a:rPr kumimoji="0" lang="en-US" sz="1400" b="0" i="0" u="none" strike="noStrike" kern="0" cap="none" spc="-5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day</a:t>
            </a:r>
            <a:r>
              <a:rPr kumimoji="0" lang="en-US" sz="1400" b="0" i="0" u="none" strike="noStrike" kern="0" cap="none" spc="-5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one.</a:t>
            </a:r>
            <a:r>
              <a:rPr kumimoji="0" lang="en-US" sz="1400" b="0" i="0" u="none" strike="noStrike" kern="0" cap="none" spc="-4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3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An </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“Everybody</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in”</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mindset</a:t>
            </a:r>
            <a:r>
              <a:rPr kumimoji="0" lang="en-US" sz="1400" b="0" i="0" u="none" strike="noStrike" kern="0" cap="none" spc="-1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will</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yield </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improved</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results</a:t>
            </a:r>
            <a:r>
              <a:rPr kumimoji="0" lang="en-US" sz="1400" b="0" i="0" u="none" strike="noStrike" kern="0" cap="none" spc="-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and</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amplify</a:t>
            </a:r>
            <a:r>
              <a:rPr kumimoji="0" lang="en-US" sz="1400" b="0" i="0" u="none" strike="noStrike" kern="0" cap="none" spc="-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your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message.</a:t>
            </a:r>
            <a:endParaRPr lang="en-US" sz="1400" b="0" i="0" u="none" strike="noStrike" kern="0" cap="none" spc="0" normalizeH="0" baseline="0" noProof="0" dirty="0">
              <a:ln>
                <a:noFill/>
              </a:ln>
              <a:solidFill>
                <a:sysClr val="windowText" lastClr="000000"/>
              </a:solidFill>
              <a:effectLst/>
              <a:uLnTx/>
              <a:uFillTx/>
              <a:latin typeface="Arial" panose="020B0604020202020204" pitchFamily="34" charset="0"/>
              <a:ea typeface="Open Sans"/>
              <a:cs typeface="Arial" panose="020B0604020202020204" pitchFamily="34" charset="0"/>
            </a:endParaRPr>
          </a:p>
        </p:txBody>
      </p:sp>
      <p:grpSp>
        <p:nvGrpSpPr>
          <p:cNvPr id="188" name="object 12">
            <a:extLst>
              <a:ext uri="{FF2B5EF4-FFF2-40B4-BE49-F238E27FC236}">
                <a16:creationId xmlns:a16="http://schemas.microsoft.com/office/drawing/2014/main" id="{131F1B10-76D9-337A-4A23-510B82A0F542}"/>
              </a:ext>
            </a:extLst>
          </p:cNvPr>
          <p:cNvGrpSpPr/>
          <p:nvPr/>
        </p:nvGrpSpPr>
        <p:grpSpPr>
          <a:xfrm>
            <a:off x="754380" y="1603928"/>
            <a:ext cx="9567798" cy="965200"/>
            <a:chOff x="754380" y="1674875"/>
            <a:chExt cx="9567798" cy="965200"/>
          </a:xfrm>
        </p:grpSpPr>
        <p:sp>
          <p:nvSpPr>
            <p:cNvPr id="189" name="object 13">
              <a:extLst>
                <a:ext uri="{FF2B5EF4-FFF2-40B4-BE49-F238E27FC236}">
                  <a16:creationId xmlns:a16="http://schemas.microsoft.com/office/drawing/2014/main" id="{2AAFB92F-DB4B-D74D-04E0-BF9D3E405F16}"/>
                </a:ext>
              </a:extLst>
            </p:cNvPr>
            <p:cNvSpPr/>
            <p:nvPr/>
          </p:nvSpPr>
          <p:spPr>
            <a:xfrm>
              <a:off x="9427463" y="1680972"/>
              <a:ext cx="894715" cy="894715"/>
            </a:xfrm>
            <a:custGeom>
              <a:avLst/>
              <a:gdLst/>
              <a:ahLst/>
              <a:cxnLst/>
              <a:rect l="l" t="t" r="r" b="b"/>
              <a:pathLst>
                <a:path w="894715" h="894714">
                  <a:moveTo>
                    <a:pt x="447294" y="0"/>
                  </a:moveTo>
                  <a:lnTo>
                    <a:pt x="398557" y="2624"/>
                  </a:lnTo>
                  <a:lnTo>
                    <a:pt x="351340" y="10317"/>
                  </a:lnTo>
                  <a:lnTo>
                    <a:pt x="305916" y="22803"/>
                  </a:lnTo>
                  <a:lnTo>
                    <a:pt x="262558" y="39812"/>
                  </a:lnTo>
                  <a:lnTo>
                    <a:pt x="221538" y="61070"/>
                  </a:lnTo>
                  <a:lnTo>
                    <a:pt x="183130" y="86303"/>
                  </a:lnTo>
                  <a:lnTo>
                    <a:pt x="147606" y="115240"/>
                  </a:lnTo>
                  <a:lnTo>
                    <a:pt x="115240" y="147606"/>
                  </a:lnTo>
                  <a:lnTo>
                    <a:pt x="86303" y="183130"/>
                  </a:lnTo>
                  <a:lnTo>
                    <a:pt x="61070" y="221538"/>
                  </a:lnTo>
                  <a:lnTo>
                    <a:pt x="39812" y="262558"/>
                  </a:lnTo>
                  <a:lnTo>
                    <a:pt x="22803" y="305916"/>
                  </a:lnTo>
                  <a:lnTo>
                    <a:pt x="10317" y="351340"/>
                  </a:lnTo>
                  <a:lnTo>
                    <a:pt x="2624" y="398557"/>
                  </a:lnTo>
                  <a:lnTo>
                    <a:pt x="0" y="447293"/>
                  </a:lnTo>
                  <a:lnTo>
                    <a:pt x="2624" y="496030"/>
                  </a:lnTo>
                  <a:lnTo>
                    <a:pt x="10317" y="543247"/>
                  </a:lnTo>
                  <a:lnTo>
                    <a:pt x="22803" y="588671"/>
                  </a:lnTo>
                  <a:lnTo>
                    <a:pt x="39812" y="632029"/>
                  </a:lnTo>
                  <a:lnTo>
                    <a:pt x="61070" y="673049"/>
                  </a:lnTo>
                  <a:lnTo>
                    <a:pt x="86303" y="711457"/>
                  </a:lnTo>
                  <a:lnTo>
                    <a:pt x="115240" y="746981"/>
                  </a:lnTo>
                  <a:lnTo>
                    <a:pt x="147606" y="779347"/>
                  </a:lnTo>
                  <a:lnTo>
                    <a:pt x="183130" y="808284"/>
                  </a:lnTo>
                  <a:lnTo>
                    <a:pt x="221538" y="833517"/>
                  </a:lnTo>
                  <a:lnTo>
                    <a:pt x="262558" y="854775"/>
                  </a:lnTo>
                  <a:lnTo>
                    <a:pt x="305916" y="871784"/>
                  </a:lnTo>
                  <a:lnTo>
                    <a:pt x="351340" y="884270"/>
                  </a:lnTo>
                  <a:lnTo>
                    <a:pt x="398557" y="891963"/>
                  </a:lnTo>
                  <a:lnTo>
                    <a:pt x="447294" y="894587"/>
                  </a:lnTo>
                  <a:lnTo>
                    <a:pt x="496030" y="891963"/>
                  </a:lnTo>
                  <a:lnTo>
                    <a:pt x="543247" y="884270"/>
                  </a:lnTo>
                  <a:lnTo>
                    <a:pt x="588671" y="871784"/>
                  </a:lnTo>
                  <a:lnTo>
                    <a:pt x="632029" y="854775"/>
                  </a:lnTo>
                  <a:lnTo>
                    <a:pt x="673049" y="833517"/>
                  </a:lnTo>
                  <a:lnTo>
                    <a:pt x="711457" y="808284"/>
                  </a:lnTo>
                  <a:lnTo>
                    <a:pt x="746981" y="779347"/>
                  </a:lnTo>
                  <a:lnTo>
                    <a:pt x="779347" y="746981"/>
                  </a:lnTo>
                  <a:lnTo>
                    <a:pt x="808284" y="711457"/>
                  </a:lnTo>
                  <a:lnTo>
                    <a:pt x="833517" y="673049"/>
                  </a:lnTo>
                  <a:lnTo>
                    <a:pt x="854775" y="632029"/>
                  </a:lnTo>
                  <a:lnTo>
                    <a:pt x="871784" y="588671"/>
                  </a:lnTo>
                  <a:lnTo>
                    <a:pt x="884270" y="543247"/>
                  </a:lnTo>
                  <a:lnTo>
                    <a:pt x="891963" y="496030"/>
                  </a:lnTo>
                  <a:lnTo>
                    <a:pt x="894588" y="447293"/>
                  </a:lnTo>
                  <a:lnTo>
                    <a:pt x="891963" y="398557"/>
                  </a:lnTo>
                  <a:lnTo>
                    <a:pt x="884270" y="351340"/>
                  </a:lnTo>
                  <a:lnTo>
                    <a:pt x="871784" y="305916"/>
                  </a:lnTo>
                  <a:lnTo>
                    <a:pt x="854775" y="262558"/>
                  </a:lnTo>
                  <a:lnTo>
                    <a:pt x="833517" y="221538"/>
                  </a:lnTo>
                  <a:lnTo>
                    <a:pt x="808284" y="183130"/>
                  </a:lnTo>
                  <a:lnTo>
                    <a:pt x="779347" y="147606"/>
                  </a:lnTo>
                  <a:lnTo>
                    <a:pt x="746981" y="115240"/>
                  </a:lnTo>
                  <a:lnTo>
                    <a:pt x="711457" y="86303"/>
                  </a:lnTo>
                  <a:lnTo>
                    <a:pt x="673049" y="61070"/>
                  </a:lnTo>
                  <a:lnTo>
                    <a:pt x="632029" y="39812"/>
                  </a:lnTo>
                  <a:lnTo>
                    <a:pt x="588671" y="22803"/>
                  </a:lnTo>
                  <a:lnTo>
                    <a:pt x="543247" y="10317"/>
                  </a:lnTo>
                  <a:lnTo>
                    <a:pt x="496030" y="2624"/>
                  </a:lnTo>
                  <a:lnTo>
                    <a:pt x="447294" y="0"/>
                  </a:lnTo>
                  <a:close/>
                </a:path>
              </a:pathLst>
            </a:custGeom>
            <a:solidFill>
              <a:srgbClr val="92D05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0" name="object 14">
              <a:extLst>
                <a:ext uri="{FF2B5EF4-FFF2-40B4-BE49-F238E27FC236}">
                  <a16:creationId xmlns:a16="http://schemas.microsoft.com/office/drawing/2014/main" id="{45F98F18-7DF5-7836-F8A4-7C0D3DC89714}"/>
                </a:ext>
              </a:extLst>
            </p:cNvPr>
            <p:cNvSpPr/>
            <p:nvPr/>
          </p:nvSpPr>
          <p:spPr>
            <a:xfrm>
              <a:off x="9747503" y="1947068"/>
              <a:ext cx="297815" cy="387350"/>
            </a:xfrm>
            <a:custGeom>
              <a:avLst/>
              <a:gdLst/>
              <a:ahLst/>
              <a:cxnLst/>
              <a:rect l="l" t="t" r="r" b="b"/>
              <a:pathLst>
                <a:path w="297815" h="387350">
                  <a:moveTo>
                    <a:pt x="20942" y="387102"/>
                  </a:moveTo>
                  <a:lnTo>
                    <a:pt x="6035" y="387102"/>
                  </a:lnTo>
                  <a:lnTo>
                    <a:pt x="0" y="381013"/>
                  </a:lnTo>
                  <a:lnTo>
                    <a:pt x="0" y="35388"/>
                  </a:lnTo>
                  <a:lnTo>
                    <a:pt x="2474" y="30927"/>
                  </a:lnTo>
                  <a:lnTo>
                    <a:pt x="51217" y="7807"/>
                  </a:lnTo>
                  <a:lnTo>
                    <a:pt x="98375" y="120"/>
                  </a:lnTo>
                  <a:lnTo>
                    <a:pt x="102962" y="0"/>
                  </a:lnTo>
                  <a:lnTo>
                    <a:pt x="107488" y="60"/>
                  </a:lnTo>
                  <a:lnTo>
                    <a:pt x="160638" y="9033"/>
                  </a:lnTo>
                  <a:lnTo>
                    <a:pt x="201980" y="24119"/>
                  </a:lnTo>
                  <a:lnTo>
                    <a:pt x="212383" y="26707"/>
                  </a:lnTo>
                  <a:lnTo>
                    <a:pt x="103686" y="26707"/>
                  </a:lnTo>
                  <a:lnTo>
                    <a:pt x="100125" y="26827"/>
                  </a:lnTo>
                  <a:lnTo>
                    <a:pt x="81406" y="28478"/>
                  </a:lnTo>
                  <a:lnTo>
                    <a:pt x="62902" y="32524"/>
                  </a:lnTo>
                  <a:lnTo>
                    <a:pt x="44738" y="38967"/>
                  </a:lnTo>
                  <a:lnTo>
                    <a:pt x="27038" y="47807"/>
                  </a:lnTo>
                  <a:lnTo>
                    <a:pt x="27038" y="180318"/>
                  </a:lnTo>
                  <a:lnTo>
                    <a:pt x="183827" y="180318"/>
                  </a:lnTo>
                  <a:lnTo>
                    <a:pt x="201987" y="187127"/>
                  </a:lnTo>
                  <a:lnTo>
                    <a:pt x="213509" y="190058"/>
                  </a:lnTo>
                  <a:lnTo>
                    <a:pt x="118410" y="190058"/>
                  </a:lnTo>
                  <a:lnTo>
                    <a:pt x="77749" y="191772"/>
                  </a:lnTo>
                  <a:lnTo>
                    <a:pt x="46435" y="200721"/>
                  </a:lnTo>
                  <a:lnTo>
                    <a:pt x="27038" y="210099"/>
                  </a:lnTo>
                  <a:lnTo>
                    <a:pt x="27038" y="381013"/>
                  </a:lnTo>
                  <a:lnTo>
                    <a:pt x="20942" y="387102"/>
                  </a:lnTo>
                  <a:close/>
                </a:path>
                <a:path w="297815" h="387350">
                  <a:moveTo>
                    <a:pt x="295700" y="32012"/>
                  </a:moveTo>
                  <a:lnTo>
                    <a:pt x="255534" y="32012"/>
                  </a:lnTo>
                  <a:lnTo>
                    <a:pt x="271950" y="31228"/>
                  </a:lnTo>
                  <a:lnTo>
                    <a:pt x="277382" y="27792"/>
                  </a:lnTo>
                  <a:lnTo>
                    <a:pt x="281486" y="25561"/>
                  </a:lnTo>
                  <a:lnTo>
                    <a:pt x="286797" y="25682"/>
                  </a:lnTo>
                  <a:lnTo>
                    <a:pt x="294824" y="30444"/>
                  </a:lnTo>
                  <a:lnTo>
                    <a:pt x="295700" y="32012"/>
                  </a:lnTo>
                  <a:close/>
                </a:path>
                <a:path w="297815" h="387350">
                  <a:moveTo>
                    <a:pt x="256982" y="59020"/>
                  </a:moveTo>
                  <a:lnTo>
                    <a:pt x="239622" y="58795"/>
                  </a:lnTo>
                  <a:lnTo>
                    <a:pt x="218681" y="56044"/>
                  </a:lnTo>
                  <a:lnTo>
                    <a:pt x="194152" y="49958"/>
                  </a:lnTo>
                  <a:lnTo>
                    <a:pt x="152369" y="34680"/>
                  </a:lnTo>
                  <a:lnTo>
                    <a:pt x="138577" y="30851"/>
                  </a:lnTo>
                  <a:lnTo>
                    <a:pt x="124707" y="28267"/>
                  </a:lnTo>
                  <a:lnTo>
                    <a:pt x="110807" y="26948"/>
                  </a:lnTo>
                  <a:lnTo>
                    <a:pt x="107247" y="26767"/>
                  </a:lnTo>
                  <a:lnTo>
                    <a:pt x="103686" y="26707"/>
                  </a:lnTo>
                  <a:lnTo>
                    <a:pt x="212383" y="26707"/>
                  </a:lnTo>
                  <a:lnTo>
                    <a:pt x="223622" y="29502"/>
                  </a:lnTo>
                  <a:lnTo>
                    <a:pt x="241440" y="31845"/>
                  </a:lnTo>
                  <a:lnTo>
                    <a:pt x="255534" y="32012"/>
                  </a:lnTo>
                  <a:lnTo>
                    <a:pt x="295700" y="32012"/>
                  </a:lnTo>
                  <a:lnTo>
                    <a:pt x="297419" y="35086"/>
                  </a:lnTo>
                  <a:lnTo>
                    <a:pt x="297419" y="56790"/>
                  </a:lnTo>
                  <a:lnTo>
                    <a:pt x="270381" y="56790"/>
                  </a:lnTo>
                  <a:lnTo>
                    <a:pt x="265975" y="57634"/>
                  </a:lnTo>
                  <a:lnTo>
                    <a:pt x="262655" y="58779"/>
                  </a:lnTo>
                  <a:lnTo>
                    <a:pt x="256982" y="59020"/>
                  </a:lnTo>
                  <a:close/>
                </a:path>
                <a:path w="297815" h="387350">
                  <a:moveTo>
                    <a:pt x="297419" y="195088"/>
                  </a:moveTo>
                  <a:lnTo>
                    <a:pt x="255413" y="195088"/>
                  </a:lnTo>
                  <a:lnTo>
                    <a:pt x="262595" y="194666"/>
                  </a:lnTo>
                  <a:lnTo>
                    <a:pt x="266941" y="193701"/>
                  </a:lnTo>
                  <a:lnTo>
                    <a:pt x="270381" y="192797"/>
                  </a:lnTo>
                  <a:lnTo>
                    <a:pt x="270381" y="56790"/>
                  </a:lnTo>
                  <a:lnTo>
                    <a:pt x="297419" y="56790"/>
                  </a:lnTo>
                  <a:lnTo>
                    <a:pt x="297419" y="195088"/>
                  </a:lnTo>
                  <a:close/>
                </a:path>
                <a:path w="297815" h="387350">
                  <a:moveTo>
                    <a:pt x="183827" y="180318"/>
                  </a:moveTo>
                  <a:lnTo>
                    <a:pt x="27038" y="180318"/>
                  </a:lnTo>
                  <a:lnTo>
                    <a:pt x="53648" y="170373"/>
                  </a:lnTo>
                  <a:lnTo>
                    <a:pt x="88643" y="163565"/>
                  </a:lnTo>
                  <a:lnTo>
                    <a:pt x="130224" y="164456"/>
                  </a:lnTo>
                  <a:lnTo>
                    <a:pt x="176592" y="177605"/>
                  </a:lnTo>
                  <a:lnTo>
                    <a:pt x="183827" y="180318"/>
                  </a:lnTo>
                  <a:close/>
                </a:path>
                <a:path w="297815" h="387350">
                  <a:moveTo>
                    <a:pt x="256862" y="221916"/>
                  </a:moveTo>
                  <a:lnTo>
                    <a:pt x="239433" y="221763"/>
                  </a:lnTo>
                  <a:lnTo>
                    <a:pt x="218462" y="219022"/>
                  </a:lnTo>
                  <a:lnTo>
                    <a:pt x="193938" y="212844"/>
                  </a:lnTo>
                  <a:lnTo>
                    <a:pt x="165849" y="202383"/>
                  </a:lnTo>
                  <a:lnTo>
                    <a:pt x="118410" y="190058"/>
                  </a:lnTo>
                  <a:lnTo>
                    <a:pt x="213509" y="190058"/>
                  </a:lnTo>
                  <a:lnTo>
                    <a:pt x="223539" y="192609"/>
                  </a:lnTo>
                  <a:lnTo>
                    <a:pt x="241324" y="194959"/>
                  </a:lnTo>
                  <a:lnTo>
                    <a:pt x="297419" y="195088"/>
                  </a:lnTo>
                  <a:lnTo>
                    <a:pt x="297358" y="207085"/>
                  </a:lnTo>
                  <a:lnTo>
                    <a:pt x="294643" y="211727"/>
                  </a:lnTo>
                  <a:lnTo>
                    <a:pt x="290478" y="214018"/>
                  </a:lnTo>
                  <a:lnTo>
                    <a:pt x="288154" y="215091"/>
                  </a:lnTo>
                  <a:lnTo>
                    <a:pt x="281478" y="217537"/>
                  </a:lnTo>
                  <a:lnTo>
                    <a:pt x="270898" y="220198"/>
                  </a:lnTo>
                  <a:lnTo>
                    <a:pt x="256862" y="221916"/>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1" name="object 15">
              <a:extLst>
                <a:ext uri="{FF2B5EF4-FFF2-40B4-BE49-F238E27FC236}">
                  <a16:creationId xmlns:a16="http://schemas.microsoft.com/office/drawing/2014/main" id="{53CC5707-B3DE-105A-3448-B395B049A022}"/>
                </a:ext>
              </a:extLst>
            </p:cNvPr>
            <p:cNvSpPr/>
            <p:nvPr/>
          </p:nvSpPr>
          <p:spPr>
            <a:xfrm>
              <a:off x="754380" y="1674875"/>
              <a:ext cx="6632575" cy="965200"/>
            </a:xfrm>
            <a:custGeom>
              <a:avLst/>
              <a:gdLst/>
              <a:ahLst/>
              <a:cxnLst/>
              <a:rect l="l" t="t" r="r" b="b"/>
              <a:pathLst>
                <a:path w="6632575" h="965200">
                  <a:moveTo>
                    <a:pt x="894588" y="517398"/>
                  </a:moveTo>
                  <a:lnTo>
                    <a:pt x="891959" y="468668"/>
                  </a:lnTo>
                  <a:lnTo>
                    <a:pt x="884262" y="421449"/>
                  </a:lnTo>
                  <a:lnTo>
                    <a:pt x="871778" y="376021"/>
                  </a:lnTo>
                  <a:lnTo>
                    <a:pt x="854773" y="332663"/>
                  </a:lnTo>
                  <a:lnTo>
                    <a:pt x="833513" y="291642"/>
                  </a:lnTo>
                  <a:lnTo>
                    <a:pt x="808278" y="253238"/>
                  </a:lnTo>
                  <a:lnTo>
                    <a:pt x="779335" y="217716"/>
                  </a:lnTo>
                  <a:lnTo>
                    <a:pt x="746975" y="185356"/>
                  </a:lnTo>
                  <a:lnTo>
                    <a:pt x="711454" y="156413"/>
                  </a:lnTo>
                  <a:lnTo>
                    <a:pt x="673036" y="131178"/>
                  </a:lnTo>
                  <a:lnTo>
                    <a:pt x="632028" y="109918"/>
                  </a:lnTo>
                  <a:lnTo>
                    <a:pt x="588670" y="92913"/>
                  </a:lnTo>
                  <a:lnTo>
                    <a:pt x="543242" y="80429"/>
                  </a:lnTo>
                  <a:lnTo>
                    <a:pt x="496023" y="72732"/>
                  </a:lnTo>
                  <a:lnTo>
                    <a:pt x="447294" y="70104"/>
                  </a:lnTo>
                  <a:lnTo>
                    <a:pt x="398551" y="72732"/>
                  </a:lnTo>
                  <a:lnTo>
                    <a:pt x="351332" y="80429"/>
                  </a:lnTo>
                  <a:lnTo>
                    <a:pt x="305904" y="92913"/>
                  </a:lnTo>
                  <a:lnTo>
                    <a:pt x="262547" y="109918"/>
                  </a:lnTo>
                  <a:lnTo>
                    <a:pt x="221538" y="131178"/>
                  </a:lnTo>
                  <a:lnTo>
                    <a:pt x="183121" y="156413"/>
                  </a:lnTo>
                  <a:lnTo>
                    <a:pt x="147599" y="185356"/>
                  </a:lnTo>
                  <a:lnTo>
                    <a:pt x="115239" y="217716"/>
                  </a:lnTo>
                  <a:lnTo>
                    <a:pt x="86296" y="253238"/>
                  </a:lnTo>
                  <a:lnTo>
                    <a:pt x="61061" y="291642"/>
                  </a:lnTo>
                  <a:lnTo>
                    <a:pt x="39801" y="332663"/>
                  </a:lnTo>
                  <a:lnTo>
                    <a:pt x="22796" y="376021"/>
                  </a:lnTo>
                  <a:lnTo>
                    <a:pt x="10312" y="421449"/>
                  </a:lnTo>
                  <a:lnTo>
                    <a:pt x="2616" y="468668"/>
                  </a:lnTo>
                  <a:lnTo>
                    <a:pt x="0" y="517398"/>
                  </a:lnTo>
                  <a:lnTo>
                    <a:pt x="2616" y="566140"/>
                  </a:lnTo>
                  <a:lnTo>
                    <a:pt x="10312" y="613359"/>
                  </a:lnTo>
                  <a:lnTo>
                    <a:pt x="22796" y="658787"/>
                  </a:lnTo>
                  <a:lnTo>
                    <a:pt x="39801" y="702144"/>
                  </a:lnTo>
                  <a:lnTo>
                    <a:pt x="61061" y="743153"/>
                  </a:lnTo>
                  <a:lnTo>
                    <a:pt x="86296" y="781570"/>
                  </a:lnTo>
                  <a:lnTo>
                    <a:pt x="115239" y="817092"/>
                  </a:lnTo>
                  <a:lnTo>
                    <a:pt x="147599" y="849452"/>
                  </a:lnTo>
                  <a:lnTo>
                    <a:pt x="183121" y="878395"/>
                  </a:lnTo>
                  <a:lnTo>
                    <a:pt x="221538" y="903630"/>
                  </a:lnTo>
                  <a:lnTo>
                    <a:pt x="262547" y="924890"/>
                  </a:lnTo>
                  <a:lnTo>
                    <a:pt x="305904" y="941895"/>
                  </a:lnTo>
                  <a:lnTo>
                    <a:pt x="351332" y="954379"/>
                  </a:lnTo>
                  <a:lnTo>
                    <a:pt x="398551" y="962075"/>
                  </a:lnTo>
                  <a:lnTo>
                    <a:pt x="447294" y="964692"/>
                  </a:lnTo>
                  <a:lnTo>
                    <a:pt x="496023" y="962075"/>
                  </a:lnTo>
                  <a:lnTo>
                    <a:pt x="543242" y="954379"/>
                  </a:lnTo>
                  <a:lnTo>
                    <a:pt x="588670" y="941895"/>
                  </a:lnTo>
                  <a:lnTo>
                    <a:pt x="632028" y="924890"/>
                  </a:lnTo>
                  <a:lnTo>
                    <a:pt x="673049" y="903630"/>
                  </a:lnTo>
                  <a:lnTo>
                    <a:pt x="711454" y="878395"/>
                  </a:lnTo>
                  <a:lnTo>
                    <a:pt x="746975" y="849452"/>
                  </a:lnTo>
                  <a:lnTo>
                    <a:pt x="779335" y="817092"/>
                  </a:lnTo>
                  <a:lnTo>
                    <a:pt x="808278" y="781570"/>
                  </a:lnTo>
                  <a:lnTo>
                    <a:pt x="833513" y="743153"/>
                  </a:lnTo>
                  <a:lnTo>
                    <a:pt x="854773" y="702144"/>
                  </a:lnTo>
                  <a:lnTo>
                    <a:pt x="871778" y="658787"/>
                  </a:lnTo>
                  <a:lnTo>
                    <a:pt x="884262" y="613359"/>
                  </a:lnTo>
                  <a:lnTo>
                    <a:pt x="891959" y="566140"/>
                  </a:lnTo>
                  <a:lnTo>
                    <a:pt x="894588" y="517398"/>
                  </a:lnTo>
                  <a:close/>
                </a:path>
                <a:path w="6632575" h="965200">
                  <a:moveTo>
                    <a:pt x="3628644" y="517398"/>
                  </a:moveTo>
                  <a:lnTo>
                    <a:pt x="3626015" y="468668"/>
                  </a:lnTo>
                  <a:lnTo>
                    <a:pt x="3618319" y="421449"/>
                  </a:lnTo>
                  <a:lnTo>
                    <a:pt x="3605834" y="376021"/>
                  </a:lnTo>
                  <a:lnTo>
                    <a:pt x="3588829" y="332663"/>
                  </a:lnTo>
                  <a:lnTo>
                    <a:pt x="3567569" y="291642"/>
                  </a:lnTo>
                  <a:lnTo>
                    <a:pt x="3542334" y="253238"/>
                  </a:lnTo>
                  <a:lnTo>
                    <a:pt x="3513391" y="217716"/>
                  </a:lnTo>
                  <a:lnTo>
                    <a:pt x="3481032" y="185356"/>
                  </a:lnTo>
                  <a:lnTo>
                    <a:pt x="3445510" y="156413"/>
                  </a:lnTo>
                  <a:lnTo>
                    <a:pt x="3407105" y="131178"/>
                  </a:lnTo>
                  <a:lnTo>
                    <a:pt x="3366084" y="109918"/>
                  </a:lnTo>
                  <a:lnTo>
                    <a:pt x="3322726" y="92913"/>
                  </a:lnTo>
                  <a:lnTo>
                    <a:pt x="3277298" y="80429"/>
                  </a:lnTo>
                  <a:lnTo>
                    <a:pt x="3230080" y="72732"/>
                  </a:lnTo>
                  <a:lnTo>
                    <a:pt x="3181350" y="70104"/>
                  </a:lnTo>
                  <a:lnTo>
                    <a:pt x="3132607" y="72732"/>
                  </a:lnTo>
                  <a:lnTo>
                    <a:pt x="3085388" y="80429"/>
                  </a:lnTo>
                  <a:lnTo>
                    <a:pt x="3039961" y="92913"/>
                  </a:lnTo>
                  <a:lnTo>
                    <a:pt x="2996603" y="109918"/>
                  </a:lnTo>
                  <a:lnTo>
                    <a:pt x="2955594" y="131178"/>
                  </a:lnTo>
                  <a:lnTo>
                    <a:pt x="2917177" y="156413"/>
                  </a:lnTo>
                  <a:lnTo>
                    <a:pt x="2881655" y="185356"/>
                  </a:lnTo>
                  <a:lnTo>
                    <a:pt x="2849295" y="217716"/>
                  </a:lnTo>
                  <a:lnTo>
                    <a:pt x="2820352" y="253238"/>
                  </a:lnTo>
                  <a:lnTo>
                    <a:pt x="2795117" y="291642"/>
                  </a:lnTo>
                  <a:lnTo>
                    <a:pt x="2773857" y="332663"/>
                  </a:lnTo>
                  <a:lnTo>
                    <a:pt x="2756852" y="376021"/>
                  </a:lnTo>
                  <a:lnTo>
                    <a:pt x="2744368" y="421449"/>
                  </a:lnTo>
                  <a:lnTo>
                    <a:pt x="2736672" y="468668"/>
                  </a:lnTo>
                  <a:lnTo>
                    <a:pt x="2734056" y="517398"/>
                  </a:lnTo>
                  <a:lnTo>
                    <a:pt x="2736672" y="566140"/>
                  </a:lnTo>
                  <a:lnTo>
                    <a:pt x="2744368" y="613359"/>
                  </a:lnTo>
                  <a:lnTo>
                    <a:pt x="2756852" y="658787"/>
                  </a:lnTo>
                  <a:lnTo>
                    <a:pt x="2773857" y="702144"/>
                  </a:lnTo>
                  <a:lnTo>
                    <a:pt x="2795117" y="743153"/>
                  </a:lnTo>
                  <a:lnTo>
                    <a:pt x="2820352" y="781570"/>
                  </a:lnTo>
                  <a:lnTo>
                    <a:pt x="2849295" y="817092"/>
                  </a:lnTo>
                  <a:lnTo>
                    <a:pt x="2881655" y="849452"/>
                  </a:lnTo>
                  <a:lnTo>
                    <a:pt x="2917177" y="878395"/>
                  </a:lnTo>
                  <a:lnTo>
                    <a:pt x="2955594" y="903630"/>
                  </a:lnTo>
                  <a:lnTo>
                    <a:pt x="2996603" y="924890"/>
                  </a:lnTo>
                  <a:lnTo>
                    <a:pt x="3039961" y="941895"/>
                  </a:lnTo>
                  <a:lnTo>
                    <a:pt x="3085388" y="954379"/>
                  </a:lnTo>
                  <a:lnTo>
                    <a:pt x="3132607" y="962075"/>
                  </a:lnTo>
                  <a:lnTo>
                    <a:pt x="3181350" y="964692"/>
                  </a:lnTo>
                  <a:lnTo>
                    <a:pt x="3230080" y="962075"/>
                  </a:lnTo>
                  <a:lnTo>
                    <a:pt x="3277298" y="954379"/>
                  </a:lnTo>
                  <a:lnTo>
                    <a:pt x="3322726" y="941895"/>
                  </a:lnTo>
                  <a:lnTo>
                    <a:pt x="3366084" y="924890"/>
                  </a:lnTo>
                  <a:lnTo>
                    <a:pt x="3407105" y="903630"/>
                  </a:lnTo>
                  <a:lnTo>
                    <a:pt x="3445510" y="878395"/>
                  </a:lnTo>
                  <a:lnTo>
                    <a:pt x="3481032" y="849452"/>
                  </a:lnTo>
                  <a:lnTo>
                    <a:pt x="3513391" y="817092"/>
                  </a:lnTo>
                  <a:lnTo>
                    <a:pt x="3542334" y="781570"/>
                  </a:lnTo>
                  <a:lnTo>
                    <a:pt x="3567569" y="743153"/>
                  </a:lnTo>
                  <a:lnTo>
                    <a:pt x="3588829" y="702144"/>
                  </a:lnTo>
                  <a:lnTo>
                    <a:pt x="3605834" y="658787"/>
                  </a:lnTo>
                  <a:lnTo>
                    <a:pt x="3618319" y="613359"/>
                  </a:lnTo>
                  <a:lnTo>
                    <a:pt x="3626015" y="566140"/>
                  </a:lnTo>
                  <a:lnTo>
                    <a:pt x="3628644" y="517398"/>
                  </a:lnTo>
                  <a:close/>
                </a:path>
                <a:path w="6632575" h="965200">
                  <a:moveTo>
                    <a:pt x="6632448" y="447294"/>
                  </a:moveTo>
                  <a:lnTo>
                    <a:pt x="6629819" y="398564"/>
                  </a:lnTo>
                  <a:lnTo>
                    <a:pt x="6622123" y="351345"/>
                  </a:lnTo>
                  <a:lnTo>
                    <a:pt x="6609639" y="305917"/>
                  </a:lnTo>
                  <a:lnTo>
                    <a:pt x="6592633" y="262559"/>
                  </a:lnTo>
                  <a:lnTo>
                    <a:pt x="6571374" y="221538"/>
                  </a:lnTo>
                  <a:lnTo>
                    <a:pt x="6546139" y="183134"/>
                  </a:lnTo>
                  <a:lnTo>
                    <a:pt x="6517195" y="147612"/>
                  </a:lnTo>
                  <a:lnTo>
                    <a:pt x="6484836" y="115252"/>
                  </a:lnTo>
                  <a:lnTo>
                    <a:pt x="6449314" y="86309"/>
                  </a:lnTo>
                  <a:lnTo>
                    <a:pt x="6410909" y="61074"/>
                  </a:lnTo>
                  <a:lnTo>
                    <a:pt x="6369888" y="39814"/>
                  </a:lnTo>
                  <a:lnTo>
                    <a:pt x="6326530" y="22809"/>
                  </a:lnTo>
                  <a:lnTo>
                    <a:pt x="6281102" y="10325"/>
                  </a:lnTo>
                  <a:lnTo>
                    <a:pt x="6233884" y="2628"/>
                  </a:lnTo>
                  <a:lnTo>
                    <a:pt x="6185154" y="0"/>
                  </a:lnTo>
                  <a:lnTo>
                    <a:pt x="6136411" y="2628"/>
                  </a:lnTo>
                  <a:lnTo>
                    <a:pt x="6089193" y="10325"/>
                  </a:lnTo>
                  <a:lnTo>
                    <a:pt x="6043765" y="22809"/>
                  </a:lnTo>
                  <a:lnTo>
                    <a:pt x="6000407" y="39814"/>
                  </a:lnTo>
                  <a:lnTo>
                    <a:pt x="5959399" y="61074"/>
                  </a:lnTo>
                  <a:lnTo>
                    <a:pt x="5920981" y="86309"/>
                  </a:lnTo>
                  <a:lnTo>
                    <a:pt x="5885459" y="115252"/>
                  </a:lnTo>
                  <a:lnTo>
                    <a:pt x="5853100" y="147612"/>
                  </a:lnTo>
                  <a:lnTo>
                    <a:pt x="5824156" y="183134"/>
                  </a:lnTo>
                  <a:lnTo>
                    <a:pt x="5798921" y="221538"/>
                  </a:lnTo>
                  <a:lnTo>
                    <a:pt x="5777662" y="262559"/>
                  </a:lnTo>
                  <a:lnTo>
                    <a:pt x="5760656" y="305917"/>
                  </a:lnTo>
                  <a:lnTo>
                    <a:pt x="5748172" y="351345"/>
                  </a:lnTo>
                  <a:lnTo>
                    <a:pt x="5740476" y="398564"/>
                  </a:lnTo>
                  <a:lnTo>
                    <a:pt x="5737860" y="447294"/>
                  </a:lnTo>
                  <a:lnTo>
                    <a:pt x="5740476" y="496036"/>
                  </a:lnTo>
                  <a:lnTo>
                    <a:pt x="5748172" y="543255"/>
                  </a:lnTo>
                  <a:lnTo>
                    <a:pt x="5760656" y="588683"/>
                  </a:lnTo>
                  <a:lnTo>
                    <a:pt x="5777662" y="632040"/>
                  </a:lnTo>
                  <a:lnTo>
                    <a:pt x="5798921" y="673049"/>
                  </a:lnTo>
                  <a:lnTo>
                    <a:pt x="5824156" y="711466"/>
                  </a:lnTo>
                  <a:lnTo>
                    <a:pt x="5853100" y="746988"/>
                  </a:lnTo>
                  <a:lnTo>
                    <a:pt x="5885459" y="779348"/>
                  </a:lnTo>
                  <a:lnTo>
                    <a:pt x="5920981" y="808291"/>
                  </a:lnTo>
                  <a:lnTo>
                    <a:pt x="5959399" y="833526"/>
                  </a:lnTo>
                  <a:lnTo>
                    <a:pt x="6000407" y="854786"/>
                  </a:lnTo>
                  <a:lnTo>
                    <a:pt x="6043765" y="871791"/>
                  </a:lnTo>
                  <a:lnTo>
                    <a:pt x="6089193" y="884275"/>
                  </a:lnTo>
                  <a:lnTo>
                    <a:pt x="6136411" y="891971"/>
                  </a:lnTo>
                  <a:lnTo>
                    <a:pt x="6185154" y="894588"/>
                  </a:lnTo>
                  <a:lnTo>
                    <a:pt x="6233884" y="891971"/>
                  </a:lnTo>
                  <a:lnTo>
                    <a:pt x="6281102" y="884275"/>
                  </a:lnTo>
                  <a:lnTo>
                    <a:pt x="6326530" y="871791"/>
                  </a:lnTo>
                  <a:lnTo>
                    <a:pt x="6369888" y="854786"/>
                  </a:lnTo>
                  <a:lnTo>
                    <a:pt x="6410909" y="833526"/>
                  </a:lnTo>
                  <a:lnTo>
                    <a:pt x="6449314" y="808291"/>
                  </a:lnTo>
                  <a:lnTo>
                    <a:pt x="6484836" y="779348"/>
                  </a:lnTo>
                  <a:lnTo>
                    <a:pt x="6517195" y="746988"/>
                  </a:lnTo>
                  <a:lnTo>
                    <a:pt x="6546139" y="711466"/>
                  </a:lnTo>
                  <a:lnTo>
                    <a:pt x="6571374" y="673049"/>
                  </a:lnTo>
                  <a:lnTo>
                    <a:pt x="6592633" y="632040"/>
                  </a:lnTo>
                  <a:lnTo>
                    <a:pt x="6609639" y="588683"/>
                  </a:lnTo>
                  <a:lnTo>
                    <a:pt x="6622123" y="543255"/>
                  </a:lnTo>
                  <a:lnTo>
                    <a:pt x="6629819" y="496036"/>
                  </a:lnTo>
                  <a:lnTo>
                    <a:pt x="6632448" y="447294"/>
                  </a:lnTo>
                  <a:close/>
                </a:path>
              </a:pathLst>
            </a:custGeom>
            <a:solidFill>
              <a:srgbClr val="92D05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2" name="object 16">
              <a:extLst>
                <a:ext uri="{FF2B5EF4-FFF2-40B4-BE49-F238E27FC236}">
                  <a16:creationId xmlns:a16="http://schemas.microsoft.com/office/drawing/2014/main" id="{EAECE869-CA34-B600-7AAE-0DF658948377}"/>
                </a:ext>
              </a:extLst>
            </p:cNvPr>
            <p:cNvSpPr/>
            <p:nvPr/>
          </p:nvSpPr>
          <p:spPr>
            <a:xfrm>
              <a:off x="954786" y="1902637"/>
              <a:ext cx="6196965" cy="505459"/>
            </a:xfrm>
            <a:custGeom>
              <a:avLst/>
              <a:gdLst/>
              <a:ahLst/>
              <a:cxnLst/>
              <a:rect l="l" t="t" r="r" b="b"/>
              <a:pathLst>
                <a:path w="6196965" h="505460">
                  <a:moveTo>
                    <a:pt x="138049" y="265125"/>
                  </a:moveTo>
                  <a:lnTo>
                    <a:pt x="133654" y="243535"/>
                  </a:lnTo>
                  <a:lnTo>
                    <a:pt x="129387" y="237185"/>
                  </a:lnTo>
                  <a:lnTo>
                    <a:pt x="121704" y="225755"/>
                  </a:lnTo>
                  <a:lnTo>
                    <a:pt x="110553" y="218541"/>
                  </a:lnTo>
                  <a:lnTo>
                    <a:pt x="110553" y="265125"/>
                  </a:lnTo>
                  <a:lnTo>
                    <a:pt x="108381" y="276555"/>
                  </a:lnTo>
                  <a:lnTo>
                    <a:pt x="102425" y="285445"/>
                  </a:lnTo>
                  <a:lnTo>
                    <a:pt x="93522" y="290525"/>
                  </a:lnTo>
                  <a:lnTo>
                    <a:pt x="82550" y="293065"/>
                  </a:lnTo>
                  <a:lnTo>
                    <a:pt x="71564" y="290525"/>
                  </a:lnTo>
                  <a:lnTo>
                    <a:pt x="62674" y="285445"/>
                  </a:lnTo>
                  <a:lnTo>
                    <a:pt x="56718" y="276555"/>
                  </a:lnTo>
                  <a:lnTo>
                    <a:pt x="54533" y="265125"/>
                  </a:lnTo>
                  <a:lnTo>
                    <a:pt x="56718" y="253695"/>
                  </a:lnTo>
                  <a:lnTo>
                    <a:pt x="62674" y="244805"/>
                  </a:lnTo>
                  <a:lnTo>
                    <a:pt x="71564" y="239725"/>
                  </a:lnTo>
                  <a:lnTo>
                    <a:pt x="82550" y="237185"/>
                  </a:lnTo>
                  <a:lnTo>
                    <a:pt x="93522" y="239725"/>
                  </a:lnTo>
                  <a:lnTo>
                    <a:pt x="102425" y="244805"/>
                  </a:lnTo>
                  <a:lnTo>
                    <a:pt x="108381" y="253695"/>
                  </a:lnTo>
                  <a:lnTo>
                    <a:pt x="110553" y="265125"/>
                  </a:lnTo>
                  <a:lnTo>
                    <a:pt x="110553" y="218541"/>
                  </a:lnTo>
                  <a:lnTo>
                    <a:pt x="104063" y="214325"/>
                  </a:lnTo>
                  <a:lnTo>
                    <a:pt x="82550" y="210515"/>
                  </a:lnTo>
                  <a:lnTo>
                    <a:pt x="81076" y="210515"/>
                  </a:lnTo>
                  <a:lnTo>
                    <a:pt x="60083" y="214325"/>
                  </a:lnTo>
                  <a:lnTo>
                    <a:pt x="42938" y="227025"/>
                  </a:lnTo>
                  <a:lnTo>
                    <a:pt x="31369" y="243535"/>
                  </a:lnTo>
                  <a:lnTo>
                    <a:pt x="27114" y="265125"/>
                  </a:lnTo>
                  <a:lnTo>
                    <a:pt x="31496" y="286715"/>
                  </a:lnTo>
                  <a:lnTo>
                    <a:pt x="43421" y="304495"/>
                  </a:lnTo>
                  <a:lnTo>
                    <a:pt x="61048" y="315925"/>
                  </a:lnTo>
                  <a:lnTo>
                    <a:pt x="82550" y="321005"/>
                  </a:lnTo>
                  <a:lnTo>
                    <a:pt x="104063" y="315925"/>
                  </a:lnTo>
                  <a:lnTo>
                    <a:pt x="121704" y="304495"/>
                  </a:lnTo>
                  <a:lnTo>
                    <a:pt x="129387" y="293065"/>
                  </a:lnTo>
                  <a:lnTo>
                    <a:pt x="133654" y="286715"/>
                  </a:lnTo>
                  <a:lnTo>
                    <a:pt x="138049" y="265125"/>
                  </a:lnTo>
                  <a:close/>
                </a:path>
                <a:path w="6196965" h="505460">
                  <a:moveTo>
                    <a:pt x="151358" y="369265"/>
                  </a:moveTo>
                  <a:lnTo>
                    <a:pt x="150393" y="365455"/>
                  </a:lnTo>
                  <a:lnTo>
                    <a:pt x="148196" y="362915"/>
                  </a:lnTo>
                  <a:lnTo>
                    <a:pt x="143510" y="357835"/>
                  </a:lnTo>
                  <a:lnTo>
                    <a:pt x="135331" y="348945"/>
                  </a:lnTo>
                  <a:lnTo>
                    <a:pt x="119710" y="338785"/>
                  </a:lnTo>
                  <a:lnTo>
                    <a:pt x="101879" y="332435"/>
                  </a:lnTo>
                  <a:lnTo>
                    <a:pt x="82397" y="329895"/>
                  </a:lnTo>
                  <a:lnTo>
                    <a:pt x="50393" y="336245"/>
                  </a:lnTo>
                  <a:lnTo>
                    <a:pt x="24193" y="354025"/>
                  </a:lnTo>
                  <a:lnTo>
                    <a:pt x="6489" y="379425"/>
                  </a:lnTo>
                  <a:lnTo>
                    <a:pt x="0" y="412445"/>
                  </a:lnTo>
                  <a:lnTo>
                    <a:pt x="0" y="459435"/>
                  </a:lnTo>
                  <a:lnTo>
                    <a:pt x="6019" y="465785"/>
                  </a:lnTo>
                  <a:lnTo>
                    <a:pt x="115112" y="465785"/>
                  </a:lnTo>
                  <a:lnTo>
                    <a:pt x="27419" y="437845"/>
                  </a:lnTo>
                  <a:lnTo>
                    <a:pt x="27419" y="412445"/>
                  </a:lnTo>
                  <a:lnTo>
                    <a:pt x="31686" y="390855"/>
                  </a:lnTo>
                  <a:lnTo>
                    <a:pt x="43383" y="373075"/>
                  </a:lnTo>
                  <a:lnTo>
                    <a:pt x="60845" y="361645"/>
                  </a:lnTo>
                  <a:lnTo>
                    <a:pt x="82397" y="357835"/>
                  </a:lnTo>
                  <a:lnTo>
                    <a:pt x="95516" y="359105"/>
                  </a:lnTo>
                  <a:lnTo>
                    <a:pt x="107442" y="362915"/>
                  </a:lnTo>
                  <a:lnTo>
                    <a:pt x="117830" y="370535"/>
                  </a:lnTo>
                  <a:lnTo>
                    <a:pt x="126365" y="379425"/>
                  </a:lnTo>
                  <a:lnTo>
                    <a:pt x="130911" y="384505"/>
                  </a:lnTo>
                  <a:lnTo>
                    <a:pt x="139522" y="385775"/>
                  </a:lnTo>
                  <a:lnTo>
                    <a:pt x="145542" y="381965"/>
                  </a:lnTo>
                  <a:lnTo>
                    <a:pt x="148412" y="379425"/>
                  </a:lnTo>
                  <a:lnTo>
                    <a:pt x="150329" y="375615"/>
                  </a:lnTo>
                  <a:lnTo>
                    <a:pt x="151358" y="369265"/>
                  </a:lnTo>
                  <a:close/>
                </a:path>
                <a:path w="6196965" h="505460">
                  <a:moveTo>
                    <a:pt x="175539" y="178092"/>
                  </a:moveTo>
                  <a:lnTo>
                    <a:pt x="170243" y="172732"/>
                  </a:lnTo>
                  <a:lnTo>
                    <a:pt x="135470" y="138049"/>
                  </a:lnTo>
                  <a:lnTo>
                    <a:pt x="132981" y="135470"/>
                  </a:lnTo>
                  <a:lnTo>
                    <a:pt x="129451" y="134010"/>
                  </a:lnTo>
                  <a:lnTo>
                    <a:pt x="122237" y="134010"/>
                  </a:lnTo>
                  <a:lnTo>
                    <a:pt x="118719" y="135470"/>
                  </a:lnTo>
                  <a:lnTo>
                    <a:pt x="116141" y="138049"/>
                  </a:lnTo>
                  <a:lnTo>
                    <a:pt x="110845" y="143395"/>
                  </a:lnTo>
                  <a:lnTo>
                    <a:pt x="110845" y="152057"/>
                  </a:lnTo>
                  <a:lnTo>
                    <a:pt x="116141" y="157403"/>
                  </a:lnTo>
                  <a:lnTo>
                    <a:pt x="156273" y="197383"/>
                  </a:lnTo>
                  <a:lnTo>
                    <a:pt x="164884" y="197383"/>
                  </a:lnTo>
                  <a:lnTo>
                    <a:pt x="170243" y="192024"/>
                  </a:lnTo>
                  <a:lnTo>
                    <a:pt x="175539" y="186677"/>
                  </a:lnTo>
                  <a:lnTo>
                    <a:pt x="175539" y="178092"/>
                  </a:lnTo>
                  <a:close/>
                </a:path>
                <a:path w="6196965" h="505460">
                  <a:moveTo>
                    <a:pt x="246913" y="95719"/>
                  </a:moveTo>
                  <a:lnTo>
                    <a:pt x="240741" y="89700"/>
                  </a:lnTo>
                  <a:lnTo>
                    <a:pt x="233248" y="89700"/>
                  </a:lnTo>
                  <a:lnTo>
                    <a:pt x="225679" y="89776"/>
                  </a:lnTo>
                  <a:lnTo>
                    <a:pt x="219646" y="95719"/>
                  </a:lnTo>
                  <a:lnTo>
                    <a:pt x="219570" y="155943"/>
                  </a:lnTo>
                  <a:lnTo>
                    <a:pt x="220967" y="159461"/>
                  </a:lnTo>
                  <a:lnTo>
                    <a:pt x="226110" y="164592"/>
                  </a:lnTo>
                  <a:lnTo>
                    <a:pt x="229565" y="166065"/>
                  </a:lnTo>
                  <a:lnTo>
                    <a:pt x="236842" y="166065"/>
                  </a:lnTo>
                  <a:lnTo>
                    <a:pt x="240372" y="164592"/>
                  </a:lnTo>
                  <a:lnTo>
                    <a:pt x="245516" y="159461"/>
                  </a:lnTo>
                  <a:lnTo>
                    <a:pt x="246913" y="155943"/>
                  </a:lnTo>
                  <a:lnTo>
                    <a:pt x="246913" y="95719"/>
                  </a:lnTo>
                  <a:close/>
                </a:path>
                <a:path w="6196965" h="505460">
                  <a:moveTo>
                    <a:pt x="297789" y="276555"/>
                  </a:moveTo>
                  <a:lnTo>
                    <a:pt x="292671" y="252425"/>
                  </a:lnTo>
                  <a:lnTo>
                    <a:pt x="283984" y="239725"/>
                  </a:lnTo>
                  <a:lnTo>
                    <a:pt x="278777" y="232105"/>
                  </a:lnTo>
                  <a:lnTo>
                    <a:pt x="270294" y="226339"/>
                  </a:lnTo>
                  <a:lnTo>
                    <a:pt x="270294" y="276555"/>
                  </a:lnTo>
                  <a:lnTo>
                    <a:pt x="267411" y="290525"/>
                  </a:lnTo>
                  <a:lnTo>
                    <a:pt x="259511" y="301955"/>
                  </a:lnTo>
                  <a:lnTo>
                    <a:pt x="247751" y="310845"/>
                  </a:lnTo>
                  <a:lnTo>
                    <a:pt x="233248" y="313385"/>
                  </a:lnTo>
                  <a:lnTo>
                    <a:pt x="218706" y="310845"/>
                  </a:lnTo>
                  <a:lnTo>
                    <a:pt x="206946" y="301955"/>
                  </a:lnTo>
                  <a:lnTo>
                    <a:pt x="199072" y="290525"/>
                  </a:lnTo>
                  <a:lnTo>
                    <a:pt x="196189" y="276555"/>
                  </a:lnTo>
                  <a:lnTo>
                    <a:pt x="199072" y="262585"/>
                  </a:lnTo>
                  <a:lnTo>
                    <a:pt x="206946" y="251155"/>
                  </a:lnTo>
                  <a:lnTo>
                    <a:pt x="218706" y="243535"/>
                  </a:lnTo>
                  <a:lnTo>
                    <a:pt x="233248" y="239725"/>
                  </a:lnTo>
                  <a:lnTo>
                    <a:pt x="247751" y="243535"/>
                  </a:lnTo>
                  <a:lnTo>
                    <a:pt x="259511" y="251155"/>
                  </a:lnTo>
                  <a:lnTo>
                    <a:pt x="267411" y="262585"/>
                  </a:lnTo>
                  <a:lnTo>
                    <a:pt x="270294" y="276555"/>
                  </a:lnTo>
                  <a:lnTo>
                    <a:pt x="270294" y="226339"/>
                  </a:lnTo>
                  <a:lnTo>
                    <a:pt x="258241" y="218135"/>
                  </a:lnTo>
                  <a:lnTo>
                    <a:pt x="233248" y="213055"/>
                  </a:lnTo>
                  <a:lnTo>
                    <a:pt x="208216" y="218135"/>
                  </a:lnTo>
                  <a:lnTo>
                    <a:pt x="187680" y="232105"/>
                  </a:lnTo>
                  <a:lnTo>
                    <a:pt x="173799" y="252425"/>
                  </a:lnTo>
                  <a:lnTo>
                    <a:pt x="168706" y="276555"/>
                  </a:lnTo>
                  <a:lnTo>
                    <a:pt x="173812" y="301955"/>
                  </a:lnTo>
                  <a:lnTo>
                    <a:pt x="187718" y="322275"/>
                  </a:lnTo>
                  <a:lnTo>
                    <a:pt x="208241" y="334975"/>
                  </a:lnTo>
                  <a:lnTo>
                    <a:pt x="233248" y="340055"/>
                  </a:lnTo>
                  <a:lnTo>
                    <a:pt x="258241" y="334975"/>
                  </a:lnTo>
                  <a:lnTo>
                    <a:pt x="278777" y="322275"/>
                  </a:lnTo>
                  <a:lnTo>
                    <a:pt x="284861" y="313385"/>
                  </a:lnTo>
                  <a:lnTo>
                    <a:pt x="292671" y="301955"/>
                  </a:lnTo>
                  <a:lnTo>
                    <a:pt x="297789" y="276555"/>
                  </a:lnTo>
                  <a:close/>
                </a:path>
                <a:path w="6196965" h="505460">
                  <a:moveTo>
                    <a:pt x="329107" y="478485"/>
                  </a:moveTo>
                  <a:lnTo>
                    <a:pt x="329031" y="442925"/>
                  </a:lnTo>
                  <a:lnTo>
                    <a:pt x="328955" y="439115"/>
                  </a:lnTo>
                  <a:lnTo>
                    <a:pt x="328739" y="436575"/>
                  </a:lnTo>
                  <a:lnTo>
                    <a:pt x="328002" y="430225"/>
                  </a:lnTo>
                  <a:lnTo>
                    <a:pt x="327558" y="427685"/>
                  </a:lnTo>
                  <a:lnTo>
                    <a:pt x="326974" y="425145"/>
                  </a:lnTo>
                  <a:lnTo>
                    <a:pt x="326745" y="423875"/>
                  </a:lnTo>
                  <a:lnTo>
                    <a:pt x="326605" y="423875"/>
                  </a:lnTo>
                  <a:lnTo>
                    <a:pt x="326605" y="422605"/>
                  </a:lnTo>
                  <a:lnTo>
                    <a:pt x="326390" y="422605"/>
                  </a:lnTo>
                  <a:lnTo>
                    <a:pt x="326237" y="421335"/>
                  </a:lnTo>
                  <a:lnTo>
                    <a:pt x="326021" y="421335"/>
                  </a:lnTo>
                  <a:lnTo>
                    <a:pt x="325869" y="420065"/>
                  </a:lnTo>
                  <a:lnTo>
                    <a:pt x="324548" y="416255"/>
                  </a:lnTo>
                  <a:lnTo>
                    <a:pt x="324256" y="414985"/>
                  </a:lnTo>
                  <a:lnTo>
                    <a:pt x="324027" y="413715"/>
                  </a:lnTo>
                  <a:lnTo>
                    <a:pt x="323811" y="413715"/>
                  </a:lnTo>
                  <a:lnTo>
                    <a:pt x="323443" y="412445"/>
                  </a:lnTo>
                  <a:lnTo>
                    <a:pt x="323227" y="412445"/>
                  </a:lnTo>
                  <a:lnTo>
                    <a:pt x="322935" y="411175"/>
                  </a:lnTo>
                  <a:lnTo>
                    <a:pt x="322630" y="411175"/>
                  </a:lnTo>
                  <a:lnTo>
                    <a:pt x="322414" y="409905"/>
                  </a:lnTo>
                  <a:lnTo>
                    <a:pt x="321830" y="408635"/>
                  </a:lnTo>
                  <a:lnTo>
                    <a:pt x="321538" y="407365"/>
                  </a:lnTo>
                  <a:lnTo>
                    <a:pt x="321233" y="407365"/>
                  </a:lnTo>
                  <a:lnTo>
                    <a:pt x="320865" y="406095"/>
                  </a:lnTo>
                  <a:lnTo>
                    <a:pt x="320573" y="406095"/>
                  </a:lnTo>
                  <a:lnTo>
                    <a:pt x="320281" y="404825"/>
                  </a:lnTo>
                  <a:lnTo>
                    <a:pt x="319913" y="404825"/>
                  </a:lnTo>
                  <a:lnTo>
                    <a:pt x="319544" y="403555"/>
                  </a:lnTo>
                  <a:lnTo>
                    <a:pt x="319252" y="402285"/>
                  </a:lnTo>
                  <a:lnTo>
                    <a:pt x="318516" y="401015"/>
                  </a:lnTo>
                  <a:lnTo>
                    <a:pt x="318223" y="401015"/>
                  </a:lnTo>
                  <a:lnTo>
                    <a:pt x="317119" y="398475"/>
                  </a:lnTo>
                  <a:lnTo>
                    <a:pt x="316687" y="398475"/>
                  </a:lnTo>
                  <a:lnTo>
                    <a:pt x="315582" y="395935"/>
                  </a:lnTo>
                  <a:lnTo>
                    <a:pt x="315137" y="395935"/>
                  </a:lnTo>
                  <a:lnTo>
                    <a:pt x="314769" y="394665"/>
                  </a:lnTo>
                  <a:lnTo>
                    <a:pt x="314325" y="394665"/>
                  </a:lnTo>
                  <a:lnTo>
                    <a:pt x="313893" y="393395"/>
                  </a:lnTo>
                  <a:lnTo>
                    <a:pt x="313524" y="393395"/>
                  </a:lnTo>
                  <a:lnTo>
                    <a:pt x="313080" y="392125"/>
                  </a:lnTo>
                  <a:lnTo>
                    <a:pt x="312635" y="392125"/>
                  </a:lnTo>
                  <a:lnTo>
                    <a:pt x="312191" y="390855"/>
                  </a:lnTo>
                  <a:lnTo>
                    <a:pt x="311759" y="390855"/>
                  </a:lnTo>
                  <a:lnTo>
                    <a:pt x="311315" y="389585"/>
                  </a:lnTo>
                  <a:lnTo>
                    <a:pt x="310426" y="388315"/>
                  </a:lnTo>
                  <a:lnTo>
                    <a:pt x="309994" y="388315"/>
                  </a:lnTo>
                  <a:lnTo>
                    <a:pt x="307200" y="384505"/>
                  </a:lnTo>
                  <a:lnTo>
                    <a:pt x="304177" y="380695"/>
                  </a:lnTo>
                  <a:lnTo>
                    <a:pt x="301612" y="378447"/>
                  </a:lnTo>
                  <a:lnTo>
                    <a:pt x="301612" y="441655"/>
                  </a:lnTo>
                  <a:lnTo>
                    <a:pt x="301612" y="478485"/>
                  </a:lnTo>
                  <a:lnTo>
                    <a:pt x="164884" y="478485"/>
                  </a:lnTo>
                  <a:lnTo>
                    <a:pt x="164947" y="440385"/>
                  </a:lnTo>
                  <a:lnTo>
                    <a:pt x="165252" y="437845"/>
                  </a:lnTo>
                  <a:lnTo>
                    <a:pt x="165252" y="436575"/>
                  </a:lnTo>
                  <a:lnTo>
                    <a:pt x="165620" y="434035"/>
                  </a:lnTo>
                  <a:lnTo>
                    <a:pt x="165760" y="434035"/>
                  </a:lnTo>
                  <a:lnTo>
                    <a:pt x="166052" y="431495"/>
                  </a:lnTo>
                  <a:lnTo>
                    <a:pt x="166204" y="431495"/>
                  </a:lnTo>
                  <a:lnTo>
                    <a:pt x="166865" y="427685"/>
                  </a:lnTo>
                  <a:lnTo>
                    <a:pt x="168046" y="423875"/>
                  </a:lnTo>
                  <a:lnTo>
                    <a:pt x="168770" y="421335"/>
                  </a:lnTo>
                  <a:lnTo>
                    <a:pt x="169583" y="420065"/>
                  </a:lnTo>
                  <a:lnTo>
                    <a:pt x="169735" y="418795"/>
                  </a:lnTo>
                  <a:lnTo>
                    <a:pt x="170167" y="418795"/>
                  </a:lnTo>
                  <a:lnTo>
                    <a:pt x="170395" y="417525"/>
                  </a:lnTo>
                  <a:lnTo>
                    <a:pt x="170611" y="417525"/>
                  </a:lnTo>
                  <a:lnTo>
                    <a:pt x="171272" y="416255"/>
                  </a:lnTo>
                  <a:lnTo>
                    <a:pt x="171792" y="414985"/>
                  </a:lnTo>
                  <a:lnTo>
                    <a:pt x="172224" y="413715"/>
                  </a:lnTo>
                  <a:lnTo>
                    <a:pt x="172529" y="413715"/>
                  </a:lnTo>
                  <a:lnTo>
                    <a:pt x="172821" y="412445"/>
                  </a:lnTo>
                  <a:lnTo>
                    <a:pt x="173329" y="412445"/>
                  </a:lnTo>
                  <a:lnTo>
                    <a:pt x="173558" y="411175"/>
                  </a:lnTo>
                  <a:lnTo>
                    <a:pt x="173850" y="411175"/>
                  </a:lnTo>
                  <a:lnTo>
                    <a:pt x="174142" y="409905"/>
                  </a:lnTo>
                  <a:lnTo>
                    <a:pt x="174663" y="409905"/>
                  </a:lnTo>
                  <a:lnTo>
                    <a:pt x="175831" y="407365"/>
                  </a:lnTo>
                  <a:lnTo>
                    <a:pt x="176415" y="407365"/>
                  </a:lnTo>
                  <a:lnTo>
                    <a:pt x="187083" y="394665"/>
                  </a:lnTo>
                  <a:lnTo>
                    <a:pt x="200444" y="385775"/>
                  </a:lnTo>
                  <a:lnTo>
                    <a:pt x="216001" y="379425"/>
                  </a:lnTo>
                  <a:lnTo>
                    <a:pt x="233248" y="376885"/>
                  </a:lnTo>
                  <a:lnTo>
                    <a:pt x="250482" y="379425"/>
                  </a:lnTo>
                  <a:lnTo>
                    <a:pt x="266039" y="385775"/>
                  </a:lnTo>
                  <a:lnTo>
                    <a:pt x="279400" y="394665"/>
                  </a:lnTo>
                  <a:lnTo>
                    <a:pt x="290068" y="407365"/>
                  </a:lnTo>
                  <a:lnTo>
                    <a:pt x="290652" y="407365"/>
                  </a:lnTo>
                  <a:lnTo>
                    <a:pt x="291249" y="408635"/>
                  </a:lnTo>
                  <a:lnTo>
                    <a:pt x="292125" y="409905"/>
                  </a:lnTo>
                  <a:lnTo>
                    <a:pt x="292354" y="411175"/>
                  </a:lnTo>
                  <a:lnTo>
                    <a:pt x="292938" y="411175"/>
                  </a:lnTo>
                  <a:lnTo>
                    <a:pt x="293230" y="412445"/>
                  </a:lnTo>
                  <a:lnTo>
                    <a:pt x="293751" y="412445"/>
                  </a:lnTo>
                  <a:lnTo>
                    <a:pt x="293966" y="413715"/>
                  </a:lnTo>
                  <a:lnTo>
                    <a:pt x="294259" y="413715"/>
                  </a:lnTo>
                  <a:lnTo>
                    <a:pt x="294703" y="414985"/>
                  </a:lnTo>
                  <a:lnTo>
                    <a:pt x="295211" y="416255"/>
                  </a:lnTo>
                  <a:lnTo>
                    <a:pt x="296316" y="418795"/>
                  </a:lnTo>
                  <a:lnTo>
                    <a:pt x="296545" y="418795"/>
                  </a:lnTo>
                  <a:lnTo>
                    <a:pt x="296900" y="420065"/>
                  </a:lnTo>
                  <a:lnTo>
                    <a:pt x="297345" y="421335"/>
                  </a:lnTo>
                  <a:lnTo>
                    <a:pt x="298081" y="422605"/>
                  </a:lnTo>
                  <a:lnTo>
                    <a:pt x="298373" y="423875"/>
                  </a:lnTo>
                  <a:lnTo>
                    <a:pt x="298602" y="423875"/>
                  </a:lnTo>
                  <a:lnTo>
                    <a:pt x="299034" y="426415"/>
                  </a:lnTo>
                  <a:lnTo>
                    <a:pt x="299478" y="427685"/>
                  </a:lnTo>
                  <a:lnTo>
                    <a:pt x="299694" y="428955"/>
                  </a:lnTo>
                  <a:lnTo>
                    <a:pt x="299999" y="430225"/>
                  </a:lnTo>
                  <a:lnTo>
                    <a:pt x="300215" y="430225"/>
                  </a:lnTo>
                  <a:lnTo>
                    <a:pt x="300507" y="432765"/>
                  </a:lnTo>
                  <a:lnTo>
                    <a:pt x="300951" y="435305"/>
                  </a:lnTo>
                  <a:lnTo>
                    <a:pt x="301244" y="436575"/>
                  </a:lnTo>
                  <a:lnTo>
                    <a:pt x="301536" y="441655"/>
                  </a:lnTo>
                  <a:lnTo>
                    <a:pt x="301612" y="378447"/>
                  </a:lnTo>
                  <a:lnTo>
                    <a:pt x="299847" y="376885"/>
                  </a:lnTo>
                  <a:lnTo>
                    <a:pt x="298742" y="375615"/>
                  </a:lnTo>
                  <a:lnTo>
                    <a:pt x="297573" y="374345"/>
                  </a:lnTo>
                  <a:lnTo>
                    <a:pt x="295363" y="373075"/>
                  </a:lnTo>
                  <a:lnTo>
                    <a:pt x="292938" y="370535"/>
                  </a:lnTo>
                  <a:lnTo>
                    <a:pt x="290512" y="369265"/>
                  </a:lnTo>
                  <a:lnTo>
                    <a:pt x="288671" y="367995"/>
                  </a:lnTo>
                  <a:lnTo>
                    <a:pt x="276301" y="360375"/>
                  </a:lnTo>
                  <a:lnTo>
                    <a:pt x="262801" y="354025"/>
                  </a:lnTo>
                  <a:lnTo>
                    <a:pt x="248386" y="351485"/>
                  </a:lnTo>
                  <a:lnTo>
                    <a:pt x="233248" y="350215"/>
                  </a:lnTo>
                  <a:lnTo>
                    <a:pt x="216903" y="351485"/>
                  </a:lnTo>
                  <a:lnTo>
                    <a:pt x="174142" y="370535"/>
                  </a:lnTo>
                  <a:lnTo>
                    <a:pt x="154660" y="390855"/>
                  </a:lnTo>
                  <a:lnTo>
                    <a:pt x="154216" y="390855"/>
                  </a:lnTo>
                  <a:lnTo>
                    <a:pt x="153847" y="392125"/>
                  </a:lnTo>
                  <a:lnTo>
                    <a:pt x="153416" y="392125"/>
                  </a:lnTo>
                  <a:lnTo>
                    <a:pt x="152971" y="393395"/>
                  </a:lnTo>
                  <a:lnTo>
                    <a:pt x="152527" y="393395"/>
                  </a:lnTo>
                  <a:lnTo>
                    <a:pt x="151726" y="394665"/>
                  </a:lnTo>
                  <a:lnTo>
                    <a:pt x="151358" y="395935"/>
                  </a:lnTo>
                  <a:lnTo>
                    <a:pt x="150914" y="395935"/>
                  </a:lnTo>
                  <a:lnTo>
                    <a:pt x="150177" y="397205"/>
                  </a:lnTo>
                  <a:lnTo>
                    <a:pt x="149733" y="398475"/>
                  </a:lnTo>
                  <a:lnTo>
                    <a:pt x="147904" y="401015"/>
                  </a:lnTo>
                  <a:lnTo>
                    <a:pt x="147599" y="402285"/>
                  </a:lnTo>
                  <a:lnTo>
                    <a:pt x="146875" y="403555"/>
                  </a:lnTo>
                  <a:lnTo>
                    <a:pt x="146570" y="404825"/>
                  </a:lnTo>
                  <a:lnTo>
                    <a:pt x="146202" y="404825"/>
                  </a:lnTo>
                  <a:lnTo>
                    <a:pt x="145618" y="406095"/>
                  </a:lnTo>
                  <a:lnTo>
                    <a:pt x="145249" y="407365"/>
                  </a:lnTo>
                  <a:lnTo>
                    <a:pt x="144957" y="407365"/>
                  </a:lnTo>
                  <a:lnTo>
                    <a:pt x="144665" y="408635"/>
                  </a:lnTo>
                  <a:lnTo>
                    <a:pt x="144373" y="408635"/>
                  </a:lnTo>
                  <a:lnTo>
                    <a:pt x="143776" y="411175"/>
                  </a:lnTo>
                  <a:lnTo>
                    <a:pt x="143560" y="411175"/>
                  </a:lnTo>
                  <a:lnTo>
                    <a:pt x="142240" y="414985"/>
                  </a:lnTo>
                  <a:lnTo>
                    <a:pt x="141947" y="416255"/>
                  </a:lnTo>
                  <a:lnTo>
                    <a:pt x="140627" y="420065"/>
                  </a:lnTo>
                  <a:lnTo>
                    <a:pt x="140474" y="421335"/>
                  </a:lnTo>
                  <a:lnTo>
                    <a:pt x="140030" y="422605"/>
                  </a:lnTo>
                  <a:lnTo>
                    <a:pt x="139890" y="422605"/>
                  </a:lnTo>
                  <a:lnTo>
                    <a:pt x="139890" y="423875"/>
                  </a:lnTo>
                  <a:lnTo>
                    <a:pt x="139738" y="423875"/>
                  </a:lnTo>
                  <a:lnTo>
                    <a:pt x="139522" y="425145"/>
                  </a:lnTo>
                  <a:lnTo>
                    <a:pt x="139369" y="425145"/>
                  </a:lnTo>
                  <a:lnTo>
                    <a:pt x="138493" y="430225"/>
                  </a:lnTo>
                  <a:lnTo>
                    <a:pt x="138417" y="431495"/>
                  </a:lnTo>
                  <a:lnTo>
                    <a:pt x="138264" y="431495"/>
                  </a:lnTo>
                  <a:lnTo>
                    <a:pt x="138201" y="432765"/>
                  </a:lnTo>
                  <a:lnTo>
                    <a:pt x="137972" y="434035"/>
                  </a:lnTo>
                  <a:lnTo>
                    <a:pt x="137731" y="436575"/>
                  </a:lnTo>
                  <a:lnTo>
                    <a:pt x="137604" y="439115"/>
                  </a:lnTo>
                  <a:lnTo>
                    <a:pt x="137464" y="441655"/>
                  </a:lnTo>
                  <a:lnTo>
                    <a:pt x="137464" y="493725"/>
                  </a:lnTo>
                  <a:lnTo>
                    <a:pt x="137756" y="494995"/>
                  </a:lnTo>
                  <a:lnTo>
                    <a:pt x="138201" y="496265"/>
                  </a:lnTo>
                  <a:lnTo>
                    <a:pt x="138493" y="497535"/>
                  </a:lnTo>
                  <a:lnTo>
                    <a:pt x="139230" y="498805"/>
                  </a:lnTo>
                  <a:lnTo>
                    <a:pt x="141719" y="502615"/>
                  </a:lnTo>
                  <a:lnTo>
                    <a:pt x="146202" y="505155"/>
                  </a:lnTo>
                  <a:lnTo>
                    <a:pt x="322935" y="505155"/>
                  </a:lnTo>
                  <a:lnTo>
                    <a:pt x="329107" y="498805"/>
                  </a:lnTo>
                  <a:lnTo>
                    <a:pt x="329107" y="478485"/>
                  </a:lnTo>
                  <a:close/>
                </a:path>
                <a:path w="6196965" h="505460">
                  <a:moveTo>
                    <a:pt x="355638" y="143395"/>
                  </a:moveTo>
                  <a:lnTo>
                    <a:pt x="350354" y="138049"/>
                  </a:lnTo>
                  <a:lnTo>
                    <a:pt x="347776" y="135470"/>
                  </a:lnTo>
                  <a:lnTo>
                    <a:pt x="344246" y="134010"/>
                  </a:lnTo>
                  <a:lnTo>
                    <a:pt x="336969" y="134010"/>
                  </a:lnTo>
                  <a:lnTo>
                    <a:pt x="333514" y="135470"/>
                  </a:lnTo>
                  <a:lnTo>
                    <a:pt x="331012" y="138049"/>
                  </a:lnTo>
                  <a:lnTo>
                    <a:pt x="296240" y="172732"/>
                  </a:lnTo>
                  <a:lnTo>
                    <a:pt x="290957" y="178092"/>
                  </a:lnTo>
                  <a:lnTo>
                    <a:pt x="290957" y="186677"/>
                  </a:lnTo>
                  <a:lnTo>
                    <a:pt x="296240" y="192024"/>
                  </a:lnTo>
                  <a:lnTo>
                    <a:pt x="301612" y="197383"/>
                  </a:lnTo>
                  <a:lnTo>
                    <a:pt x="310210" y="197383"/>
                  </a:lnTo>
                  <a:lnTo>
                    <a:pt x="350354" y="157403"/>
                  </a:lnTo>
                  <a:lnTo>
                    <a:pt x="355638" y="152057"/>
                  </a:lnTo>
                  <a:lnTo>
                    <a:pt x="355638" y="143395"/>
                  </a:lnTo>
                  <a:close/>
                </a:path>
                <a:path w="6196965" h="505460">
                  <a:moveTo>
                    <a:pt x="439521" y="265125"/>
                  </a:moveTo>
                  <a:lnTo>
                    <a:pt x="435140" y="243535"/>
                  </a:lnTo>
                  <a:lnTo>
                    <a:pt x="430885" y="237185"/>
                  </a:lnTo>
                  <a:lnTo>
                    <a:pt x="423214" y="225755"/>
                  </a:lnTo>
                  <a:lnTo>
                    <a:pt x="412026" y="218503"/>
                  </a:lnTo>
                  <a:lnTo>
                    <a:pt x="412026" y="265125"/>
                  </a:lnTo>
                  <a:lnTo>
                    <a:pt x="409854" y="276555"/>
                  </a:lnTo>
                  <a:lnTo>
                    <a:pt x="403898" y="285445"/>
                  </a:lnTo>
                  <a:lnTo>
                    <a:pt x="395033" y="290525"/>
                  </a:lnTo>
                  <a:lnTo>
                    <a:pt x="384086" y="293065"/>
                  </a:lnTo>
                  <a:lnTo>
                    <a:pt x="373113" y="290525"/>
                  </a:lnTo>
                  <a:lnTo>
                    <a:pt x="364210" y="285445"/>
                  </a:lnTo>
                  <a:lnTo>
                    <a:pt x="358254" y="276555"/>
                  </a:lnTo>
                  <a:lnTo>
                    <a:pt x="356082" y="265125"/>
                  </a:lnTo>
                  <a:lnTo>
                    <a:pt x="358254" y="253695"/>
                  </a:lnTo>
                  <a:lnTo>
                    <a:pt x="364210" y="244805"/>
                  </a:lnTo>
                  <a:lnTo>
                    <a:pt x="373113" y="239725"/>
                  </a:lnTo>
                  <a:lnTo>
                    <a:pt x="384086" y="237185"/>
                  </a:lnTo>
                  <a:lnTo>
                    <a:pt x="395033" y="239725"/>
                  </a:lnTo>
                  <a:lnTo>
                    <a:pt x="403898" y="244805"/>
                  </a:lnTo>
                  <a:lnTo>
                    <a:pt x="409854" y="253695"/>
                  </a:lnTo>
                  <a:lnTo>
                    <a:pt x="412026" y="265125"/>
                  </a:lnTo>
                  <a:lnTo>
                    <a:pt x="412026" y="218503"/>
                  </a:lnTo>
                  <a:lnTo>
                    <a:pt x="405587" y="214325"/>
                  </a:lnTo>
                  <a:lnTo>
                    <a:pt x="384086" y="210515"/>
                  </a:lnTo>
                  <a:lnTo>
                    <a:pt x="382625" y="210515"/>
                  </a:lnTo>
                  <a:lnTo>
                    <a:pt x="361632" y="214325"/>
                  </a:lnTo>
                  <a:lnTo>
                    <a:pt x="344474" y="227025"/>
                  </a:lnTo>
                  <a:lnTo>
                    <a:pt x="332905" y="243535"/>
                  </a:lnTo>
                  <a:lnTo>
                    <a:pt x="328663" y="265125"/>
                  </a:lnTo>
                  <a:lnTo>
                    <a:pt x="333044" y="286715"/>
                  </a:lnTo>
                  <a:lnTo>
                    <a:pt x="344970" y="304495"/>
                  </a:lnTo>
                  <a:lnTo>
                    <a:pt x="362585" y="315925"/>
                  </a:lnTo>
                  <a:lnTo>
                    <a:pt x="384086" y="321005"/>
                  </a:lnTo>
                  <a:lnTo>
                    <a:pt x="405587" y="315925"/>
                  </a:lnTo>
                  <a:lnTo>
                    <a:pt x="423214" y="304495"/>
                  </a:lnTo>
                  <a:lnTo>
                    <a:pt x="430885" y="293065"/>
                  </a:lnTo>
                  <a:lnTo>
                    <a:pt x="435140" y="286715"/>
                  </a:lnTo>
                  <a:lnTo>
                    <a:pt x="439521" y="265125"/>
                  </a:lnTo>
                  <a:close/>
                </a:path>
                <a:path w="6196965" h="505460">
                  <a:moveTo>
                    <a:pt x="466572" y="455625"/>
                  </a:moveTo>
                  <a:lnTo>
                    <a:pt x="466496" y="412445"/>
                  </a:lnTo>
                  <a:lnTo>
                    <a:pt x="444957" y="357835"/>
                  </a:lnTo>
                  <a:lnTo>
                    <a:pt x="384086" y="329895"/>
                  </a:lnTo>
                  <a:lnTo>
                    <a:pt x="364604" y="332435"/>
                  </a:lnTo>
                  <a:lnTo>
                    <a:pt x="318300" y="362915"/>
                  </a:lnTo>
                  <a:lnTo>
                    <a:pt x="315137" y="369265"/>
                  </a:lnTo>
                  <a:lnTo>
                    <a:pt x="315582" y="373075"/>
                  </a:lnTo>
                  <a:lnTo>
                    <a:pt x="340131" y="379425"/>
                  </a:lnTo>
                  <a:lnTo>
                    <a:pt x="348665" y="370535"/>
                  </a:lnTo>
                  <a:lnTo>
                    <a:pt x="359054" y="362915"/>
                  </a:lnTo>
                  <a:lnTo>
                    <a:pt x="370967" y="359105"/>
                  </a:lnTo>
                  <a:lnTo>
                    <a:pt x="384086" y="357835"/>
                  </a:lnTo>
                  <a:lnTo>
                    <a:pt x="405650" y="361645"/>
                  </a:lnTo>
                  <a:lnTo>
                    <a:pt x="423113" y="373075"/>
                  </a:lnTo>
                  <a:lnTo>
                    <a:pt x="434809" y="390855"/>
                  </a:lnTo>
                  <a:lnTo>
                    <a:pt x="439077" y="412445"/>
                  </a:lnTo>
                  <a:lnTo>
                    <a:pt x="439077" y="437845"/>
                  </a:lnTo>
                  <a:lnTo>
                    <a:pt x="351383" y="437845"/>
                  </a:lnTo>
                  <a:lnTo>
                    <a:pt x="347853" y="439115"/>
                  </a:lnTo>
                  <a:lnTo>
                    <a:pt x="342709" y="444195"/>
                  </a:lnTo>
                  <a:lnTo>
                    <a:pt x="341236" y="448005"/>
                  </a:lnTo>
                  <a:lnTo>
                    <a:pt x="341160" y="455625"/>
                  </a:lnTo>
                  <a:lnTo>
                    <a:pt x="342633" y="459435"/>
                  </a:lnTo>
                  <a:lnTo>
                    <a:pt x="345198" y="461975"/>
                  </a:lnTo>
                  <a:lnTo>
                    <a:pt x="347853" y="464515"/>
                  </a:lnTo>
                  <a:lnTo>
                    <a:pt x="351307" y="465785"/>
                  </a:lnTo>
                  <a:lnTo>
                    <a:pt x="456425" y="465785"/>
                  </a:lnTo>
                  <a:lnTo>
                    <a:pt x="459955" y="464515"/>
                  </a:lnTo>
                  <a:lnTo>
                    <a:pt x="465099" y="459435"/>
                  </a:lnTo>
                  <a:lnTo>
                    <a:pt x="466572" y="455625"/>
                  </a:lnTo>
                  <a:close/>
                </a:path>
                <a:path w="6196965" h="505460">
                  <a:moveTo>
                    <a:pt x="3099879" y="302399"/>
                  </a:moveTo>
                  <a:lnTo>
                    <a:pt x="3093974" y="263042"/>
                  </a:lnTo>
                  <a:lnTo>
                    <a:pt x="3076816" y="227164"/>
                  </a:lnTo>
                  <a:lnTo>
                    <a:pt x="3052521" y="200342"/>
                  </a:lnTo>
                  <a:lnTo>
                    <a:pt x="3049816" y="197802"/>
                  </a:lnTo>
                  <a:lnTo>
                    <a:pt x="3033407" y="186461"/>
                  </a:lnTo>
                  <a:lnTo>
                    <a:pt x="3015386" y="177622"/>
                  </a:lnTo>
                  <a:lnTo>
                    <a:pt x="3031032" y="153276"/>
                  </a:lnTo>
                  <a:lnTo>
                    <a:pt x="3037713" y="142900"/>
                  </a:lnTo>
                  <a:lnTo>
                    <a:pt x="3043263" y="134239"/>
                  </a:lnTo>
                  <a:lnTo>
                    <a:pt x="3043961" y="130606"/>
                  </a:lnTo>
                  <a:lnTo>
                    <a:pt x="3043148" y="127088"/>
                  </a:lnTo>
                  <a:lnTo>
                    <a:pt x="3042386" y="123621"/>
                  </a:lnTo>
                  <a:lnTo>
                    <a:pt x="3040735" y="121208"/>
                  </a:lnTo>
                  <a:lnTo>
                    <a:pt x="3040303" y="120573"/>
                  </a:lnTo>
                  <a:lnTo>
                    <a:pt x="3011855" y="102704"/>
                  </a:lnTo>
                  <a:lnTo>
                    <a:pt x="3011855" y="134645"/>
                  </a:lnTo>
                  <a:lnTo>
                    <a:pt x="3005251" y="142900"/>
                  </a:lnTo>
                  <a:lnTo>
                    <a:pt x="2991053" y="133438"/>
                  </a:lnTo>
                  <a:lnTo>
                    <a:pt x="2991053" y="166712"/>
                  </a:lnTo>
                  <a:lnTo>
                    <a:pt x="2983865" y="177901"/>
                  </a:lnTo>
                  <a:lnTo>
                    <a:pt x="2937611" y="247357"/>
                  </a:lnTo>
                  <a:lnTo>
                    <a:pt x="2918028" y="235077"/>
                  </a:lnTo>
                  <a:lnTo>
                    <a:pt x="2970885" y="153276"/>
                  </a:lnTo>
                  <a:lnTo>
                    <a:pt x="2991053" y="166712"/>
                  </a:lnTo>
                  <a:lnTo>
                    <a:pt x="2991053" y="133438"/>
                  </a:lnTo>
                  <a:lnTo>
                    <a:pt x="2985084" y="129451"/>
                  </a:lnTo>
                  <a:lnTo>
                    <a:pt x="2991739" y="121208"/>
                  </a:lnTo>
                  <a:lnTo>
                    <a:pt x="3011855" y="134645"/>
                  </a:lnTo>
                  <a:lnTo>
                    <a:pt x="3011855" y="102704"/>
                  </a:lnTo>
                  <a:lnTo>
                    <a:pt x="2994406" y="91732"/>
                  </a:lnTo>
                  <a:lnTo>
                    <a:pt x="2991396" y="89877"/>
                  </a:lnTo>
                  <a:lnTo>
                    <a:pt x="2987738" y="89242"/>
                  </a:lnTo>
                  <a:lnTo>
                    <a:pt x="2980791" y="90754"/>
                  </a:lnTo>
                  <a:lnTo>
                    <a:pt x="2977718" y="92824"/>
                  </a:lnTo>
                  <a:lnTo>
                    <a:pt x="2975749" y="95770"/>
                  </a:lnTo>
                  <a:lnTo>
                    <a:pt x="2888005" y="231203"/>
                  </a:lnTo>
                  <a:lnTo>
                    <a:pt x="2886037" y="234200"/>
                  </a:lnTo>
                  <a:lnTo>
                    <a:pt x="2934957" y="276771"/>
                  </a:lnTo>
                  <a:lnTo>
                    <a:pt x="2937091" y="278218"/>
                  </a:lnTo>
                  <a:lnTo>
                    <a:pt x="2939643" y="278968"/>
                  </a:lnTo>
                  <a:lnTo>
                    <a:pt x="2946831" y="278968"/>
                  </a:lnTo>
                  <a:lnTo>
                    <a:pt x="2951124" y="276606"/>
                  </a:lnTo>
                  <a:lnTo>
                    <a:pt x="2970060" y="247357"/>
                  </a:lnTo>
                  <a:lnTo>
                    <a:pt x="3000489" y="200342"/>
                  </a:lnTo>
                  <a:lnTo>
                    <a:pt x="3017977" y="208241"/>
                  </a:lnTo>
                  <a:lnTo>
                    <a:pt x="3058274" y="247929"/>
                  </a:lnTo>
                  <a:lnTo>
                    <a:pt x="3072904" y="302387"/>
                  </a:lnTo>
                  <a:lnTo>
                    <a:pt x="3071139" y="321424"/>
                  </a:lnTo>
                  <a:lnTo>
                    <a:pt x="3046615" y="372313"/>
                  </a:lnTo>
                  <a:lnTo>
                    <a:pt x="3016935" y="396278"/>
                  </a:lnTo>
                  <a:lnTo>
                    <a:pt x="2961894" y="409625"/>
                  </a:lnTo>
                  <a:lnTo>
                    <a:pt x="2942831" y="407416"/>
                  </a:lnTo>
                  <a:lnTo>
                    <a:pt x="2892247" y="381939"/>
                  </a:lnTo>
                  <a:lnTo>
                    <a:pt x="2861602" y="334467"/>
                  </a:lnTo>
                  <a:lnTo>
                    <a:pt x="2857474" y="315823"/>
                  </a:lnTo>
                  <a:lnTo>
                    <a:pt x="2969488" y="315823"/>
                  </a:lnTo>
                  <a:lnTo>
                    <a:pt x="2973946" y="313296"/>
                  </a:lnTo>
                  <a:lnTo>
                    <a:pt x="2976384" y="309143"/>
                  </a:lnTo>
                  <a:lnTo>
                    <a:pt x="2978823" y="304927"/>
                  </a:lnTo>
                  <a:lnTo>
                    <a:pt x="2978823" y="299796"/>
                  </a:lnTo>
                  <a:lnTo>
                    <a:pt x="2973946" y="291490"/>
                  </a:lnTo>
                  <a:lnTo>
                    <a:pt x="2969488" y="288950"/>
                  </a:lnTo>
                  <a:lnTo>
                    <a:pt x="2797543" y="288950"/>
                  </a:lnTo>
                  <a:lnTo>
                    <a:pt x="2793085" y="291490"/>
                  </a:lnTo>
                  <a:lnTo>
                    <a:pt x="2788335" y="299796"/>
                  </a:lnTo>
                  <a:lnTo>
                    <a:pt x="2788335" y="304927"/>
                  </a:lnTo>
                  <a:lnTo>
                    <a:pt x="2790710" y="309143"/>
                  </a:lnTo>
                  <a:lnTo>
                    <a:pt x="2793085" y="313296"/>
                  </a:lnTo>
                  <a:lnTo>
                    <a:pt x="2797543" y="315823"/>
                  </a:lnTo>
                  <a:lnTo>
                    <a:pt x="2830118" y="315823"/>
                  </a:lnTo>
                  <a:lnTo>
                    <a:pt x="2832989" y="332816"/>
                  </a:lnTo>
                  <a:lnTo>
                    <a:pt x="2853994" y="379564"/>
                  </a:lnTo>
                  <a:lnTo>
                    <a:pt x="2891053" y="415099"/>
                  </a:lnTo>
                  <a:lnTo>
                    <a:pt x="2906153" y="423519"/>
                  </a:lnTo>
                  <a:lnTo>
                    <a:pt x="2852890" y="423519"/>
                  </a:lnTo>
                  <a:lnTo>
                    <a:pt x="2849473" y="424903"/>
                  </a:lnTo>
                  <a:lnTo>
                    <a:pt x="2844368" y="429983"/>
                  </a:lnTo>
                  <a:lnTo>
                    <a:pt x="2842984" y="433387"/>
                  </a:lnTo>
                  <a:lnTo>
                    <a:pt x="2842984" y="480923"/>
                  </a:lnTo>
                  <a:lnTo>
                    <a:pt x="2844368" y="484327"/>
                  </a:lnTo>
                  <a:lnTo>
                    <a:pt x="2849473" y="489394"/>
                  </a:lnTo>
                  <a:lnTo>
                    <a:pt x="2852890" y="490842"/>
                  </a:lnTo>
                  <a:lnTo>
                    <a:pt x="3076410" y="490842"/>
                  </a:lnTo>
                  <a:lnTo>
                    <a:pt x="3079889" y="489394"/>
                  </a:lnTo>
                  <a:lnTo>
                    <a:pt x="3082379" y="486854"/>
                  </a:lnTo>
                  <a:lnTo>
                    <a:pt x="3084931" y="484327"/>
                  </a:lnTo>
                  <a:lnTo>
                    <a:pt x="3086379" y="480923"/>
                  </a:lnTo>
                  <a:lnTo>
                    <a:pt x="3086379" y="463905"/>
                  </a:lnTo>
                  <a:lnTo>
                    <a:pt x="3086379" y="450405"/>
                  </a:lnTo>
                  <a:lnTo>
                    <a:pt x="3086379" y="433387"/>
                  </a:lnTo>
                  <a:lnTo>
                    <a:pt x="3084931" y="429983"/>
                  </a:lnTo>
                  <a:lnTo>
                    <a:pt x="3082379" y="427443"/>
                  </a:lnTo>
                  <a:lnTo>
                    <a:pt x="3079889" y="424903"/>
                  </a:lnTo>
                  <a:lnTo>
                    <a:pt x="3076410" y="423519"/>
                  </a:lnTo>
                  <a:lnTo>
                    <a:pt x="3059315" y="423519"/>
                  </a:lnTo>
                  <a:lnTo>
                    <a:pt x="3059315" y="450405"/>
                  </a:lnTo>
                  <a:lnTo>
                    <a:pt x="3059315" y="463905"/>
                  </a:lnTo>
                  <a:lnTo>
                    <a:pt x="2870047" y="463905"/>
                  </a:lnTo>
                  <a:lnTo>
                    <a:pt x="2870047" y="450405"/>
                  </a:lnTo>
                  <a:lnTo>
                    <a:pt x="3059315" y="450405"/>
                  </a:lnTo>
                  <a:lnTo>
                    <a:pt x="3059315" y="423519"/>
                  </a:lnTo>
                  <a:lnTo>
                    <a:pt x="3023209" y="423519"/>
                  </a:lnTo>
                  <a:lnTo>
                    <a:pt x="3039719" y="414172"/>
                  </a:lnTo>
                  <a:lnTo>
                    <a:pt x="3045612" y="409625"/>
                  </a:lnTo>
                  <a:lnTo>
                    <a:pt x="3079077" y="373913"/>
                  </a:lnTo>
                  <a:lnTo>
                    <a:pt x="3098533" y="321233"/>
                  </a:lnTo>
                  <a:lnTo>
                    <a:pt x="3099879" y="302399"/>
                  </a:lnTo>
                  <a:close/>
                </a:path>
                <a:path w="6196965" h="505460">
                  <a:moveTo>
                    <a:pt x="6012446" y="189230"/>
                  </a:moveTo>
                  <a:lnTo>
                    <a:pt x="6008929" y="171450"/>
                  </a:lnTo>
                  <a:lnTo>
                    <a:pt x="6008052" y="170180"/>
                  </a:lnTo>
                  <a:lnTo>
                    <a:pt x="5999365" y="157480"/>
                  </a:lnTo>
                  <a:lnTo>
                    <a:pt x="5987097" y="149758"/>
                  </a:lnTo>
                  <a:lnTo>
                    <a:pt x="5987097" y="189230"/>
                  </a:lnTo>
                  <a:lnTo>
                    <a:pt x="5985611" y="196850"/>
                  </a:lnTo>
                  <a:lnTo>
                    <a:pt x="5981547" y="203200"/>
                  </a:lnTo>
                  <a:lnTo>
                    <a:pt x="5975502" y="207010"/>
                  </a:lnTo>
                  <a:lnTo>
                    <a:pt x="5968035" y="208280"/>
                  </a:lnTo>
                  <a:lnTo>
                    <a:pt x="5960542" y="207010"/>
                  </a:lnTo>
                  <a:lnTo>
                    <a:pt x="5954484" y="203200"/>
                  </a:lnTo>
                  <a:lnTo>
                    <a:pt x="5950458" y="196850"/>
                  </a:lnTo>
                  <a:lnTo>
                    <a:pt x="5948985" y="189230"/>
                  </a:lnTo>
                  <a:lnTo>
                    <a:pt x="5950458" y="181610"/>
                  </a:lnTo>
                  <a:lnTo>
                    <a:pt x="5954484" y="175260"/>
                  </a:lnTo>
                  <a:lnTo>
                    <a:pt x="5960542" y="171450"/>
                  </a:lnTo>
                  <a:lnTo>
                    <a:pt x="5968035" y="170180"/>
                  </a:lnTo>
                  <a:lnTo>
                    <a:pt x="5975502" y="171450"/>
                  </a:lnTo>
                  <a:lnTo>
                    <a:pt x="5981547" y="175260"/>
                  </a:lnTo>
                  <a:lnTo>
                    <a:pt x="5985611" y="181610"/>
                  </a:lnTo>
                  <a:lnTo>
                    <a:pt x="5987097" y="189230"/>
                  </a:lnTo>
                  <a:lnTo>
                    <a:pt x="5987097" y="149758"/>
                  </a:lnTo>
                  <a:lnTo>
                    <a:pt x="5985243" y="148590"/>
                  </a:lnTo>
                  <a:lnTo>
                    <a:pt x="5968035" y="144780"/>
                  </a:lnTo>
                  <a:lnTo>
                    <a:pt x="5950788" y="148590"/>
                  </a:lnTo>
                  <a:lnTo>
                    <a:pt x="5936640" y="157480"/>
                  </a:lnTo>
                  <a:lnTo>
                    <a:pt x="5927064" y="171450"/>
                  </a:lnTo>
                  <a:lnTo>
                    <a:pt x="5923546" y="189230"/>
                  </a:lnTo>
                  <a:lnTo>
                    <a:pt x="5927064" y="207010"/>
                  </a:lnTo>
                  <a:lnTo>
                    <a:pt x="5936640" y="220980"/>
                  </a:lnTo>
                  <a:lnTo>
                    <a:pt x="5950788" y="229870"/>
                  </a:lnTo>
                  <a:lnTo>
                    <a:pt x="5968035" y="233680"/>
                  </a:lnTo>
                  <a:lnTo>
                    <a:pt x="5985243" y="229870"/>
                  </a:lnTo>
                  <a:lnTo>
                    <a:pt x="5999365" y="220980"/>
                  </a:lnTo>
                  <a:lnTo>
                    <a:pt x="6008052" y="208280"/>
                  </a:lnTo>
                  <a:lnTo>
                    <a:pt x="6008929" y="207010"/>
                  </a:lnTo>
                  <a:lnTo>
                    <a:pt x="6012446" y="189230"/>
                  </a:lnTo>
                  <a:close/>
                </a:path>
                <a:path w="6196965" h="505460">
                  <a:moveTo>
                    <a:pt x="6095047" y="227330"/>
                  </a:moveTo>
                  <a:lnTo>
                    <a:pt x="6085040" y="177800"/>
                  </a:lnTo>
                  <a:lnTo>
                    <a:pt x="6069609" y="154787"/>
                  </a:lnTo>
                  <a:lnTo>
                    <a:pt x="6069609" y="227330"/>
                  </a:lnTo>
                  <a:lnTo>
                    <a:pt x="6066929" y="250190"/>
                  </a:lnTo>
                  <a:lnTo>
                    <a:pt x="6059297" y="271780"/>
                  </a:lnTo>
                  <a:lnTo>
                    <a:pt x="6047283" y="290830"/>
                  </a:lnTo>
                  <a:lnTo>
                    <a:pt x="6031496" y="306070"/>
                  </a:lnTo>
                  <a:lnTo>
                    <a:pt x="6031496" y="290830"/>
                  </a:lnTo>
                  <a:lnTo>
                    <a:pt x="6028982" y="278130"/>
                  </a:lnTo>
                  <a:lnTo>
                    <a:pt x="6028487" y="275590"/>
                  </a:lnTo>
                  <a:lnTo>
                    <a:pt x="6020295" y="264160"/>
                  </a:lnTo>
                  <a:lnTo>
                    <a:pt x="6008167" y="255270"/>
                  </a:lnTo>
                  <a:lnTo>
                    <a:pt x="6006147" y="254927"/>
                  </a:lnTo>
                  <a:lnTo>
                    <a:pt x="6006147" y="283210"/>
                  </a:lnTo>
                  <a:lnTo>
                    <a:pt x="6006147" y="321310"/>
                  </a:lnTo>
                  <a:lnTo>
                    <a:pt x="5997130" y="323850"/>
                  </a:lnTo>
                  <a:lnTo>
                    <a:pt x="5987732" y="326390"/>
                  </a:lnTo>
                  <a:lnTo>
                    <a:pt x="5968035" y="328930"/>
                  </a:lnTo>
                  <a:lnTo>
                    <a:pt x="5948311" y="326390"/>
                  </a:lnTo>
                  <a:lnTo>
                    <a:pt x="5938926" y="323850"/>
                  </a:lnTo>
                  <a:lnTo>
                    <a:pt x="5929922" y="321310"/>
                  </a:lnTo>
                  <a:lnTo>
                    <a:pt x="5929922" y="306070"/>
                  </a:lnTo>
                  <a:lnTo>
                    <a:pt x="5929922" y="283210"/>
                  </a:lnTo>
                  <a:lnTo>
                    <a:pt x="5935370" y="278130"/>
                  </a:lnTo>
                  <a:lnTo>
                    <a:pt x="6000699" y="278130"/>
                  </a:lnTo>
                  <a:lnTo>
                    <a:pt x="6006147" y="283210"/>
                  </a:lnTo>
                  <a:lnTo>
                    <a:pt x="6006147" y="254927"/>
                  </a:lnTo>
                  <a:lnTo>
                    <a:pt x="5993384" y="252730"/>
                  </a:lnTo>
                  <a:lnTo>
                    <a:pt x="5942596" y="252730"/>
                  </a:lnTo>
                  <a:lnTo>
                    <a:pt x="5927814" y="255270"/>
                  </a:lnTo>
                  <a:lnTo>
                    <a:pt x="5915698" y="264160"/>
                  </a:lnTo>
                  <a:lnTo>
                    <a:pt x="5907506" y="275590"/>
                  </a:lnTo>
                  <a:lnTo>
                    <a:pt x="5904496" y="290830"/>
                  </a:lnTo>
                  <a:lnTo>
                    <a:pt x="5904496" y="306070"/>
                  </a:lnTo>
                  <a:lnTo>
                    <a:pt x="5888736" y="290830"/>
                  </a:lnTo>
                  <a:lnTo>
                    <a:pt x="5876722" y="271780"/>
                  </a:lnTo>
                  <a:lnTo>
                    <a:pt x="5869076" y="250190"/>
                  </a:lnTo>
                  <a:lnTo>
                    <a:pt x="5866384" y="227330"/>
                  </a:lnTo>
                  <a:lnTo>
                    <a:pt x="5874347" y="187960"/>
                  </a:lnTo>
                  <a:lnTo>
                    <a:pt x="5896089" y="154940"/>
                  </a:lnTo>
                  <a:lnTo>
                    <a:pt x="5928398" y="133350"/>
                  </a:lnTo>
                  <a:lnTo>
                    <a:pt x="5968035" y="125730"/>
                  </a:lnTo>
                  <a:lnTo>
                    <a:pt x="6007633" y="133350"/>
                  </a:lnTo>
                  <a:lnTo>
                    <a:pt x="6039904" y="154940"/>
                  </a:lnTo>
                  <a:lnTo>
                    <a:pt x="6061646" y="187960"/>
                  </a:lnTo>
                  <a:lnTo>
                    <a:pt x="6069609" y="227330"/>
                  </a:lnTo>
                  <a:lnTo>
                    <a:pt x="6069609" y="154787"/>
                  </a:lnTo>
                  <a:lnTo>
                    <a:pt x="6057798" y="137160"/>
                  </a:lnTo>
                  <a:lnTo>
                    <a:pt x="6040488" y="125730"/>
                  </a:lnTo>
                  <a:lnTo>
                    <a:pt x="6017412" y="110490"/>
                  </a:lnTo>
                  <a:lnTo>
                    <a:pt x="5968035" y="100330"/>
                  </a:lnTo>
                  <a:lnTo>
                    <a:pt x="5918644" y="110490"/>
                  </a:lnTo>
                  <a:lnTo>
                    <a:pt x="5878233" y="137160"/>
                  </a:lnTo>
                  <a:lnTo>
                    <a:pt x="5850953" y="177800"/>
                  </a:lnTo>
                  <a:lnTo>
                    <a:pt x="5840946" y="227330"/>
                  </a:lnTo>
                  <a:lnTo>
                    <a:pt x="5850953" y="276860"/>
                  </a:lnTo>
                  <a:lnTo>
                    <a:pt x="5878233" y="316230"/>
                  </a:lnTo>
                  <a:lnTo>
                    <a:pt x="5918644" y="344170"/>
                  </a:lnTo>
                  <a:lnTo>
                    <a:pt x="5968035" y="354330"/>
                  </a:lnTo>
                  <a:lnTo>
                    <a:pt x="6017412" y="344170"/>
                  </a:lnTo>
                  <a:lnTo>
                    <a:pt x="6039447" y="328930"/>
                  </a:lnTo>
                  <a:lnTo>
                    <a:pt x="6057798" y="316230"/>
                  </a:lnTo>
                  <a:lnTo>
                    <a:pt x="6064821" y="306070"/>
                  </a:lnTo>
                  <a:lnTo>
                    <a:pt x="6085040" y="276860"/>
                  </a:lnTo>
                  <a:lnTo>
                    <a:pt x="6095047" y="227330"/>
                  </a:lnTo>
                  <a:close/>
                </a:path>
                <a:path w="6196965" h="505460">
                  <a:moveTo>
                    <a:pt x="6196698" y="214630"/>
                  </a:moveTo>
                  <a:lnTo>
                    <a:pt x="6193675" y="199390"/>
                  </a:lnTo>
                  <a:lnTo>
                    <a:pt x="6185459" y="187960"/>
                  </a:lnTo>
                  <a:lnTo>
                    <a:pt x="6173330" y="179070"/>
                  </a:lnTo>
                  <a:lnTo>
                    <a:pt x="6171260" y="178714"/>
                  </a:lnTo>
                  <a:lnTo>
                    <a:pt x="6171260" y="207010"/>
                  </a:lnTo>
                  <a:lnTo>
                    <a:pt x="6171260" y="247650"/>
                  </a:lnTo>
                  <a:lnTo>
                    <a:pt x="6165812" y="252730"/>
                  </a:lnTo>
                  <a:lnTo>
                    <a:pt x="6129236" y="252730"/>
                  </a:lnTo>
                  <a:lnTo>
                    <a:pt x="6124130" y="256540"/>
                  </a:lnTo>
                  <a:lnTo>
                    <a:pt x="6108966" y="299720"/>
                  </a:lnTo>
                  <a:lnTo>
                    <a:pt x="6099289" y="316230"/>
                  </a:lnTo>
                  <a:lnTo>
                    <a:pt x="6099975" y="322580"/>
                  </a:lnTo>
                  <a:lnTo>
                    <a:pt x="6126010" y="349250"/>
                  </a:lnTo>
                  <a:lnTo>
                    <a:pt x="6126010" y="356870"/>
                  </a:lnTo>
                  <a:lnTo>
                    <a:pt x="6097676" y="384810"/>
                  </a:lnTo>
                  <a:lnTo>
                    <a:pt x="6089853" y="384810"/>
                  </a:lnTo>
                  <a:lnTo>
                    <a:pt x="6068072" y="363220"/>
                  </a:lnTo>
                  <a:lnTo>
                    <a:pt x="6063818" y="358140"/>
                  </a:lnTo>
                  <a:lnTo>
                    <a:pt x="6057354" y="358140"/>
                  </a:lnTo>
                  <a:lnTo>
                    <a:pt x="6052337" y="360680"/>
                  </a:lnTo>
                  <a:lnTo>
                    <a:pt x="6040882" y="368300"/>
                  </a:lnTo>
                  <a:lnTo>
                    <a:pt x="6028855" y="373380"/>
                  </a:lnTo>
                  <a:lnTo>
                    <a:pt x="6016333" y="378460"/>
                  </a:lnTo>
                  <a:lnTo>
                    <a:pt x="6003341" y="381000"/>
                  </a:lnTo>
                  <a:lnTo>
                    <a:pt x="5997549" y="382270"/>
                  </a:lnTo>
                  <a:lnTo>
                    <a:pt x="5993473" y="387350"/>
                  </a:lnTo>
                  <a:lnTo>
                    <a:pt x="5993384" y="424180"/>
                  </a:lnTo>
                  <a:lnTo>
                    <a:pt x="5987948" y="429260"/>
                  </a:lnTo>
                  <a:lnTo>
                    <a:pt x="5948045" y="429260"/>
                  </a:lnTo>
                  <a:lnTo>
                    <a:pt x="5942596" y="424180"/>
                  </a:lnTo>
                  <a:lnTo>
                    <a:pt x="5942520" y="387350"/>
                  </a:lnTo>
                  <a:lnTo>
                    <a:pt x="5940476" y="384810"/>
                  </a:lnTo>
                  <a:lnTo>
                    <a:pt x="5938431" y="382270"/>
                  </a:lnTo>
                  <a:lnTo>
                    <a:pt x="5932652" y="381000"/>
                  </a:lnTo>
                  <a:lnTo>
                    <a:pt x="5919660" y="378460"/>
                  </a:lnTo>
                  <a:lnTo>
                    <a:pt x="5907125" y="373380"/>
                  </a:lnTo>
                  <a:lnTo>
                    <a:pt x="5895111" y="368300"/>
                  </a:lnTo>
                  <a:lnTo>
                    <a:pt x="5883656" y="360680"/>
                  </a:lnTo>
                  <a:lnTo>
                    <a:pt x="5878627" y="358140"/>
                  </a:lnTo>
                  <a:lnTo>
                    <a:pt x="5872162" y="358140"/>
                  </a:lnTo>
                  <a:lnTo>
                    <a:pt x="5851322" y="379730"/>
                  </a:lnTo>
                  <a:lnTo>
                    <a:pt x="5846140" y="384810"/>
                  </a:lnTo>
                  <a:lnTo>
                    <a:pt x="5838393" y="384810"/>
                  </a:lnTo>
                  <a:lnTo>
                    <a:pt x="5810072" y="356870"/>
                  </a:lnTo>
                  <a:lnTo>
                    <a:pt x="5810072" y="349250"/>
                  </a:lnTo>
                  <a:lnTo>
                    <a:pt x="5815177" y="342900"/>
                  </a:lnTo>
                  <a:lnTo>
                    <a:pt x="5836018" y="322580"/>
                  </a:lnTo>
                  <a:lnTo>
                    <a:pt x="5836780" y="316230"/>
                  </a:lnTo>
                  <a:lnTo>
                    <a:pt x="5816765" y="275590"/>
                  </a:lnTo>
                  <a:lnTo>
                    <a:pt x="5811850" y="256540"/>
                  </a:lnTo>
                  <a:lnTo>
                    <a:pt x="5806745" y="252730"/>
                  </a:lnTo>
                  <a:lnTo>
                    <a:pt x="5770169" y="252730"/>
                  </a:lnTo>
                  <a:lnTo>
                    <a:pt x="5764720" y="247650"/>
                  </a:lnTo>
                  <a:lnTo>
                    <a:pt x="5764720" y="207010"/>
                  </a:lnTo>
                  <a:lnTo>
                    <a:pt x="5770169" y="201930"/>
                  </a:lnTo>
                  <a:lnTo>
                    <a:pt x="5806745" y="201930"/>
                  </a:lnTo>
                  <a:lnTo>
                    <a:pt x="5811850" y="198120"/>
                  </a:lnTo>
                  <a:lnTo>
                    <a:pt x="5827014" y="154940"/>
                  </a:lnTo>
                  <a:lnTo>
                    <a:pt x="5836780" y="138430"/>
                  </a:lnTo>
                  <a:lnTo>
                    <a:pt x="5836018" y="132080"/>
                  </a:lnTo>
                  <a:lnTo>
                    <a:pt x="5831840" y="127000"/>
                  </a:lnTo>
                  <a:lnTo>
                    <a:pt x="5810072" y="105410"/>
                  </a:lnTo>
                  <a:lnTo>
                    <a:pt x="5810072" y="97790"/>
                  </a:lnTo>
                  <a:lnTo>
                    <a:pt x="5838393" y="69850"/>
                  </a:lnTo>
                  <a:lnTo>
                    <a:pt x="5846140" y="69850"/>
                  </a:lnTo>
                  <a:lnTo>
                    <a:pt x="5872162" y="95250"/>
                  </a:lnTo>
                  <a:lnTo>
                    <a:pt x="5878627" y="96520"/>
                  </a:lnTo>
                  <a:lnTo>
                    <a:pt x="5919660" y="76200"/>
                  </a:lnTo>
                  <a:lnTo>
                    <a:pt x="5938431" y="71120"/>
                  </a:lnTo>
                  <a:lnTo>
                    <a:pt x="5939460" y="69850"/>
                  </a:lnTo>
                  <a:lnTo>
                    <a:pt x="5941492" y="67310"/>
                  </a:lnTo>
                  <a:lnTo>
                    <a:pt x="5942520" y="66040"/>
                  </a:lnTo>
                  <a:lnTo>
                    <a:pt x="5942596" y="30480"/>
                  </a:lnTo>
                  <a:lnTo>
                    <a:pt x="5948045" y="24130"/>
                  </a:lnTo>
                  <a:lnTo>
                    <a:pt x="5987948" y="24130"/>
                  </a:lnTo>
                  <a:lnTo>
                    <a:pt x="5993384" y="30480"/>
                  </a:lnTo>
                  <a:lnTo>
                    <a:pt x="5993473" y="66040"/>
                  </a:lnTo>
                  <a:lnTo>
                    <a:pt x="5997549" y="71120"/>
                  </a:lnTo>
                  <a:lnTo>
                    <a:pt x="6040882" y="86360"/>
                  </a:lnTo>
                  <a:lnTo>
                    <a:pt x="6057354" y="96520"/>
                  </a:lnTo>
                  <a:lnTo>
                    <a:pt x="6063818" y="95250"/>
                  </a:lnTo>
                  <a:lnTo>
                    <a:pt x="6068072" y="91440"/>
                  </a:lnTo>
                  <a:lnTo>
                    <a:pt x="6089853" y="69850"/>
                  </a:lnTo>
                  <a:lnTo>
                    <a:pt x="6097676" y="69850"/>
                  </a:lnTo>
                  <a:lnTo>
                    <a:pt x="6126010" y="97790"/>
                  </a:lnTo>
                  <a:lnTo>
                    <a:pt x="6126010" y="105410"/>
                  </a:lnTo>
                  <a:lnTo>
                    <a:pt x="6120816" y="110490"/>
                  </a:lnTo>
                  <a:lnTo>
                    <a:pt x="6104140" y="127000"/>
                  </a:lnTo>
                  <a:lnTo>
                    <a:pt x="6099975" y="132080"/>
                  </a:lnTo>
                  <a:lnTo>
                    <a:pt x="6099289" y="138430"/>
                  </a:lnTo>
                  <a:lnTo>
                    <a:pt x="6102362" y="143510"/>
                  </a:lnTo>
                  <a:lnTo>
                    <a:pt x="6108966" y="154940"/>
                  </a:lnTo>
                  <a:lnTo>
                    <a:pt x="6114618" y="166370"/>
                  </a:lnTo>
                  <a:lnTo>
                    <a:pt x="6119266" y="179070"/>
                  </a:lnTo>
                  <a:lnTo>
                    <a:pt x="6122860" y="191770"/>
                  </a:lnTo>
                  <a:lnTo>
                    <a:pt x="6124130" y="198120"/>
                  </a:lnTo>
                  <a:lnTo>
                    <a:pt x="6129236" y="201930"/>
                  </a:lnTo>
                  <a:lnTo>
                    <a:pt x="6165812" y="201930"/>
                  </a:lnTo>
                  <a:lnTo>
                    <a:pt x="6171260" y="207010"/>
                  </a:lnTo>
                  <a:lnTo>
                    <a:pt x="6171260" y="178714"/>
                  </a:lnTo>
                  <a:lnTo>
                    <a:pt x="6158585" y="176530"/>
                  </a:lnTo>
                  <a:lnTo>
                    <a:pt x="6144298" y="176530"/>
                  </a:lnTo>
                  <a:lnTo>
                    <a:pt x="6141123" y="166370"/>
                  </a:lnTo>
                  <a:lnTo>
                    <a:pt x="6133262" y="147320"/>
                  </a:lnTo>
                  <a:lnTo>
                    <a:pt x="6128563" y="138430"/>
                  </a:lnTo>
                  <a:lnTo>
                    <a:pt x="6138684" y="128270"/>
                  </a:lnTo>
                  <a:lnTo>
                    <a:pt x="6147003" y="115570"/>
                  </a:lnTo>
                  <a:lnTo>
                    <a:pt x="6149784" y="101600"/>
                  </a:lnTo>
                  <a:lnTo>
                    <a:pt x="6147003" y="87630"/>
                  </a:lnTo>
                  <a:lnTo>
                    <a:pt x="6138684" y="74930"/>
                  </a:lnTo>
                  <a:lnTo>
                    <a:pt x="6133528" y="69850"/>
                  </a:lnTo>
                  <a:lnTo>
                    <a:pt x="6130950" y="67310"/>
                  </a:lnTo>
                  <a:lnTo>
                    <a:pt x="6120650" y="57150"/>
                  </a:lnTo>
                  <a:lnTo>
                    <a:pt x="6108077" y="48260"/>
                  </a:lnTo>
                  <a:lnTo>
                    <a:pt x="6093739" y="45720"/>
                  </a:lnTo>
                  <a:lnTo>
                    <a:pt x="6079414" y="48260"/>
                  </a:lnTo>
                  <a:lnTo>
                    <a:pt x="6066879" y="57150"/>
                  </a:lnTo>
                  <a:lnTo>
                    <a:pt x="6056757" y="67310"/>
                  </a:lnTo>
                  <a:lnTo>
                    <a:pt x="6047689" y="62230"/>
                  </a:lnTo>
                  <a:lnTo>
                    <a:pt x="6038329" y="58420"/>
                  </a:lnTo>
                  <a:lnTo>
                    <a:pt x="6028715" y="54610"/>
                  </a:lnTo>
                  <a:lnTo>
                    <a:pt x="6018822" y="52070"/>
                  </a:lnTo>
                  <a:lnTo>
                    <a:pt x="6018822" y="36830"/>
                  </a:lnTo>
                  <a:lnTo>
                    <a:pt x="5995454" y="2540"/>
                  </a:lnTo>
                  <a:lnTo>
                    <a:pt x="5980709" y="0"/>
                  </a:lnTo>
                  <a:lnTo>
                    <a:pt x="5955271" y="0"/>
                  </a:lnTo>
                  <a:lnTo>
                    <a:pt x="5940526" y="2540"/>
                  </a:lnTo>
                  <a:lnTo>
                    <a:pt x="5928411" y="10160"/>
                  </a:lnTo>
                  <a:lnTo>
                    <a:pt x="5920194" y="22860"/>
                  </a:lnTo>
                  <a:lnTo>
                    <a:pt x="5917171" y="36830"/>
                  </a:lnTo>
                  <a:lnTo>
                    <a:pt x="5917171" y="52070"/>
                  </a:lnTo>
                  <a:lnTo>
                    <a:pt x="5907278" y="54610"/>
                  </a:lnTo>
                  <a:lnTo>
                    <a:pt x="5897664" y="58420"/>
                  </a:lnTo>
                  <a:lnTo>
                    <a:pt x="5888342" y="62230"/>
                  </a:lnTo>
                  <a:lnTo>
                    <a:pt x="5879312" y="67310"/>
                  </a:lnTo>
                  <a:lnTo>
                    <a:pt x="5869190" y="57150"/>
                  </a:lnTo>
                  <a:lnTo>
                    <a:pt x="5856617" y="48260"/>
                  </a:lnTo>
                  <a:lnTo>
                    <a:pt x="5842266" y="45720"/>
                  </a:lnTo>
                  <a:lnTo>
                    <a:pt x="5827915" y="48260"/>
                  </a:lnTo>
                  <a:lnTo>
                    <a:pt x="5815342" y="57150"/>
                  </a:lnTo>
                  <a:lnTo>
                    <a:pt x="5797308" y="74930"/>
                  </a:lnTo>
                  <a:lnTo>
                    <a:pt x="5788977" y="87630"/>
                  </a:lnTo>
                  <a:lnTo>
                    <a:pt x="5786209" y="101600"/>
                  </a:lnTo>
                  <a:lnTo>
                    <a:pt x="5788977" y="115570"/>
                  </a:lnTo>
                  <a:lnTo>
                    <a:pt x="5797308" y="128270"/>
                  </a:lnTo>
                  <a:lnTo>
                    <a:pt x="5807430" y="138430"/>
                  </a:lnTo>
                  <a:lnTo>
                    <a:pt x="5802719" y="147320"/>
                  </a:lnTo>
                  <a:lnTo>
                    <a:pt x="5794908" y="166370"/>
                  </a:lnTo>
                  <a:lnTo>
                    <a:pt x="5791784" y="176530"/>
                  </a:lnTo>
                  <a:lnTo>
                    <a:pt x="5777484" y="176530"/>
                  </a:lnTo>
                  <a:lnTo>
                    <a:pt x="5762701" y="179070"/>
                  </a:lnTo>
                  <a:lnTo>
                    <a:pt x="5750585" y="187960"/>
                  </a:lnTo>
                  <a:lnTo>
                    <a:pt x="5742394" y="199390"/>
                  </a:lnTo>
                  <a:lnTo>
                    <a:pt x="5739371" y="214630"/>
                  </a:lnTo>
                  <a:lnTo>
                    <a:pt x="5739371" y="240030"/>
                  </a:lnTo>
                  <a:lnTo>
                    <a:pt x="5742394" y="254000"/>
                  </a:lnTo>
                  <a:lnTo>
                    <a:pt x="5750585" y="266700"/>
                  </a:lnTo>
                  <a:lnTo>
                    <a:pt x="5762701" y="274320"/>
                  </a:lnTo>
                  <a:lnTo>
                    <a:pt x="5777484" y="278130"/>
                  </a:lnTo>
                  <a:lnTo>
                    <a:pt x="5791784" y="278130"/>
                  </a:lnTo>
                  <a:lnTo>
                    <a:pt x="5794908" y="288290"/>
                  </a:lnTo>
                  <a:lnTo>
                    <a:pt x="5798553" y="297180"/>
                  </a:lnTo>
                  <a:lnTo>
                    <a:pt x="5802719" y="306070"/>
                  </a:lnTo>
                  <a:lnTo>
                    <a:pt x="5807430" y="314960"/>
                  </a:lnTo>
                  <a:lnTo>
                    <a:pt x="5797308" y="325120"/>
                  </a:lnTo>
                  <a:lnTo>
                    <a:pt x="5788977" y="337820"/>
                  </a:lnTo>
                  <a:lnTo>
                    <a:pt x="5786209" y="353060"/>
                  </a:lnTo>
                  <a:lnTo>
                    <a:pt x="5788977" y="367030"/>
                  </a:lnTo>
                  <a:lnTo>
                    <a:pt x="5797308" y="379730"/>
                  </a:lnTo>
                  <a:lnTo>
                    <a:pt x="5815342" y="397510"/>
                  </a:lnTo>
                  <a:lnTo>
                    <a:pt x="5827915" y="405130"/>
                  </a:lnTo>
                  <a:lnTo>
                    <a:pt x="5842266" y="408940"/>
                  </a:lnTo>
                  <a:lnTo>
                    <a:pt x="5856617" y="405130"/>
                  </a:lnTo>
                  <a:lnTo>
                    <a:pt x="5869190" y="397510"/>
                  </a:lnTo>
                  <a:lnTo>
                    <a:pt x="5879312" y="387350"/>
                  </a:lnTo>
                  <a:lnTo>
                    <a:pt x="5888342" y="392430"/>
                  </a:lnTo>
                  <a:lnTo>
                    <a:pt x="5897664" y="396240"/>
                  </a:lnTo>
                  <a:lnTo>
                    <a:pt x="5907278" y="400050"/>
                  </a:lnTo>
                  <a:lnTo>
                    <a:pt x="5917171" y="402590"/>
                  </a:lnTo>
                  <a:lnTo>
                    <a:pt x="5917171" y="416560"/>
                  </a:lnTo>
                  <a:lnTo>
                    <a:pt x="5920194" y="431800"/>
                  </a:lnTo>
                  <a:lnTo>
                    <a:pt x="5928411" y="444500"/>
                  </a:lnTo>
                  <a:lnTo>
                    <a:pt x="5940526" y="452120"/>
                  </a:lnTo>
                  <a:lnTo>
                    <a:pt x="5955271" y="454660"/>
                  </a:lnTo>
                  <a:lnTo>
                    <a:pt x="5980709" y="454660"/>
                  </a:lnTo>
                  <a:lnTo>
                    <a:pt x="6015799" y="431800"/>
                  </a:lnTo>
                  <a:lnTo>
                    <a:pt x="6018822" y="416560"/>
                  </a:lnTo>
                  <a:lnTo>
                    <a:pt x="6018822" y="402590"/>
                  </a:lnTo>
                  <a:lnTo>
                    <a:pt x="6028715" y="400050"/>
                  </a:lnTo>
                  <a:lnTo>
                    <a:pt x="6038329" y="396240"/>
                  </a:lnTo>
                  <a:lnTo>
                    <a:pt x="6047689" y="392430"/>
                  </a:lnTo>
                  <a:lnTo>
                    <a:pt x="6056757" y="387350"/>
                  </a:lnTo>
                  <a:lnTo>
                    <a:pt x="6066879" y="397510"/>
                  </a:lnTo>
                  <a:lnTo>
                    <a:pt x="6079414" y="405130"/>
                  </a:lnTo>
                  <a:lnTo>
                    <a:pt x="6093739" y="408940"/>
                  </a:lnTo>
                  <a:lnTo>
                    <a:pt x="6108077" y="405130"/>
                  </a:lnTo>
                  <a:lnTo>
                    <a:pt x="6120650" y="397510"/>
                  </a:lnTo>
                  <a:lnTo>
                    <a:pt x="6130950" y="387350"/>
                  </a:lnTo>
                  <a:lnTo>
                    <a:pt x="6133528" y="384810"/>
                  </a:lnTo>
                  <a:lnTo>
                    <a:pt x="6138684" y="379730"/>
                  </a:lnTo>
                  <a:lnTo>
                    <a:pt x="6147003" y="367030"/>
                  </a:lnTo>
                  <a:lnTo>
                    <a:pt x="6149784" y="353060"/>
                  </a:lnTo>
                  <a:lnTo>
                    <a:pt x="6147003" y="337820"/>
                  </a:lnTo>
                  <a:lnTo>
                    <a:pt x="6138684" y="325120"/>
                  </a:lnTo>
                  <a:lnTo>
                    <a:pt x="6128563" y="314960"/>
                  </a:lnTo>
                  <a:lnTo>
                    <a:pt x="6133262" y="306070"/>
                  </a:lnTo>
                  <a:lnTo>
                    <a:pt x="6137453" y="297180"/>
                  </a:lnTo>
                  <a:lnTo>
                    <a:pt x="6141123" y="288290"/>
                  </a:lnTo>
                  <a:lnTo>
                    <a:pt x="6144298" y="278130"/>
                  </a:lnTo>
                  <a:lnTo>
                    <a:pt x="6158585" y="278130"/>
                  </a:lnTo>
                  <a:lnTo>
                    <a:pt x="6173330" y="274320"/>
                  </a:lnTo>
                  <a:lnTo>
                    <a:pt x="6185459" y="266700"/>
                  </a:lnTo>
                  <a:lnTo>
                    <a:pt x="6193675" y="254000"/>
                  </a:lnTo>
                  <a:lnTo>
                    <a:pt x="6196698" y="240030"/>
                  </a:lnTo>
                  <a:lnTo>
                    <a:pt x="6196698" y="21463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193" name="object 17">
            <a:extLst>
              <a:ext uri="{FF2B5EF4-FFF2-40B4-BE49-F238E27FC236}">
                <a16:creationId xmlns:a16="http://schemas.microsoft.com/office/drawing/2014/main" id="{B0B3633A-00F9-38BF-3866-A2C584EBC530}"/>
              </a:ext>
            </a:extLst>
          </p:cNvPr>
          <p:cNvSpPr txBox="1"/>
          <p:nvPr/>
        </p:nvSpPr>
        <p:spPr>
          <a:xfrm>
            <a:off x="9445577" y="2706624"/>
            <a:ext cx="1482725" cy="513080"/>
          </a:xfrm>
          <a:prstGeom prst="rect">
            <a:avLst/>
          </a:prstGeom>
        </p:spPr>
        <p:txBody>
          <a:bodyPr vert="horz" wrap="square" lIns="0" tIns="12065" rIns="0" bIns="0" rtlCol="0">
            <a:spAutoFit/>
          </a:bodyPr>
          <a:lstStyle/>
          <a:p>
            <a:pPr marL="12700" marR="5080" lvl="0" indent="0" defTabSz="914400" eaLnBrk="1" fontAlgn="auto" latinLnBrk="0" hangingPunct="1">
              <a:lnSpc>
                <a:spcPct val="100000"/>
              </a:lnSpc>
              <a:spcBef>
                <a:spcPts val="95"/>
              </a:spcBef>
              <a:spcAft>
                <a:spcPts val="0"/>
              </a:spcAft>
              <a:buClrTx/>
              <a:buSzTx/>
              <a:buFontTx/>
              <a:buNone/>
              <a:tabLst/>
              <a:defRPr/>
            </a:pPr>
            <a:r>
              <a:rPr kumimoji="0" lang="en-US" sz="1600" b="1" i="0" u="none" strike="noStrike" kern="0" cap="none" spc="-4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Plan</a:t>
            </a:r>
            <a:r>
              <a:rPr kumimoji="0" lang="en-US" sz="1600" b="1" i="0" u="none" strike="noStrike" kern="0" cap="none" spc="-9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600" b="1" i="0" u="none" strike="noStrike" kern="0" cap="none" spc="-5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to</a:t>
            </a:r>
            <a:r>
              <a:rPr kumimoji="0" lang="en-US" sz="1600" b="1" i="0" u="none" strike="noStrike" kern="0" cap="none" spc="-6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600" b="1" i="0" u="none" strike="noStrike" kern="0" cap="none" spc="-4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drive </a:t>
            </a:r>
            <a:r>
              <a:rPr kumimoji="0" lang="en-US" sz="1600" b="1"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forward</a:t>
            </a:r>
            <a:endPar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4" name="object 18">
            <a:extLst>
              <a:ext uri="{FF2B5EF4-FFF2-40B4-BE49-F238E27FC236}">
                <a16:creationId xmlns:a16="http://schemas.microsoft.com/office/drawing/2014/main" id="{ED8C5EF3-8F7C-0B9E-6181-BB385CFD1EA0}"/>
              </a:ext>
            </a:extLst>
          </p:cNvPr>
          <p:cNvSpPr txBox="1"/>
          <p:nvPr/>
        </p:nvSpPr>
        <p:spPr>
          <a:xfrm>
            <a:off x="9445577" y="3358053"/>
            <a:ext cx="2445385" cy="2838277"/>
          </a:xfrm>
          <a:prstGeom prst="rect">
            <a:avLst/>
          </a:prstGeom>
        </p:spPr>
        <p:txBody>
          <a:bodyPr vert="horz" wrap="square" lIns="0" tIns="12700" rIns="0" bIns="0" rtlCol="0" anchor="t">
            <a:spAutoFit/>
          </a:bodyPr>
          <a:lstStyle/>
          <a:p>
            <a:pPr marL="12700" marR="5080" lvl="0" indent="0" defTabSz="914400" eaLnBrk="1" fontAlgn="auto" latinLnBrk="0" hangingPunct="1">
              <a:lnSpc>
                <a:spcPct val="110000"/>
              </a:lnSpc>
              <a:spcBef>
                <a:spcPts val="10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Agility</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and</a:t>
            </a:r>
            <a:r>
              <a:rPr kumimoji="0" lang="en-US" sz="1400" b="0" i="0" u="none" strike="noStrike" kern="0" cap="none" spc="-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innovation</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are</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critical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for</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quality</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and</a:t>
            </a:r>
            <a:r>
              <a:rPr kumimoji="0" lang="en-US" sz="1400" b="0" i="0" u="none" strike="noStrike" kern="0" cap="none" spc="-4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timely</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reporting.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While</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there</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is</a:t>
            </a:r>
            <a:r>
              <a:rPr kumimoji="0" lang="en-US" sz="1400" b="0" i="0" u="none" strike="noStrike" kern="0" cap="none" spc="-3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importance</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in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establishing</a:t>
            </a:r>
            <a:r>
              <a:rPr kumimoji="0" lang="en-US" sz="1400" b="0" i="0" u="none" strike="noStrike" kern="0" cap="none" spc="-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roles</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5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&amp;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responsibilities,</a:t>
            </a:r>
            <a:r>
              <a:rPr kumimoji="0" lang="en-US" sz="1400" b="0" i="0" u="none" strike="noStrike" kern="0" cap="none" spc="-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timelines</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5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&amp;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dependencies,</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and identifying</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key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stakeholder</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groups,</a:t>
            </a:r>
            <a:r>
              <a:rPr kumimoji="0" lang="en-US" sz="1400" b="0" i="0" u="none" strike="noStrike" kern="0" cap="none" spc="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being</a:t>
            </a:r>
            <a:r>
              <a:rPr kumimoji="0" lang="en-US" sz="1400" b="0" i="0" u="none" strike="noStrike" kern="0" cap="none" spc="-1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able</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to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adapt</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to</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growing</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sustainability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landscape</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is</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essential.</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 </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well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grounded</a:t>
            </a:r>
            <a:r>
              <a:rPr kumimoji="0" lang="en-US" sz="1400" b="0" i="0" u="none" strike="noStrike" kern="0" cap="none" spc="-2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but</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flexible</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plan</a:t>
            </a:r>
            <a:r>
              <a:rPr kumimoji="0" lang="en-US" sz="1400" b="0" i="0" u="none" strike="noStrike" kern="0" cap="none" spc="-3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will</a:t>
            </a:r>
            <a:r>
              <a:rPr kumimoji="0" lang="en-US" sz="1400" b="0" i="0" u="none" strike="noStrike" kern="0" cap="none" spc="-4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get </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you</a:t>
            </a:r>
            <a:r>
              <a:rPr kumimoji="0" lang="en-US" sz="1400" b="0" i="0" u="none" strike="noStrike" kern="0" cap="none" spc="-25"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0" cap="none" spc="-1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there.</a:t>
            </a:r>
            <a:endParaRPr lang="en-US" sz="1400" b="0" i="0" u="none" strike="noStrike" kern="0" cap="none" spc="0" normalizeH="0" baseline="0" noProof="0" dirty="0">
              <a:ln>
                <a:noFill/>
              </a:ln>
              <a:solidFill>
                <a:sysClr val="windowText" lastClr="000000"/>
              </a:solidFill>
              <a:effectLst/>
              <a:uLnTx/>
              <a:uFillTx/>
              <a:latin typeface="Arial" panose="020B0604020202020204" pitchFamily="34" charset="0"/>
              <a:ea typeface="Open Sans"/>
              <a:cs typeface="Arial" panose="020B0604020202020204" pitchFamily="34" charset="0"/>
            </a:endParaRPr>
          </a:p>
        </p:txBody>
      </p:sp>
    </p:spTree>
    <p:extLst>
      <p:ext uri="{BB962C8B-B14F-4D97-AF65-F5344CB8AC3E}">
        <p14:creationId xmlns:p14="http://schemas.microsoft.com/office/powerpoint/2010/main" val="219970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F8D082E4-69A2-5E47-9EFA-D1B55BB80C9C}"/>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6" name="Text Placeholder 25">
            <a:extLst>
              <a:ext uri="{FF2B5EF4-FFF2-40B4-BE49-F238E27FC236}">
                <a16:creationId xmlns:a16="http://schemas.microsoft.com/office/drawing/2014/main" id="{0BDD0C0B-8FAD-844E-97FB-CA74C902FD53}"/>
              </a:ext>
            </a:extLst>
          </p:cNvPr>
          <p:cNvSpPr txBox="1">
            <a:spLocks/>
          </p:cNvSpPr>
          <p:nvPr/>
        </p:nvSpPr>
        <p:spPr>
          <a:xfrm>
            <a:off x="467668" y="244399"/>
            <a:ext cx="9641278" cy="981809"/>
          </a:xfrm>
          <a:prstGeom prst="rect">
            <a:avLst/>
          </a:prstGeom>
        </p:spPr>
        <p:txBody>
          <a:bodyPr vert="horz" anchor="ctr"/>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Architecture of ISSB Standards</a:t>
            </a:r>
          </a:p>
        </p:txBody>
      </p:sp>
      <p:sp>
        <p:nvSpPr>
          <p:cNvPr id="7" name="TextBox 6"/>
          <p:cNvSpPr txBox="1"/>
          <p:nvPr/>
        </p:nvSpPr>
        <p:spPr>
          <a:xfrm>
            <a:off x="32921" y="6468347"/>
            <a:ext cx="1613857" cy="369332"/>
          </a:xfrm>
          <a:prstGeom prst="rect">
            <a:avLst/>
          </a:prstGeom>
          <a:noFill/>
        </p:spPr>
        <p:txBody>
          <a:bodyPr wrap="square" rtlCol="0">
            <a:spAutoFit/>
          </a:bodyPr>
          <a:lstStyle/>
          <a:p>
            <a:r>
              <a:rPr lang="en-US" b="1" i="1" dirty="0">
                <a:solidFill>
                  <a:srgbClr val="00B0F0"/>
                </a:solidFill>
              </a:rPr>
              <a:t>GRC 2024</a:t>
            </a:r>
          </a:p>
        </p:txBody>
      </p:sp>
      <p:sp>
        <p:nvSpPr>
          <p:cNvPr id="8" name="Rectangle 7">
            <a:extLst>
              <a:ext uri="{FF2B5EF4-FFF2-40B4-BE49-F238E27FC236}">
                <a16:creationId xmlns:a16="http://schemas.microsoft.com/office/drawing/2014/main" id="{E9416C7A-D9F5-44F2-8DDA-200C421E6A42}"/>
              </a:ext>
            </a:extLst>
          </p:cNvPr>
          <p:cNvSpPr/>
          <p:nvPr/>
        </p:nvSpPr>
        <p:spPr bwMode="gray">
          <a:xfrm>
            <a:off x="473370" y="1515096"/>
            <a:ext cx="11267525" cy="4554479"/>
          </a:xfrm>
          <a:prstGeom prst="rect">
            <a:avLst/>
          </a:prstGeom>
          <a:solidFill>
            <a:srgbClr val="DDEFE8"/>
          </a:solidFill>
          <a:ln w="19050" algn="ctr">
            <a:solidFill>
              <a:srgbClr val="00ABAB"/>
            </a:solidFill>
            <a:prstDash val="dash"/>
            <a:miter lim="800000"/>
            <a:headEnd/>
            <a:tailEnd/>
          </a:ln>
        </p:spPr>
        <p:txBody>
          <a:bodyPr wrap="square" lIns="88900" tIns="88900" rIns="88900" bIns="889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sym typeface="Arial" charset="0"/>
            </a:endParaRPr>
          </a:p>
        </p:txBody>
      </p:sp>
      <p:sp>
        <p:nvSpPr>
          <p:cNvPr id="9" name="TextBox 8">
            <a:extLst>
              <a:ext uri="{FF2B5EF4-FFF2-40B4-BE49-F238E27FC236}">
                <a16:creationId xmlns:a16="http://schemas.microsoft.com/office/drawing/2014/main" id="{F42F5BF5-D2AE-54CC-A0A4-E17486A3BE13}"/>
              </a:ext>
            </a:extLst>
          </p:cNvPr>
          <p:cNvSpPr txBox="1"/>
          <p:nvPr/>
        </p:nvSpPr>
        <p:spPr>
          <a:xfrm>
            <a:off x="5893948" y="1878972"/>
            <a:ext cx="5582547" cy="276999"/>
          </a:xfrm>
          <a:prstGeom prst="rect">
            <a:avLst/>
          </a:prstGeom>
          <a:solidFill>
            <a:schemeClr val="accent1"/>
          </a:solidFill>
        </p:spPr>
        <p:txBody>
          <a:bodyPr wrap="square" lIns="0" tIns="0" rIns="0" bIns="0" rtlCol="0" anchor="ctr">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US" sz="1800" b="0" i="0" u="none" strike="noStrike" kern="1200" cap="none" spc="0" normalizeH="0" baseline="0" noProof="0">
                <a:ln>
                  <a:noFill/>
                </a:ln>
                <a:solidFill>
                  <a:srgbClr val="313131"/>
                </a:solidFill>
                <a:effectLst/>
                <a:uLnTx/>
                <a:uFillTx/>
                <a:latin typeface="Arial" panose="020B0604020202020204" pitchFamily="34" charset="0"/>
                <a:cs typeface="Arial" panose="020B0604020202020204" pitchFamily="34" charset="0"/>
              </a:rPr>
              <a:t>General requirements standard </a:t>
            </a:r>
          </a:p>
        </p:txBody>
      </p:sp>
      <p:sp>
        <p:nvSpPr>
          <p:cNvPr id="10" name="TextBox 9">
            <a:extLst>
              <a:ext uri="{FF2B5EF4-FFF2-40B4-BE49-F238E27FC236}">
                <a16:creationId xmlns:a16="http://schemas.microsoft.com/office/drawing/2014/main" id="{7895A6FC-22EE-C007-0CE4-5B7BE4E59AD8}"/>
              </a:ext>
            </a:extLst>
          </p:cNvPr>
          <p:cNvSpPr txBox="1"/>
          <p:nvPr/>
        </p:nvSpPr>
        <p:spPr>
          <a:xfrm>
            <a:off x="8788602" y="2537340"/>
            <a:ext cx="2687893" cy="553998"/>
          </a:xfrm>
          <a:prstGeom prst="rect">
            <a:avLst/>
          </a:prstGeom>
          <a:solidFill>
            <a:schemeClr val="accent6"/>
          </a:solidFill>
        </p:spPr>
        <p:txBody>
          <a:bodyPr wrap="square" lIns="0" tIns="0" rIns="0" bIns="0" rtlCol="0" anchor="ctr">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Industry-based requirements</a:t>
            </a:r>
          </a:p>
        </p:txBody>
      </p:sp>
      <p:cxnSp>
        <p:nvCxnSpPr>
          <p:cNvPr id="11" name="Straight Arrow Connector 10">
            <a:extLst>
              <a:ext uri="{FF2B5EF4-FFF2-40B4-BE49-F238E27FC236}">
                <a16:creationId xmlns:a16="http://schemas.microsoft.com/office/drawing/2014/main" id="{72BD5347-AD9E-A37B-188F-68E3C099BF2C}"/>
              </a:ext>
            </a:extLst>
          </p:cNvPr>
          <p:cNvCxnSpPr/>
          <p:nvPr/>
        </p:nvCxnSpPr>
        <p:spPr>
          <a:xfrm>
            <a:off x="841355" y="1774418"/>
            <a:ext cx="0" cy="3200400"/>
          </a:xfrm>
          <a:prstGeom prst="straightConnector1">
            <a:avLst/>
          </a:prstGeom>
          <a:ln>
            <a:solidFill>
              <a:srgbClr val="00ABA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FAB80EE-BFF0-6F3E-AD37-1BFA269CBE72}"/>
              </a:ext>
            </a:extLst>
          </p:cNvPr>
          <p:cNvSpPr txBox="1"/>
          <p:nvPr/>
        </p:nvSpPr>
        <p:spPr>
          <a:xfrm>
            <a:off x="817288" y="5189276"/>
            <a:ext cx="4580979"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800" b="0" i="0" u="none" strike="noStrike" kern="1200" cap="none" spc="0" normalizeH="0" baseline="0" noProof="0">
                <a:ln>
                  <a:noFill/>
                </a:ln>
                <a:solidFill>
                  <a:srgbClr val="313131"/>
                </a:solidFill>
                <a:effectLst/>
                <a:uLnTx/>
                <a:uFillTx/>
                <a:latin typeface="Arial" panose="020B0604020202020204" pitchFamily="34" charset="0"/>
                <a:cs typeface="Arial" panose="020B0604020202020204" pitchFamily="34" charset="0"/>
              </a:rPr>
              <a:t>Common thread: Core content from TCFD</a:t>
            </a:r>
          </a:p>
        </p:txBody>
      </p:sp>
      <p:cxnSp>
        <p:nvCxnSpPr>
          <p:cNvPr id="13" name="Straight Arrow Connector 12">
            <a:extLst>
              <a:ext uri="{FF2B5EF4-FFF2-40B4-BE49-F238E27FC236}">
                <a16:creationId xmlns:a16="http://schemas.microsoft.com/office/drawing/2014/main" id="{014300E2-A6FD-1EA0-4420-CEC4FD1027B3}"/>
              </a:ext>
            </a:extLst>
          </p:cNvPr>
          <p:cNvCxnSpPr>
            <a:cxnSpLocks/>
          </p:cNvCxnSpPr>
          <p:nvPr/>
        </p:nvCxnSpPr>
        <p:spPr>
          <a:xfrm flipH="1">
            <a:off x="5893948" y="5239648"/>
            <a:ext cx="5582547" cy="0"/>
          </a:xfrm>
          <a:prstGeom prst="straightConnector1">
            <a:avLst/>
          </a:prstGeom>
          <a:ln>
            <a:solidFill>
              <a:srgbClr val="00ABA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CA9072A-16AE-ACA3-F5C8-A279BE9AE488}"/>
              </a:ext>
            </a:extLst>
          </p:cNvPr>
          <p:cNvSpPr txBox="1"/>
          <p:nvPr/>
        </p:nvSpPr>
        <p:spPr>
          <a:xfrm>
            <a:off x="6124742" y="5439843"/>
            <a:ext cx="5255738"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800" b="0" i="0" u="none" strike="noStrike" kern="1200" cap="none" spc="0" normalizeH="0" baseline="0" noProof="0">
                <a:ln>
                  <a:noFill/>
                </a:ln>
                <a:solidFill>
                  <a:srgbClr val="313131"/>
                </a:solidFill>
                <a:effectLst/>
                <a:uLnTx/>
                <a:uFillTx/>
                <a:latin typeface="Arial" panose="020B0604020202020204" pitchFamily="34" charset="0"/>
                <a:cs typeface="Arial" panose="020B0604020202020204" pitchFamily="34" charset="0"/>
              </a:rPr>
              <a:t>Core elements used across IFRS Sustainability Disclosure Standards </a:t>
            </a:r>
          </a:p>
        </p:txBody>
      </p:sp>
      <p:sp>
        <p:nvSpPr>
          <p:cNvPr id="15" name="Left Bracket 14">
            <a:extLst>
              <a:ext uri="{FF2B5EF4-FFF2-40B4-BE49-F238E27FC236}">
                <a16:creationId xmlns:a16="http://schemas.microsoft.com/office/drawing/2014/main" id="{7F4F2D5C-9A21-DADC-F8A6-77F5737F9157}"/>
              </a:ext>
            </a:extLst>
          </p:cNvPr>
          <p:cNvSpPr/>
          <p:nvPr/>
        </p:nvSpPr>
        <p:spPr>
          <a:xfrm>
            <a:off x="5381271" y="1926767"/>
            <a:ext cx="369895" cy="3291840"/>
          </a:xfrm>
          <a:prstGeom prst="leftBracket">
            <a:avLst/>
          </a:prstGeom>
          <a:ln>
            <a:solidFill>
              <a:srgbClr val="00ABA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2A01AE2F-A87E-CA46-75DE-2E08BF6E21A9}"/>
              </a:ext>
            </a:extLst>
          </p:cNvPr>
          <p:cNvCxnSpPr>
            <a:cxnSpLocks/>
          </p:cNvCxnSpPr>
          <p:nvPr/>
        </p:nvCxnSpPr>
        <p:spPr>
          <a:xfrm flipH="1">
            <a:off x="5049960" y="3354029"/>
            <a:ext cx="331311" cy="0"/>
          </a:xfrm>
          <a:prstGeom prst="line">
            <a:avLst/>
          </a:prstGeom>
          <a:ln>
            <a:solidFill>
              <a:srgbClr val="00ABAB"/>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4D0A942-D858-9F4C-6CB2-38EA032C5826}"/>
              </a:ext>
            </a:extLst>
          </p:cNvPr>
          <p:cNvSpPr/>
          <p:nvPr/>
        </p:nvSpPr>
        <p:spPr bwMode="gray">
          <a:xfrm>
            <a:off x="473370" y="974517"/>
            <a:ext cx="11267525" cy="428540"/>
          </a:xfrm>
          <a:prstGeom prst="rect">
            <a:avLst/>
          </a:prstGeom>
          <a:solidFill>
            <a:srgbClr val="00ABAB"/>
          </a:solidFill>
          <a:ln w="19050" algn="ctr">
            <a:noFill/>
            <a:miter lim="800000"/>
            <a:headEnd/>
            <a:tailEnd/>
          </a:ln>
        </p:spPr>
        <p:txBody>
          <a:bodyPr wrap="square" lIns="0" tIns="0" rIns="0" bIns="0" rtlCol="0" anchor="ctr"/>
          <a:lstStyle/>
          <a:p>
            <a:pPr marL="182563" marR="0" lvl="0" indent="0" algn="ctr" defTabSz="914400" rtl="0" eaLnBrk="1" fontAlgn="auto" latinLnBrk="0" hangingPunct="1">
              <a:lnSpc>
                <a:spcPct val="100000"/>
              </a:lnSpc>
              <a:spcBef>
                <a:spcPts val="200"/>
              </a:spcBef>
              <a:spcAft>
                <a:spcPts val="200"/>
              </a:spcAft>
              <a:buClrTx/>
              <a:buSzPct val="100000"/>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sym typeface="Arial" charset="0"/>
              </a:rPr>
              <a:t>Focus on investor audience and enterprise value</a:t>
            </a:r>
          </a:p>
        </p:txBody>
      </p:sp>
      <p:sp>
        <p:nvSpPr>
          <p:cNvPr id="18" name="Rectangle 17">
            <a:extLst>
              <a:ext uri="{FF2B5EF4-FFF2-40B4-BE49-F238E27FC236}">
                <a16:creationId xmlns:a16="http://schemas.microsoft.com/office/drawing/2014/main" id="{DCC9C937-0DAF-DF24-E641-3A4F4A5C9B1A}"/>
              </a:ext>
            </a:extLst>
          </p:cNvPr>
          <p:cNvSpPr/>
          <p:nvPr/>
        </p:nvSpPr>
        <p:spPr bwMode="gray">
          <a:xfrm>
            <a:off x="5963398" y="2357139"/>
            <a:ext cx="2686918" cy="914399"/>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Thematic/Cross-industry requirements</a:t>
            </a:r>
          </a:p>
        </p:txBody>
      </p:sp>
      <p:grpSp>
        <p:nvGrpSpPr>
          <p:cNvPr id="19" name="Group 18">
            <a:extLst>
              <a:ext uri="{FF2B5EF4-FFF2-40B4-BE49-F238E27FC236}">
                <a16:creationId xmlns:a16="http://schemas.microsoft.com/office/drawing/2014/main" id="{0E482579-6F2C-9CEF-7A0A-86BA03394DA9}"/>
              </a:ext>
            </a:extLst>
          </p:cNvPr>
          <p:cNvGrpSpPr/>
          <p:nvPr/>
        </p:nvGrpSpPr>
        <p:grpSpPr>
          <a:xfrm>
            <a:off x="1131361" y="1756759"/>
            <a:ext cx="3768402" cy="3308301"/>
            <a:chOff x="4426500" y="2618054"/>
            <a:chExt cx="3333150" cy="3308301"/>
          </a:xfrm>
        </p:grpSpPr>
        <p:grpSp>
          <p:nvGrpSpPr>
            <p:cNvPr id="20" name="Group 19">
              <a:extLst>
                <a:ext uri="{FF2B5EF4-FFF2-40B4-BE49-F238E27FC236}">
                  <a16:creationId xmlns:a16="http://schemas.microsoft.com/office/drawing/2014/main" id="{7552A653-40A8-D615-04A2-DA4722722B73}"/>
                </a:ext>
              </a:extLst>
            </p:cNvPr>
            <p:cNvGrpSpPr/>
            <p:nvPr/>
          </p:nvGrpSpPr>
          <p:grpSpPr>
            <a:xfrm>
              <a:off x="4426500" y="2618054"/>
              <a:ext cx="3333150" cy="3308301"/>
              <a:chOff x="2749368" y="2346952"/>
              <a:chExt cx="3619501" cy="3592515"/>
            </a:xfrm>
          </p:grpSpPr>
          <p:sp>
            <p:nvSpPr>
              <p:cNvPr id="22" name="Oval 3">
                <a:extLst>
                  <a:ext uri="{FF2B5EF4-FFF2-40B4-BE49-F238E27FC236}">
                    <a16:creationId xmlns:a16="http://schemas.microsoft.com/office/drawing/2014/main" id="{5607965B-FE54-0D57-7CFF-308CC2FBFEAF}"/>
                  </a:ext>
                </a:extLst>
              </p:cNvPr>
              <p:cNvSpPr>
                <a:spLocks noChangeArrowheads="1"/>
              </p:cNvSpPr>
              <p:nvPr/>
            </p:nvSpPr>
            <p:spPr bwMode="auto">
              <a:xfrm>
                <a:off x="2749368" y="2346952"/>
                <a:ext cx="3619501" cy="3592513"/>
              </a:xfrm>
              <a:prstGeom prst="ellipse">
                <a:avLst/>
              </a:prstGeom>
              <a:solidFill>
                <a:schemeClr val="accent6">
                  <a:lumMod val="60000"/>
                  <a:lumOff val="40000"/>
                </a:schemeClr>
              </a:solidFill>
              <a:ln w="12700">
                <a:noFill/>
                <a:round/>
                <a:headEnd/>
                <a:tailEnd/>
              </a:ln>
            </p:spPr>
            <p:txBody>
              <a:bodyPr wrap="none" lIns="91440" tIns="91440" rIns="91440" bIns="316800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3" name="Oval 4">
                <a:extLst>
                  <a:ext uri="{FF2B5EF4-FFF2-40B4-BE49-F238E27FC236}">
                    <a16:creationId xmlns:a16="http://schemas.microsoft.com/office/drawing/2014/main" id="{95623372-E2A8-2575-B3F1-ECB21A16E132}"/>
                  </a:ext>
                </a:extLst>
              </p:cNvPr>
              <p:cNvSpPr>
                <a:spLocks noChangeArrowheads="1"/>
              </p:cNvSpPr>
              <p:nvPr/>
            </p:nvSpPr>
            <p:spPr bwMode="auto">
              <a:xfrm>
                <a:off x="3025593" y="2950204"/>
                <a:ext cx="3067051" cy="2989262"/>
              </a:xfrm>
              <a:prstGeom prst="ellipse">
                <a:avLst/>
              </a:prstGeom>
              <a:solidFill>
                <a:srgbClr val="00A3E0"/>
              </a:solidFill>
              <a:ln w="12700">
                <a:noFill/>
                <a:round/>
                <a:headEnd/>
                <a:tailEnd/>
              </a:ln>
            </p:spPr>
            <p:txBody>
              <a:bodyPr wrap="none" lIns="91440" tIns="91440" rIns="91440" bIns="252000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4" name="Oval 5">
                <a:extLst>
                  <a:ext uri="{FF2B5EF4-FFF2-40B4-BE49-F238E27FC236}">
                    <a16:creationId xmlns:a16="http://schemas.microsoft.com/office/drawing/2014/main" id="{C1B5C972-7E6E-4496-E0A1-88A928DD7932}"/>
                  </a:ext>
                </a:extLst>
              </p:cNvPr>
              <p:cNvSpPr>
                <a:spLocks noChangeArrowheads="1"/>
              </p:cNvSpPr>
              <p:nvPr/>
            </p:nvSpPr>
            <p:spPr bwMode="auto">
              <a:xfrm>
                <a:off x="3349443" y="3578854"/>
                <a:ext cx="2419351" cy="2360613"/>
              </a:xfrm>
              <a:prstGeom prst="ellipse">
                <a:avLst/>
              </a:prstGeom>
              <a:solidFill>
                <a:srgbClr val="0076A8"/>
              </a:solidFill>
              <a:ln w="12700">
                <a:noFill/>
                <a:round/>
                <a:headEnd/>
                <a:tailEnd/>
              </a:ln>
            </p:spPr>
            <p:txBody>
              <a:bodyPr wrap="none" lIns="91440" tIns="91440" rIns="91440" bIns="190800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5" name="Oval 6">
                <a:extLst>
                  <a:ext uri="{FF2B5EF4-FFF2-40B4-BE49-F238E27FC236}">
                    <a16:creationId xmlns:a16="http://schemas.microsoft.com/office/drawing/2014/main" id="{3E338B6C-2AD6-022A-FD72-2C2233C036C7}"/>
                  </a:ext>
                </a:extLst>
              </p:cNvPr>
              <p:cNvSpPr>
                <a:spLocks noChangeArrowheads="1"/>
              </p:cNvSpPr>
              <p:nvPr/>
            </p:nvSpPr>
            <p:spPr bwMode="auto">
              <a:xfrm>
                <a:off x="3681231" y="4209091"/>
                <a:ext cx="1755776" cy="1730374"/>
              </a:xfrm>
              <a:prstGeom prst="ellipse">
                <a:avLst/>
              </a:prstGeom>
              <a:solidFill>
                <a:srgbClr val="005587"/>
              </a:solidFill>
              <a:ln w="12700">
                <a:noFill/>
                <a:round/>
                <a:headEnd/>
                <a:tailEnd/>
              </a:ln>
            </p:spPr>
            <p:txBody>
              <a:bodyPr wrap="none" lIns="91440" tIns="91440" rIns="91440" bIns="129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1" name="TextBox 20">
              <a:extLst>
                <a:ext uri="{FF2B5EF4-FFF2-40B4-BE49-F238E27FC236}">
                  <a16:creationId xmlns:a16="http://schemas.microsoft.com/office/drawing/2014/main" id="{EE347CFA-650E-F2EB-F14A-F7B27AB9B07A}"/>
                </a:ext>
              </a:extLst>
            </p:cNvPr>
            <p:cNvSpPr txBox="1"/>
            <p:nvPr/>
          </p:nvSpPr>
          <p:spPr>
            <a:xfrm>
              <a:off x="5179566" y="2769915"/>
              <a:ext cx="1804847" cy="266226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1200"/>
                </a:spcBef>
                <a:spcAft>
                  <a:spcPts val="1200"/>
                </a:spcAft>
                <a:buClrTx/>
                <a:buSzPct val="100000"/>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Governance</a:t>
              </a:r>
            </a:p>
            <a:p>
              <a:pPr marL="0" marR="0" lvl="0" indent="0" algn="ctr" defTabSz="914400" rtl="0" eaLnBrk="1" fontAlgn="auto" latinLnBrk="0" hangingPunct="1">
                <a:lnSpc>
                  <a:spcPct val="100000"/>
                </a:lnSpc>
                <a:spcBef>
                  <a:spcPts val="600"/>
                </a:spcBef>
                <a:spcAft>
                  <a:spcPts val="1200"/>
                </a:spcAft>
                <a:buClrTx/>
                <a:buSzPct val="100000"/>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Strategy</a:t>
              </a:r>
            </a:p>
            <a:p>
              <a:pPr marL="0" marR="0" lvl="0" indent="0" algn="ctr" defTabSz="914400" rtl="0" eaLnBrk="1" fontAlgn="auto" latinLnBrk="0" hangingPunct="1">
                <a:lnSpc>
                  <a:spcPct val="100000"/>
                </a:lnSpc>
                <a:spcBef>
                  <a:spcPts val="600"/>
                </a:spcBef>
                <a:spcAft>
                  <a:spcPts val="1200"/>
                </a:spcAft>
                <a:buClrTx/>
                <a:buSzPct val="100000"/>
                <a:buFontTx/>
                <a:buNone/>
                <a:tabLst/>
                <a:defRPr/>
              </a:pPr>
              <a:endParaRPr kumimoji="0" lang="en-US" sz="3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600"/>
                </a:spcBef>
                <a:spcAft>
                  <a:spcPts val="1200"/>
                </a:spcAft>
                <a:buClrTx/>
                <a:buSzPct val="100000"/>
                <a:buFontTx/>
                <a:buNone/>
                <a:tabLst/>
                <a:defRPr/>
              </a:pPr>
              <a:r>
                <a:rPr kumimoji="0" lang="en-US" sz="165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Risk management</a:t>
              </a:r>
            </a:p>
            <a:p>
              <a:pPr marL="0" marR="0" lvl="0" indent="0" algn="ctr" defTabSz="914400" rtl="0" eaLnBrk="1" fontAlgn="auto" latinLnBrk="0" hangingPunct="1">
                <a:lnSpc>
                  <a:spcPct val="100000"/>
                </a:lnSpc>
                <a:spcBef>
                  <a:spcPts val="600"/>
                </a:spcBef>
                <a:spcAft>
                  <a:spcPts val="1200"/>
                </a:spcAft>
                <a:buClrTx/>
                <a:buSzPct val="100000"/>
                <a:buFontTx/>
                <a:buNone/>
                <a:tabLst/>
                <a:defRPr/>
              </a:pPr>
              <a:endParaRPr kumimoji="0" lang="en-US" sz="1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Metrics &amp;</a:t>
              </a: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targets</a:t>
              </a:r>
            </a:p>
          </p:txBody>
        </p:sp>
      </p:grpSp>
      <p:cxnSp>
        <p:nvCxnSpPr>
          <p:cNvPr id="26" name="Straight Connector 25">
            <a:extLst>
              <a:ext uri="{FF2B5EF4-FFF2-40B4-BE49-F238E27FC236}">
                <a16:creationId xmlns:a16="http://schemas.microsoft.com/office/drawing/2014/main" id="{C3EABC25-62DF-C646-23DC-067E66CEEA42}"/>
              </a:ext>
            </a:extLst>
          </p:cNvPr>
          <p:cNvCxnSpPr>
            <a:cxnSpLocks/>
          </p:cNvCxnSpPr>
          <p:nvPr/>
        </p:nvCxnSpPr>
        <p:spPr>
          <a:xfrm>
            <a:off x="473370" y="887434"/>
            <a:ext cx="11155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an 13">
            <a:extLst>
              <a:ext uri="{FF2B5EF4-FFF2-40B4-BE49-F238E27FC236}">
                <a16:creationId xmlns:a16="http://schemas.microsoft.com/office/drawing/2014/main" id="{4F142322-D0FB-1768-2FC9-657AC2196FDC}"/>
              </a:ext>
            </a:extLst>
          </p:cNvPr>
          <p:cNvSpPr/>
          <p:nvPr/>
        </p:nvSpPr>
        <p:spPr bwMode="gray">
          <a:xfrm>
            <a:off x="5981885" y="3354667"/>
            <a:ext cx="288000" cy="1828800"/>
          </a:xfrm>
          <a:prstGeom prst="can">
            <a:avLst/>
          </a:prstGeom>
          <a:solidFill>
            <a:srgbClr val="007CB0"/>
          </a:solidFill>
          <a:ln w="19050" algn="ctr">
            <a:noFill/>
            <a:miter lim="800000"/>
            <a:headEnd/>
            <a:tailEnd/>
          </a:ln>
        </p:spPr>
        <p:txBody>
          <a:bodyPr vert="vert270"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Objective</a:t>
            </a:r>
          </a:p>
        </p:txBody>
      </p:sp>
      <p:sp>
        <p:nvSpPr>
          <p:cNvPr id="28" name="Can 78">
            <a:extLst>
              <a:ext uri="{FF2B5EF4-FFF2-40B4-BE49-F238E27FC236}">
                <a16:creationId xmlns:a16="http://schemas.microsoft.com/office/drawing/2014/main" id="{AE924510-0241-88E7-F560-5BF6CF53E33C}"/>
              </a:ext>
            </a:extLst>
          </p:cNvPr>
          <p:cNvSpPr/>
          <p:nvPr/>
        </p:nvSpPr>
        <p:spPr bwMode="gray">
          <a:xfrm>
            <a:off x="6960781" y="3354667"/>
            <a:ext cx="288000" cy="1828800"/>
          </a:xfrm>
          <a:prstGeom prst="can">
            <a:avLst/>
          </a:prstGeom>
          <a:solidFill>
            <a:srgbClr val="007CB0"/>
          </a:solidFill>
          <a:ln w="19050" algn="ctr">
            <a:noFill/>
            <a:miter lim="800000"/>
            <a:headEnd/>
            <a:tailEnd/>
          </a:ln>
        </p:spPr>
        <p:txBody>
          <a:bodyPr vert="vert270"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Scope</a:t>
            </a:r>
          </a:p>
        </p:txBody>
      </p:sp>
      <p:sp>
        <p:nvSpPr>
          <p:cNvPr id="29" name="Can 79">
            <a:extLst>
              <a:ext uri="{FF2B5EF4-FFF2-40B4-BE49-F238E27FC236}">
                <a16:creationId xmlns:a16="http://schemas.microsoft.com/office/drawing/2014/main" id="{4353275E-7585-9886-289C-C0818C859392}"/>
              </a:ext>
            </a:extLst>
          </p:cNvPr>
          <p:cNvSpPr/>
          <p:nvPr/>
        </p:nvSpPr>
        <p:spPr bwMode="gray">
          <a:xfrm>
            <a:off x="7939677" y="3354667"/>
            <a:ext cx="288000" cy="1828800"/>
          </a:xfrm>
          <a:prstGeom prst="can">
            <a:avLst/>
          </a:prstGeom>
          <a:solidFill>
            <a:srgbClr val="007CB0"/>
          </a:solidFill>
          <a:ln w="19050" algn="ctr">
            <a:noFill/>
            <a:miter lim="800000"/>
            <a:headEnd/>
            <a:tailEnd/>
          </a:ln>
        </p:spPr>
        <p:txBody>
          <a:bodyPr vert="vert270"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Conceptual Foundations</a:t>
            </a:r>
          </a:p>
        </p:txBody>
      </p:sp>
      <p:sp>
        <p:nvSpPr>
          <p:cNvPr id="30" name="Can 80">
            <a:extLst>
              <a:ext uri="{FF2B5EF4-FFF2-40B4-BE49-F238E27FC236}">
                <a16:creationId xmlns:a16="http://schemas.microsoft.com/office/drawing/2014/main" id="{B101F0E4-039F-0119-E0E2-094ABF1AC808}"/>
              </a:ext>
            </a:extLst>
          </p:cNvPr>
          <p:cNvSpPr/>
          <p:nvPr/>
        </p:nvSpPr>
        <p:spPr bwMode="gray">
          <a:xfrm>
            <a:off x="8918573" y="3354667"/>
            <a:ext cx="288000" cy="1828800"/>
          </a:xfrm>
          <a:prstGeom prst="can">
            <a:avLst/>
          </a:prstGeom>
          <a:solidFill>
            <a:srgbClr val="007CB0"/>
          </a:solidFill>
          <a:ln w="19050" algn="ctr">
            <a:noFill/>
            <a:miter lim="800000"/>
            <a:headEnd/>
            <a:tailEnd/>
          </a:ln>
        </p:spPr>
        <p:txBody>
          <a:bodyPr vert="vert270"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Core Content</a:t>
            </a:r>
          </a:p>
        </p:txBody>
      </p:sp>
      <p:sp>
        <p:nvSpPr>
          <p:cNvPr id="31" name="Can 79">
            <a:extLst>
              <a:ext uri="{FF2B5EF4-FFF2-40B4-BE49-F238E27FC236}">
                <a16:creationId xmlns:a16="http://schemas.microsoft.com/office/drawing/2014/main" id="{65C6A27C-EED3-2B32-2FD7-9C8AB588AD74}"/>
              </a:ext>
            </a:extLst>
          </p:cNvPr>
          <p:cNvSpPr/>
          <p:nvPr/>
        </p:nvSpPr>
        <p:spPr bwMode="gray">
          <a:xfrm>
            <a:off x="9897469" y="3354667"/>
            <a:ext cx="288000" cy="1828800"/>
          </a:xfrm>
          <a:prstGeom prst="can">
            <a:avLst/>
          </a:prstGeom>
          <a:solidFill>
            <a:srgbClr val="007CB0"/>
          </a:solidFill>
          <a:ln w="19050" algn="ctr">
            <a:noFill/>
            <a:miter lim="800000"/>
            <a:headEnd/>
            <a:tailEnd/>
          </a:ln>
        </p:spPr>
        <p:txBody>
          <a:bodyPr vert="vert270"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General requirements</a:t>
            </a:r>
          </a:p>
        </p:txBody>
      </p:sp>
      <p:sp>
        <p:nvSpPr>
          <p:cNvPr id="32" name="Can 80">
            <a:extLst>
              <a:ext uri="{FF2B5EF4-FFF2-40B4-BE49-F238E27FC236}">
                <a16:creationId xmlns:a16="http://schemas.microsoft.com/office/drawing/2014/main" id="{825E8A28-8BE7-6DBC-4812-14C578B21226}"/>
              </a:ext>
            </a:extLst>
          </p:cNvPr>
          <p:cNvSpPr/>
          <p:nvPr/>
        </p:nvSpPr>
        <p:spPr bwMode="gray">
          <a:xfrm>
            <a:off x="10876367" y="3346644"/>
            <a:ext cx="519628" cy="1828800"/>
          </a:xfrm>
          <a:prstGeom prst="can">
            <a:avLst/>
          </a:prstGeom>
          <a:solidFill>
            <a:srgbClr val="007CB0"/>
          </a:solidFill>
          <a:ln w="19050" algn="ctr">
            <a:noFill/>
            <a:miter lim="800000"/>
            <a:headEnd/>
            <a:tailEnd/>
          </a:ln>
        </p:spPr>
        <p:txBody>
          <a:bodyPr vert="vert270"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Judgement, uncertainties &amp; errors</a:t>
            </a:r>
          </a:p>
        </p:txBody>
      </p:sp>
    </p:spTree>
    <p:extLst>
      <p:ext uri="{BB962C8B-B14F-4D97-AF65-F5344CB8AC3E}">
        <p14:creationId xmlns:p14="http://schemas.microsoft.com/office/powerpoint/2010/main" val="1792653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651F45-D141-FA4E-B3D8-9B0E0B4EBE70}"/>
              </a:ext>
            </a:extLst>
          </p:cNvPr>
          <p:cNvSpPr/>
          <p:nvPr/>
        </p:nvSpPr>
        <p:spPr>
          <a:xfrm>
            <a:off x="0" y="0"/>
            <a:ext cx="12188825" cy="6858000"/>
          </a:xfrm>
          <a:prstGeom prst="rect">
            <a:avLst/>
          </a:prstGeom>
          <a:solidFill>
            <a:srgbClr val="182D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9A2099E-EA63-4ECC-8C8E-7D2013A3255E}"/>
              </a:ext>
            </a:extLst>
          </p:cNvPr>
          <p:cNvPicPr>
            <a:picLocks noChangeAspect="1"/>
          </p:cNvPicPr>
          <p:nvPr/>
        </p:nvPicPr>
        <p:blipFill>
          <a:blip r:embed="rId2"/>
          <a:stretch>
            <a:fillRect/>
          </a:stretch>
        </p:blipFill>
        <p:spPr>
          <a:xfrm>
            <a:off x="3502146" y="2529838"/>
            <a:ext cx="5187707" cy="1798324"/>
          </a:xfrm>
          <a:prstGeom prst="rect">
            <a:avLst/>
          </a:prstGeom>
        </p:spPr>
      </p:pic>
      <p:sp>
        <p:nvSpPr>
          <p:cNvPr id="4" name="TextBox 3"/>
          <p:cNvSpPr txBox="1"/>
          <p:nvPr/>
        </p:nvSpPr>
        <p:spPr>
          <a:xfrm>
            <a:off x="32921" y="6468347"/>
            <a:ext cx="1613857" cy="369332"/>
          </a:xfrm>
          <a:prstGeom prst="rect">
            <a:avLst/>
          </a:prstGeom>
          <a:noFill/>
        </p:spPr>
        <p:txBody>
          <a:bodyPr wrap="square" rtlCol="0">
            <a:spAutoFit/>
          </a:bodyPr>
          <a:lstStyle/>
          <a:p>
            <a:r>
              <a:rPr lang="en-US" b="1" i="1" dirty="0">
                <a:solidFill>
                  <a:srgbClr val="00B0F0"/>
                </a:solidFill>
              </a:rPr>
              <a:t>GRC 2024</a:t>
            </a:r>
          </a:p>
        </p:txBody>
      </p:sp>
    </p:spTree>
    <p:extLst>
      <p:ext uri="{BB962C8B-B14F-4D97-AF65-F5344CB8AC3E}">
        <p14:creationId xmlns:p14="http://schemas.microsoft.com/office/powerpoint/2010/main" val="1678422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4B770993-B0FD-F649-9F18-FF0FE4344B3D}"/>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3" name="Text Placeholder 25">
            <a:extLst>
              <a:ext uri="{FF2B5EF4-FFF2-40B4-BE49-F238E27FC236}">
                <a16:creationId xmlns:a16="http://schemas.microsoft.com/office/drawing/2014/main" id="{08358E0F-F320-EA4B-A8F4-2B20B8F9B416}"/>
              </a:ext>
            </a:extLst>
          </p:cNvPr>
          <p:cNvSpPr txBox="1">
            <a:spLocks/>
          </p:cNvSpPr>
          <p:nvPr/>
        </p:nvSpPr>
        <p:spPr>
          <a:xfrm>
            <a:off x="467668" y="244399"/>
            <a:ext cx="9641278" cy="981809"/>
          </a:xfrm>
          <a:prstGeom prst="rect">
            <a:avLst/>
          </a:prstGeom>
        </p:spPr>
        <p:txBody>
          <a:bodyPr vert="horz" anchor="ctr"/>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Climate &amp; Sustainability is a Complex Ecosystem</a:t>
            </a:r>
          </a:p>
        </p:txBody>
      </p:sp>
      <p:sp>
        <p:nvSpPr>
          <p:cNvPr id="5" name="TextBox 4"/>
          <p:cNvSpPr txBox="1"/>
          <p:nvPr/>
        </p:nvSpPr>
        <p:spPr>
          <a:xfrm>
            <a:off x="32921" y="6478507"/>
            <a:ext cx="1613857" cy="369332"/>
          </a:xfrm>
          <a:prstGeom prst="rect">
            <a:avLst/>
          </a:prstGeom>
          <a:noFill/>
        </p:spPr>
        <p:txBody>
          <a:bodyPr wrap="square" rtlCol="0">
            <a:spAutoFit/>
          </a:bodyPr>
          <a:lstStyle/>
          <a:p>
            <a:r>
              <a:rPr lang="en-US" b="1" i="1" dirty="0">
                <a:solidFill>
                  <a:srgbClr val="00B0F0"/>
                </a:solidFill>
                <a:latin typeface="Arial" panose="020B0604020202020204" pitchFamily="34" charset="0"/>
                <a:cs typeface="Arial" panose="020B0604020202020204" pitchFamily="34" charset="0"/>
              </a:rPr>
              <a:t>GRC 2024</a:t>
            </a:r>
          </a:p>
        </p:txBody>
      </p:sp>
      <p:sp>
        <p:nvSpPr>
          <p:cNvPr id="6" name="Freeform 218">
            <a:extLst>
              <a:ext uri="{FF2B5EF4-FFF2-40B4-BE49-F238E27FC236}">
                <a16:creationId xmlns:a16="http://schemas.microsoft.com/office/drawing/2014/main" id="{05C3D350-D2E2-4A15-790C-38ED9A518C82}"/>
              </a:ext>
            </a:extLst>
          </p:cNvPr>
          <p:cNvSpPr>
            <a:spLocks noEditPoints="1"/>
          </p:cNvSpPr>
          <p:nvPr/>
        </p:nvSpPr>
        <p:spPr bwMode="auto">
          <a:xfrm>
            <a:off x="0" y="138900"/>
            <a:ext cx="0" cy="0"/>
          </a:xfrm>
          <a:custGeom>
            <a:avLst/>
            <a:gdLst>
              <a:gd name="T0" fmla="*/ 256 w 256"/>
              <a:gd name="T1" fmla="*/ 138 h 277"/>
              <a:gd name="T2" fmla="*/ 128 w 256"/>
              <a:gd name="T3" fmla="*/ 266 h 277"/>
              <a:gd name="T4" fmla="*/ 53 w 256"/>
              <a:gd name="T5" fmla="*/ 242 h 277"/>
              <a:gd name="T6" fmla="*/ 53 w 256"/>
              <a:gd name="T7" fmla="*/ 266 h 277"/>
              <a:gd name="T8" fmla="*/ 43 w 256"/>
              <a:gd name="T9" fmla="*/ 277 h 277"/>
              <a:gd name="T10" fmla="*/ 32 w 256"/>
              <a:gd name="T11" fmla="*/ 266 h 277"/>
              <a:gd name="T12" fmla="*/ 32 w 256"/>
              <a:gd name="T13" fmla="*/ 213 h 277"/>
              <a:gd name="T14" fmla="*/ 43 w 256"/>
              <a:gd name="T15" fmla="*/ 202 h 277"/>
              <a:gd name="T16" fmla="*/ 96 w 256"/>
              <a:gd name="T17" fmla="*/ 202 h 277"/>
              <a:gd name="T18" fmla="*/ 107 w 256"/>
              <a:gd name="T19" fmla="*/ 213 h 277"/>
              <a:gd name="T20" fmla="*/ 96 w 256"/>
              <a:gd name="T21" fmla="*/ 224 h 277"/>
              <a:gd name="T22" fmla="*/ 64 w 256"/>
              <a:gd name="T23" fmla="*/ 224 h 277"/>
              <a:gd name="T24" fmla="*/ 128 w 256"/>
              <a:gd name="T25" fmla="*/ 245 h 277"/>
              <a:gd name="T26" fmla="*/ 235 w 256"/>
              <a:gd name="T27" fmla="*/ 138 h 277"/>
              <a:gd name="T28" fmla="*/ 245 w 256"/>
              <a:gd name="T29" fmla="*/ 128 h 277"/>
              <a:gd name="T30" fmla="*/ 256 w 256"/>
              <a:gd name="T31" fmla="*/ 138 h 277"/>
              <a:gd name="T32" fmla="*/ 128 w 256"/>
              <a:gd name="T33" fmla="*/ 32 h 277"/>
              <a:gd name="T34" fmla="*/ 192 w 256"/>
              <a:gd name="T35" fmla="*/ 53 h 277"/>
              <a:gd name="T36" fmla="*/ 160 w 256"/>
              <a:gd name="T37" fmla="*/ 53 h 277"/>
              <a:gd name="T38" fmla="*/ 149 w 256"/>
              <a:gd name="T39" fmla="*/ 64 h 277"/>
              <a:gd name="T40" fmla="*/ 160 w 256"/>
              <a:gd name="T41" fmla="*/ 74 h 277"/>
              <a:gd name="T42" fmla="*/ 213 w 256"/>
              <a:gd name="T43" fmla="*/ 74 h 277"/>
              <a:gd name="T44" fmla="*/ 224 w 256"/>
              <a:gd name="T45" fmla="*/ 64 h 277"/>
              <a:gd name="T46" fmla="*/ 224 w 256"/>
              <a:gd name="T47" fmla="*/ 10 h 277"/>
              <a:gd name="T48" fmla="*/ 213 w 256"/>
              <a:gd name="T49" fmla="*/ 0 h 277"/>
              <a:gd name="T50" fmla="*/ 203 w 256"/>
              <a:gd name="T51" fmla="*/ 10 h 277"/>
              <a:gd name="T52" fmla="*/ 203 w 256"/>
              <a:gd name="T53" fmla="*/ 35 h 277"/>
              <a:gd name="T54" fmla="*/ 128 w 256"/>
              <a:gd name="T55" fmla="*/ 10 h 277"/>
              <a:gd name="T56" fmla="*/ 0 w 256"/>
              <a:gd name="T57" fmla="*/ 138 h 277"/>
              <a:gd name="T58" fmla="*/ 11 w 256"/>
              <a:gd name="T59" fmla="*/ 149 h 277"/>
              <a:gd name="T60" fmla="*/ 21 w 256"/>
              <a:gd name="T61" fmla="*/ 138 h 277"/>
              <a:gd name="T62" fmla="*/ 128 w 256"/>
              <a:gd name="T63" fmla="*/ 3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6" h="277">
                <a:moveTo>
                  <a:pt x="256" y="138"/>
                </a:moveTo>
                <a:cubicBezTo>
                  <a:pt x="256" y="209"/>
                  <a:pt x="199" y="266"/>
                  <a:pt x="128" y="266"/>
                </a:cubicBezTo>
                <a:cubicBezTo>
                  <a:pt x="101" y="266"/>
                  <a:pt x="75" y="258"/>
                  <a:pt x="53" y="242"/>
                </a:cubicBezTo>
                <a:cubicBezTo>
                  <a:pt x="53" y="266"/>
                  <a:pt x="53" y="266"/>
                  <a:pt x="53" y="266"/>
                </a:cubicBezTo>
                <a:cubicBezTo>
                  <a:pt x="53" y="272"/>
                  <a:pt x="49" y="277"/>
                  <a:pt x="43" y="277"/>
                </a:cubicBezTo>
                <a:cubicBezTo>
                  <a:pt x="37" y="277"/>
                  <a:pt x="32" y="272"/>
                  <a:pt x="32" y="266"/>
                </a:cubicBezTo>
                <a:cubicBezTo>
                  <a:pt x="32" y="213"/>
                  <a:pt x="32" y="213"/>
                  <a:pt x="32" y="213"/>
                </a:cubicBezTo>
                <a:cubicBezTo>
                  <a:pt x="32" y="207"/>
                  <a:pt x="37" y="202"/>
                  <a:pt x="43" y="202"/>
                </a:cubicBezTo>
                <a:cubicBezTo>
                  <a:pt x="96" y="202"/>
                  <a:pt x="96" y="202"/>
                  <a:pt x="96" y="202"/>
                </a:cubicBezTo>
                <a:cubicBezTo>
                  <a:pt x="102" y="202"/>
                  <a:pt x="107" y="207"/>
                  <a:pt x="107" y="213"/>
                </a:cubicBezTo>
                <a:cubicBezTo>
                  <a:pt x="107" y="219"/>
                  <a:pt x="102" y="224"/>
                  <a:pt x="96" y="224"/>
                </a:cubicBezTo>
                <a:cubicBezTo>
                  <a:pt x="64" y="224"/>
                  <a:pt x="64" y="224"/>
                  <a:pt x="64" y="224"/>
                </a:cubicBezTo>
                <a:cubicBezTo>
                  <a:pt x="82" y="237"/>
                  <a:pt x="105" y="245"/>
                  <a:pt x="128" y="245"/>
                </a:cubicBezTo>
                <a:cubicBezTo>
                  <a:pt x="187" y="245"/>
                  <a:pt x="235" y="197"/>
                  <a:pt x="235" y="138"/>
                </a:cubicBezTo>
                <a:cubicBezTo>
                  <a:pt x="235" y="132"/>
                  <a:pt x="239" y="128"/>
                  <a:pt x="245" y="128"/>
                </a:cubicBezTo>
                <a:cubicBezTo>
                  <a:pt x="251" y="128"/>
                  <a:pt x="256" y="132"/>
                  <a:pt x="256" y="138"/>
                </a:cubicBezTo>
                <a:close/>
                <a:moveTo>
                  <a:pt x="128" y="32"/>
                </a:moveTo>
                <a:cubicBezTo>
                  <a:pt x="151" y="32"/>
                  <a:pt x="174" y="39"/>
                  <a:pt x="192" y="53"/>
                </a:cubicBezTo>
                <a:cubicBezTo>
                  <a:pt x="160" y="53"/>
                  <a:pt x="160" y="53"/>
                  <a:pt x="160" y="53"/>
                </a:cubicBezTo>
                <a:cubicBezTo>
                  <a:pt x="154" y="53"/>
                  <a:pt x="149" y="58"/>
                  <a:pt x="149" y="64"/>
                </a:cubicBezTo>
                <a:cubicBezTo>
                  <a:pt x="149" y="70"/>
                  <a:pt x="154" y="74"/>
                  <a:pt x="160" y="74"/>
                </a:cubicBezTo>
                <a:cubicBezTo>
                  <a:pt x="213" y="74"/>
                  <a:pt x="213" y="74"/>
                  <a:pt x="213" y="74"/>
                </a:cubicBezTo>
                <a:cubicBezTo>
                  <a:pt x="219" y="74"/>
                  <a:pt x="224" y="70"/>
                  <a:pt x="224" y="64"/>
                </a:cubicBezTo>
                <a:cubicBezTo>
                  <a:pt x="224" y="10"/>
                  <a:pt x="224" y="10"/>
                  <a:pt x="224" y="10"/>
                </a:cubicBezTo>
                <a:cubicBezTo>
                  <a:pt x="224" y="4"/>
                  <a:pt x="219" y="0"/>
                  <a:pt x="213" y="0"/>
                </a:cubicBezTo>
                <a:cubicBezTo>
                  <a:pt x="207" y="0"/>
                  <a:pt x="203" y="4"/>
                  <a:pt x="203" y="10"/>
                </a:cubicBezTo>
                <a:cubicBezTo>
                  <a:pt x="203" y="35"/>
                  <a:pt x="203" y="35"/>
                  <a:pt x="203" y="35"/>
                </a:cubicBezTo>
                <a:cubicBezTo>
                  <a:pt x="181" y="19"/>
                  <a:pt x="155" y="10"/>
                  <a:pt x="128" y="10"/>
                </a:cubicBezTo>
                <a:cubicBezTo>
                  <a:pt x="57" y="10"/>
                  <a:pt x="0" y="68"/>
                  <a:pt x="0" y="138"/>
                </a:cubicBezTo>
                <a:cubicBezTo>
                  <a:pt x="0" y="144"/>
                  <a:pt x="5" y="149"/>
                  <a:pt x="11" y="149"/>
                </a:cubicBezTo>
                <a:cubicBezTo>
                  <a:pt x="17" y="149"/>
                  <a:pt x="21" y="144"/>
                  <a:pt x="21" y="138"/>
                </a:cubicBezTo>
                <a:cubicBezTo>
                  <a:pt x="21" y="80"/>
                  <a:pt x="69" y="32"/>
                  <a:pt x="128" y="32"/>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Freeform 219">
            <a:extLst>
              <a:ext uri="{FF2B5EF4-FFF2-40B4-BE49-F238E27FC236}">
                <a16:creationId xmlns:a16="http://schemas.microsoft.com/office/drawing/2014/main" id="{A2E0BB63-45B1-7B5A-C000-543B416A0CE4}"/>
              </a:ext>
            </a:extLst>
          </p:cNvPr>
          <p:cNvSpPr>
            <a:spLocks noEditPoints="1"/>
          </p:cNvSpPr>
          <p:nvPr/>
        </p:nvSpPr>
        <p:spPr bwMode="auto">
          <a:xfrm>
            <a:off x="0" y="138900"/>
            <a:ext cx="0" cy="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Oval 46">
            <a:extLst>
              <a:ext uri="{FF2B5EF4-FFF2-40B4-BE49-F238E27FC236}">
                <a16:creationId xmlns:a16="http://schemas.microsoft.com/office/drawing/2014/main" id="{F8D2052F-E8E6-0150-B6D7-96E7C2131CF5}"/>
              </a:ext>
            </a:extLst>
          </p:cNvPr>
          <p:cNvSpPr>
            <a:spLocks noChangeArrowheads="1"/>
          </p:cNvSpPr>
          <p:nvPr/>
        </p:nvSpPr>
        <p:spPr bwMode="auto">
          <a:xfrm>
            <a:off x="323831" y="1337881"/>
            <a:ext cx="1663527" cy="4984092"/>
          </a:xfrm>
          <a:prstGeom prst="roundRect">
            <a:avLst/>
          </a:prstGeom>
          <a:solidFill>
            <a:schemeClr val="bg1">
              <a:lumMod val="95000"/>
            </a:schemeClr>
          </a:solidFill>
          <a:ln w="6350" cap="flat">
            <a:noFill/>
            <a:prstDash val="solid"/>
            <a:miter lim="400000"/>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Oval 46">
            <a:extLst>
              <a:ext uri="{FF2B5EF4-FFF2-40B4-BE49-F238E27FC236}">
                <a16:creationId xmlns:a16="http://schemas.microsoft.com/office/drawing/2014/main" id="{2A5B4164-2244-344D-8622-F2AF6C7512BE}"/>
              </a:ext>
            </a:extLst>
          </p:cNvPr>
          <p:cNvSpPr>
            <a:spLocks noChangeArrowheads="1"/>
          </p:cNvSpPr>
          <p:nvPr/>
        </p:nvSpPr>
        <p:spPr bwMode="auto">
          <a:xfrm>
            <a:off x="10195235" y="1337880"/>
            <a:ext cx="1672934" cy="4762354"/>
          </a:xfrm>
          <a:prstGeom prst="roundRect">
            <a:avLst/>
          </a:prstGeom>
          <a:solidFill>
            <a:schemeClr val="bg1">
              <a:lumMod val="95000"/>
            </a:schemeClr>
          </a:solidFill>
          <a:ln w="6350" cap="flat">
            <a:noFill/>
            <a:prstDash val="solid"/>
            <a:miter lim="400000"/>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Oval 46">
            <a:extLst>
              <a:ext uri="{FF2B5EF4-FFF2-40B4-BE49-F238E27FC236}">
                <a16:creationId xmlns:a16="http://schemas.microsoft.com/office/drawing/2014/main" id="{07EE9762-DE49-8CEB-7F61-256491D8DEA9}"/>
              </a:ext>
            </a:extLst>
          </p:cNvPr>
          <p:cNvSpPr>
            <a:spLocks noChangeArrowheads="1"/>
          </p:cNvSpPr>
          <p:nvPr/>
        </p:nvSpPr>
        <p:spPr bwMode="auto">
          <a:xfrm>
            <a:off x="2250524" y="1007039"/>
            <a:ext cx="7700494" cy="5650598"/>
          </a:xfrm>
          <a:prstGeom prst="roundRect">
            <a:avLst/>
          </a:prstGeom>
          <a:solidFill>
            <a:schemeClr val="bg1">
              <a:lumMod val="95000"/>
            </a:schemeClr>
          </a:solidFill>
          <a:ln w="6350" cap="flat">
            <a:noFill/>
            <a:prstDash val="dash"/>
            <a:miter lim="400000"/>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11" name="Straight Arrow Connector 10">
            <a:extLst>
              <a:ext uri="{FF2B5EF4-FFF2-40B4-BE49-F238E27FC236}">
                <a16:creationId xmlns:a16="http://schemas.microsoft.com/office/drawing/2014/main" id="{9387148D-4EB5-C061-B27C-511542750F25}"/>
              </a:ext>
            </a:extLst>
          </p:cNvPr>
          <p:cNvCxnSpPr>
            <a:cxnSpLocks/>
            <a:stCxn id="34" idx="6"/>
            <a:endCxn id="14" idx="4"/>
          </p:cNvCxnSpPr>
          <p:nvPr/>
        </p:nvCxnSpPr>
        <p:spPr>
          <a:xfrm flipV="1">
            <a:off x="6854645" y="4374585"/>
            <a:ext cx="2075144" cy="1469561"/>
          </a:xfrm>
          <a:prstGeom prst="straightConnector1">
            <a:avLst/>
          </a:prstGeom>
          <a:noFill/>
          <a:ln w="38100" cap="flat" cmpd="sng" algn="ctr">
            <a:solidFill>
              <a:srgbClr val="D0D0CE"/>
            </a:solidFill>
            <a:prstDash val="solid"/>
            <a:headEnd type="none" w="med" len="med"/>
            <a:tailEnd type="triangle" w="lg" len="lg"/>
          </a:ln>
          <a:effectLst/>
        </p:spPr>
      </p:cxnSp>
      <p:cxnSp>
        <p:nvCxnSpPr>
          <p:cNvPr id="12" name="Straight Arrow Connector 11">
            <a:extLst>
              <a:ext uri="{FF2B5EF4-FFF2-40B4-BE49-F238E27FC236}">
                <a16:creationId xmlns:a16="http://schemas.microsoft.com/office/drawing/2014/main" id="{7F891E1F-E664-AB6E-C9BE-52865FADC2FF}"/>
              </a:ext>
            </a:extLst>
          </p:cNvPr>
          <p:cNvCxnSpPr>
            <a:cxnSpLocks/>
            <a:endCxn id="17" idx="6"/>
          </p:cNvCxnSpPr>
          <p:nvPr/>
        </p:nvCxnSpPr>
        <p:spPr>
          <a:xfrm flipH="1" flipV="1">
            <a:off x="6854645" y="1821402"/>
            <a:ext cx="1815504" cy="1164758"/>
          </a:xfrm>
          <a:prstGeom prst="straightConnector1">
            <a:avLst/>
          </a:prstGeom>
          <a:noFill/>
          <a:ln w="38100" cap="flat" cmpd="sng" algn="ctr">
            <a:solidFill>
              <a:srgbClr val="D0D0CE"/>
            </a:solidFill>
            <a:prstDash val="solid"/>
            <a:headEnd type="none" w="lg" len="lg"/>
            <a:tailEnd type="triangle" w="lg" len="lg"/>
          </a:ln>
          <a:effectLst/>
        </p:spPr>
      </p:cxnSp>
      <p:cxnSp>
        <p:nvCxnSpPr>
          <p:cNvPr id="13" name="Straight Arrow Connector 12">
            <a:extLst>
              <a:ext uri="{FF2B5EF4-FFF2-40B4-BE49-F238E27FC236}">
                <a16:creationId xmlns:a16="http://schemas.microsoft.com/office/drawing/2014/main" id="{06F29900-75A6-A040-6D2F-D335084206DE}"/>
              </a:ext>
            </a:extLst>
          </p:cNvPr>
          <p:cNvCxnSpPr>
            <a:cxnSpLocks/>
          </p:cNvCxnSpPr>
          <p:nvPr/>
        </p:nvCxnSpPr>
        <p:spPr>
          <a:xfrm>
            <a:off x="3922494" y="3703517"/>
            <a:ext cx="1378178" cy="0"/>
          </a:xfrm>
          <a:prstGeom prst="straightConnector1">
            <a:avLst/>
          </a:prstGeom>
          <a:noFill/>
          <a:ln w="38100" cap="flat" cmpd="sng" algn="ctr">
            <a:solidFill>
              <a:sysClr val="windowText" lastClr="000000">
                <a:lumMod val="65000"/>
                <a:lumOff val="35000"/>
              </a:sysClr>
            </a:solidFill>
            <a:prstDash val="solid"/>
            <a:headEnd type="none" w="med" len="med"/>
            <a:tailEnd type="triangle" w="med" len="med"/>
          </a:ln>
          <a:effectLst/>
        </p:spPr>
      </p:cxnSp>
      <p:sp>
        <p:nvSpPr>
          <p:cNvPr id="14" name="Oval 13">
            <a:extLst>
              <a:ext uri="{FF2B5EF4-FFF2-40B4-BE49-F238E27FC236}">
                <a16:creationId xmlns:a16="http://schemas.microsoft.com/office/drawing/2014/main" id="{787E12CC-D047-16F8-F628-0872BA306328}"/>
              </a:ext>
            </a:extLst>
          </p:cNvPr>
          <p:cNvSpPr/>
          <p:nvPr/>
        </p:nvSpPr>
        <p:spPr bwMode="gray">
          <a:xfrm>
            <a:off x="8221129" y="2962257"/>
            <a:ext cx="1417319" cy="1412328"/>
          </a:xfrm>
          <a:prstGeom prst="ellipse">
            <a:avLst/>
          </a:prstGeom>
          <a:solidFill>
            <a:srgbClr val="43B02A"/>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6000" tIns="36000" rIns="3600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Investors</a:t>
            </a:r>
            <a:endParaRPr kumimoji="1" lang="en-US" sz="1200" b="0" i="1" u="none" strike="noStrike" kern="120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endParaRPr>
          </a:p>
        </p:txBody>
      </p:sp>
      <p:cxnSp>
        <p:nvCxnSpPr>
          <p:cNvPr id="15" name="Straight Arrow Connector 14">
            <a:extLst>
              <a:ext uri="{FF2B5EF4-FFF2-40B4-BE49-F238E27FC236}">
                <a16:creationId xmlns:a16="http://schemas.microsoft.com/office/drawing/2014/main" id="{51CC62F1-9867-C568-3A49-E41E8E6269BD}"/>
              </a:ext>
            </a:extLst>
          </p:cNvPr>
          <p:cNvCxnSpPr>
            <a:cxnSpLocks/>
            <a:stCxn id="17" idx="2"/>
          </p:cNvCxnSpPr>
          <p:nvPr/>
        </p:nvCxnSpPr>
        <p:spPr>
          <a:xfrm flipH="1">
            <a:off x="3206695" y="1821402"/>
            <a:ext cx="2230630" cy="1148387"/>
          </a:xfrm>
          <a:prstGeom prst="straightConnector1">
            <a:avLst/>
          </a:prstGeom>
          <a:noFill/>
          <a:ln w="38100" cap="flat" cmpd="sng" algn="ctr">
            <a:solidFill>
              <a:srgbClr val="D0D0CE"/>
            </a:solidFill>
            <a:prstDash val="solid"/>
            <a:headEnd type="triangle" w="lg" len="lg"/>
            <a:tailEnd type="none" w="med" len="med"/>
          </a:ln>
          <a:effectLst/>
        </p:spPr>
      </p:cxnSp>
      <p:cxnSp>
        <p:nvCxnSpPr>
          <p:cNvPr id="16" name="Straight Arrow Connector 15">
            <a:extLst>
              <a:ext uri="{FF2B5EF4-FFF2-40B4-BE49-F238E27FC236}">
                <a16:creationId xmlns:a16="http://schemas.microsoft.com/office/drawing/2014/main" id="{0B449283-AD9F-7AC0-1F96-50C06ED83B49}"/>
              </a:ext>
            </a:extLst>
          </p:cNvPr>
          <p:cNvCxnSpPr>
            <a:cxnSpLocks/>
            <a:stCxn id="34" idx="2"/>
          </p:cNvCxnSpPr>
          <p:nvPr/>
        </p:nvCxnSpPr>
        <p:spPr>
          <a:xfrm flipH="1" flipV="1">
            <a:off x="3206694" y="4387108"/>
            <a:ext cx="2230632" cy="1457038"/>
          </a:xfrm>
          <a:prstGeom prst="straightConnector1">
            <a:avLst/>
          </a:prstGeom>
          <a:noFill/>
          <a:ln w="38100" cap="flat" cmpd="sng" algn="ctr">
            <a:solidFill>
              <a:srgbClr val="D0D0CE"/>
            </a:solidFill>
            <a:prstDash val="solid"/>
            <a:headEnd type="triangle" w="lg" len="lg"/>
            <a:tailEnd type="triangle" w="lg" len="lg"/>
          </a:ln>
          <a:effectLst/>
        </p:spPr>
      </p:cxnSp>
      <p:sp>
        <p:nvSpPr>
          <p:cNvPr id="17" name="Oval 16">
            <a:extLst>
              <a:ext uri="{FF2B5EF4-FFF2-40B4-BE49-F238E27FC236}">
                <a16:creationId xmlns:a16="http://schemas.microsoft.com/office/drawing/2014/main" id="{08CF2482-3575-119B-39CC-40AC0B554971}"/>
              </a:ext>
            </a:extLst>
          </p:cNvPr>
          <p:cNvSpPr/>
          <p:nvPr/>
        </p:nvSpPr>
        <p:spPr bwMode="gray">
          <a:xfrm>
            <a:off x="5437325" y="1112742"/>
            <a:ext cx="1417320" cy="1417319"/>
          </a:xfrm>
          <a:prstGeom prst="ellipse">
            <a:avLst/>
          </a:prstGeom>
          <a:solidFill>
            <a:srgbClr val="43B02A"/>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6000" tIns="36000" rIns="3600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endParaRPr>
          </a:p>
        </p:txBody>
      </p:sp>
      <p:cxnSp>
        <p:nvCxnSpPr>
          <p:cNvPr id="18" name="Straight Arrow Connector 17">
            <a:extLst>
              <a:ext uri="{FF2B5EF4-FFF2-40B4-BE49-F238E27FC236}">
                <a16:creationId xmlns:a16="http://schemas.microsoft.com/office/drawing/2014/main" id="{241D1030-6584-E356-BF23-A676C2ED006F}"/>
              </a:ext>
            </a:extLst>
          </p:cNvPr>
          <p:cNvCxnSpPr>
            <a:cxnSpLocks/>
          </p:cNvCxnSpPr>
          <p:nvPr/>
        </p:nvCxnSpPr>
        <p:spPr>
          <a:xfrm>
            <a:off x="6120442" y="2530061"/>
            <a:ext cx="51086" cy="257931"/>
          </a:xfrm>
          <a:prstGeom prst="straightConnector1">
            <a:avLst/>
          </a:prstGeom>
          <a:solidFill>
            <a:srgbClr val="86BC25">
              <a:lumMod val="20000"/>
              <a:lumOff val="80000"/>
            </a:srgbClr>
          </a:solidFill>
          <a:ln w="38100" cap="flat" cmpd="sng" algn="ctr">
            <a:noFill/>
            <a:prstDash val="solid"/>
            <a:headEnd type="none" w="med" len="med"/>
            <a:tailEnd type="triangl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cxnSp>
      <p:sp>
        <p:nvSpPr>
          <p:cNvPr id="19" name="Rectangle 18">
            <a:extLst>
              <a:ext uri="{FF2B5EF4-FFF2-40B4-BE49-F238E27FC236}">
                <a16:creationId xmlns:a16="http://schemas.microsoft.com/office/drawing/2014/main" id="{939E94BD-6B11-9A6E-0E68-781C8C42D2AD}"/>
              </a:ext>
            </a:extLst>
          </p:cNvPr>
          <p:cNvSpPr/>
          <p:nvPr/>
        </p:nvSpPr>
        <p:spPr>
          <a:xfrm>
            <a:off x="5589909" y="1667514"/>
            <a:ext cx="1112152" cy="276999"/>
          </a:xfrm>
          <a:prstGeom prst="rect">
            <a:avLst/>
          </a:prstGeom>
          <a:noFill/>
          <a:ln>
            <a:noFill/>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200" b="1" i="0"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Businesses</a:t>
            </a:r>
            <a:endParaRPr kumimoji="1" lang="en-US" sz="1200" b="0" i="1"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endParaRPr>
          </a:p>
        </p:txBody>
      </p:sp>
      <p:sp>
        <p:nvSpPr>
          <p:cNvPr id="20" name="Oval 19">
            <a:extLst>
              <a:ext uri="{FF2B5EF4-FFF2-40B4-BE49-F238E27FC236}">
                <a16:creationId xmlns:a16="http://schemas.microsoft.com/office/drawing/2014/main" id="{80A3412B-A9F7-5EF1-A2D3-7570286D3A77}"/>
              </a:ext>
            </a:extLst>
          </p:cNvPr>
          <p:cNvSpPr/>
          <p:nvPr/>
        </p:nvSpPr>
        <p:spPr bwMode="gray">
          <a:xfrm>
            <a:off x="563581" y="5023011"/>
            <a:ext cx="1193434" cy="1193433"/>
          </a:xfrm>
          <a:prstGeom prst="ellipse">
            <a:avLst/>
          </a:prstGeom>
          <a:gradFill flip="none" rotWithShape="1">
            <a:gsLst>
              <a:gs pos="0">
                <a:srgbClr val="0D8390">
                  <a:lumMod val="67000"/>
                </a:srgbClr>
              </a:gs>
              <a:gs pos="48000">
                <a:srgbClr val="0D8390">
                  <a:lumMod val="97000"/>
                  <a:lumOff val="3000"/>
                </a:srgbClr>
              </a:gs>
              <a:gs pos="100000">
                <a:srgbClr val="0D8390">
                  <a:lumMod val="60000"/>
                  <a:lumOff val="40000"/>
                </a:srgbClr>
              </a:gs>
            </a:gsLst>
            <a:path path="circle">
              <a:fillToRect l="50000" t="50000" r="50000" b="50000"/>
            </a:path>
            <a:tileRect/>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900" b="1" i="0"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Multilateral Organizations</a:t>
            </a:r>
          </a:p>
        </p:txBody>
      </p:sp>
      <p:sp>
        <p:nvSpPr>
          <p:cNvPr id="21" name="Oval 20">
            <a:extLst>
              <a:ext uri="{FF2B5EF4-FFF2-40B4-BE49-F238E27FC236}">
                <a16:creationId xmlns:a16="http://schemas.microsoft.com/office/drawing/2014/main" id="{5D7B9B68-5567-FC51-2925-F443B084AA62}"/>
              </a:ext>
            </a:extLst>
          </p:cNvPr>
          <p:cNvSpPr/>
          <p:nvPr/>
        </p:nvSpPr>
        <p:spPr bwMode="gray">
          <a:xfrm>
            <a:off x="563582" y="3680738"/>
            <a:ext cx="1193433" cy="1193434"/>
          </a:xfrm>
          <a:prstGeom prst="ellipse">
            <a:avLst/>
          </a:prstGeom>
          <a:gradFill flip="none" rotWithShape="1">
            <a:gsLst>
              <a:gs pos="0">
                <a:srgbClr val="0D8390">
                  <a:lumMod val="67000"/>
                </a:srgbClr>
              </a:gs>
              <a:gs pos="48000">
                <a:srgbClr val="0D8390">
                  <a:lumMod val="97000"/>
                  <a:lumOff val="3000"/>
                </a:srgbClr>
              </a:gs>
              <a:gs pos="100000">
                <a:srgbClr val="0D8390">
                  <a:lumMod val="60000"/>
                  <a:lumOff val="40000"/>
                </a:srgbClr>
              </a:gs>
            </a:gsLst>
            <a:path path="circle">
              <a:fillToRect l="50000" t="50000" r="50000" b="50000"/>
            </a:path>
            <a:tileRect/>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000" b="1" i="0"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Regulators &amp; Standards Setters</a:t>
            </a:r>
          </a:p>
        </p:txBody>
      </p:sp>
      <p:sp>
        <p:nvSpPr>
          <p:cNvPr id="22" name="Rectangle 21">
            <a:extLst>
              <a:ext uri="{FF2B5EF4-FFF2-40B4-BE49-F238E27FC236}">
                <a16:creationId xmlns:a16="http://schemas.microsoft.com/office/drawing/2014/main" id="{3F365226-DD5A-F12D-0494-D579F28785C3}"/>
              </a:ext>
            </a:extLst>
          </p:cNvPr>
          <p:cNvSpPr/>
          <p:nvPr/>
        </p:nvSpPr>
        <p:spPr>
          <a:xfrm>
            <a:off x="410457" y="3182081"/>
            <a:ext cx="1499682" cy="351250"/>
          </a:xfrm>
          <a:prstGeom prst="rect">
            <a:avLst/>
          </a:prstGeom>
          <a:noFill/>
        </p:spPr>
        <p:txBody>
          <a:bodyPr wrap="square" lIns="0" tIns="0" rIns="0" bIns="0">
            <a:sp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1" lang="en-US" sz="1100" b="1" i="0" u="none" strike="noStrike" kern="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Policy &amp; </a:t>
            </a:r>
            <a:br>
              <a:rPr kumimoji="1" lang="en-US" sz="1100" b="1" i="0" u="none" strike="noStrike" kern="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br>
            <a:r>
              <a:rPr kumimoji="1" lang="en-US" sz="1100" b="1" i="0" u="none" strike="noStrike" kern="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Standard Setters</a:t>
            </a:r>
          </a:p>
        </p:txBody>
      </p:sp>
      <p:sp>
        <p:nvSpPr>
          <p:cNvPr id="23" name="Rectangle 22">
            <a:extLst>
              <a:ext uri="{FF2B5EF4-FFF2-40B4-BE49-F238E27FC236}">
                <a16:creationId xmlns:a16="http://schemas.microsoft.com/office/drawing/2014/main" id="{BE29219D-BB96-B38A-B244-A9DD1E049812}"/>
              </a:ext>
            </a:extLst>
          </p:cNvPr>
          <p:cNvSpPr/>
          <p:nvPr/>
        </p:nvSpPr>
        <p:spPr>
          <a:xfrm>
            <a:off x="732328" y="1386317"/>
            <a:ext cx="846532" cy="171842"/>
          </a:xfrm>
          <a:prstGeom prst="rect">
            <a:avLst/>
          </a:prstGeom>
          <a:noFill/>
        </p:spPr>
        <p:txBody>
          <a:bodyPr wrap="square" lIns="0" tIns="0" rIns="0" bIns="0">
            <a:sp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1" lang="en-US" sz="1100" b="1" i="0" u="none" strike="noStrike" kern="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Researchers</a:t>
            </a:r>
          </a:p>
        </p:txBody>
      </p:sp>
      <p:sp>
        <p:nvSpPr>
          <p:cNvPr id="24" name="Oval 23">
            <a:extLst>
              <a:ext uri="{FF2B5EF4-FFF2-40B4-BE49-F238E27FC236}">
                <a16:creationId xmlns:a16="http://schemas.microsoft.com/office/drawing/2014/main" id="{8D3DCEAC-2A64-4BE1-D0D4-57C5F029C394}"/>
              </a:ext>
            </a:extLst>
          </p:cNvPr>
          <p:cNvSpPr/>
          <p:nvPr/>
        </p:nvSpPr>
        <p:spPr bwMode="gray">
          <a:xfrm>
            <a:off x="562978" y="1705070"/>
            <a:ext cx="1194640" cy="1194640"/>
          </a:xfrm>
          <a:prstGeom prst="ellipse">
            <a:avLst/>
          </a:prstGeom>
          <a:gradFill flip="none" rotWithShape="1">
            <a:gsLst>
              <a:gs pos="0">
                <a:srgbClr val="0D8390">
                  <a:lumMod val="67000"/>
                </a:srgbClr>
              </a:gs>
              <a:gs pos="48000">
                <a:srgbClr val="0D8390">
                  <a:lumMod val="97000"/>
                  <a:lumOff val="3000"/>
                </a:srgbClr>
              </a:gs>
              <a:gs pos="100000">
                <a:srgbClr val="0D8390">
                  <a:lumMod val="60000"/>
                  <a:lumOff val="40000"/>
                </a:srgbClr>
              </a:gs>
            </a:gsLst>
            <a:path path="circle">
              <a:fillToRect l="50000" t="50000" r="50000" b="50000"/>
            </a:path>
            <a:tileRect/>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050" b="1" i="0"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Innovators</a:t>
            </a:r>
          </a:p>
        </p:txBody>
      </p:sp>
      <p:cxnSp>
        <p:nvCxnSpPr>
          <p:cNvPr id="25" name="Straight Arrow Connector 24">
            <a:extLst>
              <a:ext uri="{FF2B5EF4-FFF2-40B4-BE49-F238E27FC236}">
                <a16:creationId xmlns:a16="http://schemas.microsoft.com/office/drawing/2014/main" id="{E2F7F5AA-2235-DA9F-94FB-DA72CFB424BC}"/>
              </a:ext>
            </a:extLst>
          </p:cNvPr>
          <p:cNvCxnSpPr>
            <a:cxnSpLocks/>
          </p:cNvCxnSpPr>
          <p:nvPr/>
        </p:nvCxnSpPr>
        <p:spPr>
          <a:xfrm>
            <a:off x="1990584" y="3781835"/>
            <a:ext cx="274320" cy="2985"/>
          </a:xfrm>
          <a:prstGeom prst="straightConnector1">
            <a:avLst/>
          </a:prstGeom>
          <a:noFill/>
          <a:ln w="22225" cap="flat" cmpd="sng" algn="ctr">
            <a:solidFill>
              <a:sysClr val="windowText" lastClr="000000">
                <a:lumMod val="65000"/>
                <a:lumOff val="35000"/>
              </a:sysClr>
            </a:solidFill>
            <a:prstDash val="solid"/>
            <a:headEnd type="triangle" w="med" len="med"/>
            <a:tailEnd type="triangle" w="med" len="med"/>
          </a:ln>
          <a:effectLst/>
        </p:spPr>
      </p:cxnSp>
      <p:sp>
        <p:nvSpPr>
          <p:cNvPr id="26" name="Rectangle 25">
            <a:extLst>
              <a:ext uri="{FF2B5EF4-FFF2-40B4-BE49-F238E27FC236}">
                <a16:creationId xmlns:a16="http://schemas.microsoft.com/office/drawing/2014/main" id="{015BECDF-4101-A6FA-B133-5F9FB0BE8801}"/>
              </a:ext>
            </a:extLst>
          </p:cNvPr>
          <p:cNvSpPr/>
          <p:nvPr/>
        </p:nvSpPr>
        <p:spPr>
          <a:xfrm>
            <a:off x="10577127" y="1448996"/>
            <a:ext cx="846531" cy="171842"/>
          </a:xfrm>
          <a:prstGeom prst="rect">
            <a:avLst/>
          </a:prstGeom>
          <a:noFill/>
        </p:spPr>
        <p:txBody>
          <a:bodyPr wrap="square" lIns="0" tIns="0" rIns="0" bIns="0">
            <a:sp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1" lang="en-US" sz="1100" b="1" i="0" u="none" strike="noStrike" kern="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Influencers</a:t>
            </a:r>
          </a:p>
        </p:txBody>
      </p:sp>
      <p:grpSp>
        <p:nvGrpSpPr>
          <p:cNvPr id="27" name="Group 26">
            <a:extLst>
              <a:ext uri="{FF2B5EF4-FFF2-40B4-BE49-F238E27FC236}">
                <a16:creationId xmlns:a16="http://schemas.microsoft.com/office/drawing/2014/main" id="{E7477596-DC41-44D4-60A4-9969B98C2AD3}"/>
              </a:ext>
            </a:extLst>
          </p:cNvPr>
          <p:cNvGrpSpPr/>
          <p:nvPr/>
        </p:nvGrpSpPr>
        <p:grpSpPr>
          <a:xfrm>
            <a:off x="10434985" y="2079879"/>
            <a:ext cx="1193434" cy="1193434"/>
            <a:chOff x="10434985" y="1843775"/>
            <a:chExt cx="1193434" cy="1193434"/>
          </a:xfrm>
        </p:grpSpPr>
        <p:sp>
          <p:nvSpPr>
            <p:cNvPr id="28" name="Oval 27">
              <a:extLst>
                <a:ext uri="{FF2B5EF4-FFF2-40B4-BE49-F238E27FC236}">
                  <a16:creationId xmlns:a16="http://schemas.microsoft.com/office/drawing/2014/main" id="{7F4E1DB0-63AE-5C64-810A-ED69D9FCF262}"/>
                </a:ext>
              </a:extLst>
            </p:cNvPr>
            <p:cNvSpPr/>
            <p:nvPr/>
          </p:nvSpPr>
          <p:spPr bwMode="gray">
            <a:xfrm>
              <a:off x="10434985" y="1843775"/>
              <a:ext cx="1193434" cy="1193434"/>
            </a:xfrm>
            <a:prstGeom prst="ellipse">
              <a:avLst/>
            </a:prstGeom>
            <a:gradFill flip="none" rotWithShape="1">
              <a:gsLst>
                <a:gs pos="0">
                  <a:srgbClr val="0D8390">
                    <a:lumMod val="67000"/>
                  </a:srgbClr>
                </a:gs>
                <a:gs pos="48000">
                  <a:srgbClr val="0D8390">
                    <a:lumMod val="97000"/>
                    <a:lumOff val="3000"/>
                  </a:srgbClr>
                </a:gs>
                <a:gs pos="100000">
                  <a:srgbClr val="0D8390">
                    <a:lumMod val="60000"/>
                    <a:lumOff val="40000"/>
                  </a:srgbClr>
                </a:gs>
              </a:gsLst>
              <a:path path="circle">
                <a:fillToRect l="50000" t="50000" r="50000" b="50000"/>
              </a:path>
              <a:tileRect/>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000" b="0" i="1" u="none" strike="noStrike" kern="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endParaRPr>
            </a:p>
          </p:txBody>
        </p:sp>
        <p:sp>
          <p:nvSpPr>
            <p:cNvPr id="29" name="Rectangle 28">
              <a:extLst>
                <a:ext uri="{FF2B5EF4-FFF2-40B4-BE49-F238E27FC236}">
                  <a16:creationId xmlns:a16="http://schemas.microsoft.com/office/drawing/2014/main" id="{39E54076-0E14-D485-D406-46534A8A4788}"/>
                </a:ext>
              </a:extLst>
            </p:cNvPr>
            <p:cNvSpPr/>
            <p:nvPr/>
          </p:nvSpPr>
          <p:spPr>
            <a:xfrm>
              <a:off x="10510881" y="2140410"/>
              <a:ext cx="1041642" cy="553998"/>
            </a:xfrm>
            <a:prstGeom prst="rect">
              <a:avLst/>
            </a:prstGeom>
          </p:spPr>
          <p:txBody>
            <a:bodyPr wrap="square" lIns="91440" tIns="45720" rIns="91440" bIns="45720" anchor="t">
              <a:spAutoFit/>
            </a:bodyPr>
            <a:lstStyle/>
            <a:p>
              <a:pPr algn="ctr" fontAlgn="base">
                <a:spcBef>
                  <a:spcPct val="0"/>
                </a:spcBef>
                <a:spcAft>
                  <a:spcPct val="0"/>
                </a:spcAft>
                <a:defRPr/>
              </a:pPr>
              <a:r>
                <a:rPr kumimoji="1" lang="en-US" sz="1000" b="1" kern="0" dirty="0">
                  <a:solidFill>
                    <a:prstClr val="white"/>
                  </a:solidFill>
                  <a:latin typeface="Arial"/>
                  <a:ea typeface="ＭＳ Ｐゴシック"/>
                  <a:cs typeface="Arial"/>
                </a:rPr>
                <a:t>ESG Advocacy</a:t>
              </a:r>
              <a:r>
                <a:rPr kumimoji="1" lang="en-US" sz="1000" b="1" i="0" u="none" strike="noStrike" kern="0" cap="none" spc="0" normalizeH="0" baseline="0" noProof="0" dirty="0">
                  <a:ln>
                    <a:noFill/>
                  </a:ln>
                  <a:solidFill>
                    <a:prstClr val="white"/>
                  </a:solidFill>
                  <a:effectLst/>
                  <a:uLnTx/>
                  <a:uFillTx/>
                  <a:latin typeface="Arial"/>
                  <a:ea typeface="ＭＳ Ｐゴシック"/>
                  <a:cs typeface="Arial"/>
                </a:rPr>
                <a:t> Organizations</a:t>
              </a:r>
              <a:endParaRPr kumimoji="1" lang="en-US" sz="800" b="0" i="1" u="none" strike="noStrike" kern="0" cap="none" spc="0" normalizeH="0" baseline="0" noProof="0" dirty="0">
                <a:ln>
                  <a:noFill/>
                </a:ln>
                <a:solidFill>
                  <a:prstClr val="white"/>
                </a:solidFill>
                <a:effectLst/>
                <a:uLnTx/>
                <a:uFillTx/>
                <a:latin typeface="Arial"/>
                <a:ea typeface="ＭＳ Ｐゴシック"/>
                <a:cs typeface="Arial"/>
              </a:endParaRPr>
            </a:p>
          </p:txBody>
        </p:sp>
      </p:grpSp>
      <p:sp>
        <p:nvSpPr>
          <p:cNvPr id="30" name="Oval 29">
            <a:extLst>
              <a:ext uri="{FF2B5EF4-FFF2-40B4-BE49-F238E27FC236}">
                <a16:creationId xmlns:a16="http://schemas.microsoft.com/office/drawing/2014/main" id="{53294EAC-F469-12C9-565A-48062D66ACA0}"/>
              </a:ext>
            </a:extLst>
          </p:cNvPr>
          <p:cNvSpPr/>
          <p:nvPr/>
        </p:nvSpPr>
        <p:spPr bwMode="gray">
          <a:xfrm>
            <a:off x="10438797" y="4488609"/>
            <a:ext cx="1184236" cy="1193434"/>
          </a:xfrm>
          <a:prstGeom prst="ellipse">
            <a:avLst/>
          </a:prstGeom>
          <a:gradFill flip="none" rotWithShape="1">
            <a:gsLst>
              <a:gs pos="0">
                <a:srgbClr val="0D8390">
                  <a:lumMod val="67000"/>
                </a:srgbClr>
              </a:gs>
              <a:gs pos="48000">
                <a:srgbClr val="0D8390">
                  <a:lumMod val="97000"/>
                  <a:lumOff val="3000"/>
                </a:srgbClr>
              </a:gs>
              <a:gs pos="100000">
                <a:srgbClr val="0D8390">
                  <a:lumMod val="60000"/>
                  <a:lumOff val="40000"/>
                </a:srgbClr>
              </a:gs>
            </a:gsLst>
            <a:path path="circle">
              <a:fillToRect l="50000" t="50000" r="50000" b="50000"/>
            </a:path>
            <a:tileRect/>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100" b="1" i="0"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Media</a:t>
            </a:r>
          </a:p>
        </p:txBody>
      </p:sp>
      <p:cxnSp>
        <p:nvCxnSpPr>
          <p:cNvPr id="31" name="Straight Arrow Connector 30">
            <a:extLst>
              <a:ext uri="{FF2B5EF4-FFF2-40B4-BE49-F238E27FC236}">
                <a16:creationId xmlns:a16="http://schemas.microsoft.com/office/drawing/2014/main" id="{420B3652-489D-765D-1266-4CC4CBD16880}"/>
              </a:ext>
            </a:extLst>
          </p:cNvPr>
          <p:cNvCxnSpPr>
            <a:cxnSpLocks/>
          </p:cNvCxnSpPr>
          <p:nvPr/>
        </p:nvCxnSpPr>
        <p:spPr>
          <a:xfrm>
            <a:off x="9929434" y="3781835"/>
            <a:ext cx="274320" cy="2985"/>
          </a:xfrm>
          <a:prstGeom prst="straightConnector1">
            <a:avLst/>
          </a:prstGeom>
          <a:noFill/>
          <a:ln w="22225" cap="flat" cmpd="sng" algn="ctr">
            <a:solidFill>
              <a:sysClr val="windowText" lastClr="000000">
                <a:lumMod val="65000"/>
                <a:lumOff val="35000"/>
              </a:sysClr>
            </a:solidFill>
            <a:prstDash val="solid"/>
            <a:headEnd type="triangle" w="med" len="med"/>
            <a:tailEnd type="triangle" w="med" len="med"/>
          </a:ln>
          <a:effectLst/>
        </p:spPr>
      </p:cxnSp>
      <p:sp>
        <p:nvSpPr>
          <p:cNvPr id="32" name="Arrow: Curved Up 31">
            <a:extLst>
              <a:ext uri="{FF2B5EF4-FFF2-40B4-BE49-F238E27FC236}">
                <a16:creationId xmlns:a16="http://schemas.microsoft.com/office/drawing/2014/main" id="{B1D50A24-4BD5-CF6A-03F0-2E2A97AC8D25}"/>
              </a:ext>
            </a:extLst>
          </p:cNvPr>
          <p:cNvSpPr/>
          <p:nvPr/>
        </p:nvSpPr>
        <p:spPr bwMode="gray">
          <a:xfrm>
            <a:off x="3684339" y="4077545"/>
            <a:ext cx="4831011" cy="788724"/>
          </a:xfrm>
          <a:prstGeom prst="curvedUpArrow">
            <a:avLst>
              <a:gd name="adj1" fmla="val 14607"/>
              <a:gd name="adj2" fmla="val 50000"/>
              <a:gd name="adj3" fmla="val 18648"/>
            </a:avLst>
          </a:prstGeom>
          <a:solidFill>
            <a:srgbClr val="D0D0CE"/>
          </a:solidFill>
          <a:ln w="38100" cap="flat" cmpd="sng" algn="ctr">
            <a:noFill/>
            <a:prstDash val="solid"/>
            <a:tailEnd type="triangle"/>
          </a:ln>
          <a:effectLst/>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3" name="Arrow: Curved Up 32">
            <a:extLst>
              <a:ext uri="{FF2B5EF4-FFF2-40B4-BE49-F238E27FC236}">
                <a16:creationId xmlns:a16="http://schemas.microsoft.com/office/drawing/2014/main" id="{92C225CE-9F11-F0BC-C64B-2FCA738A2B20}"/>
              </a:ext>
            </a:extLst>
          </p:cNvPr>
          <p:cNvSpPr/>
          <p:nvPr/>
        </p:nvSpPr>
        <p:spPr bwMode="gray">
          <a:xfrm rot="16200000">
            <a:off x="5330712" y="3529604"/>
            <a:ext cx="3303314" cy="615301"/>
          </a:xfrm>
          <a:prstGeom prst="curvedUpArrow">
            <a:avLst>
              <a:gd name="adj1" fmla="val 15289"/>
              <a:gd name="adj2" fmla="val 39661"/>
              <a:gd name="adj3" fmla="val 25000"/>
            </a:avLst>
          </a:prstGeom>
          <a:solidFill>
            <a:srgbClr val="D0D0CE"/>
          </a:solidFill>
          <a:ln w="38100" cap="flat" cmpd="sng" algn="ctr">
            <a:noFill/>
            <a:prstDash val="solid"/>
            <a:tailEnd type="triangle"/>
          </a:ln>
          <a:effectLst/>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E2101207-D370-7872-F1DC-EDB96DCC444C}"/>
              </a:ext>
            </a:extLst>
          </p:cNvPr>
          <p:cNvSpPr/>
          <p:nvPr/>
        </p:nvSpPr>
        <p:spPr bwMode="gray">
          <a:xfrm>
            <a:off x="5437326" y="5135488"/>
            <a:ext cx="1417319" cy="1417315"/>
          </a:xfrm>
          <a:prstGeom prst="ellipse">
            <a:avLst/>
          </a:prstGeom>
          <a:solidFill>
            <a:srgbClr val="53565A"/>
          </a:solidFill>
          <a:ln w="120650"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36000" rIns="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200" b="1" i="0"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Individuals</a:t>
            </a:r>
          </a:p>
        </p:txBody>
      </p:sp>
      <p:grpSp>
        <p:nvGrpSpPr>
          <p:cNvPr id="35" name="Group 34">
            <a:extLst>
              <a:ext uri="{FF2B5EF4-FFF2-40B4-BE49-F238E27FC236}">
                <a16:creationId xmlns:a16="http://schemas.microsoft.com/office/drawing/2014/main" id="{FE42377C-1A98-A0E1-540D-FECC1CE844DE}"/>
              </a:ext>
            </a:extLst>
          </p:cNvPr>
          <p:cNvGrpSpPr/>
          <p:nvPr/>
        </p:nvGrpSpPr>
        <p:grpSpPr>
          <a:xfrm>
            <a:off x="2498034" y="2969789"/>
            <a:ext cx="1417319" cy="1417319"/>
            <a:chOff x="2814918" y="2731783"/>
            <a:chExt cx="1417319" cy="1417319"/>
          </a:xfrm>
          <a:solidFill>
            <a:srgbClr val="43B02A"/>
          </a:solidFill>
          <a:scene3d>
            <a:camera prst="orthographicFront">
              <a:rot lat="0" lon="0" rev="0"/>
            </a:camera>
            <a:lightRig rig="soft" dir="t">
              <a:rot lat="0" lon="0" rev="0"/>
            </a:lightRig>
          </a:scene3d>
        </p:grpSpPr>
        <p:sp>
          <p:nvSpPr>
            <p:cNvPr id="36" name="Oval 35">
              <a:extLst>
                <a:ext uri="{FF2B5EF4-FFF2-40B4-BE49-F238E27FC236}">
                  <a16:creationId xmlns:a16="http://schemas.microsoft.com/office/drawing/2014/main" id="{53A6D844-40DD-AC1C-2EBC-C692418CE1E7}"/>
                </a:ext>
              </a:extLst>
            </p:cNvPr>
            <p:cNvSpPr/>
            <p:nvPr/>
          </p:nvSpPr>
          <p:spPr bwMode="gray">
            <a:xfrm>
              <a:off x="2814918" y="2731783"/>
              <a:ext cx="1417319" cy="1417319"/>
            </a:xfrm>
            <a:prstGeom prst="ellipse">
              <a:avLst/>
            </a:prstGeom>
            <a:grpFill/>
            <a:ln w="120650"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vert="horz" wrap="square" lIns="0" tIns="36000" rIns="3600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400" b="0" i="1" u="none" strike="noStrike" kern="120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endParaRPr>
            </a:p>
          </p:txBody>
        </p:sp>
        <p:grpSp>
          <p:nvGrpSpPr>
            <p:cNvPr id="37" name="Group 36">
              <a:extLst>
                <a:ext uri="{FF2B5EF4-FFF2-40B4-BE49-F238E27FC236}">
                  <a16:creationId xmlns:a16="http://schemas.microsoft.com/office/drawing/2014/main" id="{6E376371-14F2-0B73-59AB-A8C1E9C5AD53}"/>
                </a:ext>
              </a:extLst>
            </p:cNvPr>
            <p:cNvGrpSpPr>
              <a:grpSpLocks noChangeAspect="1"/>
            </p:cNvGrpSpPr>
            <p:nvPr/>
          </p:nvGrpSpPr>
          <p:grpSpPr>
            <a:xfrm>
              <a:off x="3412206" y="3599978"/>
              <a:ext cx="222742" cy="193967"/>
              <a:chOff x="7451725" y="4441825"/>
              <a:chExt cx="331787" cy="288925"/>
            </a:xfrm>
            <a:grpFill/>
          </p:grpSpPr>
          <p:sp>
            <p:nvSpPr>
              <p:cNvPr id="39" name="Freeform 413">
                <a:extLst>
                  <a:ext uri="{FF2B5EF4-FFF2-40B4-BE49-F238E27FC236}">
                    <a16:creationId xmlns:a16="http://schemas.microsoft.com/office/drawing/2014/main" id="{A2398952-BDB0-1897-DB01-5ED58F98B16F}"/>
                  </a:ext>
                </a:extLst>
              </p:cNvPr>
              <p:cNvSpPr>
                <a:spLocks/>
              </p:cNvSpPr>
              <p:nvPr/>
            </p:nvSpPr>
            <p:spPr bwMode="auto">
              <a:xfrm>
                <a:off x="7477125" y="4441825"/>
                <a:ext cx="306387" cy="114300"/>
              </a:xfrm>
              <a:custGeom>
                <a:avLst/>
                <a:gdLst>
                  <a:gd name="T0" fmla="*/ 212 w 216"/>
                  <a:gd name="T1" fmla="*/ 22 h 80"/>
                  <a:gd name="T2" fmla="*/ 206 w 216"/>
                  <a:gd name="T3" fmla="*/ 25 h 80"/>
                  <a:gd name="T4" fmla="*/ 192 w 216"/>
                  <a:gd name="T5" fmla="*/ 61 h 80"/>
                  <a:gd name="T6" fmla="*/ 99 w 216"/>
                  <a:gd name="T7" fmla="*/ 0 h 80"/>
                  <a:gd name="T8" fmla="*/ 1 w 216"/>
                  <a:gd name="T9" fmla="*/ 73 h 80"/>
                  <a:gd name="T10" fmla="*/ 4 w 216"/>
                  <a:gd name="T11" fmla="*/ 79 h 80"/>
                  <a:gd name="T12" fmla="*/ 10 w 216"/>
                  <a:gd name="T13" fmla="*/ 76 h 80"/>
                  <a:gd name="T14" fmla="*/ 99 w 216"/>
                  <a:gd name="T15" fmla="*/ 9 h 80"/>
                  <a:gd name="T16" fmla="*/ 183 w 216"/>
                  <a:gd name="T17" fmla="*/ 66 h 80"/>
                  <a:gd name="T18" fmla="*/ 146 w 216"/>
                  <a:gd name="T19" fmla="*/ 51 h 80"/>
                  <a:gd name="T20" fmla="*/ 140 w 216"/>
                  <a:gd name="T21" fmla="*/ 54 h 80"/>
                  <a:gd name="T22" fmla="*/ 143 w 216"/>
                  <a:gd name="T23" fmla="*/ 60 h 80"/>
                  <a:gd name="T24" fmla="*/ 189 w 216"/>
                  <a:gd name="T25" fmla="*/ 78 h 80"/>
                  <a:gd name="T26" fmla="*/ 192 w 216"/>
                  <a:gd name="T27" fmla="*/ 79 h 80"/>
                  <a:gd name="T28" fmla="*/ 192 w 216"/>
                  <a:gd name="T29" fmla="*/ 79 h 80"/>
                  <a:gd name="T30" fmla="*/ 192 w 216"/>
                  <a:gd name="T31" fmla="*/ 79 h 80"/>
                  <a:gd name="T32" fmla="*/ 194 w 216"/>
                  <a:gd name="T33" fmla="*/ 79 h 80"/>
                  <a:gd name="T34" fmla="*/ 197 w 216"/>
                  <a:gd name="T35" fmla="*/ 76 h 80"/>
                  <a:gd name="T36" fmla="*/ 215 w 216"/>
                  <a:gd name="T37" fmla="*/ 29 h 80"/>
                  <a:gd name="T38" fmla="*/ 212 w 216"/>
                  <a:gd name="T39" fmla="*/ 2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80">
                    <a:moveTo>
                      <a:pt x="212" y="22"/>
                    </a:moveTo>
                    <a:cubicBezTo>
                      <a:pt x="210" y="21"/>
                      <a:pt x="207" y="23"/>
                      <a:pt x="206" y="25"/>
                    </a:cubicBezTo>
                    <a:cubicBezTo>
                      <a:pt x="192" y="61"/>
                      <a:pt x="192" y="61"/>
                      <a:pt x="192" y="61"/>
                    </a:cubicBezTo>
                    <a:cubicBezTo>
                      <a:pt x="176" y="25"/>
                      <a:pt x="139" y="0"/>
                      <a:pt x="99" y="0"/>
                    </a:cubicBezTo>
                    <a:cubicBezTo>
                      <a:pt x="54" y="0"/>
                      <a:pt x="14" y="30"/>
                      <a:pt x="1" y="73"/>
                    </a:cubicBezTo>
                    <a:cubicBezTo>
                      <a:pt x="0" y="76"/>
                      <a:pt x="2" y="78"/>
                      <a:pt x="4" y="79"/>
                    </a:cubicBezTo>
                    <a:cubicBezTo>
                      <a:pt x="7" y="80"/>
                      <a:pt x="10" y="78"/>
                      <a:pt x="10" y="76"/>
                    </a:cubicBezTo>
                    <a:cubicBezTo>
                      <a:pt x="22" y="37"/>
                      <a:pt x="58" y="9"/>
                      <a:pt x="99" y="9"/>
                    </a:cubicBezTo>
                    <a:cubicBezTo>
                      <a:pt x="136" y="9"/>
                      <a:pt x="169" y="32"/>
                      <a:pt x="183" y="66"/>
                    </a:cubicBezTo>
                    <a:cubicBezTo>
                      <a:pt x="146" y="51"/>
                      <a:pt x="146" y="51"/>
                      <a:pt x="146" y="51"/>
                    </a:cubicBezTo>
                    <a:cubicBezTo>
                      <a:pt x="144" y="50"/>
                      <a:pt x="141" y="52"/>
                      <a:pt x="140" y="54"/>
                    </a:cubicBezTo>
                    <a:cubicBezTo>
                      <a:pt x="139" y="57"/>
                      <a:pt x="140" y="59"/>
                      <a:pt x="143" y="60"/>
                    </a:cubicBezTo>
                    <a:cubicBezTo>
                      <a:pt x="189" y="78"/>
                      <a:pt x="189" y="78"/>
                      <a:pt x="189" y="78"/>
                    </a:cubicBezTo>
                    <a:cubicBezTo>
                      <a:pt x="189" y="79"/>
                      <a:pt x="190" y="79"/>
                      <a:pt x="192" y="79"/>
                    </a:cubicBezTo>
                    <a:cubicBezTo>
                      <a:pt x="192" y="79"/>
                      <a:pt x="192" y="79"/>
                      <a:pt x="192" y="79"/>
                    </a:cubicBezTo>
                    <a:cubicBezTo>
                      <a:pt x="192" y="79"/>
                      <a:pt x="192" y="79"/>
                      <a:pt x="192" y="79"/>
                    </a:cubicBezTo>
                    <a:cubicBezTo>
                      <a:pt x="193" y="79"/>
                      <a:pt x="193" y="79"/>
                      <a:pt x="194" y="79"/>
                    </a:cubicBezTo>
                    <a:cubicBezTo>
                      <a:pt x="195" y="78"/>
                      <a:pt x="196" y="77"/>
                      <a:pt x="197" y="76"/>
                    </a:cubicBezTo>
                    <a:cubicBezTo>
                      <a:pt x="215" y="29"/>
                      <a:pt x="215" y="29"/>
                      <a:pt x="215" y="29"/>
                    </a:cubicBezTo>
                    <a:cubicBezTo>
                      <a:pt x="216" y="26"/>
                      <a:pt x="215" y="23"/>
                      <a:pt x="212" y="22"/>
                    </a:cubicBez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0" name="Freeform 414">
                <a:extLst>
                  <a:ext uri="{FF2B5EF4-FFF2-40B4-BE49-F238E27FC236}">
                    <a16:creationId xmlns:a16="http://schemas.microsoft.com/office/drawing/2014/main" id="{8CFB1D2C-A712-A46E-77FA-E8C612309B32}"/>
                  </a:ext>
                </a:extLst>
              </p:cNvPr>
              <p:cNvSpPr>
                <a:spLocks/>
              </p:cNvSpPr>
              <p:nvPr/>
            </p:nvSpPr>
            <p:spPr bwMode="auto">
              <a:xfrm>
                <a:off x="7451725" y="4616450"/>
                <a:ext cx="306387" cy="114300"/>
              </a:xfrm>
              <a:custGeom>
                <a:avLst/>
                <a:gdLst>
                  <a:gd name="T0" fmla="*/ 212 w 216"/>
                  <a:gd name="T1" fmla="*/ 1 h 80"/>
                  <a:gd name="T2" fmla="*/ 206 w 216"/>
                  <a:gd name="T3" fmla="*/ 4 h 80"/>
                  <a:gd name="T4" fmla="*/ 117 w 216"/>
                  <a:gd name="T5" fmla="*/ 70 h 80"/>
                  <a:gd name="T6" fmla="*/ 33 w 216"/>
                  <a:gd name="T7" fmla="*/ 14 h 80"/>
                  <a:gd name="T8" fmla="*/ 70 w 216"/>
                  <a:gd name="T9" fmla="*/ 29 h 80"/>
                  <a:gd name="T10" fmla="*/ 76 w 216"/>
                  <a:gd name="T11" fmla="*/ 26 h 80"/>
                  <a:gd name="T12" fmla="*/ 73 w 216"/>
                  <a:gd name="T13" fmla="*/ 20 h 80"/>
                  <a:gd name="T14" fmla="*/ 27 w 216"/>
                  <a:gd name="T15" fmla="*/ 2 h 80"/>
                  <a:gd name="T16" fmla="*/ 24 w 216"/>
                  <a:gd name="T17" fmla="*/ 1 h 80"/>
                  <a:gd name="T18" fmla="*/ 19 w 216"/>
                  <a:gd name="T19" fmla="*/ 4 h 80"/>
                  <a:gd name="T20" fmla="*/ 1 w 216"/>
                  <a:gd name="T21" fmla="*/ 51 h 80"/>
                  <a:gd name="T22" fmla="*/ 4 w 216"/>
                  <a:gd name="T23" fmla="*/ 58 h 80"/>
                  <a:gd name="T24" fmla="*/ 5 w 216"/>
                  <a:gd name="T25" fmla="*/ 58 h 80"/>
                  <a:gd name="T26" fmla="*/ 10 w 216"/>
                  <a:gd name="T27" fmla="*/ 55 h 80"/>
                  <a:gd name="T28" fmla="*/ 24 w 216"/>
                  <a:gd name="T29" fmla="*/ 19 h 80"/>
                  <a:gd name="T30" fmla="*/ 117 w 216"/>
                  <a:gd name="T31" fmla="*/ 80 h 80"/>
                  <a:gd name="T32" fmla="*/ 215 w 216"/>
                  <a:gd name="T33" fmla="*/ 7 h 80"/>
                  <a:gd name="T34" fmla="*/ 212 w 216"/>
                  <a:gd name="T35"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80">
                    <a:moveTo>
                      <a:pt x="212" y="1"/>
                    </a:moveTo>
                    <a:cubicBezTo>
                      <a:pt x="209" y="0"/>
                      <a:pt x="206" y="2"/>
                      <a:pt x="206" y="4"/>
                    </a:cubicBezTo>
                    <a:cubicBezTo>
                      <a:pt x="194" y="43"/>
                      <a:pt x="158" y="70"/>
                      <a:pt x="117" y="70"/>
                    </a:cubicBezTo>
                    <a:cubicBezTo>
                      <a:pt x="80" y="70"/>
                      <a:pt x="47" y="48"/>
                      <a:pt x="33" y="14"/>
                    </a:cubicBezTo>
                    <a:cubicBezTo>
                      <a:pt x="70" y="29"/>
                      <a:pt x="70" y="29"/>
                      <a:pt x="70" y="29"/>
                    </a:cubicBezTo>
                    <a:cubicBezTo>
                      <a:pt x="72" y="30"/>
                      <a:pt x="75" y="28"/>
                      <a:pt x="76" y="26"/>
                    </a:cubicBezTo>
                    <a:cubicBezTo>
                      <a:pt x="77" y="23"/>
                      <a:pt x="76" y="20"/>
                      <a:pt x="73" y="20"/>
                    </a:cubicBezTo>
                    <a:cubicBezTo>
                      <a:pt x="27" y="2"/>
                      <a:pt x="27" y="2"/>
                      <a:pt x="27" y="2"/>
                    </a:cubicBezTo>
                    <a:cubicBezTo>
                      <a:pt x="26" y="1"/>
                      <a:pt x="25" y="1"/>
                      <a:pt x="24" y="1"/>
                    </a:cubicBezTo>
                    <a:cubicBezTo>
                      <a:pt x="22" y="1"/>
                      <a:pt x="20" y="2"/>
                      <a:pt x="19" y="4"/>
                    </a:cubicBezTo>
                    <a:cubicBezTo>
                      <a:pt x="1" y="51"/>
                      <a:pt x="1" y="51"/>
                      <a:pt x="1" y="51"/>
                    </a:cubicBezTo>
                    <a:cubicBezTo>
                      <a:pt x="0" y="54"/>
                      <a:pt x="1" y="57"/>
                      <a:pt x="4" y="58"/>
                    </a:cubicBezTo>
                    <a:cubicBezTo>
                      <a:pt x="4" y="58"/>
                      <a:pt x="5" y="58"/>
                      <a:pt x="5" y="58"/>
                    </a:cubicBezTo>
                    <a:cubicBezTo>
                      <a:pt x="7" y="58"/>
                      <a:pt x="9" y="57"/>
                      <a:pt x="10" y="55"/>
                    </a:cubicBezTo>
                    <a:cubicBezTo>
                      <a:pt x="24" y="19"/>
                      <a:pt x="24" y="19"/>
                      <a:pt x="24" y="19"/>
                    </a:cubicBezTo>
                    <a:cubicBezTo>
                      <a:pt x="40" y="55"/>
                      <a:pt x="77" y="80"/>
                      <a:pt x="117" y="80"/>
                    </a:cubicBezTo>
                    <a:cubicBezTo>
                      <a:pt x="162" y="80"/>
                      <a:pt x="202" y="50"/>
                      <a:pt x="215" y="7"/>
                    </a:cubicBezTo>
                    <a:cubicBezTo>
                      <a:pt x="216" y="4"/>
                      <a:pt x="214" y="2"/>
                      <a:pt x="212" y="1"/>
                    </a:cubicBez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38" name="Rectangle 37">
              <a:extLst>
                <a:ext uri="{FF2B5EF4-FFF2-40B4-BE49-F238E27FC236}">
                  <a16:creationId xmlns:a16="http://schemas.microsoft.com/office/drawing/2014/main" id="{E684BE1C-D885-C669-61F3-DFA3AED81F0A}"/>
                </a:ext>
              </a:extLst>
            </p:cNvPr>
            <p:cNvSpPr/>
            <p:nvPr/>
          </p:nvSpPr>
          <p:spPr>
            <a:xfrm>
              <a:off x="2916132" y="3286555"/>
              <a:ext cx="1214891" cy="2769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Governments</a:t>
              </a:r>
              <a:endParaRPr kumimoji="1" lang="en-US" sz="1200" b="0" i="1" u="none" strike="noStrike" kern="120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endParaRPr>
            </a:p>
          </p:txBody>
        </p:sp>
      </p:grpSp>
      <p:cxnSp>
        <p:nvCxnSpPr>
          <p:cNvPr id="41" name="Straight Arrow Connector 40">
            <a:extLst>
              <a:ext uri="{FF2B5EF4-FFF2-40B4-BE49-F238E27FC236}">
                <a16:creationId xmlns:a16="http://schemas.microsoft.com/office/drawing/2014/main" id="{6068F675-93B8-C7EF-7B4F-1C1085993FAE}"/>
              </a:ext>
            </a:extLst>
          </p:cNvPr>
          <p:cNvCxnSpPr>
            <a:cxnSpLocks/>
          </p:cNvCxnSpPr>
          <p:nvPr/>
        </p:nvCxnSpPr>
        <p:spPr>
          <a:xfrm>
            <a:off x="6145985" y="2561811"/>
            <a:ext cx="0" cy="292608"/>
          </a:xfrm>
          <a:prstGeom prst="straightConnector1">
            <a:avLst/>
          </a:prstGeom>
          <a:noFill/>
          <a:ln w="38100" cap="flat" cmpd="sng" algn="ctr">
            <a:solidFill>
              <a:sysClr val="windowText" lastClr="000000">
                <a:lumMod val="65000"/>
                <a:lumOff val="35000"/>
              </a:sysClr>
            </a:solidFill>
            <a:prstDash val="solid"/>
            <a:headEnd type="none" w="med" len="med"/>
            <a:tailEnd type="triangle" w="med" len="med"/>
          </a:ln>
          <a:effectLst/>
        </p:spPr>
      </p:cxnSp>
      <p:cxnSp>
        <p:nvCxnSpPr>
          <p:cNvPr id="42" name="Straight Arrow Connector 41">
            <a:extLst>
              <a:ext uri="{FF2B5EF4-FFF2-40B4-BE49-F238E27FC236}">
                <a16:creationId xmlns:a16="http://schemas.microsoft.com/office/drawing/2014/main" id="{FFB36724-7666-EFB4-AAD8-2A54C9973C6E}"/>
              </a:ext>
            </a:extLst>
          </p:cNvPr>
          <p:cNvCxnSpPr>
            <a:cxnSpLocks/>
          </p:cNvCxnSpPr>
          <p:nvPr/>
        </p:nvCxnSpPr>
        <p:spPr>
          <a:xfrm flipV="1">
            <a:off x="6145985" y="4707716"/>
            <a:ext cx="0" cy="393192"/>
          </a:xfrm>
          <a:prstGeom prst="straightConnector1">
            <a:avLst/>
          </a:prstGeom>
          <a:noFill/>
          <a:ln w="38100" cap="flat" cmpd="sng" algn="ctr">
            <a:solidFill>
              <a:sysClr val="windowText" lastClr="000000">
                <a:lumMod val="65000"/>
                <a:lumOff val="35000"/>
              </a:sysClr>
            </a:solidFill>
            <a:prstDash val="solid"/>
            <a:headEnd type="none" w="med" len="med"/>
            <a:tailEnd type="triangle" w="med" len="med"/>
          </a:ln>
          <a:effectLst/>
        </p:spPr>
      </p:cxnSp>
      <p:grpSp>
        <p:nvGrpSpPr>
          <p:cNvPr id="43" name="Group 42">
            <a:extLst>
              <a:ext uri="{FF2B5EF4-FFF2-40B4-BE49-F238E27FC236}">
                <a16:creationId xmlns:a16="http://schemas.microsoft.com/office/drawing/2014/main" id="{CDCFFDAC-3979-92BD-4CFD-414075CDCBAC}"/>
              </a:ext>
            </a:extLst>
          </p:cNvPr>
          <p:cNvGrpSpPr>
            <a:grpSpLocks noChangeAspect="1"/>
          </p:cNvGrpSpPr>
          <p:nvPr/>
        </p:nvGrpSpPr>
        <p:grpSpPr>
          <a:xfrm>
            <a:off x="3084841" y="3857117"/>
            <a:ext cx="222742" cy="193967"/>
            <a:chOff x="7451725" y="4441825"/>
            <a:chExt cx="331787" cy="288925"/>
          </a:xfrm>
          <a:solidFill>
            <a:sysClr val="window" lastClr="FFFFFF"/>
          </a:solidFill>
        </p:grpSpPr>
        <p:sp>
          <p:nvSpPr>
            <p:cNvPr id="44" name="Freeform 413">
              <a:extLst>
                <a:ext uri="{FF2B5EF4-FFF2-40B4-BE49-F238E27FC236}">
                  <a16:creationId xmlns:a16="http://schemas.microsoft.com/office/drawing/2014/main" id="{28705867-B60D-943F-6C3E-0CE1ABC5AD8A}"/>
                </a:ext>
              </a:extLst>
            </p:cNvPr>
            <p:cNvSpPr>
              <a:spLocks/>
            </p:cNvSpPr>
            <p:nvPr/>
          </p:nvSpPr>
          <p:spPr bwMode="auto">
            <a:xfrm>
              <a:off x="7477125" y="4441825"/>
              <a:ext cx="306387" cy="114300"/>
            </a:xfrm>
            <a:custGeom>
              <a:avLst/>
              <a:gdLst>
                <a:gd name="T0" fmla="*/ 212 w 216"/>
                <a:gd name="T1" fmla="*/ 22 h 80"/>
                <a:gd name="T2" fmla="*/ 206 w 216"/>
                <a:gd name="T3" fmla="*/ 25 h 80"/>
                <a:gd name="T4" fmla="*/ 192 w 216"/>
                <a:gd name="T5" fmla="*/ 61 h 80"/>
                <a:gd name="T6" fmla="*/ 99 w 216"/>
                <a:gd name="T7" fmla="*/ 0 h 80"/>
                <a:gd name="T8" fmla="*/ 1 w 216"/>
                <a:gd name="T9" fmla="*/ 73 h 80"/>
                <a:gd name="T10" fmla="*/ 4 w 216"/>
                <a:gd name="T11" fmla="*/ 79 h 80"/>
                <a:gd name="T12" fmla="*/ 10 w 216"/>
                <a:gd name="T13" fmla="*/ 76 h 80"/>
                <a:gd name="T14" fmla="*/ 99 w 216"/>
                <a:gd name="T15" fmla="*/ 9 h 80"/>
                <a:gd name="T16" fmla="*/ 183 w 216"/>
                <a:gd name="T17" fmla="*/ 66 h 80"/>
                <a:gd name="T18" fmla="*/ 146 w 216"/>
                <a:gd name="T19" fmla="*/ 51 h 80"/>
                <a:gd name="T20" fmla="*/ 140 w 216"/>
                <a:gd name="T21" fmla="*/ 54 h 80"/>
                <a:gd name="T22" fmla="*/ 143 w 216"/>
                <a:gd name="T23" fmla="*/ 60 h 80"/>
                <a:gd name="T24" fmla="*/ 189 w 216"/>
                <a:gd name="T25" fmla="*/ 78 h 80"/>
                <a:gd name="T26" fmla="*/ 192 w 216"/>
                <a:gd name="T27" fmla="*/ 79 h 80"/>
                <a:gd name="T28" fmla="*/ 192 w 216"/>
                <a:gd name="T29" fmla="*/ 79 h 80"/>
                <a:gd name="T30" fmla="*/ 192 w 216"/>
                <a:gd name="T31" fmla="*/ 79 h 80"/>
                <a:gd name="T32" fmla="*/ 194 w 216"/>
                <a:gd name="T33" fmla="*/ 79 h 80"/>
                <a:gd name="T34" fmla="*/ 197 w 216"/>
                <a:gd name="T35" fmla="*/ 76 h 80"/>
                <a:gd name="T36" fmla="*/ 215 w 216"/>
                <a:gd name="T37" fmla="*/ 29 h 80"/>
                <a:gd name="T38" fmla="*/ 212 w 216"/>
                <a:gd name="T39" fmla="*/ 2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80">
                  <a:moveTo>
                    <a:pt x="212" y="22"/>
                  </a:moveTo>
                  <a:cubicBezTo>
                    <a:pt x="210" y="21"/>
                    <a:pt x="207" y="23"/>
                    <a:pt x="206" y="25"/>
                  </a:cubicBezTo>
                  <a:cubicBezTo>
                    <a:pt x="192" y="61"/>
                    <a:pt x="192" y="61"/>
                    <a:pt x="192" y="61"/>
                  </a:cubicBezTo>
                  <a:cubicBezTo>
                    <a:pt x="176" y="25"/>
                    <a:pt x="139" y="0"/>
                    <a:pt x="99" y="0"/>
                  </a:cubicBezTo>
                  <a:cubicBezTo>
                    <a:pt x="54" y="0"/>
                    <a:pt x="14" y="30"/>
                    <a:pt x="1" y="73"/>
                  </a:cubicBezTo>
                  <a:cubicBezTo>
                    <a:pt x="0" y="76"/>
                    <a:pt x="2" y="78"/>
                    <a:pt x="4" y="79"/>
                  </a:cubicBezTo>
                  <a:cubicBezTo>
                    <a:pt x="7" y="80"/>
                    <a:pt x="10" y="78"/>
                    <a:pt x="10" y="76"/>
                  </a:cubicBezTo>
                  <a:cubicBezTo>
                    <a:pt x="22" y="37"/>
                    <a:pt x="58" y="9"/>
                    <a:pt x="99" y="9"/>
                  </a:cubicBezTo>
                  <a:cubicBezTo>
                    <a:pt x="136" y="9"/>
                    <a:pt x="169" y="32"/>
                    <a:pt x="183" y="66"/>
                  </a:cubicBezTo>
                  <a:cubicBezTo>
                    <a:pt x="146" y="51"/>
                    <a:pt x="146" y="51"/>
                    <a:pt x="146" y="51"/>
                  </a:cubicBezTo>
                  <a:cubicBezTo>
                    <a:pt x="144" y="50"/>
                    <a:pt x="141" y="52"/>
                    <a:pt x="140" y="54"/>
                  </a:cubicBezTo>
                  <a:cubicBezTo>
                    <a:pt x="139" y="57"/>
                    <a:pt x="140" y="59"/>
                    <a:pt x="143" y="60"/>
                  </a:cubicBezTo>
                  <a:cubicBezTo>
                    <a:pt x="189" y="78"/>
                    <a:pt x="189" y="78"/>
                    <a:pt x="189" y="78"/>
                  </a:cubicBezTo>
                  <a:cubicBezTo>
                    <a:pt x="189" y="79"/>
                    <a:pt x="190" y="79"/>
                    <a:pt x="192" y="79"/>
                  </a:cubicBezTo>
                  <a:cubicBezTo>
                    <a:pt x="192" y="79"/>
                    <a:pt x="192" y="79"/>
                    <a:pt x="192" y="79"/>
                  </a:cubicBezTo>
                  <a:cubicBezTo>
                    <a:pt x="192" y="79"/>
                    <a:pt x="192" y="79"/>
                    <a:pt x="192" y="79"/>
                  </a:cubicBezTo>
                  <a:cubicBezTo>
                    <a:pt x="193" y="79"/>
                    <a:pt x="193" y="79"/>
                    <a:pt x="194" y="79"/>
                  </a:cubicBezTo>
                  <a:cubicBezTo>
                    <a:pt x="195" y="78"/>
                    <a:pt x="196" y="77"/>
                    <a:pt x="197" y="76"/>
                  </a:cubicBezTo>
                  <a:cubicBezTo>
                    <a:pt x="215" y="29"/>
                    <a:pt x="215" y="29"/>
                    <a:pt x="215" y="29"/>
                  </a:cubicBezTo>
                  <a:cubicBezTo>
                    <a:pt x="216" y="26"/>
                    <a:pt x="215" y="23"/>
                    <a:pt x="21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5" name="Freeform 414">
              <a:extLst>
                <a:ext uri="{FF2B5EF4-FFF2-40B4-BE49-F238E27FC236}">
                  <a16:creationId xmlns:a16="http://schemas.microsoft.com/office/drawing/2014/main" id="{6063A8DF-545E-A0FD-4369-E883C8D26B5F}"/>
                </a:ext>
              </a:extLst>
            </p:cNvPr>
            <p:cNvSpPr>
              <a:spLocks/>
            </p:cNvSpPr>
            <p:nvPr/>
          </p:nvSpPr>
          <p:spPr bwMode="auto">
            <a:xfrm>
              <a:off x="7451725" y="4616450"/>
              <a:ext cx="306387" cy="114300"/>
            </a:xfrm>
            <a:custGeom>
              <a:avLst/>
              <a:gdLst>
                <a:gd name="T0" fmla="*/ 212 w 216"/>
                <a:gd name="T1" fmla="*/ 1 h 80"/>
                <a:gd name="T2" fmla="*/ 206 w 216"/>
                <a:gd name="T3" fmla="*/ 4 h 80"/>
                <a:gd name="T4" fmla="*/ 117 w 216"/>
                <a:gd name="T5" fmla="*/ 70 h 80"/>
                <a:gd name="T6" fmla="*/ 33 w 216"/>
                <a:gd name="T7" fmla="*/ 14 h 80"/>
                <a:gd name="T8" fmla="*/ 70 w 216"/>
                <a:gd name="T9" fmla="*/ 29 h 80"/>
                <a:gd name="T10" fmla="*/ 76 w 216"/>
                <a:gd name="T11" fmla="*/ 26 h 80"/>
                <a:gd name="T12" fmla="*/ 73 w 216"/>
                <a:gd name="T13" fmla="*/ 20 h 80"/>
                <a:gd name="T14" fmla="*/ 27 w 216"/>
                <a:gd name="T15" fmla="*/ 2 h 80"/>
                <a:gd name="T16" fmla="*/ 24 w 216"/>
                <a:gd name="T17" fmla="*/ 1 h 80"/>
                <a:gd name="T18" fmla="*/ 19 w 216"/>
                <a:gd name="T19" fmla="*/ 4 h 80"/>
                <a:gd name="T20" fmla="*/ 1 w 216"/>
                <a:gd name="T21" fmla="*/ 51 h 80"/>
                <a:gd name="T22" fmla="*/ 4 w 216"/>
                <a:gd name="T23" fmla="*/ 58 h 80"/>
                <a:gd name="T24" fmla="*/ 5 w 216"/>
                <a:gd name="T25" fmla="*/ 58 h 80"/>
                <a:gd name="T26" fmla="*/ 10 w 216"/>
                <a:gd name="T27" fmla="*/ 55 h 80"/>
                <a:gd name="T28" fmla="*/ 24 w 216"/>
                <a:gd name="T29" fmla="*/ 19 h 80"/>
                <a:gd name="T30" fmla="*/ 117 w 216"/>
                <a:gd name="T31" fmla="*/ 80 h 80"/>
                <a:gd name="T32" fmla="*/ 215 w 216"/>
                <a:gd name="T33" fmla="*/ 7 h 80"/>
                <a:gd name="T34" fmla="*/ 212 w 216"/>
                <a:gd name="T35"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80">
                  <a:moveTo>
                    <a:pt x="212" y="1"/>
                  </a:moveTo>
                  <a:cubicBezTo>
                    <a:pt x="209" y="0"/>
                    <a:pt x="206" y="2"/>
                    <a:pt x="206" y="4"/>
                  </a:cubicBezTo>
                  <a:cubicBezTo>
                    <a:pt x="194" y="43"/>
                    <a:pt x="158" y="70"/>
                    <a:pt x="117" y="70"/>
                  </a:cubicBezTo>
                  <a:cubicBezTo>
                    <a:pt x="80" y="70"/>
                    <a:pt x="47" y="48"/>
                    <a:pt x="33" y="14"/>
                  </a:cubicBezTo>
                  <a:cubicBezTo>
                    <a:pt x="70" y="29"/>
                    <a:pt x="70" y="29"/>
                    <a:pt x="70" y="29"/>
                  </a:cubicBezTo>
                  <a:cubicBezTo>
                    <a:pt x="72" y="30"/>
                    <a:pt x="75" y="28"/>
                    <a:pt x="76" y="26"/>
                  </a:cubicBezTo>
                  <a:cubicBezTo>
                    <a:pt x="77" y="23"/>
                    <a:pt x="76" y="20"/>
                    <a:pt x="73" y="20"/>
                  </a:cubicBezTo>
                  <a:cubicBezTo>
                    <a:pt x="27" y="2"/>
                    <a:pt x="27" y="2"/>
                    <a:pt x="27" y="2"/>
                  </a:cubicBezTo>
                  <a:cubicBezTo>
                    <a:pt x="26" y="1"/>
                    <a:pt x="25" y="1"/>
                    <a:pt x="24" y="1"/>
                  </a:cubicBezTo>
                  <a:cubicBezTo>
                    <a:pt x="22" y="1"/>
                    <a:pt x="20" y="2"/>
                    <a:pt x="19" y="4"/>
                  </a:cubicBezTo>
                  <a:cubicBezTo>
                    <a:pt x="1" y="51"/>
                    <a:pt x="1" y="51"/>
                    <a:pt x="1" y="51"/>
                  </a:cubicBezTo>
                  <a:cubicBezTo>
                    <a:pt x="0" y="54"/>
                    <a:pt x="1" y="57"/>
                    <a:pt x="4" y="58"/>
                  </a:cubicBezTo>
                  <a:cubicBezTo>
                    <a:pt x="4" y="58"/>
                    <a:pt x="5" y="58"/>
                    <a:pt x="5" y="58"/>
                  </a:cubicBezTo>
                  <a:cubicBezTo>
                    <a:pt x="7" y="58"/>
                    <a:pt x="9" y="57"/>
                    <a:pt x="10" y="55"/>
                  </a:cubicBezTo>
                  <a:cubicBezTo>
                    <a:pt x="24" y="19"/>
                    <a:pt x="24" y="19"/>
                    <a:pt x="24" y="19"/>
                  </a:cubicBezTo>
                  <a:cubicBezTo>
                    <a:pt x="40" y="55"/>
                    <a:pt x="77" y="80"/>
                    <a:pt x="117" y="80"/>
                  </a:cubicBezTo>
                  <a:cubicBezTo>
                    <a:pt x="162" y="80"/>
                    <a:pt x="202" y="50"/>
                    <a:pt x="215" y="7"/>
                  </a:cubicBezTo>
                  <a:cubicBezTo>
                    <a:pt x="216" y="4"/>
                    <a:pt x="214" y="2"/>
                    <a:pt x="21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id="{DBB4EA39-DA2A-C6B9-B2D1-2AE29BD951D7}"/>
              </a:ext>
            </a:extLst>
          </p:cNvPr>
          <p:cNvGrpSpPr>
            <a:grpSpLocks noChangeAspect="1"/>
          </p:cNvGrpSpPr>
          <p:nvPr/>
        </p:nvGrpSpPr>
        <p:grpSpPr>
          <a:xfrm>
            <a:off x="6034614" y="6023499"/>
            <a:ext cx="222742" cy="193967"/>
            <a:chOff x="7451725" y="4441825"/>
            <a:chExt cx="331787" cy="288925"/>
          </a:xfrm>
          <a:solidFill>
            <a:sysClr val="window" lastClr="FFFFFF"/>
          </a:solidFill>
        </p:grpSpPr>
        <p:sp>
          <p:nvSpPr>
            <p:cNvPr id="47" name="Freeform 413">
              <a:extLst>
                <a:ext uri="{FF2B5EF4-FFF2-40B4-BE49-F238E27FC236}">
                  <a16:creationId xmlns:a16="http://schemas.microsoft.com/office/drawing/2014/main" id="{F0DB73E0-93D5-138C-B2CA-40D7FCB6E169}"/>
                </a:ext>
              </a:extLst>
            </p:cNvPr>
            <p:cNvSpPr>
              <a:spLocks/>
            </p:cNvSpPr>
            <p:nvPr/>
          </p:nvSpPr>
          <p:spPr bwMode="auto">
            <a:xfrm>
              <a:off x="7477125" y="4441825"/>
              <a:ext cx="306387" cy="114300"/>
            </a:xfrm>
            <a:custGeom>
              <a:avLst/>
              <a:gdLst>
                <a:gd name="T0" fmla="*/ 212 w 216"/>
                <a:gd name="T1" fmla="*/ 22 h 80"/>
                <a:gd name="T2" fmla="*/ 206 w 216"/>
                <a:gd name="T3" fmla="*/ 25 h 80"/>
                <a:gd name="T4" fmla="*/ 192 w 216"/>
                <a:gd name="T5" fmla="*/ 61 h 80"/>
                <a:gd name="T6" fmla="*/ 99 w 216"/>
                <a:gd name="T7" fmla="*/ 0 h 80"/>
                <a:gd name="T8" fmla="*/ 1 w 216"/>
                <a:gd name="T9" fmla="*/ 73 h 80"/>
                <a:gd name="T10" fmla="*/ 4 w 216"/>
                <a:gd name="T11" fmla="*/ 79 h 80"/>
                <a:gd name="T12" fmla="*/ 10 w 216"/>
                <a:gd name="T13" fmla="*/ 76 h 80"/>
                <a:gd name="T14" fmla="*/ 99 w 216"/>
                <a:gd name="T15" fmla="*/ 9 h 80"/>
                <a:gd name="T16" fmla="*/ 183 w 216"/>
                <a:gd name="T17" fmla="*/ 66 h 80"/>
                <a:gd name="T18" fmla="*/ 146 w 216"/>
                <a:gd name="T19" fmla="*/ 51 h 80"/>
                <a:gd name="T20" fmla="*/ 140 w 216"/>
                <a:gd name="T21" fmla="*/ 54 h 80"/>
                <a:gd name="T22" fmla="*/ 143 w 216"/>
                <a:gd name="T23" fmla="*/ 60 h 80"/>
                <a:gd name="T24" fmla="*/ 189 w 216"/>
                <a:gd name="T25" fmla="*/ 78 h 80"/>
                <a:gd name="T26" fmla="*/ 192 w 216"/>
                <a:gd name="T27" fmla="*/ 79 h 80"/>
                <a:gd name="T28" fmla="*/ 192 w 216"/>
                <a:gd name="T29" fmla="*/ 79 h 80"/>
                <a:gd name="T30" fmla="*/ 192 w 216"/>
                <a:gd name="T31" fmla="*/ 79 h 80"/>
                <a:gd name="T32" fmla="*/ 194 w 216"/>
                <a:gd name="T33" fmla="*/ 79 h 80"/>
                <a:gd name="T34" fmla="*/ 197 w 216"/>
                <a:gd name="T35" fmla="*/ 76 h 80"/>
                <a:gd name="T36" fmla="*/ 215 w 216"/>
                <a:gd name="T37" fmla="*/ 29 h 80"/>
                <a:gd name="T38" fmla="*/ 212 w 216"/>
                <a:gd name="T39" fmla="*/ 2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80">
                  <a:moveTo>
                    <a:pt x="212" y="22"/>
                  </a:moveTo>
                  <a:cubicBezTo>
                    <a:pt x="210" y="21"/>
                    <a:pt x="207" y="23"/>
                    <a:pt x="206" y="25"/>
                  </a:cubicBezTo>
                  <a:cubicBezTo>
                    <a:pt x="192" y="61"/>
                    <a:pt x="192" y="61"/>
                    <a:pt x="192" y="61"/>
                  </a:cubicBezTo>
                  <a:cubicBezTo>
                    <a:pt x="176" y="25"/>
                    <a:pt x="139" y="0"/>
                    <a:pt x="99" y="0"/>
                  </a:cubicBezTo>
                  <a:cubicBezTo>
                    <a:pt x="54" y="0"/>
                    <a:pt x="14" y="30"/>
                    <a:pt x="1" y="73"/>
                  </a:cubicBezTo>
                  <a:cubicBezTo>
                    <a:pt x="0" y="76"/>
                    <a:pt x="2" y="78"/>
                    <a:pt x="4" y="79"/>
                  </a:cubicBezTo>
                  <a:cubicBezTo>
                    <a:pt x="7" y="80"/>
                    <a:pt x="10" y="78"/>
                    <a:pt x="10" y="76"/>
                  </a:cubicBezTo>
                  <a:cubicBezTo>
                    <a:pt x="22" y="37"/>
                    <a:pt x="58" y="9"/>
                    <a:pt x="99" y="9"/>
                  </a:cubicBezTo>
                  <a:cubicBezTo>
                    <a:pt x="136" y="9"/>
                    <a:pt x="169" y="32"/>
                    <a:pt x="183" y="66"/>
                  </a:cubicBezTo>
                  <a:cubicBezTo>
                    <a:pt x="146" y="51"/>
                    <a:pt x="146" y="51"/>
                    <a:pt x="146" y="51"/>
                  </a:cubicBezTo>
                  <a:cubicBezTo>
                    <a:pt x="144" y="50"/>
                    <a:pt x="141" y="52"/>
                    <a:pt x="140" y="54"/>
                  </a:cubicBezTo>
                  <a:cubicBezTo>
                    <a:pt x="139" y="57"/>
                    <a:pt x="140" y="59"/>
                    <a:pt x="143" y="60"/>
                  </a:cubicBezTo>
                  <a:cubicBezTo>
                    <a:pt x="189" y="78"/>
                    <a:pt x="189" y="78"/>
                    <a:pt x="189" y="78"/>
                  </a:cubicBezTo>
                  <a:cubicBezTo>
                    <a:pt x="189" y="79"/>
                    <a:pt x="190" y="79"/>
                    <a:pt x="192" y="79"/>
                  </a:cubicBezTo>
                  <a:cubicBezTo>
                    <a:pt x="192" y="79"/>
                    <a:pt x="192" y="79"/>
                    <a:pt x="192" y="79"/>
                  </a:cubicBezTo>
                  <a:cubicBezTo>
                    <a:pt x="192" y="79"/>
                    <a:pt x="192" y="79"/>
                    <a:pt x="192" y="79"/>
                  </a:cubicBezTo>
                  <a:cubicBezTo>
                    <a:pt x="193" y="79"/>
                    <a:pt x="193" y="79"/>
                    <a:pt x="194" y="79"/>
                  </a:cubicBezTo>
                  <a:cubicBezTo>
                    <a:pt x="195" y="78"/>
                    <a:pt x="196" y="77"/>
                    <a:pt x="197" y="76"/>
                  </a:cubicBezTo>
                  <a:cubicBezTo>
                    <a:pt x="215" y="29"/>
                    <a:pt x="215" y="29"/>
                    <a:pt x="215" y="29"/>
                  </a:cubicBezTo>
                  <a:cubicBezTo>
                    <a:pt x="216" y="26"/>
                    <a:pt x="215" y="23"/>
                    <a:pt x="21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8" name="Freeform 414">
              <a:extLst>
                <a:ext uri="{FF2B5EF4-FFF2-40B4-BE49-F238E27FC236}">
                  <a16:creationId xmlns:a16="http://schemas.microsoft.com/office/drawing/2014/main" id="{F0F460ED-C790-5A5A-7D4F-BD0B62945E70}"/>
                </a:ext>
              </a:extLst>
            </p:cNvPr>
            <p:cNvSpPr>
              <a:spLocks/>
            </p:cNvSpPr>
            <p:nvPr/>
          </p:nvSpPr>
          <p:spPr bwMode="auto">
            <a:xfrm>
              <a:off x="7451725" y="4616450"/>
              <a:ext cx="306387" cy="114300"/>
            </a:xfrm>
            <a:custGeom>
              <a:avLst/>
              <a:gdLst>
                <a:gd name="T0" fmla="*/ 212 w 216"/>
                <a:gd name="T1" fmla="*/ 1 h 80"/>
                <a:gd name="T2" fmla="*/ 206 w 216"/>
                <a:gd name="T3" fmla="*/ 4 h 80"/>
                <a:gd name="T4" fmla="*/ 117 w 216"/>
                <a:gd name="T5" fmla="*/ 70 h 80"/>
                <a:gd name="T6" fmla="*/ 33 w 216"/>
                <a:gd name="T7" fmla="*/ 14 h 80"/>
                <a:gd name="T8" fmla="*/ 70 w 216"/>
                <a:gd name="T9" fmla="*/ 29 h 80"/>
                <a:gd name="T10" fmla="*/ 76 w 216"/>
                <a:gd name="T11" fmla="*/ 26 h 80"/>
                <a:gd name="T12" fmla="*/ 73 w 216"/>
                <a:gd name="T13" fmla="*/ 20 h 80"/>
                <a:gd name="T14" fmla="*/ 27 w 216"/>
                <a:gd name="T15" fmla="*/ 2 h 80"/>
                <a:gd name="T16" fmla="*/ 24 w 216"/>
                <a:gd name="T17" fmla="*/ 1 h 80"/>
                <a:gd name="T18" fmla="*/ 19 w 216"/>
                <a:gd name="T19" fmla="*/ 4 h 80"/>
                <a:gd name="T20" fmla="*/ 1 w 216"/>
                <a:gd name="T21" fmla="*/ 51 h 80"/>
                <a:gd name="T22" fmla="*/ 4 w 216"/>
                <a:gd name="T23" fmla="*/ 58 h 80"/>
                <a:gd name="T24" fmla="*/ 5 w 216"/>
                <a:gd name="T25" fmla="*/ 58 h 80"/>
                <a:gd name="T26" fmla="*/ 10 w 216"/>
                <a:gd name="T27" fmla="*/ 55 h 80"/>
                <a:gd name="T28" fmla="*/ 24 w 216"/>
                <a:gd name="T29" fmla="*/ 19 h 80"/>
                <a:gd name="T30" fmla="*/ 117 w 216"/>
                <a:gd name="T31" fmla="*/ 80 h 80"/>
                <a:gd name="T32" fmla="*/ 215 w 216"/>
                <a:gd name="T33" fmla="*/ 7 h 80"/>
                <a:gd name="T34" fmla="*/ 212 w 216"/>
                <a:gd name="T35"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80">
                  <a:moveTo>
                    <a:pt x="212" y="1"/>
                  </a:moveTo>
                  <a:cubicBezTo>
                    <a:pt x="209" y="0"/>
                    <a:pt x="206" y="2"/>
                    <a:pt x="206" y="4"/>
                  </a:cubicBezTo>
                  <a:cubicBezTo>
                    <a:pt x="194" y="43"/>
                    <a:pt x="158" y="70"/>
                    <a:pt x="117" y="70"/>
                  </a:cubicBezTo>
                  <a:cubicBezTo>
                    <a:pt x="80" y="70"/>
                    <a:pt x="47" y="48"/>
                    <a:pt x="33" y="14"/>
                  </a:cubicBezTo>
                  <a:cubicBezTo>
                    <a:pt x="70" y="29"/>
                    <a:pt x="70" y="29"/>
                    <a:pt x="70" y="29"/>
                  </a:cubicBezTo>
                  <a:cubicBezTo>
                    <a:pt x="72" y="30"/>
                    <a:pt x="75" y="28"/>
                    <a:pt x="76" y="26"/>
                  </a:cubicBezTo>
                  <a:cubicBezTo>
                    <a:pt x="77" y="23"/>
                    <a:pt x="76" y="20"/>
                    <a:pt x="73" y="20"/>
                  </a:cubicBezTo>
                  <a:cubicBezTo>
                    <a:pt x="27" y="2"/>
                    <a:pt x="27" y="2"/>
                    <a:pt x="27" y="2"/>
                  </a:cubicBezTo>
                  <a:cubicBezTo>
                    <a:pt x="26" y="1"/>
                    <a:pt x="25" y="1"/>
                    <a:pt x="24" y="1"/>
                  </a:cubicBezTo>
                  <a:cubicBezTo>
                    <a:pt x="22" y="1"/>
                    <a:pt x="20" y="2"/>
                    <a:pt x="19" y="4"/>
                  </a:cubicBezTo>
                  <a:cubicBezTo>
                    <a:pt x="1" y="51"/>
                    <a:pt x="1" y="51"/>
                    <a:pt x="1" y="51"/>
                  </a:cubicBezTo>
                  <a:cubicBezTo>
                    <a:pt x="0" y="54"/>
                    <a:pt x="1" y="57"/>
                    <a:pt x="4" y="58"/>
                  </a:cubicBezTo>
                  <a:cubicBezTo>
                    <a:pt x="4" y="58"/>
                    <a:pt x="5" y="58"/>
                    <a:pt x="5" y="58"/>
                  </a:cubicBezTo>
                  <a:cubicBezTo>
                    <a:pt x="7" y="58"/>
                    <a:pt x="9" y="57"/>
                    <a:pt x="10" y="55"/>
                  </a:cubicBezTo>
                  <a:cubicBezTo>
                    <a:pt x="24" y="19"/>
                    <a:pt x="24" y="19"/>
                    <a:pt x="24" y="19"/>
                  </a:cubicBezTo>
                  <a:cubicBezTo>
                    <a:pt x="40" y="55"/>
                    <a:pt x="77" y="80"/>
                    <a:pt x="117" y="80"/>
                  </a:cubicBezTo>
                  <a:cubicBezTo>
                    <a:pt x="162" y="80"/>
                    <a:pt x="202" y="50"/>
                    <a:pt x="215" y="7"/>
                  </a:cubicBezTo>
                  <a:cubicBezTo>
                    <a:pt x="216" y="4"/>
                    <a:pt x="214" y="2"/>
                    <a:pt x="21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403F76E3-F6F5-C437-52D6-668C65420CE8}"/>
              </a:ext>
            </a:extLst>
          </p:cNvPr>
          <p:cNvGrpSpPr>
            <a:grpSpLocks noChangeAspect="1"/>
          </p:cNvGrpSpPr>
          <p:nvPr/>
        </p:nvGrpSpPr>
        <p:grpSpPr>
          <a:xfrm>
            <a:off x="6034614" y="2068365"/>
            <a:ext cx="222742" cy="193967"/>
            <a:chOff x="7451725" y="4441825"/>
            <a:chExt cx="331787" cy="288925"/>
          </a:xfrm>
          <a:solidFill>
            <a:sysClr val="window" lastClr="FFFFFF"/>
          </a:solidFill>
        </p:grpSpPr>
        <p:sp>
          <p:nvSpPr>
            <p:cNvPr id="50" name="Freeform 413">
              <a:extLst>
                <a:ext uri="{FF2B5EF4-FFF2-40B4-BE49-F238E27FC236}">
                  <a16:creationId xmlns:a16="http://schemas.microsoft.com/office/drawing/2014/main" id="{A0839266-E940-6926-859B-0D9BB17F810E}"/>
                </a:ext>
              </a:extLst>
            </p:cNvPr>
            <p:cNvSpPr>
              <a:spLocks/>
            </p:cNvSpPr>
            <p:nvPr/>
          </p:nvSpPr>
          <p:spPr bwMode="auto">
            <a:xfrm>
              <a:off x="7477125" y="4441825"/>
              <a:ext cx="306387" cy="114300"/>
            </a:xfrm>
            <a:custGeom>
              <a:avLst/>
              <a:gdLst>
                <a:gd name="T0" fmla="*/ 212 w 216"/>
                <a:gd name="T1" fmla="*/ 22 h 80"/>
                <a:gd name="T2" fmla="*/ 206 w 216"/>
                <a:gd name="T3" fmla="*/ 25 h 80"/>
                <a:gd name="T4" fmla="*/ 192 w 216"/>
                <a:gd name="T5" fmla="*/ 61 h 80"/>
                <a:gd name="T6" fmla="*/ 99 w 216"/>
                <a:gd name="T7" fmla="*/ 0 h 80"/>
                <a:gd name="T8" fmla="*/ 1 w 216"/>
                <a:gd name="T9" fmla="*/ 73 h 80"/>
                <a:gd name="T10" fmla="*/ 4 w 216"/>
                <a:gd name="T11" fmla="*/ 79 h 80"/>
                <a:gd name="T12" fmla="*/ 10 w 216"/>
                <a:gd name="T13" fmla="*/ 76 h 80"/>
                <a:gd name="T14" fmla="*/ 99 w 216"/>
                <a:gd name="T15" fmla="*/ 9 h 80"/>
                <a:gd name="T16" fmla="*/ 183 w 216"/>
                <a:gd name="T17" fmla="*/ 66 h 80"/>
                <a:gd name="T18" fmla="*/ 146 w 216"/>
                <a:gd name="T19" fmla="*/ 51 h 80"/>
                <a:gd name="T20" fmla="*/ 140 w 216"/>
                <a:gd name="T21" fmla="*/ 54 h 80"/>
                <a:gd name="T22" fmla="*/ 143 w 216"/>
                <a:gd name="T23" fmla="*/ 60 h 80"/>
                <a:gd name="T24" fmla="*/ 189 w 216"/>
                <a:gd name="T25" fmla="*/ 78 h 80"/>
                <a:gd name="T26" fmla="*/ 192 w 216"/>
                <a:gd name="T27" fmla="*/ 79 h 80"/>
                <a:gd name="T28" fmla="*/ 192 w 216"/>
                <a:gd name="T29" fmla="*/ 79 h 80"/>
                <a:gd name="T30" fmla="*/ 192 w 216"/>
                <a:gd name="T31" fmla="*/ 79 h 80"/>
                <a:gd name="T32" fmla="*/ 194 w 216"/>
                <a:gd name="T33" fmla="*/ 79 h 80"/>
                <a:gd name="T34" fmla="*/ 197 w 216"/>
                <a:gd name="T35" fmla="*/ 76 h 80"/>
                <a:gd name="T36" fmla="*/ 215 w 216"/>
                <a:gd name="T37" fmla="*/ 29 h 80"/>
                <a:gd name="T38" fmla="*/ 212 w 216"/>
                <a:gd name="T39" fmla="*/ 2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80">
                  <a:moveTo>
                    <a:pt x="212" y="22"/>
                  </a:moveTo>
                  <a:cubicBezTo>
                    <a:pt x="210" y="21"/>
                    <a:pt x="207" y="23"/>
                    <a:pt x="206" y="25"/>
                  </a:cubicBezTo>
                  <a:cubicBezTo>
                    <a:pt x="192" y="61"/>
                    <a:pt x="192" y="61"/>
                    <a:pt x="192" y="61"/>
                  </a:cubicBezTo>
                  <a:cubicBezTo>
                    <a:pt x="176" y="25"/>
                    <a:pt x="139" y="0"/>
                    <a:pt x="99" y="0"/>
                  </a:cubicBezTo>
                  <a:cubicBezTo>
                    <a:pt x="54" y="0"/>
                    <a:pt x="14" y="30"/>
                    <a:pt x="1" y="73"/>
                  </a:cubicBezTo>
                  <a:cubicBezTo>
                    <a:pt x="0" y="76"/>
                    <a:pt x="2" y="78"/>
                    <a:pt x="4" y="79"/>
                  </a:cubicBezTo>
                  <a:cubicBezTo>
                    <a:pt x="7" y="80"/>
                    <a:pt x="10" y="78"/>
                    <a:pt x="10" y="76"/>
                  </a:cubicBezTo>
                  <a:cubicBezTo>
                    <a:pt x="22" y="37"/>
                    <a:pt x="58" y="9"/>
                    <a:pt x="99" y="9"/>
                  </a:cubicBezTo>
                  <a:cubicBezTo>
                    <a:pt x="136" y="9"/>
                    <a:pt x="169" y="32"/>
                    <a:pt x="183" y="66"/>
                  </a:cubicBezTo>
                  <a:cubicBezTo>
                    <a:pt x="146" y="51"/>
                    <a:pt x="146" y="51"/>
                    <a:pt x="146" y="51"/>
                  </a:cubicBezTo>
                  <a:cubicBezTo>
                    <a:pt x="144" y="50"/>
                    <a:pt x="141" y="52"/>
                    <a:pt x="140" y="54"/>
                  </a:cubicBezTo>
                  <a:cubicBezTo>
                    <a:pt x="139" y="57"/>
                    <a:pt x="140" y="59"/>
                    <a:pt x="143" y="60"/>
                  </a:cubicBezTo>
                  <a:cubicBezTo>
                    <a:pt x="189" y="78"/>
                    <a:pt x="189" y="78"/>
                    <a:pt x="189" y="78"/>
                  </a:cubicBezTo>
                  <a:cubicBezTo>
                    <a:pt x="189" y="79"/>
                    <a:pt x="190" y="79"/>
                    <a:pt x="192" y="79"/>
                  </a:cubicBezTo>
                  <a:cubicBezTo>
                    <a:pt x="192" y="79"/>
                    <a:pt x="192" y="79"/>
                    <a:pt x="192" y="79"/>
                  </a:cubicBezTo>
                  <a:cubicBezTo>
                    <a:pt x="192" y="79"/>
                    <a:pt x="192" y="79"/>
                    <a:pt x="192" y="79"/>
                  </a:cubicBezTo>
                  <a:cubicBezTo>
                    <a:pt x="193" y="79"/>
                    <a:pt x="193" y="79"/>
                    <a:pt x="194" y="79"/>
                  </a:cubicBezTo>
                  <a:cubicBezTo>
                    <a:pt x="195" y="78"/>
                    <a:pt x="196" y="77"/>
                    <a:pt x="197" y="76"/>
                  </a:cubicBezTo>
                  <a:cubicBezTo>
                    <a:pt x="215" y="29"/>
                    <a:pt x="215" y="29"/>
                    <a:pt x="215" y="29"/>
                  </a:cubicBezTo>
                  <a:cubicBezTo>
                    <a:pt x="216" y="26"/>
                    <a:pt x="215" y="23"/>
                    <a:pt x="21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1" name="Freeform 414">
              <a:extLst>
                <a:ext uri="{FF2B5EF4-FFF2-40B4-BE49-F238E27FC236}">
                  <a16:creationId xmlns:a16="http://schemas.microsoft.com/office/drawing/2014/main" id="{9017EDC7-EB55-2897-C157-6F25F240009F}"/>
                </a:ext>
              </a:extLst>
            </p:cNvPr>
            <p:cNvSpPr>
              <a:spLocks/>
            </p:cNvSpPr>
            <p:nvPr/>
          </p:nvSpPr>
          <p:spPr bwMode="auto">
            <a:xfrm>
              <a:off x="7451725" y="4616450"/>
              <a:ext cx="306387" cy="114300"/>
            </a:xfrm>
            <a:custGeom>
              <a:avLst/>
              <a:gdLst>
                <a:gd name="T0" fmla="*/ 212 w 216"/>
                <a:gd name="T1" fmla="*/ 1 h 80"/>
                <a:gd name="T2" fmla="*/ 206 w 216"/>
                <a:gd name="T3" fmla="*/ 4 h 80"/>
                <a:gd name="T4" fmla="*/ 117 w 216"/>
                <a:gd name="T5" fmla="*/ 70 h 80"/>
                <a:gd name="T6" fmla="*/ 33 w 216"/>
                <a:gd name="T7" fmla="*/ 14 h 80"/>
                <a:gd name="T8" fmla="*/ 70 w 216"/>
                <a:gd name="T9" fmla="*/ 29 h 80"/>
                <a:gd name="T10" fmla="*/ 76 w 216"/>
                <a:gd name="T11" fmla="*/ 26 h 80"/>
                <a:gd name="T12" fmla="*/ 73 w 216"/>
                <a:gd name="T13" fmla="*/ 20 h 80"/>
                <a:gd name="T14" fmla="*/ 27 w 216"/>
                <a:gd name="T15" fmla="*/ 2 h 80"/>
                <a:gd name="T16" fmla="*/ 24 w 216"/>
                <a:gd name="T17" fmla="*/ 1 h 80"/>
                <a:gd name="T18" fmla="*/ 19 w 216"/>
                <a:gd name="T19" fmla="*/ 4 h 80"/>
                <a:gd name="T20" fmla="*/ 1 w 216"/>
                <a:gd name="T21" fmla="*/ 51 h 80"/>
                <a:gd name="T22" fmla="*/ 4 w 216"/>
                <a:gd name="T23" fmla="*/ 58 h 80"/>
                <a:gd name="T24" fmla="*/ 5 w 216"/>
                <a:gd name="T25" fmla="*/ 58 h 80"/>
                <a:gd name="T26" fmla="*/ 10 w 216"/>
                <a:gd name="T27" fmla="*/ 55 h 80"/>
                <a:gd name="T28" fmla="*/ 24 w 216"/>
                <a:gd name="T29" fmla="*/ 19 h 80"/>
                <a:gd name="T30" fmla="*/ 117 w 216"/>
                <a:gd name="T31" fmla="*/ 80 h 80"/>
                <a:gd name="T32" fmla="*/ 215 w 216"/>
                <a:gd name="T33" fmla="*/ 7 h 80"/>
                <a:gd name="T34" fmla="*/ 212 w 216"/>
                <a:gd name="T35"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80">
                  <a:moveTo>
                    <a:pt x="212" y="1"/>
                  </a:moveTo>
                  <a:cubicBezTo>
                    <a:pt x="209" y="0"/>
                    <a:pt x="206" y="2"/>
                    <a:pt x="206" y="4"/>
                  </a:cubicBezTo>
                  <a:cubicBezTo>
                    <a:pt x="194" y="43"/>
                    <a:pt x="158" y="70"/>
                    <a:pt x="117" y="70"/>
                  </a:cubicBezTo>
                  <a:cubicBezTo>
                    <a:pt x="80" y="70"/>
                    <a:pt x="47" y="48"/>
                    <a:pt x="33" y="14"/>
                  </a:cubicBezTo>
                  <a:cubicBezTo>
                    <a:pt x="70" y="29"/>
                    <a:pt x="70" y="29"/>
                    <a:pt x="70" y="29"/>
                  </a:cubicBezTo>
                  <a:cubicBezTo>
                    <a:pt x="72" y="30"/>
                    <a:pt x="75" y="28"/>
                    <a:pt x="76" y="26"/>
                  </a:cubicBezTo>
                  <a:cubicBezTo>
                    <a:pt x="77" y="23"/>
                    <a:pt x="76" y="20"/>
                    <a:pt x="73" y="20"/>
                  </a:cubicBezTo>
                  <a:cubicBezTo>
                    <a:pt x="27" y="2"/>
                    <a:pt x="27" y="2"/>
                    <a:pt x="27" y="2"/>
                  </a:cubicBezTo>
                  <a:cubicBezTo>
                    <a:pt x="26" y="1"/>
                    <a:pt x="25" y="1"/>
                    <a:pt x="24" y="1"/>
                  </a:cubicBezTo>
                  <a:cubicBezTo>
                    <a:pt x="22" y="1"/>
                    <a:pt x="20" y="2"/>
                    <a:pt x="19" y="4"/>
                  </a:cubicBezTo>
                  <a:cubicBezTo>
                    <a:pt x="1" y="51"/>
                    <a:pt x="1" y="51"/>
                    <a:pt x="1" y="51"/>
                  </a:cubicBezTo>
                  <a:cubicBezTo>
                    <a:pt x="0" y="54"/>
                    <a:pt x="1" y="57"/>
                    <a:pt x="4" y="58"/>
                  </a:cubicBezTo>
                  <a:cubicBezTo>
                    <a:pt x="4" y="58"/>
                    <a:pt x="5" y="58"/>
                    <a:pt x="5" y="58"/>
                  </a:cubicBezTo>
                  <a:cubicBezTo>
                    <a:pt x="7" y="58"/>
                    <a:pt x="9" y="57"/>
                    <a:pt x="10" y="55"/>
                  </a:cubicBezTo>
                  <a:cubicBezTo>
                    <a:pt x="24" y="19"/>
                    <a:pt x="24" y="19"/>
                    <a:pt x="24" y="19"/>
                  </a:cubicBezTo>
                  <a:cubicBezTo>
                    <a:pt x="40" y="55"/>
                    <a:pt x="77" y="80"/>
                    <a:pt x="117" y="80"/>
                  </a:cubicBezTo>
                  <a:cubicBezTo>
                    <a:pt x="162" y="80"/>
                    <a:pt x="202" y="50"/>
                    <a:pt x="215" y="7"/>
                  </a:cubicBezTo>
                  <a:cubicBezTo>
                    <a:pt x="216" y="4"/>
                    <a:pt x="214" y="2"/>
                    <a:pt x="21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6E04F65B-555C-0546-110B-083A43925AD3}"/>
              </a:ext>
            </a:extLst>
          </p:cNvPr>
          <p:cNvGrpSpPr>
            <a:grpSpLocks noChangeAspect="1"/>
          </p:cNvGrpSpPr>
          <p:nvPr/>
        </p:nvGrpSpPr>
        <p:grpSpPr>
          <a:xfrm>
            <a:off x="8818417" y="3857117"/>
            <a:ext cx="222742" cy="193967"/>
            <a:chOff x="7451725" y="4441825"/>
            <a:chExt cx="331787" cy="288925"/>
          </a:xfrm>
          <a:solidFill>
            <a:sysClr val="window" lastClr="FFFFFF"/>
          </a:solidFill>
        </p:grpSpPr>
        <p:sp>
          <p:nvSpPr>
            <p:cNvPr id="53" name="Freeform 413">
              <a:extLst>
                <a:ext uri="{FF2B5EF4-FFF2-40B4-BE49-F238E27FC236}">
                  <a16:creationId xmlns:a16="http://schemas.microsoft.com/office/drawing/2014/main" id="{FF46D120-0FB2-EA71-7114-B3A13E90263C}"/>
                </a:ext>
              </a:extLst>
            </p:cNvPr>
            <p:cNvSpPr>
              <a:spLocks/>
            </p:cNvSpPr>
            <p:nvPr/>
          </p:nvSpPr>
          <p:spPr bwMode="auto">
            <a:xfrm>
              <a:off x="7477125" y="4441825"/>
              <a:ext cx="306387" cy="114300"/>
            </a:xfrm>
            <a:custGeom>
              <a:avLst/>
              <a:gdLst>
                <a:gd name="T0" fmla="*/ 212 w 216"/>
                <a:gd name="T1" fmla="*/ 22 h 80"/>
                <a:gd name="T2" fmla="*/ 206 w 216"/>
                <a:gd name="T3" fmla="*/ 25 h 80"/>
                <a:gd name="T4" fmla="*/ 192 w 216"/>
                <a:gd name="T5" fmla="*/ 61 h 80"/>
                <a:gd name="T6" fmla="*/ 99 w 216"/>
                <a:gd name="T7" fmla="*/ 0 h 80"/>
                <a:gd name="T8" fmla="*/ 1 w 216"/>
                <a:gd name="T9" fmla="*/ 73 h 80"/>
                <a:gd name="T10" fmla="*/ 4 w 216"/>
                <a:gd name="T11" fmla="*/ 79 h 80"/>
                <a:gd name="T12" fmla="*/ 10 w 216"/>
                <a:gd name="T13" fmla="*/ 76 h 80"/>
                <a:gd name="T14" fmla="*/ 99 w 216"/>
                <a:gd name="T15" fmla="*/ 9 h 80"/>
                <a:gd name="T16" fmla="*/ 183 w 216"/>
                <a:gd name="T17" fmla="*/ 66 h 80"/>
                <a:gd name="T18" fmla="*/ 146 w 216"/>
                <a:gd name="T19" fmla="*/ 51 h 80"/>
                <a:gd name="T20" fmla="*/ 140 w 216"/>
                <a:gd name="T21" fmla="*/ 54 h 80"/>
                <a:gd name="T22" fmla="*/ 143 w 216"/>
                <a:gd name="T23" fmla="*/ 60 h 80"/>
                <a:gd name="T24" fmla="*/ 189 w 216"/>
                <a:gd name="T25" fmla="*/ 78 h 80"/>
                <a:gd name="T26" fmla="*/ 192 w 216"/>
                <a:gd name="T27" fmla="*/ 79 h 80"/>
                <a:gd name="T28" fmla="*/ 192 w 216"/>
                <a:gd name="T29" fmla="*/ 79 h 80"/>
                <a:gd name="T30" fmla="*/ 192 w 216"/>
                <a:gd name="T31" fmla="*/ 79 h 80"/>
                <a:gd name="T32" fmla="*/ 194 w 216"/>
                <a:gd name="T33" fmla="*/ 79 h 80"/>
                <a:gd name="T34" fmla="*/ 197 w 216"/>
                <a:gd name="T35" fmla="*/ 76 h 80"/>
                <a:gd name="T36" fmla="*/ 215 w 216"/>
                <a:gd name="T37" fmla="*/ 29 h 80"/>
                <a:gd name="T38" fmla="*/ 212 w 216"/>
                <a:gd name="T39" fmla="*/ 2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80">
                  <a:moveTo>
                    <a:pt x="212" y="22"/>
                  </a:moveTo>
                  <a:cubicBezTo>
                    <a:pt x="210" y="21"/>
                    <a:pt x="207" y="23"/>
                    <a:pt x="206" y="25"/>
                  </a:cubicBezTo>
                  <a:cubicBezTo>
                    <a:pt x="192" y="61"/>
                    <a:pt x="192" y="61"/>
                    <a:pt x="192" y="61"/>
                  </a:cubicBezTo>
                  <a:cubicBezTo>
                    <a:pt x="176" y="25"/>
                    <a:pt x="139" y="0"/>
                    <a:pt x="99" y="0"/>
                  </a:cubicBezTo>
                  <a:cubicBezTo>
                    <a:pt x="54" y="0"/>
                    <a:pt x="14" y="30"/>
                    <a:pt x="1" y="73"/>
                  </a:cubicBezTo>
                  <a:cubicBezTo>
                    <a:pt x="0" y="76"/>
                    <a:pt x="2" y="78"/>
                    <a:pt x="4" y="79"/>
                  </a:cubicBezTo>
                  <a:cubicBezTo>
                    <a:pt x="7" y="80"/>
                    <a:pt x="10" y="78"/>
                    <a:pt x="10" y="76"/>
                  </a:cubicBezTo>
                  <a:cubicBezTo>
                    <a:pt x="22" y="37"/>
                    <a:pt x="58" y="9"/>
                    <a:pt x="99" y="9"/>
                  </a:cubicBezTo>
                  <a:cubicBezTo>
                    <a:pt x="136" y="9"/>
                    <a:pt x="169" y="32"/>
                    <a:pt x="183" y="66"/>
                  </a:cubicBezTo>
                  <a:cubicBezTo>
                    <a:pt x="146" y="51"/>
                    <a:pt x="146" y="51"/>
                    <a:pt x="146" y="51"/>
                  </a:cubicBezTo>
                  <a:cubicBezTo>
                    <a:pt x="144" y="50"/>
                    <a:pt x="141" y="52"/>
                    <a:pt x="140" y="54"/>
                  </a:cubicBezTo>
                  <a:cubicBezTo>
                    <a:pt x="139" y="57"/>
                    <a:pt x="140" y="59"/>
                    <a:pt x="143" y="60"/>
                  </a:cubicBezTo>
                  <a:cubicBezTo>
                    <a:pt x="189" y="78"/>
                    <a:pt x="189" y="78"/>
                    <a:pt x="189" y="78"/>
                  </a:cubicBezTo>
                  <a:cubicBezTo>
                    <a:pt x="189" y="79"/>
                    <a:pt x="190" y="79"/>
                    <a:pt x="192" y="79"/>
                  </a:cubicBezTo>
                  <a:cubicBezTo>
                    <a:pt x="192" y="79"/>
                    <a:pt x="192" y="79"/>
                    <a:pt x="192" y="79"/>
                  </a:cubicBezTo>
                  <a:cubicBezTo>
                    <a:pt x="192" y="79"/>
                    <a:pt x="192" y="79"/>
                    <a:pt x="192" y="79"/>
                  </a:cubicBezTo>
                  <a:cubicBezTo>
                    <a:pt x="193" y="79"/>
                    <a:pt x="193" y="79"/>
                    <a:pt x="194" y="79"/>
                  </a:cubicBezTo>
                  <a:cubicBezTo>
                    <a:pt x="195" y="78"/>
                    <a:pt x="196" y="77"/>
                    <a:pt x="197" y="76"/>
                  </a:cubicBezTo>
                  <a:cubicBezTo>
                    <a:pt x="215" y="29"/>
                    <a:pt x="215" y="29"/>
                    <a:pt x="215" y="29"/>
                  </a:cubicBezTo>
                  <a:cubicBezTo>
                    <a:pt x="216" y="26"/>
                    <a:pt x="215" y="23"/>
                    <a:pt x="21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4" name="Freeform 414">
              <a:extLst>
                <a:ext uri="{FF2B5EF4-FFF2-40B4-BE49-F238E27FC236}">
                  <a16:creationId xmlns:a16="http://schemas.microsoft.com/office/drawing/2014/main" id="{9FB970F2-C5F9-A3DA-F9C8-49B3B4537031}"/>
                </a:ext>
              </a:extLst>
            </p:cNvPr>
            <p:cNvSpPr>
              <a:spLocks/>
            </p:cNvSpPr>
            <p:nvPr/>
          </p:nvSpPr>
          <p:spPr bwMode="auto">
            <a:xfrm>
              <a:off x="7451725" y="4616450"/>
              <a:ext cx="306387" cy="114300"/>
            </a:xfrm>
            <a:custGeom>
              <a:avLst/>
              <a:gdLst>
                <a:gd name="T0" fmla="*/ 212 w 216"/>
                <a:gd name="T1" fmla="*/ 1 h 80"/>
                <a:gd name="T2" fmla="*/ 206 w 216"/>
                <a:gd name="T3" fmla="*/ 4 h 80"/>
                <a:gd name="T4" fmla="*/ 117 w 216"/>
                <a:gd name="T5" fmla="*/ 70 h 80"/>
                <a:gd name="T6" fmla="*/ 33 w 216"/>
                <a:gd name="T7" fmla="*/ 14 h 80"/>
                <a:gd name="T8" fmla="*/ 70 w 216"/>
                <a:gd name="T9" fmla="*/ 29 h 80"/>
                <a:gd name="T10" fmla="*/ 76 w 216"/>
                <a:gd name="T11" fmla="*/ 26 h 80"/>
                <a:gd name="T12" fmla="*/ 73 w 216"/>
                <a:gd name="T13" fmla="*/ 20 h 80"/>
                <a:gd name="T14" fmla="*/ 27 w 216"/>
                <a:gd name="T15" fmla="*/ 2 h 80"/>
                <a:gd name="T16" fmla="*/ 24 w 216"/>
                <a:gd name="T17" fmla="*/ 1 h 80"/>
                <a:gd name="T18" fmla="*/ 19 w 216"/>
                <a:gd name="T19" fmla="*/ 4 h 80"/>
                <a:gd name="T20" fmla="*/ 1 w 216"/>
                <a:gd name="T21" fmla="*/ 51 h 80"/>
                <a:gd name="T22" fmla="*/ 4 w 216"/>
                <a:gd name="T23" fmla="*/ 58 h 80"/>
                <a:gd name="T24" fmla="*/ 5 w 216"/>
                <a:gd name="T25" fmla="*/ 58 h 80"/>
                <a:gd name="T26" fmla="*/ 10 w 216"/>
                <a:gd name="T27" fmla="*/ 55 h 80"/>
                <a:gd name="T28" fmla="*/ 24 w 216"/>
                <a:gd name="T29" fmla="*/ 19 h 80"/>
                <a:gd name="T30" fmla="*/ 117 w 216"/>
                <a:gd name="T31" fmla="*/ 80 h 80"/>
                <a:gd name="T32" fmla="*/ 215 w 216"/>
                <a:gd name="T33" fmla="*/ 7 h 80"/>
                <a:gd name="T34" fmla="*/ 212 w 216"/>
                <a:gd name="T35"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80">
                  <a:moveTo>
                    <a:pt x="212" y="1"/>
                  </a:moveTo>
                  <a:cubicBezTo>
                    <a:pt x="209" y="0"/>
                    <a:pt x="206" y="2"/>
                    <a:pt x="206" y="4"/>
                  </a:cubicBezTo>
                  <a:cubicBezTo>
                    <a:pt x="194" y="43"/>
                    <a:pt x="158" y="70"/>
                    <a:pt x="117" y="70"/>
                  </a:cubicBezTo>
                  <a:cubicBezTo>
                    <a:pt x="80" y="70"/>
                    <a:pt x="47" y="48"/>
                    <a:pt x="33" y="14"/>
                  </a:cubicBezTo>
                  <a:cubicBezTo>
                    <a:pt x="70" y="29"/>
                    <a:pt x="70" y="29"/>
                    <a:pt x="70" y="29"/>
                  </a:cubicBezTo>
                  <a:cubicBezTo>
                    <a:pt x="72" y="30"/>
                    <a:pt x="75" y="28"/>
                    <a:pt x="76" y="26"/>
                  </a:cubicBezTo>
                  <a:cubicBezTo>
                    <a:pt x="77" y="23"/>
                    <a:pt x="76" y="20"/>
                    <a:pt x="73" y="20"/>
                  </a:cubicBezTo>
                  <a:cubicBezTo>
                    <a:pt x="27" y="2"/>
                    <a:pt x="27" y="2"/>
                    <a:pt x="27" y="2"/>
                  </a:cubicBezTo>
                  <a:cubicBezTo>
                    <a:pt x="26" y="1"/>
                    <a:pt x="25" y="1"/>
                    <a:pt x="24" y="1"/>
                  </a:cubicBezTo>
                  <a:cubicBezTo>
                    <a:pt x="22" y="1"/>
                    <a:pt x="20" y="2"/>
                    <a:pt x="19" y="4"/>
                  </a:cubicBezTo>
                  <a:cubicBezTo>
                    <a:pt x="1" y="51"/>
                    <a:pt x="1" y="51"/>
                    <a:pt x="1" y="51"/>
                  </a:cubicBezTo>
                  <a:cubicBezTo>
                    <a:pt x="0" y="54"/>
                    <a:pt x="1" y="57"/>
                    <a:pt x="4" y="58"/>
                  </a:cubicBezTo>
                  <a:cubicBezTo>
                    <a:pt x="4" y="58"/>
                    <a:pt x="5" y="58"/>
                    <a:pt x="5" y="58"/>
                  </a:cubicBezTo>
                  <a:cubicBezTo>
                    <a:pt x="7" y="58"/>
                    <a:pt x="9" y="57"/>
                    <a:pt x="10" y="55"/>
                  </a:cubicBezTo>
                  <a:cubicBezTo>
                    <a:pt x="24" y="19"/>
                    <a:pt x="24" y="19"/>
                    <a:pt x="24" y="19"/>
                  </a:cubicBezTo>
                  <a:cubicBezTo>
                    <a:pt x="40" y="55"/>
                    <a:pt x="77" y="80"/>
                    <a:pt x="117" y="80"/>
                  </a:cubicBezTo>
                  <a:cubicBezTo>
                    <a:pt x="162" y="80"/>
                    <a:pt x="202" y="50"/>
                    <a:pt x="215" y="7"/>
                  </a:cubicBezTo>
                  <a:cubicBezTo>
                    <a:pt x="216" y="4"/>
                    <a:pt x="214" y="2"/>
                    <a:pt x="21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55" name="Rectangle 54">
            <a:extLst>
              <a:ext uri="{FF2B5EF4-FFF2-40B4-BE49-F238E27FC236}">
                <a16:creationId xmlns:a16="http://schemas.microsoft.com/office/drawing/2014/main" id="{C01D99AD-9B3E-B8A7-3C71-0081B7DD0C95}"/>
              </a:ext>
            </a:extLst>
          </p:cNvPr>
          <p:cNvSpPr/>
          <p:nvPr/>
        </p:nvSpPr>
        <p:spPr>
          <a:xfrm>
            <a:off x="4523289" y="2938244"/>
            <a:ext cx="1603535" cy="26161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Emissions sources</a:t>
            </a:r>
          </a:p>
        </p:txBody>
      </p:sp>
      <p:sp>
        <p:nvSpPr>
          <p:cNvPr id="56" name="Oval 55">
            <a:extLst>
              <a:ext uri="{FF2B5EF4-FFF2-40B4-BE49-F238E27FC236}">
                <a16:creationId xmlns:a16="http://schemas.microsoft.com/office/drawing/2014/main" id="{6136861A-77A0-71AA-D33E-3568D7D55BFB}"/>
              </a:ext>
            </a:extLst>
          </p:cNvPr>
          <p:cNvSpPr/>
          <p:nvPr/>
        </p:nvSpPr>
        <p:spPr bwMode="gray">
          <a:xfrm>
            <a:off x="6429035" y="3208462"/>
            <a:ext cx="555175" cy="555175"/>
          </a:xfrm>
          <a:prstGeom prst="ellipse">
            <a:avLst/>
          </a:prstGeom>
          <a:solidFill>
            <a:sysClr val="window" lastClr="FFFFFF">
              <a:lumMod val="95000"/>
            </a:sysClr>
          </a:solidFill>
          <a:ln w="3175" algn="ctr">
            <a:solidFill>
              <a:srgbClr val="D0D0CE"/>
            </a:solidFill>
            <a:miter lim="800000"/>
            <a:headEnd/>
            <a:tailEnd/>
          </a:ln>
        </p:spPr>
        <p:txBody>
          <a:bodyPr wrap="square" lIns="0" tIns="0" rIns="0" bIns="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Energy</a:t>
            </a:r>
          </a:p>
        </p:txBody>
      </p:sp>
      <p:sp>
        <p:nvSpPr>
          <p:cNvPr id="57" name="Oval 56">
            <a:extLst>
              <a:ext uri="{FF2B5EF4-FFF2-40B4-BE49-F238E27FC236}">
                <a16:creationId xmlns:a16="http://schemas.microsoft.com/office/drawing/2014/main" id="{663A465D-6459-6347-AF4B-7DB80EFFC2AE}"/>
              </a:ext>
            </a:extLst>
          </p:cNvPr>
          <p:cNvSpPr/>
          <p:nvPr/>
        </p:nvSpPr>
        <p:spPr bwMode="gray">
          <a:xfrm>
            <a:off x="5875769" y="4127743"/>
            <a:ext cx="555175" cy="555175"/>
          </a:xfrm>
          <a:prstGeom prst="ellipse">
            <a:avLst/>
          </a:prstGeom>
          <a:solidFill>
            <a:sysClr val="window" lastClr="FFFFFF">
              <a:lumMod val="95000"/>
            </a:sysClr>
          </a:solidFill>
          <a:ln w="3175" algn="ctr">
            <a:solidFill>
              <a:srgbClr val="D0D0CE"/>
            </a:solidFill>
            <a:miter lim="800000"/>
            <a:headEnd/>
            <a:tailEnd/>
          </a:ln>
        </p:spPr>
        <p:txBody>
          <a:bodyPr wrap="square" lIns="0" tIns="0" rIns="0" bIns="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Waste</a:t>
            </a:r>
            <a:endParaRPr kumimoji="0" lang="en-U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8" name="Oval 57">
            <a:extLst>
              <a:ext uri="{FF2B5EF4-FFF2-40B4-BE49-F238E27FC236}">
                <a16:creationId xmlns:a16="http://schemas.microsoft.com/office/drawing/2014/main" id="{ABE08147-CB20-D971-2AAD-E8E417926C95}"/>
              </a:ext>
            </a:extLst>
          </p:cNvPr>
          <p:cNvSpPr/>
          <p:nvPr/>
        </p:nvSpPr>
        <p:spPr bwMode="gray">
          <a:xfrm>
            <a:off x="6429035" y="3839332"/>
            <a:ext cx="555175" cy="555175"/>
          </a:xfrm>
          <a:prstGeom prst="ellipse">
            <a:avLst/>
          </a:prstGeom>
          <a:solidFill>
            <a:sysClr val="window" lastClr="FFFFFF">
              <a:lumMod val="95000"/>
            </a:sysClr>
          </a:solidFill>
          <a:ln w="3175" algn="ctr">
            <a:solidFill>
              <a:srgbClr val="D0D0CE"/>
            </a:solidFill>
            <a:miter lim="800000"/>
            <a:headEnd/>
            <a:tailEnd/>
          </a:ln>
        </p:spPr>
        <p:txBody>
          <a:bodyPr wrap="square" lIns="0" tIns="0" rIns="0" bIns="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Transport</a:t>
            </a:r>
          </a:p>
        </p:txBody>
      </p:sp>
      <p:grpSp>
        <p:nvGrpSpPr>
          <p:cNvPr id="59" name="Group 58">
            <a:extLst>
              <a:ext uri="{FF2B5EF4-FFF2-40B4-BE49-F238E27FC236}">
                <a16:creationId xmlns:a16="http://schemas.microsoft.com/office/drawing/2014/main" id="{52188771-2BBC-D4CF-EBE9-8004B7CCE77D}"/>
              </a:ext>
            </a:extLst>
          </p:cNvPr>
          <p:cNvGrpSpPr/>
          <p:nvPr/>
        </p:nvGrpSpPr>
        <p:grpSpPr>
          <a:xfrm>
            <a:off x="5906001" y="3528011"/>
            <a:ext cx="494711" cy="494711"/>
            <a:chOff x="1708150" y="2720975"/>
            <a:chExt cx="560388" cy="561975"/>
          </a:xfrm>
          <a:solidFill>
            <a:srgbClr val="53565A"/>
          </a:solidFill>
        </p:grpSpPr>
        <p:sp>
          <p:nvSpPr>
            <p:cNvPr id="60" name="Freeform 110">
              <a:extLst>
                <a:ext uri="{FF2B5EF4-FFF2-40B4-BE49-F238E27FC236}">
                  <a16:creationId xmlns:a16="http://schemas.microsoft.com/office/drawing/2014/main" id="{200CC9F6-3060-4FC8-AE72-AAA23D6FAD7C}"/>
                </a:ext>
              </a:extLst>
            </p:cNvPr>
            <p:cNvSpPr>
              <a:spLocks noEditPoints="1"/>
            </p:cNvSpPr>
            <p:nvPr/>
          </p:nvSpPr>
          <p:spPr bwMode="auto">
            <a:xfrm>
              <a:off x="1708150" y="2720975"/>
              <a:ext cx="560388" cy="561975"/>
            </a:xfrm>
            <a:custGeom>
              <a:avLst/>
              <a:gdLst>
                <a:gd name="T0" fmla="*/ 124 w 247"/>
                <a:gd name="T1" fmla="*/ 0 h 248"/>
                <a:gd name="T2" fmla="*/ 0 w 247"/>
                <a:gd name="T3" fmla="*/ 124 h 248"/>
                <a:gd name="T4" fmla="*/ 124 w 247"/>
                <a:gd name="T5" fmla="*/ 248 h 248"/>
                <a:gd name="T6" fmla="*/ 247 w 247"/>
                <a:gd name="T7" fmla="*/ 124 h 248"/>
                <a:gd name="T8" fmla="*/ 124 w 247"/>
                <a:gd name="T9" fmla="*/ 0 h 248"/>
                <a:gd name="T10" fmla="*/ 124 w 247"/>
                <a:gd name="T11" fmla="*/ 238 h 248"/>
                <a:gd name="T12" fmla="*/ 10 w 247"/>
                <a:gd name="T13" fmla="*/ 124 h 248"/>
                <a:gd name="T14" fmla="*/ 124 w 247"/>
                <a:gd name="T15" fmla="*/ 10 h 248"/>
                <a:gd name="T16" fmla="*/ 237 w 247"/>
                <a:gd name="T17" fmla="*/ 124 h 248"/>
                <a:gd name="T18" fmla="*/ 124 w 247"/>
                <a:gd name="T19" fmla="*/ 23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248">
                  <a:moveTo>
                    <a:pt x="124" y="0"/>
                  </a:moveTo>
                  <a:cubicBezTo>
                    <a:pt x="55" y="0"/>
                    <a:pt x="0" y="56"/>
                    <a:pt x="0" y="124"/>
                  </a:cubicBezTo>
                  <a:cubicBezTo>
                    <a:pt x="0" y="192"/>
                    <a:pt x="55" y="248"/>
                    <a:pt x="124" y="248"/>
                  </a:cubicBezTo>
                  <a:cubicBezTo>
                    <a:pt x="192" y="248"/>
                    <a:pt x="247" y="192"/>
                    <a:pt x="247" y="124"/>
                  </a:cubicBezTo>
                  <a:cubicBezTo>
                    <a:pt x="247" y="56"/>
                    <a:pt x="192" y="0"/>
                    <a:pt x="124" y="0"/>
                  </a:cubicBezTo>
                  <a:close/>
                  <a:moveTo>
                    <a:pt x="124" y="238"/>
                  </a:moveTo>
                  <a:cubicBezTo>
                    <a:pt x="61" y="238"/>
                    <a:pt x="10" y="187"/>
                    <a:pt x="10" y="124"/>
                  </a:cubicBezTo>
                  <a:cubicBezTo>
                    <a:pt x="10" y="61"/>
                    <a:pt x="61" y="10"/>
                    <a:pt x="124" y="10"/>
                  </a:cubicBezTo>
                  <a:cubicBezTo>
                    <a:pt x="186" y="10"/>
                    <a:pt x="237" y="61"/>
                    <a:pt x="237" y="124"/>
                  </a:cubicBezTo>
                  <a:cubicBezTo>
                    <a:pt x="237" y="187"/>
                    <a:pt x="186" y="238"/>
                    <a:pt x="124" y="2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1" name="Freeform 111">
              <a:extLst>
                <a:ext uri="{FF2B5EF4-FFF2-40B4-BE49-F238E27FC236}">
                  <a16:creationId xmlns:a16="http://schemas.microsoft.com/office/drawing/2014/main" id="{8EA312B9-0E54-5137-E92D-71B133B03DFC}"/>
                </a:ext>
              </a:extLst>
            </p:cNvPr>
            <p:cNvSpPr>
              <a:spLocks/>
            </p:cNvSpPr>
            <p:nvPr/>
          </p:nvSpPr>
          <p:spPr bwMode="auto">
            <a:xfrm>
              <a:off x="1778000" y="2830513"/>
              <a:ext cx="442913" cy="336550"/>
            </a:xfrm>
            <a:custGeom>
              <a:avLst/>
              <a:gdLst>
                <a:gd name="T0" fmla="*/ 184 w 195"/>
                <a:gd name="T1" fmla="*/ 38 h 149"/>
                <a:gd name="T2" fmla="*/ 163 w 195"/>
                <a:gd name="T3" fmla="*/ 82 h 149"/>
                <a:gd name="T4" fmla="*/ 133 w 195"/>
                <a:gd name="T5" fmla="*/ 123 h 149"/>
                <a:gd name="T6" fmla="*/ 131 w 195"/>
                <a:gd name="T7" fmla="*/ 93 h 149"/>
                <a:gd name="T8" fmla="*/ 127 w 195"/>
                <a:gd name="T9" fmla="*/ 79 h 149"/>
                <a:gd name="T10" fmla="*/ 115 w 195"/>
                <a:gd name="T11" fmla="*/ 65 h 149"/>
                <a:gd name="T12" fmla="*/ 81 w 195"/>
                <a:gd name="T13" fmla="*/ 53 h 149"/>
                <a:gd name="T14" fmla="*/ 86 w 195"/>
                <a:gd name="T15" fmla="*/ 37 h 149"/>
                <a:gd name="T16" fmla="*/ 99 w 195"/>
                <a:gd name="T17" fmla="*/ 35 h 149"/>
                <a:gd name="T18" fmla="*/ 94 w 195"/>
                <a:gd name="T19" fmla="*/ 5 h 149"/>
                <a:gd name="T20" fmla="*/ 70 w 195"/>
                <a:gd name="T21" fmla="*/ 2 h 149"/>
                <a:gd name="T22" fmla="*/ 51 w 195"/>
                <a:gd name="T23" fmla="*/ 33 h 149"/>
                <a:gd name="T24" fmla="*/ 50 w 195"/>
                <a:gd name="T25" fmla="*/ 33 h 149"/>
                <a:gd name="T26" fmla="*/ 44 w 195"/>
                <a:gd name="T27" fmla="*/ 7 h 149"/>
                <a:gd name="T28" fmla="*/ 30 w 195"/>
                <a:gd name="T29" fmla="*/ 24 h 149"/>
                <a:gd name="T30" fmla="*/ 17 w 195"/>
                <a:gd name="T31" fmla="*/ 32 h 149"/>
                <a:gd name="T32" fmla="*/ 20 w 195"/>
                <a:gd name="T33" fmla="*/ 9 h 149"/>
                <a:gd name="T34" fmla="*/ 11 w 195"/>
                <a:gd name="T35" fmla="*/ 5 h 149"/>
                <a:gd name="T36" fmla="*/ 20 w 195"/>
                <a:gd name="T37" fmla="*/ 42 h 149"/>
                <a:gd name="T38" fmla="*/ 39 w 195"/>
                <a:gd name="T39" fmla="*/ 28 h 149"/>
                <a:gd name="T40" fmla="*/ 53 w 195"/>
                <a:gd name="T41" fmla="*/ 45 h 149"/>
                <a:gd name="T42" fmla="*/ 62 w 195"/>
                <a:gd name="T43" fmla="*/ 32 h 149"/>
                <a:gd name="T44" fmla="*/ 75 w 195"/>
                <a:gd name="T45" fmla="*/ 12 h 149"/>
                <a:gd name="T46" fmla="*/ 91 w 195"/>
                <a:gd name="T47" fmla="*/ 20 h 149"/>
                <a:gd name="T48" fmla="*/ 81 w 195"/>
                <a:gd name="T49" fmla="*/ 28 h 149"/>
                <a:gd name="T50" fmla="*/ 79 w 195"/>
                <a:gd name="T51" fmla="*/ 62 h 149"/>
                <a:gd name="T52" fmla="*/ 118 w 195"/>
                <a:gd name="T53" fmla="*/ 83 h 149"/>
                <a:gd name="T54" fmla="*/ 123 w 195"/>
                <a:gd name="T55" fmla="*/ 109 h 149"/>
                <a:gd name="T56" fmla="*/ 131 w 195"/>
                <a:gd name="T57" fmla="*/ 148 h 149"/>
                <a:gd name="T58" fmla="*/ 140 w 195"/>
                <a:gd name="T59" fmla="*/ 147 h 149"/>
                <a:gd name="T60" fmla="*/ 175 w 195"/>
                <a:gd name="T61" fmla="*/ 62 h 149"/>
                <a:gd name="T62" fmla="*/ 189 w 195"/>
                <a:gd name="T63" fmla="*/ 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5" h="149">
                  <a:moveTo>
                    <a:pt x="189" y="33"/>
                  </a:moveTo>
                  <a:cubicBezTo>
                    <a:pt x="186" y="33"/>
                    <a:pt x="184" y="35"/>
                    <a:pt x="184" y="38"/>
                  </a:cubicBezTo>
                  <a:cubicBezTo>
                    <a:pt x="184" y="43"/>
                    <a:pt x="179" y="48"/>
                    <a:pt x="170" y="53"/>
                  </a:cubicBezTo>
                  <a:cubicBezTo>
                    <a:pt x="156" y="61"/>
                    <a:pt x="158" y="66"/>
                    <a:pt x="163" y="82"/>
                  </a:cubicBezTo>
                  <a:cubicBezTo>
                    <a:pt x="168" y="94"/>
                    <a:pt x="145" y="131"/>
                    <a:pt x="135" y="138"/>
                  </a:cubicBezTo>
                  <a:cubicBezTo>
                    <a:pt x="134" y="136"/>
                    <a:pt x="133" y="129"/>
                    <a:pt x="133" y="123"/>
                  </a:cubicBezTo>
                  <a:cubicBezTo>
                    <a:pt x="133" y="109"/>
                    <a:pt x="133" y="109"/>
                    <a:pt x="133" y="109"/>
                  </a:cubicBezTo>
                  <a:cubicBezTo>
                    <a:pt x="133" y="109"/>
                    <a:pt x="133" y="108"/>
                    <a:pt x="131" y="93"/>
                  </a:cubicBezTo>
                  <a:cubicBezTo>
                    <a:pt x="130" y="93"/>
                    <a:pt x="130" y="92"/>
                    <a:pt x="130" y="92"/>
                  </a:cubicBezTo>
                  <a:cubicBezTo>
                    <a:pt x="127" y="79"/>
                    <a:pt x="127" y="79"/>
                    <a:pt x="127" y="79"/>
                  </a:cubicBezTo>
                  <a:cubicBezTo>
                    <a:pt x="127" y="78"/>
                    <a:pt x="126" y="78"/>
                    <a:pt x="126" y="77"/>
                  </a:cubicBezTo>
                  <a:cubicBezTo>
                    <a:pt x="115" y="65"/>
                    <a:pt x="115" y="65"/>
                    <a:pt x="115" y="65"/>
                  </a:cubicBezTo>
                  <a:cubicBezTo>
                    <a:pt x="115" y="64"/>
                    <a:pt x="114" y="64"/>
                    <a:pt x="113" y="64"/>
                  </a:cubicBezTo>
                  <a:cubicBezTo>
                    <a:pt x="112" y="63"/>
                    <a:pt x="91" y="55"/>
                    <a:pt x="81" y="53"/>
                  </a:cubicBezTo>
                  <a:cubicBezTo>
                    <a:pt x="81" y="53"/>
                    <a:pt x="79" y="52"/>
                    <a:pt x="79" y="50"/>
                  </a:cubicBezTo>
                  <a:cubicBezTo>
                    <a:pt x="79" y="45"/>
                    <a:pt x="81" y="40"/>
                    <a:pt x="86" y="37"/>
                  </a:cubicBezTo>
                  <a:cubicBezTo>
                    <a:pt x="88" y="36"/>
                    <a:pt x="90" y="36"/>
                    <a:pt x="91" y="37"/>
                  </a:cubicBezTo>
                  <a:cubicBezTo>
                    <a:pt x="93" y="37"/>
                    <a:pt x="96" y="37"/>
                    <a:pt x="99" y="35"/>
                  </a:cubicBezTo>
                  <a:cubicBezTo>
                    <a:pt x="101" y="32"/>
                    <a:pt x="101" y="28"/>
                    <a:pt x="100" y="19"/>
                  </a:cubicBezTo>
                  <a:cubicBezTo>
                    <a:pt x="100" y="13"/>
                    <a:pt x="98" y="8"/>
                    <a:pt x="94" y="5"/>
                  </a:cubicBezTo>
                  <a:cubicBezTo>
                    <a:pt x="88" y="0"/>
                    <a:pt x="80" y="1"/>
                    <a:pt x="74" y="2"/>
                  </a:cubicBezTo>
                  <a:cubicBezTo>
                    <a:pt x="72" y="2"/>
                    <a:pt x="71" y="2"/>
                    <a:pt x="70" y="2"/>
                  </a:cubicBezTo>
                  <a:cubicBezTo>
                    <a:pt x="58" y="2"/>
                    <a:pt x="56" y="11"/>
                    <a:pt x="52" y="30"/>
                  </a:cubicBezTo>
                  <a:cubicBezTo>
                    <a:pt x="51" y="33"/>
                    <a:pt x="51" y="33"/>
                    <a:pt x="51" y="33"/>
                  </a:cubicBezTo>
                  <a:cubicBezTo>
                    <a:pt x="51" y="34"/>
                    <a:pt x="51" y="34"/>
                    <a:pt x="51" y="34"/>
                  </a:cubicBezTo>
                  <a:cubicBezTo>
                    <a:pt x="51" y="34"/>
                    <a:pt x="50" y="33"/>
                    <a:pt x="50" y="33"/>
                  </a:cubicBezTo>
                  <a:cubicBezTo>
                    <a:pt x="49" y="31"/>
                    <a:pt x="48" y="20"/>
                    <a:pt x="47" y="11"/>
                  </a:cubicBezTo>
                  <a:cubicBezTo>
                    <a:pt x="47" y="9"/>
                    <a:pt x="46" y="7"/>
                    <a:pt x="44" y="7"/>
                  </a:cubicBezTo>
                  <a:cubicBezTo>
                    <a:pt x="41" y="6"/>
                    <a:pt x="39" y="7"/>
                    <a:pt x="38" y="9"/>
                  </a:cubicBezTo>
                  <a:cubicBezTo>
                    <a:pt x="30" y="24"/>
                    <a:pt x="30" y="24"/>
                    <a:pt x="30" y="24"/>
                  </a:cubicBezTo>
                  <a:cubicBezTo>
                    <a:pt x="30" y="24"/>
                    <a:pt x="29" y="24"/>
                    <a:pt x="29" y="25"/>
                  </a:cubicBezTo>
                  <a:cubicBezTo>
                    <a:pt x="29" y="25"/>
                    <a:pt x="28" y="29"/>
                    <a:pt x="17" y="32"/>
                  </a:cubicBezTo>
                  <a:cubicBezTo>
                    <a:pt x="15" y="33"/>
                    <a:pt x="15" y="33"/>
                    <a:pt x="14" y="33"/>
                  </a:cubicBezTo>
                  <a:cubicBezTo>
                    <a:pt x="13" y="30"/>
                    <a:pt x="16" y="19"/>
                    <a:pt x="20" y="9"/>
                  </a:cubicBezTo>
                  <a:cubicBezTo>
                    <a:pt x="21" y="7"/>
                    <a:pt x="20" y="4"/>
                    <a:pt x="17" y="3"/>
                  </a:cubicBezTo>
                  <a:cubicBezTo>
                    <a:pt x="15" y="2"/>
                    <a:pt x="12" y="3"/>
                    <a:pt x="11" y="5"/>
                  </a:cubicBezTo>
                  <a:cubicBezTo>
                    <a:pt x="7" y="13"/>
                    <a:pt x="0" y="32"/>
                    <a:pt x="7" y="40"/>
                  </a:cubicBezTo>
                  <a:cubicBezTo>
                    <a:pt x="9" y="42"/>
                    <a:pt x="13" y="44"/>
                    <a:pt x="20" y="42"/>
                  </a:cubicBezTo>
                  <a:cubicBezTo>
                    <a:pt x="34" y="37"/>
                    <a:pt x="38" y="31"/>
                    <a:pt x="39" y="28"/>
                  </a:cubicBezTo>
                  <a:cubicBezTo>
                    <a:pt x="39" y="28"/>
                    <a:pt x="39" y="28"/>
                    <a:pt x="39" y="28"/>
                  </a:cubicBezTo>
                  <a:cubicBezTo>
                    <a:pt x="40" y="33"/>
                    <a:pt x="40" y="36"/>
                    <a:pt x="41" y="37"/>
                  </a:cubicBezTo>
                  <a:cubicBezTo>
                    <a:pt x="42" y="39"/>
                    <a:pt x="47" y="46"/>
                    <a:pt x="53" y="45"/>
                  </a:cubicBezTo>
                  <a:cubicBezTo>
                    <a:pt x="57" y="45"/>
                    <a:pt x="60" y="42"/>
                    <a:pt x="61" y="36"/>
                  </a:cubicBezTo>
                  <a:cubicBezTo>
                    <a:pt x="62" y="32"/>
                    <a:pt x="62" y="32"/>
                    <a:pt x="62" y="32"/>
                  </a:cubicBezTo>
                  <a:cubicBezTo>
                    <a:pt x="66" y="13"/>
                    <a:pt x="67" y="12"/>
                    <a:pt x="70" y="12"/>
                  </a:cubicBezTo>
                  <a:cubicBezTo>
                    <a:pt x="71" y="12"/>
                    <a:pt x="73" y="12"/>
                    <a:pt x="75" y="12"/>
                  </a:cubicBezTo>
                  <a:cubicBezTo>
                    <a:pt x="80" y="11"/>
                    <a:pt x="85" y="10"/>
                    <a:pt x="88" y="13"/>
                  </a:cubicBezTo>
                  <a:cubicBezTo>
                    <a:pt x="89" y="14"/>
                    <a:pt x="90" y="17"/>
                    <a:pt x="91" y="20"/>
                  </a:cubicBezTo>
                  <a:cubicBezTo>
                    <a:pt x="91" y="23"/>
                    <a:pt x="91" y="25"/>
                    <a:pt x="91" y="26"/>
                  </a:cubicBezTo>
                  <a:cubicBezTo>
                    <a:pt x="89" y="26"/>
                    <a:pt x="85" y="26"/>
                    <a:pt x="81" y="28"/>
                  </a:cubicBezTo>
                  <a:cubicBezTo>
                    <a:pt x="72" y="33"/>
                    <a:pt x="68" y="43"/>
                    <a:pt x="69" y="51"/>
                  </a:cubicBezTo>
                  <a:cubicBezTo>
                    <a:pt x="70" y="57"/>
                    <a:pt x="74" y="61"/>
                    <a:pt x="79" y="62"/>
                  </a:cubicBezTo>
                  <a:cubicBezTo>
                    <a:pt x="87" y="64"/>
                    <a:pt x="104" y="71"/>
                    <a:pt x="108" y="73"/>
                  </a:cubicBezTo>
                  <a:cubicBezTo>
                    <a:pt x="118" y="83"/>
                    <a:pt x="118" y="83"/>
                    <a:pt x="118" y="83"/>
                  </a:cubicBezTo>
                  <a:cubicBezTo>
                    <a:pt x="121" y="94"/>
                    <a:pt x="121" y="94"/>
                    <a:pt x="121" y="94"/>
                  </a:cubicBezTo>
                  <a:cubicBezTo>
                    <a:pt x="122" y="101"/>
                    <a:pt x="123" y="108"/>
                    <a:pt x="123" y="109"/>
                  </a:cubicBezTo>
                  <a:cubicBezTo>
                    <a:pt x="123" y="123"/>
                    <a:pt x="123" y="123"/>
                    <a:pt x="123" y="123"/>
                  </a:cubicBezTo>
                  <a:cubicBezTo>
                    <a:pt x="123" y="129"/>
                    <a:pt x="124" y="144"/>
                    <a:pt x="131" y="148"/>
                  </a:cubicBezTo>
                  <a:cubicBezTo>
                    <a:pt x="132" y="148"/>
                    <a:pt x="133" y="149"/>
                    <a:pt x="135" y="149"/>
                  </a:cubicBezTo>
                  <a:cubicBezTo>
                    <a:pt x="136" y="149"/>
                    <a:pt x="138" y="148"/>
                    <a:pt x="140" y="147"/>
                  </a:cubicBezTo>
                  <a:cubicBezTo>
                    <a:pt x="150" y="141"/>
                    <a:pt x="180" y="97"/>
                    <a:pt x="173" y="78"/>
                  </a:cubicBezTo>
                  <a:cubicBezTo>
                    <a:pt x="168" y="65"/>
                    <a:pt x="168" y="65"/>
                    <a:pt x="175" y="62"/>
                  </a:cubicBezTo>
                  <a:cubicBezTo>
                    <a:pt x="188" y="55"/>
                    <a:pt x="195" y="47"/>
                    <a:pt x="194" y="38"/>
                  </a:cubicBezTo>
                  <a:cubicBezTo>
                    <a:pt x="194" y="35"/>
                    <a:pt x="192" y="33"/>
                    <a:pt x="189"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2" name="Freeform 112">
              <a:extLst>
                <a:ext uri="{FF2B5EF4-FFF2-40B4-BE49-F238E27FC236}">
                  <a16:creationId xmlns:a16="http://schemas.microsoft.com/office/drawing/2014/main" id="{F426A115-27A4-FE6E-0B4A-5E8DCF9E674D}"/>
                </a:ext>
              </a:extLst>
            </p:cNvPr>
            <p:cNvSpPr>
              <a:spLocks/>
            </p:cNvSpPr>
            <p:nvPr/>
          </p:nvSpPr>
          <p:spPr bwMode="auto">
            <a:xfrm>
              <a:off x="1755775" y="2992438"/>
              <a:ext cx="136525" cy="179387"/>
            </a:xfrm>
            <a:custGeom>
              <a:avLst/>
              <a:gdLst>
                <a:gd name="T0" fmla="*/ 44 w 60"/>
                <a:gd name="T1" fmla="*/ 18 h 79"/>
                <a:gd name="T2" fmla="*/ 34 w 60"/>
                <a:gd name="T3" fmla="*/ 14 h 79"/>
                <a:gd name="T4" fmla="*/ 25 w 60"/>
                <a:gd name="T5" fmla="*/ 7 h 79"/>
                <a:gd name="T6" fmla="*/ 18 w 60"/>
                <a:gd name="T7" fmla="*/ 2 h 79"/>
                <a:gd name="T8" fmla="*/ 11 w 60"/>
                <a:gd name="T9" fmla="*/ 1 h 79"/>
                <a:gd name="T10" fmla="*/ 1 w 60"/>
                <a:gd name="T11" fmla="*/ 33 h 79"/>
                <a:gd name="T12" fmla="*/ 5 w 60"/>
                <a:gd name="T13" fmla="*/ 39 h 79"/>
                <a:gd name="T14" fmla="*/ 11 w 60"/>
                <a:gd name="T15" fmla="*/ 34 h 79"/>
                <a:gd name="T16" fmla="*/ 15 w 60"/>
                <a:gd name="T17" fmla="*/ 12 h 79"/>
                <a:gd name="T18" fmla="*/ 20 w 60"/>
                <a:gd name="T19" fmla="*/ 15 h 79"/>
                <a:gd name="T20" fmla="*/ 27 w 60"/>
                <a:gd name="T21" fmla="*/ 21 h 79"/>
                <a:gd name="T22" fmla="*/ 41 w 60"/>
                <a:gd name="T23" fmla="*/ 28 h 79"/>
                <a:gd name="T24" fmla="*/ 49 w 60"/>
                <a:gd name="T25" fmla="*/ 31 h 79"/>
                <a:gd name="T26" fmla="*/ 48 w 60"/>
                <a:gd name="T27" fmla="*/ 32 h 79"/>
                <a:gd name="T28" fmla="*/ 35 w 60"/>
                <a:gd name="T29" fmla="*/ 48 h 79"/>
                <a:gd name="T30" fmla="*/ 26 w 60"/>
                <a:gd name="T31" fmla="*/ 73 h 79"/>
                <a:gd name="T32" fmla="*/ 29 w 60"/>
                <a:gd name="T33" fmla="*/ 79 h 79"/>
                <a:gd name="T34" fmla="*/ 30 w 60"/>
                <a:gd name="T35" fmla="*/ 79 h 79"/>
                <a:gd name="T36" fmla="*/ 35 w 60"/>
                <a:gd name="T37" fmla="*/ 76 h 79"/>
                <a:gd name="T38" fmla="*/ 44 w 60"/>
                <a:gd name="T39" fmla="*/ 52 h 79"/>
                <a:gd name="T40" fmla="*/ 55 w 60"/>
                <a:gd name="T41" fmla="*/ 39 h 79"/>
                <a:gd name="T42" fmla="*/ 57 w 60"/>
                <a:gd name="T43" fmla="*/ 38 h 79"/>
                <a:gd name="T44" fmla="*/ 60 w 60"/>
                <a:gd name="T45" fmla="*/ 30 h 79"/>
                <a:gd name="T46" fmla="*/ 44 w 60"/>
                <a:gd name="T47"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79">
                  <a:moveTo>
                    <a:pt x="44" y="18"/>
                  </a:moveTo>
                  <a:cubicBezTo>
                    <a:pt x="41" y="17"/>
                    <a:pt x="36" y="15"/>
                    <a:pt x="34" y="14"/>
                  </a:cubicBezTo>
                  <a:cubicBezTo>
                    <a:pt x="30" y="10"/>
                    <a:pt x="28" y="8"/>
                    <a:pt x="25" y="7"/>
                  </a:cubicBezTo>
                  <a:cubicBezTo>
                    <a:pt x="23" y="5"/>
                    <a:pt x="21" y="4"/>
                    <a:pt x="18" y="2"/>
                  </a:cubicBezTo>
                  <a:cubicBezTo>
                    <a:pt x="16" y="0"/>
                    <a:pt x="14" y="0"/>
                    <a:pt x="11" y="1"/>
                  </a:cubicBezTo>
                  <a:cubicBezTo>
                    <a:pt x="9" y="2"/>
                    <a:pt x="3" y="4"/>
                    <a:pt x="1" y="33"/>
                  </a:cubicBezTo>
                  <a:cubicBezTo>
                    <a:pt x="0" y="36"/>
                    <a:pt x="2" y="39"/>
                    <a:pt x="5" y="39"/>
                  </a:cubicBezTo>
                  <a:cubicBezTo>
                    <a:pt x="8" y="39"/>
                    <a:pt x="10" y="37"/>
                    <a:pt x="11" y="34"/>
                  </a:cubicBezTo>
                  <a:cubicBezTo>
                    <a:pt x="11" y="25"/>
                    <a:pt x="13" y="16"/>
                    <a:pt x="15" y="12"/>
                  </a:cubicBezTo>
                  <a:cubicBezTo>
                    <a:pt x="17" y="13"/>
                    <a:pt x="18" y="14"/>
                    <a:pt x="20" y="15"/>
                  </a:cubicBezTo>
                  <a:cubicBezTo>
                    <a:pt x="22" y="17"/>
                    <a:pt x="24" y="18"/>
                    <a:pt x="27" y="21"/>
                  </a:cubicBezTo>
                  <a:cubicBezTo>
                    <a:pt x="30" y="24"/>
                    <a:pt x="35" y="26"/>
                    <a:pt x="41" y="28"/>
                  </a:cubicBezTo>
                  <a:cubicBezTo>
                    <a:pt x="43" y="29"/>
                    <a:pt x="47" y="30"/>
                    <a:pt x="49" y="31"/>
                  </a:cubicBezTo>
                  <a:cubicBezTo>
                    <a:pt x="48" y="32"/>
                    <a:pt x="48" y="32"/>
                    <a:pt x="48" y="32"/>
                  </a:cubicBezTo>
                  <a:cubicBezTo>
                    <a:pt x="41" y="38"/>
                    <a:pt x="39" y="40"/>
                    <a:pt x="35" y="48"/>
                  </a:cubicBezTo>
                  <a:cubicBezTo>
                    <a:pt x="32" y="55"/>
                    <a:pt x="26" y="72"/>
                    <a:pt x="26" y="73"/>
                  </a:cubicBezTo>
                  <a:cubicBezTo>
                    <a:pt x="25" y="75"/>
                    <a:pt x="26" y="78"/>
                    <a:pt x="29" y="79"/>
                  </a:cubicBezTo>
                  <a:cubicBezTo>
                    <a:pt x="29" y="79"/>
                    <a:pt x="30" y="79"/>
                    <a:pt x="30" y="79"/>
                  </a:cubicBezTo>
                  <a:cubicBezTo>
                    <a:pt x="32" y="79"/>
                    <a:pt x="34" y="78"/>
                    <a:pt x="35" y="76"/>
                  </a:cubicBezTo>
                  <a:cubicBezTo>
                    <a:pt x="35" y="76"/>
                    <a:pt x="41" y="59"/>
                    <a:pt x="44" y="52"/>
                  </a:cubicBezTo>
                  <a:cubicBezTo>
                    <a:pt x="47" y="46"/>
                    <a:pt x="48" y="45"/>
                    <a:pt x="55" y="39"/>
                  </a:cubicBezTo>
                  <a:cubicBezTo>
                    <a:pt x="57" y="38"/>
                    <a:pt x="57" y="38"/>
                    <a:pt x="57" y="38"/>
                  </a:cubicBezTo>
                  <a:cubicBezTo>
                    <a:pt x="60" y="35"/>
                    <a:pt x="60" y="32"/>
                    <a:pt x="60" y="30"/>
                  </a:cubicBezTo>
                  <a:cubicBezTo>
                    <a:pt x="59" y="24"/>
                    <a:pt x="52" y="21"/>
                    <a:pt x="44"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63" name="Oval 62">
            <a:extLst>
              <a:ext uri="{FF2B5EF4-FFF2-40B4-BE49-F238E27FC236}">
                <a16:creationId xmlns:a16="http://schemas.microsoft.com/office/drawing/2014/main" id="{B5F9DC6F-2594-3B5A-D6A1-7BCDE03FD4FE}"/>
              </a:ext>
            </a:extLst>
          </p:cNvPr>
          <p:cNvSpPr/>
          <p:nvPr/>
        </p:nvSpPr>
        <p:spPr bwMode="gray">
          <a:xfrm>
            <a:off x="5338681" y="3839332"/>
            <a:ext cx="555175" cy="555175"/>
          </a:xfrm>
          <a:prstGeom prst="ellipse">
            <a:avLst/>
          </a:prstGeom>
          <a:solidFill>
            <a:sysClr val="window" lastClr="FFFFFF">
              <a:lumMod val="95000"/>
            </a:sysClr>
          </a:solidFill>
          <a:ln w="3175" algn="ctr">
            <a:solidFill>
              <a:srgbClr val="D0D0CE"/>
            </a:solidFill>
            <a:miter lim="800000"/>
            <a:headEnd/>
            <a:tailEnd/>
          </a:ln>
        </p:spPr>
        <p:txBody>
          <a:bodyPr wrap="square" lIns="0" tIns="0" rIns="0" bIns="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Industrial</a:t>
            </a:r>
          </a:p>
        </p:txBody>
      </p:sp>
      <p:grpSp>
        <p:nvGrpSpPr>
          <p:cNvPr id="64" name="Group 63">
            <a:extLst>
              <a:ext uri="{FF2B5EF4-FFF2-40B4-BE49-F238E27FC236}">
                <a16:creationId xmlns:a16="http://schemas.microsoft.com/office/drawing/2014/main" id="{F6AC5F54-477B-624E-17AE-BD5007BE375C}"/>
              </a:ext>
            </a:extLst>
          </p:cNvPr>
          <p:cNvGrpSpPr/>
          <p:nvPr/>
        </p:nvGrpSpPr>
        <p:grpSpPr>
          <a:xfrm>
            <a:off x="5855089" y="2867815"/>
            <a:ext cx="640080" cy="603578"/>
            <a:chOff x="6452154" y="2658720"/>
            <a:chExt cx="421698" cy="397648"/>
          </a:xfrm>
        </p:grpSpPr>
        <p:sp>
          <p:nvSpPr>
            <p:cNvPr id="65" name="Oval 64">
              <a:extLst>
                <a:ext uri="{FF2B5EF4-FFF2-40B4-BE49-F238E27FC236}">
                  <a16:creationId xmlns:a16="http://schemas.microsoft.com/office/drawing/2014/main" id="{D316377A-6D23-09FC-2070-1DBB82D36466}"/>
                </a:ext>
              </a:extLst>
            </p:cNvPr>
            <p:cNvSpPr/>
            <p:nvPr/>
          </p:nvSpPr>
          <p:spPr bwMode="gray">
            <a:xfrm>
              <a:off x="6465778" y="2658720"/>
              <a:ext cx="365760" cy="365760"/>
            </a:xfrm>
            <a:prstGeom prst="ellipse">
              <a:avLst/>
            </a:prstGeom>
            <a:solidFill>
              <a:sysClr val="window" lastClr="FFFFFF">
                <a:lumMod val="95000"/>
              </a:sysClr>
            </a:solidFill>
            <a:ln w="3175" algn="ctr">
              <a:solidFill>
                <a:srgbClr val="D0D0CE"/>
              </a:solidFill>
              <a:miter lim="800000"/>
              <a:headEnd/>
              <a:tailEnd/>
            </a:ln>
          </p:spPr>
          <p:txBody>
            <a:bodyPr wrap="square" lIns="0" tIns="0" rIns="0" bIns="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2970DF30-F7DE-0128-D3A3-71D9C256C25E}"/>
                </a:ext>
              </a:extLst>
            </p:cNvPr>
            <p:cNvSpPr/>
            <p:nvPr/>
          </p:nvSpPr>
          <p:spPr>
            <a:xfrm>
              <a:off x="6452154" y="2699917"/>
              <a:ext cx="421698" cy="356451"/>
            </a:xfrm>
            <a:prstGeom prst="rect">
              <a:avLst/>
            </a:prstGeom>
          </p:spPr>
          <p:txBody>
            <a:bodyPr wrap="square">
              <a:sp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Agriculture </a:t>
              </a:r>
              <a:br>
                <a:rPr kumimoji="0" lang="en-US"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&amp; Land </a:t>
              </a:r>
              <a:br>
                <a:rPr kumimoji="0" lang="en-US"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Use </a:t>
              </a:r>
            </a:p>
          </p:txBody>
        </p:sp>
      </p:grpSp>
      <p:grpSp>
        <p:nvGrpSpPr>
          <p:cNvPr id="67" name="Group 66">
            <a:extLst>
              <a:ext uri="{FF2B5EF4-FFF2-40B4-BE49-F238E27FC236}">
                <a16:creationId xmlns:a16="http://schemas.microsoft.com/office/drawing/2014/main" id="{78E4C741-B66D-5C2B-2CCA-0A1236D50ECC}"/>
              </a:ext>
            </a:extLst>
          </p:cNvPr>
          <p:cNvGrpSpPr/>
          <p:nvPr/>
        </p:nvGrpSpPr>
        <p:grpSpPr>
          <a:xfrm>
            <a:off x="5338681" y="3208461"/>
            <a:ext cx="555175" cy="555176"/>
            <a:chOff x="5553294" y="2829246"/>
            <a:chExt cx="365760" cy="365760"/>
          </a:xfrm>
        </p:grpSpPr>
        <p:sp>
          <p:nvSpPr>
            <p:cNvPr id="68" name="Oval 67">
              <a:extLst>
                <a:ext uri="{FF2B5EF4-FFF2-40B4-BE49-F238E27FC236}">
                  <a16:creationId xmlns:a16="http://schemas.microsoft.com/office/drawing/2014/main" id="{90510BD1-E53A-048E-53B0-172ED990449C}"/>
                </a:ext>
              </a:extLst>
            </p:cNvPr>
            <p:cNvSpPr/>
            <p:nvPr/>
          </p:nvSpPr>
          <p:spPr bwMode="gray">
            <a:xfrm>
              <a:off x="5553294" y="2829246"/>
              <a:ext cx="365760" cy="365760"/>
            </a:xfrm>
            <a:prstGeom prst="ellipse">
              <a:avLst/>
            </a:prstGeom>
            <a:solidFill>
              <a:sysClr val="window" lastClr="FFFFFF">
                <a:lumMod val="95000"/>
              </a:sysClr>
            </a:solidFill>
            <a:ln w="3175" algn="ctr">
              <a:solidFill>
                <a:srgbClr val="D0D0CE"/>
              </a:solidFill>
              <a:miter lim="800000"/>
              <a:headEnd/>
              <a:tailEnd/>
            </a:ln>
          </p:spPr>
          <p:txBody>
            <a:bodyPr wrap="square" lIns="0" tIns="0" rIns="0" bIns="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B87A6E71-48C2-61B0-47DE-6D72CB1FC0CB}"/>
                </a:ext>
              </a:extLst>
            </p:cNvPr>
            <p:cNvSpPr/>
            <p:nvPr/>
          </p:nvSpPr>
          <p:spPr>
            <a:xfrm>
              <a:off x="5554137" y="2870443"/>
              <a:ext cx="364073" cy="283370"/>
            </a:xfrm>
            <a:prstGeom prst="rect">
              <a:avLst/>
            </a:prstGeom>
          </p:spPr>
          <p:txBody>
            <a:bodyPr wrap="square">
              <a:sp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Building </a:t>
              </a:r>
              <a:br>
                <a:rPr kumimoji="0" lang="en-US"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&amp; Infra-structure</a:t>
              </a:r>
            </a:p>
          </p:txBody>
        </p:sp>
      </p:grpSp>
      <p:sp>
        <p:nvSpPr>
          <p:cNvPr id="70" name="Isosceles Triangle 69">
            <a:extLst>
              <a:ext uri="{FF2B5EF4-FFF2-40B4-BE49-F238E27FC236}">
                <a16:creationId xmlns:a16="http://schemas.microsoft.com/office/drawing/2014/main" id="{532371FA-41B1-B0EE-14D7-30E3C8A24076}"/>
              </a:ext>
            </a:extLst>
          </p:cNvPr>
          <p:cNvSpPr/>
          <p:nvPr/>
        </p:nvSpPr>
        <p:spPr bwMode="gray">
          <a:xfrm rot="12196622">
            <a:off x="6666305" y="5360178"/>
            <a:ext cx="255560" cy="109728"/>
          </a:xfrm>
          <a:prstGeom prst="triangle">
            <a:avLst/>
          </a:prstGeom>
          <a:solidFill>
            <a:sysClr val="window" lastClr="FFFFFF">
              <a:lumMod val="65000"/>
            </a:sys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6497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1868D25-5F71-E64A-A80B-0FED8F09E29F}"/>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3" name="Text Placeholder 25">
            <a:extLst>
              <a:ext uri="{FF2B5EF4-FFF2-40B4-BE49-F238E27FC236}">
                <a16:creationId xmlns:a16="http://schemas.microsoft.com/office/drawing/2014/main" id="{5DD7B6EC-34F9-904E-B23B-5E239667CFD0}"/>
              </a:ext>
            </a:extLst>
          </p:cNvPr>
          <p:cNvSpPr txBox="1">
            <a:spLocks/>
          </p:cNvSpPr>
          <p:nvPr/>
        </p:nvSpPr>
        <p:spPr>
          <a:xfrm>
            <a:off x="1400439" y="497198"/>
            <a:ext cx="8837715" cy="433388"/>
          </a:xfrm>
          <a:prstGeom prst="rect">
            <a:avLst/>
          </a:prstGeom>
        </p:spPr>
        <p:txBody>
          <a:bodyPr vert="horz"/>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Current Trends in ESG </a:t>
            </a:r>
          </a:p>
        </p:txBody>
      </p:sp>
      <p:sp>
        <p:nvSpPr>
          <p:cNvPr id="4" name="Text Placeholder 25">
            <a:extLst>
              <a:ext uri="{FF2B5EF4-FFF2-40B4-BE49-F238E27FC236}">
                <a16:creationId xmlns:a16="http://schemas.microsoft.com/office/drawing/2014/main" id="{A51E5E9F-2684-B64D-8FB9-D8ECAEC08AD1}"/>
              </a:ext>
            </a:extLst>
          </p:cNvPr>
          <p:cNvSpPr txBox="1">
            <a:spLocks/>
          </p:cNvSpPr>
          <p:nvPr/>
        </p:nvSpPr>
        <p:spPr>
          <a:xfrm>
            <a:off x="480541" y="999556"/>
            <a:ext cx="9767888" cy="433388"/>
          </a:xfrm>
          <a:prstGeom prst="rect">
            <a:avLst/>
          </a:prstGeom>
        </p:spPr>
        <p:txBody>
          <a:bodyPr vert="horz"/>
          <a:lstStyle>
            <a:lvl1pPr marL="0" indent="0" algn="l" defTabSz="914400" rtl="0" eaLnBrk="1" latinLnBrk="0" hangingPunct="1">
              <a:lnSpc>
                <a:spcPct val="90000"/>
              </a:lnSpc>
              <a:spcBef>
                <a:spcPts val="1000"/>
              </a:spcBef>
              <a:buFontTx/>
              <a:buNone/>
              <a:defRPr sz="1800" b="0" kern="1200">
                <a:solidFill>
                  <a:srgbClr val="626F7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000"/>
              </a:spcAft>
              <a:buSzPct val="100000"/>
            </a:pPr>
            <a:r>
              <a:rPr lang="en-US" b="1" dirty="0">
                <a:latin typeface="Calibri Light" panose="020F0302020204030204" pitchFamily="34" charset="0"/>
                <a:cs typeface="Calibri Light" panose="020F0302020204030204" pitchFamily="34" charset="0"/>
              </a:rPr>
              <a:t>The hot topic items</a:t>
            </a:r>
            <a:endParaRPr lang="en-KE" b="1" noProof="0" dirty="0">
              <a:latin typeface="Calibri Light" panose="020F0302020204030204" pitchFamily="34" charset="0"/>
              <a:cs typeface="Calibri Light" panose="020F0302020204030204" pitchFamily="34" charset="0"/>
            </a:endParaRPr>
          </a:p>
        </p:txBody>
      </p:sp>
      <p:sp>
        <p:nvSpPr>
          <p:cNvPr id="6" name="TextBox 5"/>
          <p:cNvSpPr txBox="1"/>
          <p:nvPr/>
        </p:nvSpPr>
        <p:spPr>
          <a:xfrm>
            <a:off x="32921" y="6508987"/>
            <a:ext cx="1613857" cy="369332"/>
          </a:xfrm>
          <a:prstGeom prst="rect">
            <a:avLst/>
          </a:prstGeom>
          <a:noFill/>
        </p:spPr>
        <p:txBody>
          <a:bodyPr wrap="square" rtlCol="0">
            <a:spAutoFit/>
          </a:bodyPr>
          <a:lstStyle/>
          <a:p>
            <a:r>
              <a:rPr lang="en-US" b="1" i="1" dirty="0">
                <a:solidFill>
                  <a:srgbClr val="00B0F0"/>
                </a:solidFill>
              </a:rPr>
              <a:t>GRC 2024</a:t>
            </a:r>
          </a:p>
        </p:txBody>
      </p:sp>
      <p:grpSp>
        <p:nvGrpSpPr>
          <p:cNvPr id="7" name="Group 6">
            <a:extLst>
              <a:ext uri="{FF2B5EF4-FFF2-40B4-BE49-F238E27FC236}">
                <a16:creationId xmlns:a16="http://schemas.microsoft.com/office/drawing/2014/main" id="{C98669C1-5A2B-8C5D-2658-F0E8302E1D84}"/>
              </a:ext>
            </a:extLst>
          </p:cNvPr>
          <p:cNvGrpSpPr/>
          <p:nvPr/>
        </p:nvGrpSpPr>
        <p:grpSpPr>
          <a:xfrm>
            <a:off x="1336785" y="1297430"/>
            <a:ext cx="10235756" cy="4805403"/>
            <a:chOff x="2634801" y="1832940"/>
            <a:chExt cx="7475485" cy="3509535"/>
          </a:xfrm>
        </p:grpSpPr>
        <p:sp>
          <p:nvSpPr>
            <p:cNvPr id="8" name="Rectangle 13">
              <a:extLst>
                <a:ext uri="{FF2B5EF4-FFF2-40B4-BE49-F238E27FC236}">
                  <a16:creationId xmlns:a16="http://schemas.microsoft.com/office/drawing/2014/main" id="{E3181DFB-8B3F-2FA8-4DD3-80579C2B38C0}"/>
                </a:ext>
              </a:extLst>
            </p:cNvPr>
            <p:cNvSpPr/>
            <p:nvPr/>
          </p:nvSpPr>
          <p:spPr>
            <a:xfrm rot="13096522">
              <a:off x="7708775" y="2951043"/>
              <a:ext cx="1173179" cy="1344110"/>
            </a:xfrm>
            <a:custGeom>
              <a:avLst/>
              <a:gdLst>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923" h="1102580">
                  <a:moveTo>
                    <a:pt x="0" y="0"/>
                  </a:moveTo>
                  <a:cubicBezTo>
                    <a:pt x="801540" y="212142"/>
                    <a:pt x="1156851" y="160934"/>
                    <a:pt x="1877923" y="0"/>
                  </a:cubicBezTo>
                  <a:lnTo>
                    <a:pt x="1877923" y="1102580"/>
                  </a:lnTo>
                  <a:cubicBezTo>
                    <a:pt x="1193427" y="883124"/>
                    <a:pt x="625974" y="912385"/>
                    <a:pt x="0" y="1102580"/>
                  </a:cubicBezTo>
                  <a:lnTo>
                    <a:pt x="0" y="0"/>
                  </a:lnTo>
                  <a:close/>
                </a:path>
              </a:pathLst>
            </a:cu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600" err="1">
                <a:solidFill>
                  <a:schemeClr val="tx2"/>
                </a:solidFill>
                <a:latin typeface="Arial" panose="020B0604020202020204" pitchFamily="34" charset="0"/>
                <a:cs typeface="Arial" panose="020B0604020202020204" pitchFamily="34" charset="0"/>
              </a:endParaRPr>
            </a:p>
          </p:txBody>
        </p:sp>
        <p:sp>
          <p:nvSpPr>
            <p:cNvPr id="9" name="Rectangle 13">
              <a:extLst>
                <a:ext uri="{FF2B5EF4-FFF2-40B4-BE49-F238E27FC236}">
                  <a16:creationId xmlns:a16="http://schemas.microsoft.com/office/drawing/2014/main" id="{D6D80D0A-8433-4492-1072-EC11AB9F266F}"/>
                </a:ext>
              </a:extLst>
            </p:cNvPr>
            <p:cNvSpPr/>
            <p:nvPr/>
          </p:nvSpPr>
          <p:spPr>
            <a:xfrm rot="8743168">
              <a:off x="5901329" y="2854830"/>
              <a:ext cx="1224381" cy="1402772"/>
            </a:xfrm>
            <a:custGeom>
              <a:avLst/>
              <a:gdLst>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923" h="1102580">
                  <a:moveTo>
                    <a:pt x="0" y="0"/>
                  </a:moveTo>
                  <a:cubicBezTo>
                    <a:pt x="801540" y="212142"/>
                    <a:pt x="1156851" y="160934"/>
                    <a:pt x="1877923" y="0"/>
                  </a:cubicBezTo>
                  <a:lnTo>
                    <a:pt x="1877923" y="1102580"/>
                  </a:lnTo>
                  <a:cubicBezTo>
                    <a:pt x="1193427" y="883124"/>
                    <a:pt x="625974" y="912385"/>
                    <a:pt x="0" y="1102580"/>
                  </a:cubicBezTo>
                  <a:lnTo>
                    <a:pt x="0" y="0"/>
                  </a:lnTo>
                  <a:close/>
                </a:path>
              </a:pathLst>
            </a:cu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600" err="1">
                <a:solidFill>
                  <a:schemeClr val="tx2"/>
                </a:solidFill>
                <a:latin typeface="Arial" panose="020B0604020202020204" pitchFamily="34" charset="0"/>
                <a:cs typeface="Arial" panose="020B0604020202020204" pitchFamily="34" charset="0"/>
              </a:endParaRPr>
            </a:p>
          </p:txBody>
        </p:sp>
        <p:sp>
          <p:nvSpPr>
            <p:cNvPr id="10" name="Rectangle 13">
              <a:extLst>
                <a:ext uri="{FF2B5EF4-FFF2-40B4-BE49-F238E27FC236}">
                  <a16:creationId xmlns:a16="http://schemas.microsoft.com/office/drawing/2014/main" id="{A69C9D1E-B1C8-66E0-31D9-A7EDD93BB1B3}"/>
                </a:ext>
              </a:extLst>
            </p:cNvPr>
            <p:cNvSpPr/>
            <p:nvPr/>
          </p:nvSpPr>
          <p:spPr>
            <a:xfrm rot="2024838">
              <a:off x="4000039" y="2840262"/>
              <a:ext cx="1611666" cy="1659646"/>
            </a:xfrm>
            <a:custGeom>
              <a:avLst/>
              <a:gdLst>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 name="connsiteX0" fmla="*/ 0 w 1877923"/>
                <a:gd name="connsiteY0" fmla="*/ 0 h 1102580"/>
                <a:gd name="connsiteX1" fmla="*/ 1877923 w 1877923"/>
                <a:gd name="connsiteY1" fmla="*/ 0 h 1102580"/>
                <a:gd name="connsiteX2" fmla="*/ 1877923 w 1877923"/>
                <a:gd name="connsiteY2" fmla="*/ 1102580 h 1102580"/>
                <a:gd name="connsiteX3" fmla="*/ 0 w 1877923"/>
                <a:gd name="connsiteY3" fmla="*/ 1102580 h 1102580"/>
                <a:gd name="connsiteX4" fmla="*/ 0 w 1877923"/>
                <a:gd name="connsiteY4" fmla="*/ 0 h 1102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923" h="1102580">
                  <a:moveTo>
                    <a:pt x="0" y="0"/>
                  </a:moveTo>
                  <a:cubicBezTo>
                    <a:pt x="801540" y="212142"/>
                    <a:pt x="1156851" y="160934"/>
                    <a:pt x="1877923" y="0"/>
                  </a:cubicBezTo>
                  <a:lnTo>
                    <a:pt x="1877923" y="1102580"/>
                  </a:lnTo>
                  <a:cubicBezTo>
                    <a:pt x="1193427" y="883124"/>
                    <a:pt x="625974" y="912385"/>
                    <a:pt x="0" y="1102580"/>
                  </a:cubicBezTo>
                  <a:lnTo>
                    <a:pt x="0" y="0"/>
                  </a:lnTo>
                  <a:close/>
                </a:path>
              </a:pathLst>
            </a:cu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600" err="1">
                <a:solidFill>
                  <a:schemeClr val="tx2"/>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7A1D04FB-FE5D-FCC6-94BF-B4911F297C27}"/>
                </a:ext>
              </a:extLst>
            </p:cNvPr>
            <p:cNvSpPr>
              <a:spLocks noChangeAspect="1"/>
            </p:cNvSpPr>
            <p:nvPr/>
          </p:nvSpPr>
          <p:spPr>
            <a:xfrm>
              <a:off x="6332185" y="1832940"/>
              <a:ext cx="2075397" cy="2074364"/>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600" err="1">
                <a:solidFill>
                  <a:schemeClr val="tx2"/>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2A057FE3-B681-CC7E-441E-814E09C5C75F}"/>
                </a:ext>
              </a:extLst>
            </p:cNvPr>
            <p:cNvSpPr/>
            <p:nvPr/>
          </p:nvSpPr>
          <p:spPr>
            <a:xfrm>
              <a:off x="2634801" y="1840230"/>
              <a:ext cx="2241396" cy="2241396"/>
            </a:xfrm>
            <a:prstGeom prst="ellips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600">
                <a:solidFill>
                  <a:schemeClr val="tx2"/>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87FEF8B6-2AE0-286B-28DB-027C18CCCDA5}"/>
                </a:ext>
              </a:extLst>
            </p:cNvPr>
            <p:cNvSpPr>
              <a:spLocks noChangeAspect="1"/>
            </p:cNvSpPr>
            <p:nvPr/>
          </p:nvSpPr>
          <p:spPr>
            <a:xfrm>
              <a:off x="4689562" y="3199234"/>
              <a:ext cx="1957093" cy="1956119"/>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600" err="1">
                <a:solidFill>
                  <a:schemeClr val="tx2"/>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25EA832B-A6C6-79CA-5D0D-FEBFC8541A2F}"/>
                </a:ext>
              </a:extLst>
            </p:cNvPr>
            <p:cNvSpPr/>
            <p:nvPr/>
          </p:nvSpPr>
          <p:spPr>
            <a:xfrm>
              <a:off x="3271542" y="2449558"/>
              <a:ext cx="1325805" cy="1022743"/>
            </a:xfrm>
            <a:prstGeom prst="rect">
              <a:avLst/>
            </a:prstGeom>
          </p:spPr>
          <p:txBody>
            <a:bodyPr wrap="square" lIns="0" tIns="0" rIns="0" bIns="0" anchor="ctr" anchorCtr="0">
              <a:spAutoFit/>
            </a:bodyPr>
            <a:lstStyle/>
            <a:p>
              <a:r>
                <a:rPr lang="en-US" b="1" dirty="0">
                  <a:solidFill>
                    <a:schemeClr val="bg1"/>
                  </a:solidFill>
                  <a:latin typeface="Arial" panose="020B0604020202020204" pitchFamily="34" charset="0"/>
                  <a:cs typeface="Arial" panose="020B0604020202020204" pitchFamily="34" charset="0"/>
                </a:rPr>
                <a:t>Climate Change: Net Zero</a:t>
              </a:r>
            </a:p>
            <a:p>
              <a:r>
                <a:rPr lang="en-US" sz="1100" dirty="0">
                  <a:solidFill>
                    <a:schemeClr val="bg1"/>
                  </a:solidFill>
                  <a:latin typeface="Arial" panose="020B0604020202020204" pitchFamily="34" charset="0"/>
                  <a:cs typeface="Arial" panose="020B0604020202020204" pitchFamily="34" charset="0"/>
                </a:rPr>
                <a:t>Climate change will be a dominant theme, as governments across the</a:t>
              </a:r>
            </a:p>
            <a:p>
              <a:r>
                <a:rPr lang="en-US" sz="1100" dirty="0">
                  <a:solidFill>
                    <a:schemeClr val="bg1"/>
                  </a:solidFill>
                  <a:latin typeface="Arial" panose="020B0604020202020204" pitchFamily="34" charset="0"/>
                  <a:cs typeface="Arial" panose="020B0604020202020204" pitchFamily="34" charset="0"/>
                </a:rPr>
                <a:t>globe introduce more climate-related regulations. </a:t>
              </a:r>
            </a:p>
          </p:txBody>
        </p:sp>
        <p:sp>
          <p:nvSpPr>
            <p:cNvPr id="15" name="TextBox 14">
              <a:extLst>
                <a:ext uri="{FF2B5EF4-FFF2-40B4-BE49-F238E27FC236}">
                  <a16:creationId xmlns:a16="http://schemas.microsoft.com/office/drawing/2014/main" id="{17543DF5-05F0-6F74-12F6-8C600B3F81E0}"/>
                </a:ext>
              </a:extLst>
            </p:cNvPr>
            <p:cNvSpPr txBox="1"/>
            <p:nvPr/>
          </p:nvSpPr>
          <p:spPr>
            <a:xfrm>
              <a:off x="2705984" y="2529777"/>
              <a:ext cx="631825" cy="862301"/>
            </a:xfrm>
            <a:prstGeom prst="rect">
              <a:avLst/>
            </a:prstGeom>
            <a:noFill/>
          </p:spPr>
          <p:txBody>
            <a:bodyPr wrap="square" lIns="36000" tIns="36000" rIns="36000" bIns="36000" rtlCol="0" anchor="ctr" anchorCtr="0">
              <a:spAutoFit/>
            </a:bodyPr>
            <a:lstStyle/>
            <a:p>
              <a:r>
                <a:rPr lang="en-US" sz="7200">
                  <a:solidFill>
                    <a:schemeClr val="bg1"/>
                  </a:solidFill>
                  <a:latin typeface="Arial" panose="020B0604020202020204" pitchFamily="34" charset="0"/>
                  <a:cs typeface="Arial" panose="020B0604020202020204" pitchFamily="34" charset="0"/>
                </a:rPr>
                <a:t>1</a:t>
              </a:r>
            </a:p>
          </p:txBody>
        </p:sp>
        <p:cxnSp>
          <p:nvCxnSpPr>
            <p:cNvPr id="16" name="Straight Connector 15">
              <a:extLst>
                <a:ext uri="{FF2B5EF4-FFF2-40B4-BE49-F238E27FC236}">
                  <a16:creationId xmlns:a16="http://schemas.microsoft.com/office/drawing/2014/main" id="{ED225B11-3598-7C8D-9516-B440FF0EB0BA}"/>
                </a:ext>
              </a:extLst>
            </p:cNvPr>
            <p:cNvCxnSpPr/>
            <p:nvPr/>
          </p:nvCxnSpPr>
          <p:spPr>
            <a:xfrm>
              <a:off x="3195341" y="2236290"/>
              <a:ext cx="0" cy="1449276"/>
            </a:xfrm>
            <a:prstGeom prst="line">
              <a:avLst/>
            </a:prstGeom>
            <a:ln w="952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59D884C-5CB9-83EC-D7FD-1BAD99671EC2}"/>
                </a:ext>
              </a:extLst>
            </p:cNvPr>
            <p:cNvSpPr/>
            <p:nvPr/>
          </p:nvSpPr>
          <p:spPr>
            <a:xfrm>
              <a:off x="5372365" y="3426709"/>
              <a:ext cx="1034476" cy="1517257"/>
            </a:xfrm>
            <a:prstGeom prst="rect">
              <a:avLst/>
            </a:prstGeom>
          </p:spPr>
          <p:txBody>
            <a:bodyPr wrap="square" lIns="0" tIns="0" rIns="0" bIns="0" anchor="ctr" anchorCtr="0">
              <a:spAutoFit/>
            </a:bodyPr>
            <a:lstStyle/>
            <a:p>
              <a:r>
                <a:rPr lang="en-US" b="1">
                  <a:solidFill>
                    <a:schemeClr val="bg1"/>
                  </a:solidFill>
                  <a:latin typeface="Arial" panose="020B0604020202020204" pitchFamily="34" charset="0"/>
                  <a:cs typeface="Arial" panose="020B0604020202020204" pitchFamily="34" charset="0"/>
                </a:rPr>
                <a:t>ESG Disclosures</a:t>
              </a:r>
            </a:p>
            <a:p>
              <a:r>
                <a:rPr lang="en-US" sz="1100">
                  <a:solidFill>
                    <a:schemeClr val="bg1"/>
                  </a:solidFill>
                  <a:latin typeface="Arial" panose="020B0604020202020204" pitchFamily="34" charset="0"/>
                  <a:cs typeface="Arial" panose="020B0604020202020204" pitchFamily="34" charset="0"/>
                </a:rPr>
                <a:t>Disclosures on ESG factors will become standardized and widespread by the end of the decade. Pressure from investors will serve as a major catalyst for change.</a:t>
              </a:r>
            </a:p>
          </p:txBody>
        </p:sp>
        <p:sp>
          <p:nvSpPr>
            <p:cNvPr id="18" name="TextBox 17">
              <a:extLst>
                <a:ext uri="{FF2B5EF4-FFF2-40B4-BE49-F238E27FC236}">
                  <a16:creationId xmlns:a16="http://schemas.microsoft.com/office/drawing/2014/main" id="{EF9D9D0A-2F12-1AA0-60FA-F285C5884E42}"/>
                </a:ext>
              </a:extLst>
            </p:cNvPr>
            <p:cNvSpPr txBox="1"/>
            <p:nvPr/>
          </p:nvSpPr>
          <p:spPr>
            <a:xfrm>
              <a:off x="4795158" y="3746142"/>
              <a:ext cx="631825" cy="862301"/>
            </a:xfrm>
            <a:prstGeom prst="rect">
              <a:avLst/>
            </a:prstGeom>
            <a:noFill/>
          </p:spPr>
          <p:txBody>
            <a:bodyPr wrap="square" lIns="36000" tIns="36000" rIns="36000" bIns="36000" rtlCol="0" anchor="ctr" anchorCtr="0">
              <a:spAutoFit/>
            </a:bodyPr>
            <a:lstStyle/>
            <a:p>
              <a:r>
                <a:rPr lang="en-US" sz="7200">
                  <a:solidFill>
                    <a:schemeClr val="bg1"/>
                  </a:solidFill>
                  <a:latin typeface="Arial" panose="020B0604020202020204" pitchFamily="34" charset="0"/>
                  <a:cs typeface="Arial" panose="020B0604020202020204" pitchFamily="34" charset="0"/>
                </a:rPr>
                <a:t>2</a:t>
              </a:r>
            </a:p>
          </p:txBody>
        </p:sp>
        <p:cxnSp>
          <p:nvCxnSpPr>
            <p:cNvPr id="19" name="Straight Connector 18">
              <a:extLst>
                <a:ext uri="{FF2B5EF4-FFF2-40B4-BE49-F238E27FC236}">
                  <a16:creationId xmlns:a16="http://schemas.microsoft.com/office/drawing/2014/main" id="{5F8F4EC5-8E37-5AF7-64C6-60DE02737764}"/>
                </a:ext>
              </a:extLst>
            </p:cNvPr>
            <p:cNvCxnSpPr/>
            <p:nvPr/>
          </p:nvCxnSpPr>
          <p:spPr>
            <a:xfrm>
              <a:off x="5324503" y="3452654"/>
              <a:ext cx="0" cy="1449276"/>
            </a:xfrm>
            <a:prstGeom prst="line">
              <a:avLst/>
            </a:prstGeom>
            <a:ln w="952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992F17E-AA1B-FBD0-BDB3-640375AB5624}"/>
                </a:ext>
              </a:extLst>
            </p:cNvPr>
            <p:cNvSpPr/>
            <p:nvPr/>
          </p:nvSpPr>
          <p:spPr>
            <a:xfrm>
              <a:off x="6910158" y="2055920"/>
              <a:ext cx="1330480" cy="1719558"/>
            </a:xfrm>
            <a:prstGeom prst="rect">
              <a:avLst/>
            </a:prstGeom>
          </p:spPr>
          <p:txBody>
            <a:bodyPr wrap="square" lIns="0" tIns="0" rIns="0" bIns="0" anchor="ctr" anchorCtr="0">
              <a:spAutoFit/>
            </a:bodyPr>
            <a:lstStyle/>
            <a:p>
              <a:r>
                <a:rPr lang="en-US" sz="1600" b="1">
                  <a:solidFill>
                    <a:schemeClr val="bg1"/>
                  </a:solidFill>
                  <a:latin typeface="Arial" panose="020B0604020202020204" pitchFamily="34" charset="0"/>
                  <a:cs typeface="Arial" panose="020B0604020202020204" pitchFamily="34" charset="0"/>
                </a:rPr>
                <a:t>Diversity &amp; Inclusion</a:t>
              </a:r>
            </a:p>
            <a:p>
              <a:r>
                <a:rPr lang="en-US" sz="1100">
                  <a:solidFill>
                    <a:schemeClr val="bg1"/>
                  </a:solidFill>
                  <a:latin typeface="Arial" panose="020B0604020202020204" pitchFamily="34" charset="0"/>
                  <a:cs typeface="Arial" panose="020B0604020202020204" pitchFamily="34" charset="0"/>
                </a:rPr>
                <a:t>In addition to boardroom diversity, the focus for companies and investors will shift toward diversity across the organization, to include the general workforce.</a:t>
              </a:r>
            </a:p>
            <a:p>
              <a:r>
                <a:rPr lang="en-US" sz="1100">
                  <a:solidFill>
                    <a:schemeClr val="bg1"/>
                  </a:solidFill>
                  <a:latin typeface="Arial" panose="020B0604020202020204" pitchFamily="34" charset="0"/>
                  <a:cs typeface="Arial" panose="020B0604020202020204" pitchFamily="34" charset="0"/>
                </a:rPr>
                <a:t>Policies on equal pay, equal opportunity, and corporate culture will also</a:t>
              </a:r>
            </a:p>
            <a:p>
              <a:r>
                <a:rPr lang="en-US" sz="1100">
                  <a:solidFill>
                    <a:schemeClr val="bg1"/>
                  </a:solidFill>
                  <a:latin typeface="Arial" panose="020B0604020202020204" pitchFamily="34" charset="0"/>
                  <a:cs typeface="Arial" panose="020B0604020202020204" pitchFamily="34" charset="0"/>
                </a:rPr>
                <a:t>come under more intense scrutiny.</a:t>
              </a:r>
            </a:p>
          </p:txBody>
        </p:sp>
        <p:sp>
          <p:nvSpPr>
            <p:cNvPr id="21" name="TextBox 20">
              <a:extLst>
                <a:ext uri="{FF2B5EF4-FFF2-40B4-BE49-F238E27FC236}">
                  <a16:creationId xmlns:a16="http://schemas.microsoft.com/office/drawing/2014/main" id="{1CC11E2C-87C1-8655-DB6D-B2B832CF86CF}"/>
                </a:ext>
              </a:extLst>
            </p:cNvPr>
            <p:cNvSpPr txBox="1"/>
            <p:nvPr/>
          </p:nvSpPr>
          <p:spPr>
            <a:xfrm>
              <a:off x="6437107" y="2410222"/>
              <a:ext cx="631825" cy="862301"/>
            </a:xfrm>
            <a:prstGeom prst="rect">
              <a:avLst/>
            </a:prstGeom>
            <a:noFill/>
          </p:spPr>
          <p:txBody>
            <a:bodyPr wrap="square" lIns="36000" tIns="36000" rIns="36000" bIns="36000" rtlCol="0" anchor="ctr" anchorCtr="0">
              <a:spAutoFit/>
            </a:bodyPr>
            <a:lstStyle/>
            <a:p>
              <a:r>
                <a:rPr lang="en-US" sz="7200">
                  <a:solidFill>
                    <a:schemeClr val="bg1"/>
                  </a:solidFill>
                  <a:latin typeface="Arial" panose="020B0604020202020204" pitchFamily="34" charset="0"/>
                  <a:cs typeface="Arial" panose="020B0604020202020204" pitchFamily="34" charset="0"/>
                </a:rPr>
                <a:t>3</a:t>
              </a:r>
            </a:p>
          </p:txBody>
        </p:sp>
        <p:cxnSp>
          <p:nvCxnSpPr>
            <p:cNvPr id="22" name="Straight Connector 21">
              <a:extLst>
                <a:ext uri="{FF2B5EF4-FFF2-40B4-BE49-F238E27FC236}">
                  <a16:creationId xmlns:a16="http://schemas.microsoft.com/office/drawing/2014/main" id="{FFD7E537-2110-46EA-DF18-7068E2590E15}"/>
                </a:ext>
              </a:extLst>
            </p:cNvPr>
            <p:cNvCxnSpPr>
              <a:cxnSpLocks/>
            </p:cNvCxnSpPr>
            <p:nvPr/>
          </p:nvCxnSpPr>
          <p:spPr>
            <a:xfrm>
              <a:off x="6867625" y="1965755"/>
              <a:ext cx="0" cy="1814103"/>
            </a:xfrm>
            <a:prstGeom prst="line">
              <a:avLst/>
            </a:prstGeom>
            <a:ln w="952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10E4EBF6-BFC2-2827-CD06-216FFF6D0D7E}"/>
                </a:ext>
              </a:extLst>
            </p:cNvPr>
            <p:cNvSpPr>
              <a:spLocks noChangeAspect="1"/>
            </p:cNvSpPr>
            <p:nvPr/>
          </p:nvSpPr>
          <p:spPr>
            <a:xfrm>
              <a:off x="8153193" y="3386354"/>
              <a:ext cx="1957093" cy="1956121"/>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600" err="1">
                <a:solidFill>
                  <a:schemeClr val="tx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8EC67D61-7A90-9AE2-40CC-51B69099007F}"/>
                </a:ext>
              </a:extLst>
            </p:cNvPr>
            <p:cNvSpPr/>
            <p:nvPr/>
          </p:nvSpPr>
          <p:spPr>
            <a:xfrm>
              <a:off x="8732496" y="3778058"/>
              <a:ext cx="1260412" cy="1270000"/>
            </a:xfrm>
            <a:prstGeom prst="rect">
              <a:avLst/>
            </a:prstGeom>
          </p:spPr>
          <p:txBody>
            <a:bodyPr wrap="square" lIns="0" tIns="0" rIns="0" bIns="0" anchor="ctr" anchorCtr="0">
              <a:spAutoFit/>
            </a:bodyPr>
            <a:lstStyle/>
            <a:p>
              <a:r>
                <a:rPr lang="en-US" b="1" dirty="0">
                  <a:solidFill>
                    <a:schemeClr val="bg1"/>
                  </a:solidFill>
                  <a:latin typeface="Arial" panose="020B0604020202020204" pitchFamily="34" charset="0"/>
                  <a:cs typeface="Arial" panose="020B0604020202020204" pitchFamily="34" charset="0"/>
                </a:rPr>
                <a:t>Executive Remuneration</a:t>
              </a:r>
            </a:p>
            <a:p>
              <a:r>
                <a:rPr lang="en-US" sz="1100" dirty="0">
                  <a:latin typeface="Arial" panose="020B0604020202020204" pitchFamily="34" charset="0"/>
                  <a:cs typeface="Arial" panose="020B0604020202020204" pitchFamily="34" charset="0"/>
                </a:rPr>
                <a:t>Expect companies to re-design their rewards </a:t>
              </a:r>
              <a:r>
                <a:rPr lang="en-US" sz="1100" dirty="0" err="1">
                  <a:latin typeface="Arial" panose="020B0604020202020204" pitchFamily="34" charset="0"/>
                  <a:cs typeface="Arial" panose="020B0604020202020204" pitchFamily="34" charset="0"/>
                </a:rPr>
                <a:t>programme</a:t>
              </a:r>
              <a:r>
                <a:rPr lang="en-US" sz="1100" dirty="0">
                  <a:latin typeface="Arial" panose="020B0604020202020204" pitchFamily="34" charset="0"/>
                  <a:cs typeface="Arial" panose="020B0604020202020204" pitchFamily="34" charset="0"/>
                </a:rPr>
                <a:t> to achieve sustainable performance. This includes Incorporating ESG KPIs in determining rewards</a:t>
              </a:r>
            </a:p>
          </p:txBody>
        </p:sp>
        <p:sp>
          <p:nvSpPr>
            <p:cNvPr id="25" name="TextBox 24">
              <a:extLst>
                <a:ext uri="{FF2B5EF4-FFF2-40B4-BE49-F238E27FC236}">
                  <a16:creationId xmlns:a16="http://schemas.microsoft.com/office/drawing/2014/main" id="{441FDAE0-7D7C-9800-BE99-95D30AC267A3}"/>
                </a:ext>
              </a:extLst>
            </p:cNvPr>
            <p:cNvSpPr txBox="1"/>
            <p:nvPr/>
          </p:nvSpPr>
          <p:spPr>
            <a:xfrm>
              <a:off x="8222379" y="3913134"/>
              <a:ext cx="631825" cy="862301"/>
            </a:xfrm>
            <a:prstGeom prst="rect">
              <a:avLst/>
            </a:prstGeom>
            <a:noFill/>
          </p:spPr>
          <p:txBody>
            <a:bodyPr wrap="square" lIns="36000" tIns="36000" rIns="36000" bIns="36000" rtlCol="0" anchor="ctr" anchorCtr="0">
              <a:spAutoFit/>
            </a:bodyPr>
            <a:lstStyle/>
            <a:p>
              <a:r>
                <a:rPr lang="en-US" sz="7200">
                  <a:latin typeface="Arial" panose="020B0604020202020204" pitchFamily="34" charset="0"/>
                  <a:cs typeface="Arial" panose="020B0604020202020204" pitchFamily="34" charset="0"/>
                </a:rPr>
                <a:t>4</a:t>
              </a:r>
            </a:p>
          </p:txBody>
        </p:sp>
        <p:cxnSp>
          <p:nvCxnSpPr>
            <p:cNvPr id="26" name="Straight Connector 25">
              <a:extLst>
                <a:ext uri="{FF2B5EF4-FFF2-40B4-BE49-F238E27FC236}">
                  <a16:creationId xmlns:a16="http://schemas.microsoft.com/office/drawing/2014/main" id="{156BAFDA-3B0A-0763-09B9-9C05C2CE8A19}"/>
                </a:ext>
              </a:extLst>
            </p:cNvPr>
            <p:cNvCxnSpPr>
              <a:cxnSpLocks/>
            </p:cNvCxnSpPr>
            <p:nvPr/>
          </p:nvCxnSpPr>
          <p:spPr>
            <a:xfrm>
              <a:off x="8687986" y="3844259"/>
              <a:ext cx="0" cy="118132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pic>
        <p:nvPicPr>
          <p:cNvPr id="28" name="Graphic 27" descr="Transfer">
            <a:extLst>
              <a:ext uri="{FF2B5EF4-FFF2-40B4-BE49-F238E27FC236}">
                <a16:creationId xmlns:a16="http://schemas.microsoft.com/office/drawing/2014/main" id="{12DB7A25-23B5-2454-A8F5-89343900D2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95252" y="275193"/>
            <a:ext cx="749337" cy="749337"/>
          </a:xfrm>
          <a:prstGeom prst="rect">
            <a:avLst/>
          </a:prstGeom>
        </p:spPr>
      </p:pic>
      <p:cxnSp>
        <p:nvCxnSpPr>
          <p:cNvPr id="29" name="Straight Connector 28">
            <a:extLst>
              <a:ext uri="{FF2B5EF4-FFF2-40B4-BE49-F238E27FC236}">
                <a16:creationId xmlns:a16="http://schemas.microsoft.com/office/drawing/2014/main" id="{4AAC4643-6296-80E5-F4E4-78D9C47D9E3C}"/>
              </a:ext>
            </a:extLst>
          </p:cNvPr>
          <p:cNvCxnSpPr>
            <a:cxnSpLocks/>
          </p:cNvCxnSpPr>
          <p:nvPr/>
        </p:nvCxnSpPr>
        <p:spPr>
          <a:xfrm>
            <a:off x="1222514" y="379816"/>
            <a:ext cx="0" cy="545580"/>
          </a:xfrm>
          <a:prstGeom prst="line">
            <a:avLst/>
          </a:prstGeom>
          <a:ln w="76200">
            <a:solidFill>
              <a:srgbClr val="4F5F85"/>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7892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5">
            <a:extLst>
              <a:ext uri="{FF2B5EF4-FFF2-40B4-BE49-F238E27FC236}">
                <a16:creationId xmlns:a16="http://schemas.microsoft.com/office/drawing/2014/main" id="{5DD7B6EC-34F9-904E-B23B-5E239667CFD0}"/>
              </a:ext>
            </a:extLst>
          </p:cNvPr>
          <p:cNvSpPr txBox="1">
            <a:spLocks/>
          </p:cNvSpPr>
          <p:nvPr/>
        </p:nvSpPr>
        <p:spPr>
          <a:xfrm>
            <a:off x="503763" y="356894"/>
            <a:ext cx="11414968" cy="433388"/>
          </a:xfrm>
          <a:prstGeom prst="rect">
            <a:avLst/>
          </a:prstGeom>
        </p:spPr>
        <p:txBody>
          <a:bodyPr vert="horz"/>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ESG Reporting</a:t>
            </a:r>
            <a:r>
              <a:rPr kumimoji="0" lang="en-US" sz="2800" b="1" i="0" u="none" strike="noStrike" kern="1200" cap="none" spc="0" normalizeH="0" baseline="0" noProof="0" dirty="0">
                <a:ln>
                  <a:noFill/>
                </a:ln>
                <a:solidFill>
                  <a:srgbClr val="85BB24"/>
                </a:solidFill>
                <a:effectLst/>
                <a:uLnTx/>
                <a:uFillTx/>
                <a:latin typeface="Arial" panose="020B0604020202020204" pitchFamily="34" charset="0"/>
                <a:ea typeface="Verdana"/>
                <a:cs typeface="Arial" panose="020B0604020202020204" pitchFamily="34" charset="0"/>
              </a:rPr>
              <a:t> </a:t>
            </a:r>
            <a:r>
              <a:rPr kumimoji="0" lang="en-US" sz="2800" b="1" i="0" u="none" strike="noStrike" kern="1200" cap="none" spc="0" normalizeH="0" baseline="0" noProof="0" dirty="0">
                <a:ln>
                  <a:noFill/>
                </a:ln>
                <a:effectLst/>
                <a:uLnTx/>
                <a:uFillTx/>
                <a:latin typeface="Arial" panose="020B0604020202020204" pitchFamily="34" charset="0"/>
                <a:ea typeface="Verdana"/>
                <a:cs typeface="Arial" panose="020B0604020202020204" pitchFamily="34" charset="0"/>
              </a:rPr>
              <a:t>|</a:t>
            </a:r>
            <a:r>
              <a:rPr lang="en-US"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Overview of the key sustainability / ESG reporting frameworks globally</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p:txBody>
      </p:sp>
      <p:sp>
        <p:nvSpPr>
          <p:cNvPr id="5" name="Text Placeholder 27">
            <a:extLst>
              <a:ext uri="{FF2B5EF4-FFF2-40B4-BE49-F238E27FC236}">
                <a16:creationId xmlns:a16="http://schemas.microsoft.com/office/drawing/2014/main" id="{5BD13DDF-47FE-5E48-832A-4139D57618D7}"/>
              </a:ext>
            </a:extLst>
          </p:cNvPr>
          <p:cNvSpPr txBox="1">
            <a:spLocks/>
          </p:cNvSpPr>
          <p:nvPr/>
        </p:nvSpPr>
        <p:spPr>
          <a:xfrm>
            <a:off x="480541" y="818201"/>
            <a:ext cx="10960452" cy="3792735"/>
          </a:xfrm>
          <a:prstGeom prst="rect">
            <a:avLst/>
          </a:prstGeom>
        </p:spPr>
        <p:txBody>
          <a:bodyPr vert="horz"/>
          <a:lstStyle>
            <a:lvl1pPr marL="0" indent="0" algn="l" defTabSz="914400" rtl="0" eaLnBrk="1" latinLnBrk="0" hangingPunct="1">
              <a:lnSpc>
                <a:spcPct val="90000"/>
              </a:lnSpc>
              <a:spcBef>
                <a:spcPts val="600"/>
              </a:spcBef>
              <a:buFontTx/>
              <a:buNone/>
              <a:defRPr sz="2200" kern="1200">
                <a:solidFill>
                  <a:srgbClr val="626F7A"/>
                </a:solidFill>
                <a:latin typeface="+mn-lt"/>
                <a:ea typeface="+mn-ea"/>
                <a:cs typeface="+mn-cs"/>
              </a:defRPr>
            </a:lvl1pPr>
            <a:lvl2pPr marL="0" indent="0" algn="l" defTabSz="914400" rtl="0" eaLnBrk="1" latinLnBrk="0" hangingPunct="1">
              <a:lnSpc>
                <a:spcPct val="90000"/>
              </a:lnSpc>
              <a:spcBef>
                <a:spcPts val="600"/>
              </a:spcBef>
              <a:buFontTx/>
              <a:buNone/>
              <a:defRPr sz="1600" kern="1200">
                <a:solidFill>
                  <a:srgbClr val="626F7A"/>
                </a:solidFill>
                <a:latin typeface="+mn-lt"/>
                <a:ea typeface="+mn-ea"/>
                <a:cs typeface="+mn-cs"/>
              </a:defRPr>
            </a:lvl2pPr>
            <a:lvl3pPr marL="365760" indent="-201168" algn="l" defTabSz="914400" rtl="0" eaLnBrk="1" latinLnBrk="0" hangingPunct="1">
              <a:lnSpc>
                <a:spcPct val="90000"/>
              </a:lnSpc>
              <a:spcBef>
                <a:spcPts val="600"/>
              </a:spcBef>
              <a:buFont typeface="Arial" panose="020B0604020202020204" pitchFamily="34" charset="0"/>
              <a:buChar char="•"/>
              <a:defRPr sz="1400" kern="1200">
                <a:solidFill>
                  <a:srgbClr val="626F7A"/>
                </a:solidFill>
                <a:latin typeface="+mn-lt"/>
                <a:ea typeface="+mn-ea"/>
                <a:cs typeface="+mn-cs"/>
              </a:defRPr>
            </a:lvl3pPr>
            <a:lvl4pPr marL="91440" indent="-289505"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4pPr>
            <a:lvl5pPr marL="548640" indent="-201168"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The following are ESG disclosure standards and frameworks, which are rapidly accelerating towards harmonization and convergence, despite aiming at different audiences</a:t>
            </a:r>
          </a:p>
        </p:txBody>
      </p:sp>
      <p:sp>
        <p:nvSpPr>
          <p:cNvPr id="6" name="TextBox 5"/>
          <p:cNvSpPr txBox="1"/>
          <p:nvPr/>
        </p:nvSpPr>
        <p:spPr>
          <a:xfrm>
            <a:off x="32921" y="6508987"/>
            <a:ext cx="1613857" cy="369332"/>
          </a:xfrm>
          <a:prstGeom prst="rect">
            <a:avLst/>
          </a:prstGeom>
          <a:noFill/>
        </p:spPr>
        <p:txBody>
          <a:bodyPr wrap="square" rtlCol="0">
            <a:spAutoFit/>
          </a:bodyPr>
          <a:lstStyle/>
          <a:p>
            <a:r>
              <a:rPr lang="en-US" b="1" i="1" dirty="0">
                <a:solidFill>
                  <a:srgbClr val="00B0F0"/>
                </a:solidFill>
                <a:latin typeface="Arial" panose="020B0604020202020204" pitchFamily="34" charset="0"/>
                <a:cs typeface="Arial" panose="020B0604020202020204" pitchFamily="34" charset="0"/>
              </a:rPr>
              <a:t>GRC 2024</a:t>
            </a:r>
          </a:p>
        </p:txBody>
      </p:sp>
      <p:pic>
        <p:nvPicPr>
          <p:cNvPr id="7" name="Picture 6">
            <a:extLst>
              <a:ext uri="{FF2B5EF4-FFF2-40B4-BE49-F238E27FC236}">
                <a16:creationId xmlns:a16="http://schemas.microsoft.com/office/drawing/2014/main" id="{C27F56C9-9D70-7888-3F41-CCFBAD667379}"/>
              </a:ext>
            </a:extLst>
          </p:cNvPr>
          <p:cNvPicPr>
            <a:picLocks noChangeAspect="1"/>
          </p:cNvPicPr>
          <p:nvPr/>
        </p:nvPicPr>
        <p:blipFill>
          <a:blip r:embed="rId2"/>
          <a:stretch>
            <a:fillRect/>
          </a:stretch>
        </p:blipFill>
        <p:spPr>
          <a:xfrm>
            <a:off x="1588070" y="2531965"/>
            <a:ext cx="1459658" cy="910281"/>
          </a:xfrm>
          <a:prstGeom prst="rect">
            <a:avLst/>
          </a:prstGeom>
        </p:spPr>
      </p:pic>
      <p:pic>
        <p:nvPicPr>
          <p:cNvPr id="8" name="Picture 7">
            <a:extLst>
              <a:ext uri="{FF2B5EF4-FFF2-40B4-BE49-F238E27FC236}">
                <a16:creationId xmlns:a16="http://schemas.microsoft.com/office/drawing/2014/main" id="{A0BADF78-0294-1529-815D-3F639A8E0638}"/>
              </a:ext>
            </a:extLst>
          </p:cNvPr>
          <p:cNvPicPr>
            <a:picLocks noChangeAspect="1"/>
          </p:cNvPicPr>
          <p:nvPr/>
        </p:nvPicPr>
        <p:blipFill rotWithShape="1">
          <a:blip r:embed="rId3"/>
          <a:srcRect t="6584" b="7673"/>
          <a:stretch/>
        </p:blipFill>
        <p:spPr>
          <a:xfrm>
            <a:off x="3777300" y="5494495"/>
            <a:ext cx="1506984" cy="910280"/>
          </a:xfrm>
          <a:prstGeom prst="rect">
            <a:avLst/>
          </a:prstGeom>
        </p:spPr>
      </p:pic>
      <p:pic>
        <p:nvPicPr>
          <p:cNvPr id="9" name="Picture 2" descr="Japan Conference on the TCFD Recommendations | Upcoming Events | BSR">
            <a:extLst>
              <a:ext uri="{FF2B5EF4-FFF2-40B4-BE49-F238E27FC236}">
                <a16:creationId xmlns:a16="http://schemas.microsoft.com/office/drawing/2014/main" id="{EBA84BE2-318F-C5C7-8A03-5623B71FF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732" y="2431366"/>
            <a:ext cx="1920682" cy="381920"/>
          </a:xfrm>
          <a:prstGeom prst="rect">
            <a:avLst/>
          </a:prstGeom>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D8CBC3A4-BA9B-3060-7E5F-C6BE8887A3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103" y="4466949"/>
            <a:ext cx="1130938" cy="6985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15901D4-DAA2-EFB2-03EE-4B8112C4491C}"/>
              </a:ext>
            </a:extLst>
          </p:cNvPr>
          <p:cNvPicPr>
            <a:picLocks noChangeAspect="1"/>
          </p:cNvPicPr>
          <p:nvPr/>
        </p:nvPicPr>
        <p:blipFill>
          <a:blip r:embed="rId6"/>
          <a:stretch>
            <a:fillRect/>
          </a:stretch>
        </p:blipFill>
        <p:spPr>
          <a:xfrm>
            <a:off x="507770" y="2488852"/>
            <a:ext cx="1017360" cy="1017360"/>
          </a:xfrm>
          <a:prstGeom prst="rect">
            <a:avLst/>
          </a:prstGeom>
        </p:spPr>
      </p:pic>
      <p:sp>
        <p:nvSpPr>
          <p:cNvPr id="12" name="Rectangle 11">
            <a:extLst>
              <a:ext uri="{FF2B5EF4-FFF2-40B4-BE49-F238E27FC236}">
                <a16:creationId xmlns:a16="http://schemas.microsoft.com/office/drawing/2014/main" id="{1734EC68-F801-553F-4255-55FF4380AFC5}"/>
              </a:ext>
            </a:extLst>
          </p:cNvPr>
          <p:cNvSpPr/>
          <p:nvPr/>
        </p:nvSpPr>
        <p:spPr>
          <a:xfrm>
            <a:off x="503763" y="1699144"/>
            <a:ext cx="2478940" cy="4932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lIns="57086" tIns="28543" rIns="57086" bIns="28543" spcCol="0" rtlCol="0" anchor="ctr">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Sustainability Reporting Standards</a:t>
            </a:r>
            <a:endParaRPr kumimoji="0" lang="en-GB" sz="1400" b="0" i="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73868DE-02FD-19CD-4970-3C5F2095B227}"/>
              </a:ext>
            </a:extLst>
          </p:cNvPr>
          <p:cNvSpPr/>
          <p:nvPr/>
        </p:nvSpPr>
        <p:spPr>
          <a:xfrm>
            <a:off x="469899" y="5734000"/>
            <a:ext cx="3215811" cy="27308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57086" tIns="28543" rIns="57086" bIns="28543" spcCol="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Integrated Reporting Framework</a:t>
            </a:r>
            <a:endParaRPr kumimoji="0" lang="en-GB" sz="1400" b="0" i="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8D02750-7885-5CCF-F5C2-BD686D0789A3}"/>
              </a:ext>
            </a:extLst>
          </p:cNvPr>
          <p:cNvSpPr/>
          <p:nvPr/>
        </p:nvSpPr>
        <p:spPr>
          <a:xfrm>
            <a:off x="3160262" y="1707201"/>
            <a:ext cx="3667615" cy="4885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lIns="57086" tIns="28543" rIns="57086" bIns="28543" spcCol="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Climate Disclosure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Frameworks and Standards</a:t>
            </a:r>
            <a:endParaRPr kumimoji="0" lang="en-GB" sz="1400" b="0" i="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5" name="Picture 6" descr="Home - CDP">
            <a:extLst>
              <a:ext uri="{FF2B5EF4-FFF2-40B4-BE49-F238E27FC236}">
                <a16:creationId xmlns:a16="http://schemas.microsoft.com/office/drawing/2014/main" id="{094F697F-1654-756B-D2BF-B5C1C028DE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4536" y="3240284"/>
            <a:ext cx="933650" cy="399602"/>
          </a:xfrm>
          <a:prstGeom prst="rect">
            <a:avLst/>
          </a:prstGeom>
          <a:noFill/>
          <a:extLst>
            <a:ext uri="{909E8E84-426E-40DD-AFC4-6F175D3DCCD1}">
              <a14:hiddenFill xmlns:a14="http://schemas.microsoft.com/office/drawing/2010/main">
                <a:solidFill>
                  <a:srgbClr val="FFFFFF"/>
                </a:solidFill>
              </a14:hiddenFill>
            </a:ext>
          </a:extLst>
        </p:spPr>
      </p:pic>
      <p:sp>
        <p:nvSpPr>
          <p:cNvPr id="16" name="Isosceles Triangle 15">
            <a:extLst>
              <a:ext uri="{FF2B5EF4-FFF2-40B4-BE49-F238E27FC236}">
                <a16:creationId xmlns:a16="http://schemas.microsoft.com/office/drawing/2014/main" id="{60E5855C-575C-2EA7-46D6-B16805C5EC8A}"/>
              </a:ext>
            </a:extLst>
          </p:cNvPr>
          <p:cNvSpPr/>
          <p:nvPr/>
        </p:nvSpPr>
        <p:spPr bwMode="gray">
          <a:xfrm rot="10800000">
            <a:off x="469898" y="4088417"/>
            <a:ext cx="5168290" cy="216852"/>
          </a:xfrm>
          <a:prstGeom prst="triangle">
            <a:avLst>
              <a:gd name="adj" fmla="val 48765"/>
            </a:avLst>
          </a:prstGeom>
          <a:solidFill>
            <a:schemeClr val="tx2"/>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GB" b="1" i="0" u="none" strike="noStrike" kern="1200" cap="none" spc="0" normalizeH="0" baseline="0" noProof="0">
              <a:ln>
                <a:noFill/>
              </a:ln>
              <a:solidFill>
                <a:srgbClr val="046A38">
                  <a:lumMod val="50000"/>
                </a:srgbClr>
              </a:solidFill>
              <a:effectLst/>
              <a:uLnTx/>
              <a:uFillTx/>
              <a:latin typeface="Arial" panose="020B0604020202020204" pitchFamily="34" charset="0"/>
              <a:cs typeface="Arial" panose="020B0604020202020204" pitchFamily="34" charset="0"/>
            </a:endParaRPr>
          </a:p>
        </p:txBody>
      </p:sp>
      <p:pic>
        <p:nvPicPr>
          <p:cNvPr id="17" name="Picture 8">
            <a:extLst>
              <a:ext uri="{FF2B5EF4-FFF2-40B4-BE49-F238E27FC236}">
                <a16:creationId xmlns:a16="http://schemas.microsoft.com/office/drawing/2014/main" id="{1F8E9AD3-64AC-37BD-04C8-AEC5410AAD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1357" y="3204568"/>
            <a:ext cx="933650" cy="51800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C67F3E6F-C2EF-D8AC-50A3-C36C5B140B6C}"/>
              </a:ext>
            </a:extLst>
          </p:cNvPr>
          <p:cNvGrpSpPr/>
          <p:nvPr/>
        </p:nvGrpSpPr>
        <p:grpSpPr>
          <a:xfrm>
            <a:off x="7377600" y="1577953"/>
            <a:ext cx="4732626" cy="4556030"/>
            <a:chOff x="7718766" y="1948725"/>
            <a:chExt cx="4037013" cy="3822618"/>
          </a:xfrm>
        </p:grpSpPr>
        <p:pic>
          <p:nvPicPr>
            <p:cNvPr id="19" name="Picture 18">
              <a:extLst>
                <a:ext uri="{FF2B5EF4-FFF2-40B4-BE49-F238E27FC236}">
                  <a16:creationId xmlns:a16="http://schemas.microsoft.com/office/drawing/2014/main" id="{AFB4C2D1-30F0-65B3-3C36-F6782DE6A106}"/>
                </a:ext>
              </a:extLst>
            </p:cNvPr>
            <p:cNvPicPr>
              <a:picLocks noChangeAspect="1"/>
            </p:cNvPicPr>
            <p:nvPr/>
          </p:nvPicPr>
          <p:blipFill>
            <a:blip r:embed="rId9"/>
            <a:stretch>
              <a:fillRect/>
            </a:stretch>
          </p:blipFill>
          <p:spPr>
            <a:xfrm>
              <a:off x="7718766" y="1948725"/>
              <a:ext cx="4037013" cy="3822618"/>
            </a:xfrm>
            <a:prstGeom prst="rect">
              <a:avLst/>
            </a:prstGeom>
          </p:spPr>
        </p:pic>
        <p:sp>
          <p:nvSpPr>
            <p:cNvPr id="20" name="Text Placeholder 4">
              <a:extLst>
                <a:ext uri="{FF2B5EF4-FFF2-40B4-BE49-F238E27FC236}">
                  <a16:creationId xmlns:a16="http://schemas.microsoft.com/office/drawing/2014/main" id="{9D80E138-924C-FC55-7BCA-72DB9A9BC5D3}"/>
                </a:ext>
              </a:extLst>
            </p:cNvPr>
            <p:cNvSpPr txBox="1">
              <a:spLocks/>
            </p:cNvSpPr>
            <p:nvPr/>
          </p:nvSpPr>
          <p:spPr bwMode="gray">
            <a:xfrm>
              <a:off x="10023761" y="2974650"/>
              <a:ext cx="468979" cy="179043"/>
            </a:xfrm>
            <a:prstGeom prst="rect">
              <a:avLst/>
            </a:prstGeom>
            <a:noFill/>
          </p:spPr>
          <p:txBody>
            <a:bodyPr vert="horz" wrap="square" lIns="0" tIns="0" rIns="0" bIns="0" rtlCol="0" anchor="t" anchorCtr="0">
              <a:spAutoFit/>
            </a:bodyPr>
            <a:lst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7086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n-GB" sz="1400" b="1" i="0" u="none" strike="noStrike" kern="600" cap="none" spc="0" normalizeH="0" baseline="0" noProof="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GRI</a:t>
              </a:r>
            </a:p>
          </p:txBody>
        </p:sp>
      </p:grpSp>
      <p:sp>
        <p:nvSpPr>
          <p:cNvPr id="21" name="Text Placeholder 4">
            <a:extLst>
              <a:ext uri="{FF2B5EF4-FFF2-40B4-BE49-F238E27FC236}">
                <a16:creationId xmlns:a16="http://schemas.microsoft.com/office/drawing/2014/main" id="{0CB827C1-6A97-1C0C-FD09-E912E911E39B}"/>
              </a:ext>
            </a:extLst>
          </p:cNvPr>
          <p:cNvSpPr txBox="1">
            <a:spLocks/>
          </p:cNvSpPr>
          <p:nvPr/>
        </p:nvSpPr>
        <p:spPr bwMode="gray">
          <a:xfrm>
            <a:off x="7377600" y="1443307"/>
            <a:ext cx="4196527" cy="184666"/>
          </a:xfrm>
          <a:prstGeom prst="rect">
            <a:avLst/>
          </a:prstGeom>
          <a:noFill/>
        </p:spPr>
        <p:txBody>
          <a:bodyPr vert="horz" wrap="square" lIns="0" tIns="0" rIns="0" bIns="0" rtlCol="0" anchor="t" anchorCtr="0">
            <a:spAutoFit/>
          </a:bodyPr>
          <a:lst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7086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n-GB" sz="1200" b="1" i="0" u="none" strike="noStrike" kern="600" cap="none" spc="0" normalizeH="0" baseline="0" noProof="0" dirty="0">
                <a:ln>
                  <a:noFill/>
                </a:ln>
                <a:solidFill>
                  <a:srgbClr val="1E1E1E"/>
                </a:solidFill>
                <a:effectLst/>
                <a:uLnTx/>
                <a:uFillTx/>
                <a:latin typeface="Arial" panose="020B0604020202020204" pitchFamily="34" charset="0"/>
                <a:ea typeface="Verdana" panose="020B0604030504040204" pitchFamily="34" charset="0"/>
                <a:cs typeface="Arial" panose="020B0604020202020204" pitchFamily="34" charset="0"/>
              </a:rPr>
              <a:t>Joint Statement by Five Standard Setters (Sept 2020) </a:t>
            </a:r>
          </a:p>
        </p:txBody>
      </p:sp>
      <p:sp>
        <p:nvSpPr>
          <p:cNvPr id="22" name="Rectangle 21">
            <a:extLst>
              <a:ext uri="{FF2B5EF4-FFF2-40B4-BE49-F238E27FC236}">
                <a16:creationId xmlns:a16="http://schemas.microsoft.com/office/drawing/2014/main" id="{40AD6F72-5688-7B72-54FC-ABD8849D6ED5}"/>
              </a:ext>
            </a:extLst>
          </p:cNvPr>
          <p:cNvSpPr/>
          <p:nvPr/>
        </p:nvSpPr>
        <p:spPr>
          <a:xfrm>
            <a:off x="6989476" y="5783676"/>
            <a:ext cx="4732625" cy="138499"/>
          </a:xfrm>
          <a:prstGeom prst="rect">
            <a:avLst/>
          </a:prstGeom>
        </p:spPr>
        <p:txBody>
          <a:bodyPr wrap="square" lIns="0" tIns="0" rIns="0" bIns="0">
            <a:spAutoFit/>
          </a:bodyPr>
          <a:lstStyle/>
          <a:p>
            <a:pPr algn="r"/>
            <a:r>
              <a:rPr lang="en-GB" sz="900" b="1" dirty="0">
                <a:solidFill>
                  <a:srgbClr val="000000"/>
                </a:solidFill>
                <a:latin typeface="Arial" panose="020B0604020202020204" pitchFamily="34" charset="0"/>
                <a:ea typeface="Open Sans" panose="020B0606030504020204" pitchFamily="34" charset="0"/>
                <a:cs typeface="Arial" panose="020B0604020202020204" pitchFamily="34" charset="0"/>
              </a:rPr>
              <a:t>Source: </a:t>
            </a:r>
            <a:r>
              <a:rPr lang="en-GB" sz="900" dirty="0">
                <a:latin typeface="Arial" panose="020B0604020202020204" pitchFamily="34" charset="0"/>
                <a:cs typeface="Arial" panose="020B0604020202020204" pitchFamily="34" charset="0"/>
                <a:hlinkClick r:id="rId10"/>
              </a:rPr>
              <a:t>Joint Statement</a:t>
            </a:r>
            <a:endParaRPr lang="en-GB" sz="9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pic>
        <p:nvPicPr>
          <p:cNvPr id="23" name="Picture 10" descr="Image result for GHG protocol">
            <a:extLst>
              <a:ext uri="{FF2B5EF4-FFF2-40B4-BE49-F238E27FC236}">
                <a16:creationId xmlns:a16="http://schemas.microsoft.com/office/drawing/2014/main" id="{777F78F8-17CE-5650-7020-91D3E722247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a:stretch/>
        </p:blipFill>
        <p:spPr bwMode="auto">
          <a:xfrm>
            <a:off x="5682002" y="2344000"/>
            <a:ext cx="867555" cy="7411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A3B72BDE-6A50-B7FE-CFAE-B9EF602F1038}"/>
              </a:ext>
            </a:extLst>
          </p:cNvPr>
          <p:cNvPicPr>
            <a:picLocks noChangeAspect="1"/>
          </p:cNvPicPr>
          <p:nvPr/>
        </p:nvPicPr>
        <p:blipFill>
          <a:blip r:embed="rId12"/>
          <a:stretch>
            <a:fillRect/>
          </a:stretch>
        </p:blipFill>
        <p:spPr>
          <a:xfrm>
            <a:off x="5563472" y="3229453"/>
            <a:ext cx="1230038" cy="553517"/>
          </a:xfrm>
          <a:prstGeom prst="rect">
            <a:avLst/>
          </a:prstGeom>
        </p:spPr>
      </p:pic>
      <p:sp>
        <p:nvSpPr>
          <p:cNvPr id="25" name="Rectangle 24">
            <a:extLst>
              <a:ext uri="{FF2B5EF4-FFF2-40B4-BE49-F238E27FC236}">
                <a16:creationId xmlns:a16="http://schemas.microsoft.com/office/drawing/2014/main" id="{044A6165-E487-9948-BE97-6E6737A33793}"/>
              </a:ext>
            </a:extLst>
          </p:cNvPr>
          <p:cNvSpPr/>
          <p:nvPr/>
        </p:nvSpPr>
        <p:spPr>
          <a:xfrm>
            <a:off x="1835758" y="4478694"/>
            <a:ext cx="3519674" cy="611641"/>
          </a:xfrm>
          <a:prstGeom prst="rect">
            <a:avLst/>
          </a:prstGeom>
          <a:solidFill>
            <a:srgbClr val="D0D0CE"/>
          </a:solidFill>
          <a:ln w="9525" cap="flat" cmpd="sng" algn="ctr">
            <a:noFill/>
            <a:prstDash val="solid"/>
          </a:ln>
          <a:effectLst/>
        </p:spPr>
        <p:txBody>
          <a:bodyPr wrap="square" lIns="57086" tIns="28543" rIns="57086" bIns="28543" spcCol="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WEF-IBC Recommendations for 21 core metrics and 34 expanded metrics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Selected from above standards and frameworks</a:t>
            </a:r>
          </a:p>
        </p:txBody>
      </p:sp>
      <p:pic>
        <p:nvPicPr>
          <p:cNvPr id="26" name="Picture 25" descr="A close up of a logo&#10;&#10;Description automatically generated">
            <a:extLst>
              <a:ext uri="{FF2B5EF4-FFF2-40B4-BE49-F238E27FC236}">
                <a16:creationId xmlns:a16="http://schemas.microsoft.com/office/drawing/2014/main" id="{D55F029C-589E-D9B1-9CB6-34886767441D}"/>
              </a:ext>
            </a:extLst>
          </p:cNvPr>
          <p:cNvPicPr>
            <a:picLocks noChangeAspect="1"/>
          </p:cNvPicPr>
          <p:nvPr/>
        </p:nvPicPr>
        <p:blipFill rotWithShape="1">
          <a:blip r:embed="rId13">
            <a:alphaModFix amt="5000"/>
          </a:blip>
          <a:srcRect t="40316" r="76205" b="12636"/>
          <a:stretch/>
        </p:blipFill>
        <p:spPr>
          <a:xfrm>
            <a:off x="5928155" y="102546"/>
            <a:ext cx="6055719" cy="6735133"/>
          </a:xfrm>
          <a:prstGeom prst="rect">
            <a:avLst/>
          </a:prstGeom>
        </p:spPr>
      </p:pic>
    </p:spTree>
    <p:extLst>
      <p:ext uri="{BB962C8B-B14F-4D97-AF65-F5344CB8AC3E}">
        <p14:creationId xmlns:p14="http://schemas.microsoft.com/office/powerpoint/2010/main" val="1826582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5">
            <a:extLst>
              <a:ext uri="{FF2B5EF4-FFF2-40B4-BE49-F238E27FC236}">
                <a16:creationId xmlns:a16="http://schemas.microsoft.com/office/drawing/2014/main" id="{5DD7B6EC-34F9-904E-B23B-5E239667CFD0}"/>
              </a:ext>
            </a:extLst>
          </p:cNvPr>
          <p:cNvSpPr txBox="1">
            <a:spLocks/>
          </p:cNvSpPr>
          <p:nvPr/>
        </p:nvSpPr>
        <p:spPr>
          <a:xfrm>
            <a:off x="480705" y="309308"/>
            <a:ext cx="9767888" cy="433388"/>
          </a:xfrm>
          <a:prstGeom prst="rect">
            <a:avLst/>
          </a:prstGeom>
        </p:spPr>
        <p:txBody>
          <a:bodyPr vert="horz"/>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ISSB | </a:t>
            </a:r>
            <a:r>
              <a:rPr lang="en-US" sz="2000" dirty="0"/>
              <a:t>IFRS Sustainability Disclosure Standards</a:t>
            </a:r>
            <a:endParaRPr lang="en-US" dirty="0"/>
          </a:p>
        </p:txBody>
      </p:sp>
      <p:sp>
        <p:nvSpPr>
          <p:cNvPr id="4" name="Text Placeholder 25">
            <a:extLst>
              <a:ext uri="{FF2B5EF4-FFF2-40B4-BE49-F238E27FC236}">
                <a16:creationId xmlns:a16="http://schemas.microsoft.com/office/drawing/2014/main" id="{A51E5E9F-2684-B64D-8FB9-D8ECAEC08AD1}"/>
              </a:ext>
            </a:extLst>
          </p:cNvPr>
          <p:cNvSpPr txBox="1">
            <a:spLocks/>
          </p:cNvSpPr>
          <p:nvPr/>
        </p:nvSpPr>
        <p:spPr>
          <a:xfrm>
            <a:off x="480540" y="884734"/>
            <a:ext cx="11012521" cy="433388"/>
          </a:xfrm>
          <a:prstGeom prst="rect">
            <a:avLst/>
          </a:prstGeom>
        </p:spPr>
        <p:txBody>
          <a:bodyPr vert="horz"/>
          <a:lstStyle>
            <a:lvl1pPr marL="0" indent="0" algn="l" defTabSz="914400" rtl="0" eaLnBrk="1" latinLnBrk="0" hangingPunct="1">
              <a:lnSpc>
                <a:spcPct val="90000"/>
              </a:lnSpc>
              <a:spcBef>
                <a:spcPts val="1000"/>
              </a:spcBef>
              <a:buFontTx/>
              <a:buNone/>
              <a:defRPr sz="1800" b="0" kern="1200">
                <a:solidFill>
                  <a:srgbClr val="626F7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On June 26, 2023, the International Sustainability Standards Board (ISSB) issued its inaugural standards on IFRS sustainability (S1) and climate (S2) that will accelerate regulatory efforts on sustainability, provide a common framework for reporting, and improve the usability and transparency of sustainability disclosures.</a:t>
            </a:r>
          </a:p>
        </p:txBody>
      </p:sp>
      <p:sp>
        <p:nvSpPr>
          <p:cNvPr id="6" name="TextBox 5"/>
          <p:cNvSpPr txBox="1"/>
          <p:nvPr/>
        </p:nvSpPr>
        <p:spPr>
          <a:xfrm>
            <a:off x="32921" y="6508987"/>
            <a:ext cx="1613857" cy="369332"/>
          </a:xfrm>
          <a:prstGeom prst="rect">
            <a:avLst/>
          </a:prstGeom>
          <a:noFill/>
        </p:spPr>
        <p:txBody>
          <a:bodyPr wrap="square" rtlCol="0">
            <a:spAutoFit/>
          </a:bodyPr>
          <a:lstStyle/>
          <a:p>
            <a:r>
              <a:rPr lang="en-US" b="1" i="1" dirty="0">
                <a:solidFill>
                  <a:srgbClr val="00B0F0"/>
                </a:solidFill>
              </a:rPr>
              <a:t>GRC 2024</a:t>
            </a:r>
          </a:p>
        </p:txBody>
      </p:sp>
      <p:sp>
        <p:nvSpPr>
          <p:cNvPr id="7" name="TextBox 6">
            <a:extLst>
              <a:ext uri="{FF2B5EF4-FFF2-40B4-BE49-F238E27FC236}">
                <a16:creationId xmlns:a16="http://schemas.microsoft.com/office/drawing/2014/main" id="{0201E3CE-663E-7D10-037F-2B0915BC4495}"/>
              </a:ext>
            </a:extLst>
          </p:cNvPr>
          <p:cNvSpPr txBox="1"/>
          <p:nvPr/>
        </p:nvSpPr>
        <p:spPr>
          <a:xfrm>
            <a:off x="2323635" y="1547021"/>
            <a:ext cx="4683505"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1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rPr>
              <a:t>STANDARDS &amp; FRAMEWORKS CONSOLIDATION</a:t>
            </a:r>
          </a:p>
        </p:txBody>
      </p:sp>
      <p:pic>
        <p:nvPicPr>
          <p:cNvPr id="8" name="Picture 7">
            <a:extLst>
              <a:ext uri="{FF2B5EF4-FFF2-40B4-BE49-F238E27FC236}">
                <a16:creationId xmlns:a16="http://schemas.microsoft.com/office/drawing/2014/main" id="{3E18AFD6-3450-0AEA-7AFF-C459EA105827}"/>
              </a:ext>
            </a:extLst>
          </p:cNvPr>
          <p:cNvPicPr>
            <a:picLocks noChangeAspect="1"/>
          </p:cNvPicPr>
          <p:nvPr/>
        </p:nvPicPr>
        <p:blipFill rotWithShape="1">
          <a:blip r:embed="rId3">
            <a:extLst>
              <a:ext uri="{28A0092B-C50C-407E-A947-70E740481C1C}">
                <a14:useLocalDpi xmlns:a14="http://schemas.microsoft.com/office/drawing/2010/main" val="0"/>
              </a:ext>
            </a:extLst>
          </a:blip>
          <a:srcRect l="5707" t="7474" r="3864" b="2518"/>
          <a:stretch/>
        </p:blipFill>
        <p:spPr>
          <a:xfrm>
            <a:off x="2145857" y="1804473"/>
            <a:ext cx="7682609" cy="4555525"/>
          </a:xfrm>
          <a:prstGeom prst="rect">
            <a:avLst/>
          </a:prstGeom>
          <a:noFill/>
          <a:ln w="19050" algn="ctr">
            <a:solidFill>
              <a:srgbClr val="85BB24"/>
            </a:solidFill>
            <a:miter lim="800000"/>
            <a:headEnd/>
            <a:tailEnd/>
          </a:ln>
          <a:effectLst/>
        </p:spPr>
      </p:pic>
    </p:spTree>
    <p:extLst>
      <p:ext uri="{BB962C8B-B14F-4D97-AF65-F5344CB8AC3E}">
        <p14:creationId xmlns:p14="http://schemas.microsoft.com/office/powerpoint/2010/main" val="1992303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FA5DDD23-AE81-F04E-A79D-08A697508A8F}"/>
              </a:ext>
            </a:extLst>
          </p:cNvPr>
          <p:cNvPicPr>
            <a:picLocks noChangeAspect="1"/>
          </p:cNvPicPr>
          <p:nvPr/>
        </p:nvPicPr>
        <p:blipFill rotWithShape="1">
          <a:blip r:embed="rId2">
            <a:alphaModFix amt="5000"/>
          </a:blip>
          <a:srcRect t="40316" r="76205" b="12636"/>
          <a:stretch/>
        </p:blipFill>
        <p:spPr>
          <a:xfrm>
            <a:off x="5928155" y="102546"/>
            <a:ext cx="6055719" cy="6735133"/>
          </a:xfrm>
          <a:prstGeom prst="rect">
            <a:avLst/>
          </a:prstGeom>
        </p:spPr>
      </p:pic>
      <p:sp>
        <p:nvSpPr>
          <p:cNvPr id="3" name="Text Placeholder 27">
            <a:extLst>
              <a:ext uri="{FF2B5EF4-FFF2-40B4-BE49-F238E27FC236}">
                <a16:creationId xmlns:a16="http://schemas.microsoft.com/office/drawing/2014/main" id="{3F10DFAE-01A7-6D4E-AB6C-3CFCD6930907}"/>
              </a:ext>
            </a:extLst>
          </p:cNvPr>
          <p:cNvSpPr txBox="1">
            <a:spLocks/>
          </p:cNvSpPr>
          <p:nvPr/>
        </p:nvSpPr>
        <p:spPr>
          <a:xfrm>
            <a:off x="399218" y="1095693"/>
            <a:ext cx="11288417" cy="656904"/>
          </a:xfrm>
          <a:prstGeom prst="rect">
            <a:avLst/>
          </a:prstGeom>
        </p:spPr>
        <p:txBody>
          <a:bodyPr vert="horz"/>
          <a:lstStyle>
            <a:lvl1pPr marL="0" indent="0" algn="l" defTabSz="914400" rtl="0" eaLnBrk="1" latinLnBrk="0" hangingPunct="1">
              <a:lnSpc>
                <a:spcPct val="90000"/>
              </a:lnSpc>
              <a:spcBef>
                <a:spcPts val="600"/>
              </a:spcBef>
              <a:buFontTx/>
              <a:buNone/>
              <a:defRPr sz="2200" kern="1200">
                <a:solidFill>
                  <a:srgbClr val="626F7A"/>
                </a:solidFill>
                <a:latin typeface="+mn-lt"/>
                <a:ea typeface="+mn-ea"/>
                <a:cs typeface="+mn-cs"/>
              </a:defRPr>
            </a:lvl1pPr>
            <a:lvl2pPr marL="0" indent="0" algn="l" defTabSz="914400" rtl="0" eaLnBrk="1" latinLnBrk="0" hangingPunct="1">
              <a:lnSpc>
                <a:spcPct val="90000"/>
              </a:lnSpc>
              <a:spcBef>
                <a:spcPts val="600"/>
              </a:spcBef>
              <a:buFontTx/>
              <a:buNone/>
              <a:defRPr sz="1600" kern="1200">
                <a:solidFill>
                  <a:srgbClr val="626F7A"/>
                </a:solidFill>
                <a:latin typeface="+mn-lt"/>
                <a:ea typeface="+mn-ea"/>
                <a:cs typeface="+mn-cs"/>
              </a:defRPr>
            </a:lvl2pPr>
            <a:lvl3pPr marL="365760" indent="-201168" algn="l" defTabSz="914400" rtl="0" eaLnBrk="1" latinLnBrk="0" hangingPunct="1">
              <a:lnSpc>
                <a:spcPct val="90000"/>
              </a:lnSpc>
              <a:spcBef>
                <a:spcPts val="600"/>
              </a:spcBef>
              <a:buFont typeface="Arial" panose="020B0604020202020204" pitchFamily="34" charset="0"/>
              <a:buChar char="•"/>
              <a:defRPr sz="1400" kern="1200">
                <a:solidFill>
                  <a:srgbClr val="626F7A"/>
                </a:solidFill>
                <a:latin typeface="+mn-lt"/>
                <a:ea typeface="+mn-ea"/>
                <a:cs typeface="+mn-cs"/>
              </a:defRPr>
            </a:lvl3pPr>
            <a:lvl4pPr marL="91440" indent="-289505"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4pPr>
            <a:lvl5pPr marL="548640" indent="-201168"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Continuous focus on improving the quality and consistency of ESG disclosures will enhance transparency and comparability</a:t>
            </a:r>
          </a:p>
          <a:p>
            <a:pPr lvl="4"/>
            <a:endParaRPr lang="en-US" sz="1200" dirty="0"/>
          </a:p>
        </p:txBody>
      </p:sp>
      <p:sp>
        <p:nvSpPr>
          <p:cNvPr id="5" name="Text Placeholder 25">
            <a:extLst>
              <a:ext uri="{FF2B5EF4-FFF2-40B4-BE49-F238E27FC236}">
                <a16:creationId xmlns:a16="http://schemas.microsoft.com/office/drawing/2014/main" id="{C16809CC-E623-6044-90A2-7FFDA9A4F64C}"/>
              </a:ext>
            </a:extLst>
          </p:cNvPr>
          <p:cNvSpPr txBox="1">
            <a:spLocks/>
          </p:cNvSpPr>
          <p:nvPr/>
        </p:nvSpPr>
        <p:spPr>
          <a:xfrm>
            <a:off x="467668" y="244399"/>
            <a:ext cx="11151518" cy="981809"/>
          </a:xfrm>
          <a:prstGeom prst="rect">
            <a:avLst/>
          </a:prstGeom>
        </p:spPr>
        <p:txBody>
          <a:bodyPr vert="horz" anchor="ctr"/>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ESG Reporting| </a:t>
            </a:r>
            <a:r>
              <a:rPr lang="en-US" sz="2000" dirty="0"/>
              <a:t>ESG reporting is gradually maturing – what does the future state look like? </a:t>
            </a:r>
            <a:endParaRPr lang="en-US" dirty="0"/>
          </a:p>
        </p:txBody>
      </p:sp>
      <p:sp>
        <p:nvSpPr>
          <p:cNvPr id="6" name="TextBox 5"/>
          <p:cNvSpPr txBox="1"/>
          <p:nvPr/>
        </p:nvSpPr>
        <p:spPr>
          <a:xfrm>
            <a:off x="32921" y="6468347"/>
            <a:ext cx="1613857" cy="369332"/>
          </a:xfrm>
          <a:prstGeom prst="rect">
            <a:avLst/>
          </a:prstGeom>
          <a:noFill/>
        </p:spPr>
        <p:txBody>
          <a:bodyPr wrap="square" rtlCol="0">
            <a:spAutoFit/>
          </a:bodyPr>
          <a:lstStyle/>
          <a:p>
            <a:r>
              <a:rPr lang="en-US" b="1" i="1" dirty="0">
                <a:solidFill>
                  <a:srgbClr val="00B0F0"/>
                </a:solidFill>
              </a:rPr>
              <a:t>GRC 2024</a:t>
            </a:r>
          </a:p>
        </p:txBody>
      </p:sp>
      <p:grpSp>
        <p:nvGrpSpPr>
          <p:cNvPr id="9" name="Group 8">
            <a:extLst>
              <a:ext uri="{FF2B5EF4-FFF2-40B4-BE49-F238E27FC236}">
                <a16:creationId xmlns:a16="http://schemas.microsoft.com/office/drawing/2014/main" id="{8468FC23-24DE-B7BC-74CF-3FFF4AE25E07}"/>
              </a:ext>
            </a:extLst>
          </p:cNvPr>
          <p:cNvGrpSpPr/>
          <p:nvPr/>
        </p:nvGrpSpPr>
        <p:grpSpPr>
          <a:xfrm>
            <a:off x="3718856" y="2115371"/>
            <a:ext cx="4754289" cy="3686300"/>
            <a:chOff x="2282543" y="2264230"/>
            <a:chExt cx="6906133" cy="3686300"/>
          </a:xfrm>
        </p:grpSpPr>
        <p:sp>
          <p:nvSpPr>
            <p:cNvPr id="10" name="Rectangle: Rounded Corners 21">
              <a:extLst>
                <a:ext uri="{FF2B5EF4-FFF2-40B4-BE49-F238E27FC236}">
                  <a16:creationId xmlns:a16="http://schemas.microsoft.com/office/drawing/2014/main" id="{C6B854A2-3DC5-7AFF-0BEC-14C62E5DB494}"/>
                </a:ext>
              </a:extLst>
            </p:cNvPr>
            <p:cNvSpPr/>
            <p:nvPr/>
          </p:nvSpPr>
          <p:spPr bwMode="gray">
            <a:xfrm flipH="1">
              <a:off x="4925900" y="2264230"/>
              <a:ext cx="3183164" cy="3686300"/>
            </a:xfrm>
            <a:custGeom>
              <a:avLst/>
              <a:gdLst>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6" fmla="*/ 1288964 w 3414202"/>
                <a:gd name="connsiteY6" fmla="*/ 3448098 h 3448098"/>
                <a:gd name="connsiteX7" fmla="*/ 0 w 3414202"/>
                <a:gd name="connsiteY7" fmla="*/ 2159134 h 3448098"/>
                <a:gd name="connsiteX8" fmla="*/ 0 w 3414202"/>
                <a:gd name="connsiteY8" fmla="*/ 1288964 h 3448098"/>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6" fmla="*/ 1288964 w 3414202"/>
                <a:gd name="connsiteY6" fmla="*/ 3448098 h 3448098"/>
                <a:gd name="connsiteX7" fmla="*/ 0 w 3414202"/>
                <a:gd name="connsiteY7" fmla="*/ 2159134 h 3448098"/>
                <a:gd name="connsiteX8" fmla="*/ 91440 w 3414202"/>
                <a:gd name="connsiteY8" fmla="*/ 1380404 h 3448098"/>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6" fmla="*/ 1288964 w 3414202"/>
                <a:gd name="connsiteY6" fmla="*/ 3448098 h 3448098"/>
                <a:gd name="connsiteX7" fmla="*/ 0 w 3414202"/>
                <a:gd name="connsiteY7" fmla="*/ 2159134 h 3448098"/>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6" fmla="*/ 1288964 w 3414202"/>
                <a:gd name="connsiteY6" fmla="*/ 3448098 h 3448098"/>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0" fmla="*/ 0 w 3414202"/>
                <a:gd name="connsiteY0" fmla="*/ 1288964 h 2159134"/>
                <a:gd name="connsiteX1" fmla="*/ 1288964 w 3414202"/>
                <a:gd name="connsiteY1" fmla="*/ 0 h 2159134"/>
                <a:gd name="connsiteX2" fmla="*/ 2125238 w 3414202"/>
                <a:gd name="connsiteY2" fmla="*/ 0 h 2159134"/>
                <a:gd name="connsiteX3" fmla="*/ 3414202 w 3414202"/>
                <a:gd name="connsiteY3" fmla="*/ 1288964 h 2159134"/>
                <a:gd name="connsiteX4" fmla="*/ 3414202 w 3414202"/>
                <a:gd name="connsiteY4" fmla="*/ 2159134 h 2159134"/>
                <a:gd name="connsiteX0" fmla="*/ 0 w 2125238"/>
                <a:gd name="connsiteY0" fmla="*/ 0 h 2159134"/>
                <a:gd name="connsiteX1" fmla="*/ 836274 w 2125238"/>
                <a:gd name="connsiteY1" fmla="*/ 0 h 2159134"/>
                <a:gd name="connsiteX2" fmla="*/ 2125238 w 2125238"/>
                <a:gd name="connsiteY2" fmla="*/ 1288964 h 2159134"/>
                <a:gd name="connsiteX3" fmla="*/ 2125238 w 2125238"/>
                <a:gd name="connsiteY3" fmla="*/ 2159134 h 2159134"/>
              </a:gdLst>
              <a:ahLst/>
              <a:cxnLst>
                <a:cxn ang="0">
                  <a:pos x="connsiteX0" y="connsiteY0"/>
                </a:cxn>
                <a:cxn ang="0">
                  <a:pos x="connsiteX1" y="connsiteY1"/>
                </a:cxn>
                <a:cxn ang="0">
                  <a:pos x="connsiteX2" y="connsiteY2"/>
                </a:cxn>
                <a:cxn ang="0">
                  <a:pos x="connsiteX3" y="connsiteY3"/>
                </a:cxn>
              </a:cxnLst>
              <a:rect l="l" t="t" r="r" b="b"/>
              <a:pathLst>
                <a:path w="2125238" h="2159134">
                  <a:moveTo>
                    <a:pt x="0" y="0"/>
                  </a:moveTo>
                  <a:lnTo>
                    <a:pt x="836274" y="0"/>
                  </a:lnTo>
                  <a:cubicBezTo>
                    <a:pt x="1548149" y="0"/>
                    <a:pt x="2125238" y="577089"/>
                    <a:pt x="2125238" y="1288964"/>
                  </a:cubicBezTo>
                  <a:lnTo>
                    <a:pt x="2125238" y="2159134"/>
                  </a:lnTo>
                </a:path>
              </a:pathLst>
            </a:custGeom>
            <a:noFill/>
            <a:ln w="177800" algn="ctr">
              <a:solidFill>
                <a:schemeClr val="accent3"/>
              </a:solidFill>
              <a:miter lim="800000"/>
              <a:headEnd type="triangle"/>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b="1" i="0" u="none" strike="noStrike" kern="1200" cap="none" spc="0" normalizeH="0" baseline="0">
                <a:ln>
                  <a:noFill/>
                </a:ln>
                <a:solidFill>
                  <a:prstClr val="white"/>
                </a:solidFill>
                <a:effectLst/>
                <a:uLnTx/>
                <a:uFillTx/>
                <a:latin typeface="Arial" panose="020B0604020202020204" pitchFamily="34" charset="0"/>
                <a:cs typeface="Arial" panose="020B0604020202020204" pitchFamily="34" charset="0"/>
              </a:endParaRPr>
            </a:p>
          </p:txBody>
        </p:sp>
        <p:sp>
          <p:nvSpPr>
            <p:cNvPr id="11" name="Rectangle: Rounded Corners 21">
              <a:extLst>
                <a:ext uri="{FF2B5EF4-FFF2-40B4-BE49-F238E27FC236}">
                  <a16:creationId xmlns:a16="http://schemas.microsoft.com/office/drawing/2014/main" id="{334C53B6-9031-0534-A691-269D3A91264E}"/>
                </a:ext>
              </a:extLst>
            </p:cNvPr>
            <p:cNvSpPr/>
            <p:nvPr/>
          </p:nvSpPr>
          <p:spPr bwMode="gray">
            <a:xfrm flipH="1">
              <a:off x="6005513" y="3546387"/>
              <a:ext cx="3183163" cy="2345739"/>
            </a:xfrm>
            <a:custGeom>
              <a:avLst/>
              <a:gdLst>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6" fmla="*/ 1288964 w 3414202"/>
                <a:gd name="connsiteY6" fmla="*/ 3448098 h 3448098"/>
                <a:gd name="connsiteX7" fmla="*/ 0 w 3414202"/>
                <a:gd name="connsiteY7" fmla="*/ 2159134 h 3448098"/>
                <a:gd name="connsiteX8" fmla="*/ 0 w 3414202"/>
                <a:gd name="connsiteY8" fmla="*/ 1288964 h 3448098"/>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6" fmla="*/ 1288964 w 3414202"/>
                <a:gd name="connsiteY6" fmla="*/ 3448098 h 3448098"/>
                <a:gd name="connsiteX7" fmla="*/ 0 w 3414202"/>
                <a:gd name="connsiteY7" fmla="*/ 2159134 h 3448098"/>
                <a:gd name="connsiteX8" fmla="*/ 91440 w 3414202"/>
                <a:gd name="connsiteY8" fmla="*/ 1380404 h 3448098"/>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6" fmla="*/ 1288964 w 3414202"/>
                <a:gd name="connsiteY6" fmla="*/ 3448098 h 3448098"/>
                <a:gd name="connsiteX7" fmla="*/ 0 w 3414202"/>
                <a:gd name="connsiteY7" fmla="*/ 2159134 h 3448098"/>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6" fmla="*/ 1288964 w 3414202"/>
                <a:gd name="connsiteY6" fmla="*/ 3448098 h 3448098"/>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0" fmla="*/ 0 w 3414202"/>
                <a:gd name="connsiteY0" fmla="*/ 1288964 h 2159134"/>
                <a:gd name="connsiteX1" fmla="*/ 1288964 w 3414202"/>
                <a:gd name="connsiteY1" fmla="*/ 0 h 2159134"/>
                <a:gd name="connsiteX2" fmla="*/ 2125238 w 3414202"/>
                <a:gd name="connsiteY2" fmla="*/ 0 h 2159134"/>
                <a:gd name="connsiteX3" fmla="*/ 3414202 w 3414202"/>
                <a:gd name="connsiteY3" fmla="*/ 1288964 h 2159134"/>
                <a:gd name="connsiteX4" fmla="*/ 3414202 w 3414202"/>
                <a:gd name="connsiteY4" fmla="*/ 2159134 h 2159134"/>
                <a:gd name="connsiteX0" fmla="*/ 0 w 2125238"/>
                <a:gd name="connsiteY0" fmla="*/ 0 h 2159134"/>
                <a:gd name="connsiteX1" fmla="*/ 836274 w 2125238"/>
                <a:gd name="connsiteY1" fmla="*/ 0 h 2159134"/>
                <a:gd name="connsiteX2" fmla="*/ 2125238 w 2125238"/>
                <a:gd name="connsiteY2" fmla="*/ 1288964 h 2159134"/>
                <a:gd name="connsiteX3" fmla="*/ 2125238 w 2125238"/>
                <a:gd name="connsiteY3" fmla="*/ 2159134 h 2159134"/>
              </a:gdLst>
              <a:ahLst/>
              <a:cxnLst>
                <a:cxn ang="0">
                  <a:pos x="connsiteX0" y="connsiteY0"/>
                </a:cxn>
                <a:cxn ang="0">
                  <a:pos x="connsiteX1" y="connsiteY1"/>
                </a:cxn>
                <a:cxn ang="0">
                  <a:pos x="connsiteX2" y="connsiteY2"/>
                </a:cxn>
                <a:cxn ang="0">
                  <a:pos x="connsiteX3" y="connsiteY3"/>
                </a:cxn>
              </a:cxnLst>
              <a:rect l="l" t="t" r="r" b="b"/>
              <a:pathLst>
                <a:path w="2125238" h="2159134">
                  <a:moveTo>
                    <a:pt x="0" y="0"/>
                  </a:moveTo>
                  <a:lnTo>
                    <a:pt x="836274" y="0"/>
                  </a:lnTo>
                  <a:cubicBezTo>
                    <a:pt x="1548149" y="0"/>
                    <a:pt x="2125238" y="577089"/>
                    <a:pt x="2125238" y="1288964"/>
                  </a:cubicBezTo>
                  <a:lnTo>
                    <a:pt x="2125238" y="2159134"/>
                  </a:lnTo>
                </a:path>
              </a:pathLst>
            </a:custGeom>
            <a:noFill/>
            <a:ln w="177800" algn="ctr">
              <a:solidFill>
                <a:schemeClr val="accent6"/>
              </a:solidFill>
              <a:miter lim="800000"/>
              <a:headEnd type="triangle"/>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b="1" i="0" u="none" strike="noStrike" kern="1200" cap="none" spc="0" normalizeH="0" baseline="0">
                <a:ln>
                  <a:noFill/>
                </a:ln>
                <a:solidFill>
                  <a:prstClr val="white"/>
                </a:solidFill>
                <a:effectLst/>
                <a:uLnTx/>
                <a:uFillTx/>
                <a:latin typeface="Arial" panose="020B0604020202020204" pitchFamily="34" charset="0"/>
                <a:cs typeface="Arial" panose="020B0604020202020204" pitchFamily="34" charset="0"/>
              </a:endParaRPr>
            </a:p>
          </p:txBody>
        </p:sp>
        <p:sp>
          <p:nvSpPr>
            <p:cNvPr id="12" name="Rectangle: Rounded Corners 21">
              <a:extLst>
                <a:ext uri="{FF2B5EF4-FFF2-40B4-BE49-F238E27FC236}">
                  <a16:creationId xmlns:a16="http://schemas.microsoft.com/office/drawing/2014/main" id="{D129EE33-3FF6-3FC5-27FA-849C10CE428A}"/>
                </a:ext>
              </a:extLst>
            </p:cNvPr>
            <p:cNvSpPr/>
            <p:nvPr/>
          </p:nvSpPr>
          <p:spPr bwMode="gray">
            <a:xfrm>
              <a:off x="2282543" y="3732992"/>
              <a:ext cx="3183164" cy="2159134"/>
            </a:xfrm>
            <a:custGeom>
              <a:avLst/>
              <a:gdLst>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6" fmla="*/ 1288964 w 3414202"/>
                <a:gd name="connsiteY6" fmla="*/ 3448098 h 3448098"/>
                <a:gd name="connsiteX7" fmla="*/ 0 w 3414202"/>
                <a:gd name="connsiteY7" fmla="*/ 2159134 h 3448098"/>
                <a:gd name="connsiteX8" fmla="*/ 0 w 3414202"/>
                <a:gd name="connsiteY8" fmla="*/ 1288964 h 3448098"/>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6" fmla="*/ 1288964 w 3414202"/>
                <a:gd name="connsiteY6" fmla="*/ 3448098 h 3448098"/>
                <a:gd name="connsiteX7" fmla="*/ 0 w 3414202"/>
                <a:gd name="connsiteY7" fmla="*/ 2159134 h 3448098"/>
                <a:gd name="connsiteX8" fmla="*/ 91440 w 3414202"/>
                <a:gd name="connsiteY8" fmla="*/ 1380404 h 3448098"/>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6" fmla="*/ 1288964 w 3414202"/>
                <a:gd name="connsiteY6" fmla="*/ 3448098 h 3448098"/>
                <a:gd name="connsiteX7" fmla="*/ 0 w 3414202"/>
                <a:gd name="connsiteY7" fmla="*/ 2159134 h 3448098"/>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6" fmla="*/ 1288964 w 3414202"/>
                <a:gd name="connsiteY6" fmla="*/ 3448098 h 3448098"/>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0" fmla="*/ 0 w 3414202"/>
                <a:gd name="connsiteY0" fmla="*/ 1288964 h 2159134"/>
                <a:gd name="connsiteX1" fmla="*/ 1288964 w 3414202"/>
                <a:gd name="connsiteY1" fmla="*/ 0 h 2159134"/>
                <a:gd name="connsiteX2" fmla="*/ 2125238 w 3414202"/>
                <a:gd name="connsiteY2" fmla="*/ 0 h 2159134"/>
                <a:gd name="connsiteX3" fmla="*/ 3414202 w 3414202"/>
                <a:gd name="connsiteY3" fmla="*/ 1288964 h 2159134"/>
                <a:gd name="connsiteX4" fmla="*/ 3414202 w 3414202"/>
                <a:gd name="connsiteY4" fmla="*/ 2159134 h 2159134"/>
                <a:gd name="connsiteX0" fmla="*/ 0 w 2125238"/>
                <a:gd name="connsiteY0" fmla="*/ 0 h 2159134"/>
                <a:gd name="connsiteX1" fmla="*/ 836274 w 2125238"/>
                <a:gd name="connsiteY1" fmla="*/ 0 h 2159134"/>
                <a:gd name="connsiteX2" fmla="*/ 2125238 w 2125238"/>
                <a:gd name="connsiteY2" fmla="*/ 1288964 h 2159134"/>
                <a:gd name="connsiteX3" fmla="*/ 2125238 w 2125238"/>
                <a:gd name="connsiteY3" fmla="*/ 2159134 h 2159134"/>
              </a:gdLst>
              <a:ahLst/>
              <a:cxnLst>
                <a:cxn ang="0">
                  <a:pos x="connsiteX0" y="connsiteY0"/>
                </a:cxn>
                <a:cxn ang="0">
                  <a:pos x="connsiteX1" y="connsiteY1"/>
                </a:cxn>
                <a:cxn ang="0">
                  <a:pos x="connsiteX2" y="connsiteY2"/>
                </a:cxn>
                <a:cxn ang="0">
                  <a:pos x="connsiteX3" y="connsiteY3"/>
                </a:cxn>
              </a:cxnLst>
              <a:rect l="l" t="t" r="r" b="b"/>
              <a:pathLst>
                <a:path w="2125238" h="2159134">
                  <a:moveTo>
                    <a:pt x="0" y="0"/>
                  </a:moveTo>
                  <a:lnTo>
                    <a:pt x="836274" y="0"/>
                  </a:lnTo>
                  <a:cubicBezTo>
                    <a:pt x="1548149" y="0"/>
                    <a:pt x="2125238" y="577089"/>
                    <a:pt x="2125238" y="1288964"/>
                  </a:cubicBezTo>
                  <a:lnTo>
                    <a:pt x="2125238" y="2159134"/>
                  </a:lnTo>
                </a:path>
              </a:pathLst>
            </a:custGeom>
            <a:noFill/>
            <a:ln w="177800" algn="ctr">
              <a:solidFill>
                <a:schemeClr val="accent5"/>
              </a:solidFill>
              <a:miter lim="800000"/>
              <a:headEnd type="triangle"/>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b="1" i="0" u="none" strike="noStrike" kern="1200" cap="none" spc="0" normalizeH="0" baseline="0">
                <a:ln>
                  <a:noFill/>
                </a:ln>
                <a:solidFill>
                  <a:prstClr val="white"/>
                </a:solidFill>
                <a:effectLst/>
                <a:uLnTx/>
                <a:uFillTx/>
                <a:latin typeface="Arial" panose="020B0604020202020204" pitchFamily="34" charset="0"/>
                <a:cs typeface="Arial" panose="020B0604020202020204" pitchFamily="34" charset="0"/>
              </a:endParaRPr>
            </a:p>
          </p:txBody>
        </p:sp>
        <p:sp>
          <p:nvSpPr>
            <p:cNvPr id="13" name="Rectangle: Rounded Corners 21">
              <a:extLst>
                <a:ext uri="{FF2B5EF4-FFF2-40B4-BE49-F238E27FC236}">
                  <a16:creationId xmlns:a16="http://schemas.microsoft.com/office/drawing/2014/main" id="{B458C3B0-7B20-3766-0331-5CA3AFF47455}"/>
                </a:ext>
              </a:extLst>
            </p:cNvPr>
            <p:cNvSpPr/>
            <p:nvPr/>
          </p:nvSpPr>
          <p:spPr bwMode="gray">
            <a:xfrm>
              <a:off x="3907213" y="2919083"/>
              <a:ext cx="3026126" cy="2990554"/>
            </a:xfrm>
            <a:custGeom>
              <a:avLst/>
              <a:gdLst>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6" fmla="*/ 1288964 w 3414202"/>
                <a:gd name="connsiteY6" fmla="*/ 3448098 h 3448098"/>
                <a:gd name="connsiteX7" fmla="*/ 0 w 3414202"/>
                <a:gd name="connsiteY7" fmla="*/ 2159134 h 3448098"/>
                <a:gd name="connsiteX8" fmla="*/ 0 w 3414202"/>
                <a:gd name="connsiteY8" fmla="*/ 1288964 h 3448098"/>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6" fmla="*/ 1288964 w 3414202"/>
                <a:gd name="connsiteY6" fmla="*/ 3448098 h 3448098"/>
                <a:gd name="connsiteX7" fmla="*/ 0 w 3414202"/>
                <a:gd name="connsiteY7" fmla="*/ 2159134 h 3448098"/>
                <a:gd name="connsiteX8" fmla="*/ 91440 w 3414202"/>
                <a:gd name="connsiteY8" fmla="*/ 1380404 h 3448098"/>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6" fmla="*/ 1288964 w 3414202"/>
                <a:gd name="connsiteY6" fmla="*/ 3448098 h 3448098"/>
                <a:gd name="connsiteX7" fmla="*/ 0 w 3414202"/>
                <a:gd name="connsiteY7" fmla="*/ 2159134 h 3448098"/>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6" fmla="*/ 1288964 w 3414202"/>
                <a:gd name="connsiteY6" fmla="*/ 3448098 h 3448098"/>
                <a:gd name="connsiteX0" fmla="*/ 0 w 3414202"/>
                <a:gd name="connsiteY0" fmla="*/ 1288964 h 3448098"/>
                <a:gd name="connsiteX1" fmla="*/ 1288964 w 3414202"/>
                <a:gd name="connsiteY1" fmla="*/ 0 h 3448098"/>
                <a:gd name="connsiteX2" fmla="*/ 2125238 w 3414202"/>
                <a:gd name="connsiteY2" fmla="*/ 0 h 3448098"/>
                <a:gd name="connsiteX3" fmla="*/ 3414202 w 3414202"/>
                <a:gd name="connsiteY3" fmla="*/ 1288964 h 3448098"/>
                <a:gd name="connsiteX4" fmla="*/ 3414202 w 3414202"/>
                <a:gd name="connsiteY4" fmla="*/ 2159134 h 3448098"/>
                <a:gd name="connsiteX5" fmla="*/ 2125238 w 3414202"/>
                <a:gd name="connsiteY5" fmla="*/ 3448098 h 3448098"/>
                <a:gd name="connsiteX0" fmla="*/ 0 w 3414202"/>
                <a:gd name="connsiteY0" fmla="*/ 1288964 h 2159134"/>
                <a:gd name="connsiteX1" fmla="*/ 1288964 w 3414202"/>
                <a:gd name="connsiteY1" fmla="*/ 0 h 2159134"/>
                <a:gd name="connsiteX2" fmla="*/ 2125238 w 3414202"/>
                <a:gd name="connsiteY2" fmla="*/ 0 h 2159134"/>
                <a:gd name="connsiteX3" fmla="*/ 3414202 w 3414202"/>
                <a:gd name="connsiteY3" fmla="*/ 1288964 h 2159134"/>
                <a:gd name="connsiteX4" fmla="*/ 3414202 w 3414202"/>
                <a:gd name="connsiteY4" fmla="*/ 2159134 h 2159134"/>
                <a:gd name="connsiteX0" fmla="*/ 0 w 2125238"/>
                <a:gd name="connsiteY0" fmla="*/ 0 h 2159134"/>
                <a:gd name="connsiteX1" fmla="*/ 836274 w 2125238"/>
                <a:gd name="connsiteY1" fmla="*/ 0 h 2159134"/>
                <a:gd name="connsiteX2" fmla="*/ 2125238 w 2125238"/>
                <a:gd name="connsiteY2" fmla="*/ 1288964 h 2159134"/>
                <a:gd name="connsiteX3" fmla="*/ 2125238 w 2125238"/>
                <a:gd name="connsiteY3" fmla="*/ 2159134 h 2159134"/>
              </a:gdLst>
              <a:ahLst/>
              <a:cxnLst>
                <a:cxn ang="0">
                  <a:pos x="connsiteX0" y="connsiteY0"/>
                </a:cxn>
                <a:cxn ang="0">
                  <a:pos x="connsiteX1" y="connsiteY1"/>
                </a:cxn>
                <a:cxn ang="0">
                  <a:pos x="connsiteX2" y="connsiteY2"/>
                </a:cxn>
                <a:cxn ang="0">
                  <a:pos x="connsiteX3" y="connsiteY3"/>
                </a:cxn>
              </a:cxnLst>
              <a:rect l="l" t="t" r="r" b="b"/>
              <a:pathLst>
                <a:path w="2125238" h="2159134">
                  <a:moveTo>
                    <a:pt x="0" y="0"/>
                  </a:moveTo>
                  <a:lnTo>
                    <a:pt x="836274" y="0"/>
                  </a:lnTo>
                  <a:cubicBezTo>
                    <a:pt x="1548149" y="0"/>
                    <a:pt x="2125238" y="577089"/>
                    <a:pt x="2125238" y="1288964"/>
                  </a:cubicBezTo>
                  <a:lnTo>
                    <a:pt x="2125238" y="2159134"/>
                  </a:lnTo>
                </a:path>
              </a:pathLst>
            </a:custGeom>
            <a:noFill/>
            <a:ln w="177800" algn="ctr">
              <a:solidFill>
                <a:schemeClr val="accent2"/>
              </a:solidFill>
              <a:miter lim="800000"/>
              <a:headEnd type="triangle"/>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b="1" i="0" u="none" strike="noStrike" kern="1200" cap="none" spc="0" normalizeH="0" baseline="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4" name="Rectangle 13">
            <a:extLst>
              <a:ext uri="{FF2B5EF4-FFF2-40B4-BE49-F238E27FC236}">
                <a16:creationId xmlns:a16="http://schemas.microsoft.com/office/drawing/2014/main" id="{19EB3B47-347F-D721-1A6E-6F60517D11D2}"/>
              </a:ext>
            </a:extLst>
          </p:cNvPr>
          <p:cNvSpPr/>
          <p:nvPr/>
        </p:nvSpPr>
        <p:spPr>
          <a:xfrm>
            <a:off x="8954078" y="1556382"/>
            <a:ext cx="2368935" cy="1356462"/>
          </a:xfrm>
          <a:prstGeom prst="rect">
            <a:avLst/>
          </a:prstGeom>
        </p:spPr>
        <p:txBody>
          <a:bodyPr wrap="square" lIns="0" tIns="0" rIns="0" bIns="0" anchor="t">
            <a:spAutoFit/>
          </a:bodyPr>
          <a:lstStyle/>
          <a:p>
            <a:pPr>
              <a:lnSpc>
                <a:spcPct val="106000"/>
              </a:lnSpc>
              <a:spcAft>
                <a:spcPts val="300"/>
              </a:spcAft>
              <a:defRPr/>
            </a:pPr>
            <a:r>
              <a:rPr lang="en-GB" sz="1200" dirty="0">
                <a:solidFill>
                  <a:prstClr val="black"/>
                </a:solidFill>
                <a:latin typeface="Arial"/>
                <a:cs typeface="Arial"/>
              </a:rPr>
              <a:t>Analysis of</a:t>
            </a:r>
            <a:r>
              <a:rPr kumimoji="0" lang="en-GB" sz="1200" b="0" i="0" u="none" strike="noStrike" kern="1200" cap="none" spc="0" normalizeH="0" baseline="0" dirty="0">
                <a:ln>
                  <a:noFill/>
                </a:ln>
                <a:solidFill>
                  <a:prstClr val="black"/>
                </a:solidFill>
                <a:effectLst/>
                <a:uLnTx/>
                <a:uFillTx/>
                <a:latin typeface="Arial"/>
                <a:cs typeface="Arial"/>
              </a:rPr>
              <a:t> </a:t>
            </a:r>
            <a:r>
              <a:rPr lang="en-GB" sz="1200" dirty="0">
                <a:solidFill>
                  <a:prstClr val="black"/>
                </a:solidFill>
                <a:latin typeface="Arial"/>
                <a:cs typeface="Arial"/>
              </a:rPr>
              <a:t>ESG disclosures by </a:t>
            </a:r>
            <a:r>
              <a:rPr kumimoji="0" lang="en-GB" sz="1200" b="1" i="0" u="none" strike="noStrike" kern="1200" cap="none" spc="0" normalizeH="0" baseline="0" dirty="0">
                <a:ln>
                  <a:noFill/>
                </a:ln>
                <a:solidFill>
                  <a:prstClr val="black"/>
                </a:solidFill>
                <a:effectLst/>
                <a:uLnTx/>
                <a:uFillTx/>
                <a:latin typeface="Arial"/>
                <a:cs typeface="Arial"/>
              </a:rPr>
              <a:t>investors are analysing</a:t>
            </a:r>
            <a:r>
              <a:rPr lang="en-GB" sz="1200" b="1" dirty="0">
                <a:solidFill>
                  <a:prstClr val="black"/>
                </a:solidFill>
                <a:latin typeface="Arial"/>
                <a:cs typeface="Arial"/>
              </a:rPr>
              <a:t> </a:t>
            </a:r>
            <a:r>
              <a:rPr kumimoji="0" lang="en-GB" sz="1200" b="0" i="0" u="none" strike="noStrike" kern="1200" cap="none" spc="0" normalizeH="0" baseline="0" dirty="0">
                <a:ln>
                  <a:noFill/>
                </a:ln>
                <a:solidFill>
                  <a:prstClr val="black"/>
                </a:solidFill>
                <a:effectLst/>
                <a:uLnTx/>
                <a:uFillTx/>
                <a:latin typeface="Arial"/>
                <a:cs typeface="Arial"/>
              </a:rPr>
              <a:t>will be </a:t>
            </a:r>
            <a:r>
              <a:rPr lang="en-GB" sz="1200">
                <a:solidFill>
                  <a:prstClr val="black"/>
                </a:solidFill>
                <a:latin typeface="Arial"/>
                <a:cs typeface="Arial"/>
              </a:rPr>
              <a:t>like</a:t>
            </a:r>
            <a:r>
              <a:rPr kumimoji="0" lang="en-GB" sz="1200" b="0" i="0" u="none" strike="noStrike" kern="1200" cap="none" spc="0" normalizeH="0" baseline="0" dirty="0">
                <a:ln>
                  <a:noFill/>
                </a:ln>
                <a:solidFill>
                  <a:prstClr val="black"/>
                </a:solidFill>
                <a:effectLst/>
                <a:uLnTx/>
                <a:uFillTx/>
                <a:latin typeface="Arial"/>
                <a:cs typeface="Arial"/>
              </a:rPr>
              <a:t> how they assess financial information</a:t>
            </a:r>
            <a:r>
              <a:rPr lang="en-GB" sz="1200" dirty="0">
                <a:solidFill>
                  <a:prstClr val="black"/>
                </a:solidFill>
                <a:latin typeface="Arial"/>
                <a:cs typeface="Arial"/>
              </a:rPr>
              <a:t> -</a:t>
            </a:r>
            <a:r>
              <a:rPr kumimoji="0" lang="en-GB" sz="1200" b="0" i="0" u="none" strike="noStrike" kern="1200" cap="none" spc="0" normalizeH="0" baseline="0" dirty="0">
                <a:ln>
                  <a:noFill/>
                </a:ln>
                <a:solidFill>
                  <a:prstClr val="black"/>
                </a:solidFill>
                <a:effectLst/>
                <a:uLnTx/>
                <a:uFillTx/>
                <a:latin typeface="Arial"/>
                <a:cs typeface="Arial"/>
              </a:rPr>
              <a:t> performance on ESG metrics </a:t>
            </a:r>
            <a:r>
              <a:rPr lang="en-GB" sz="1200" dirty="0">
                <a:solidFill>
                  <a:prstClr val="black"/>
                </a:solidFill>
                <a:latin typeface="Arial"/>
                <a:cs typeface="Arial"/>
              </a:rPr>
              <a:t>are increasingly understood to</a:t>
            </a:r>
            <a:r>
              <a:rPr kumimoji="0" lang="en-GB" sz="1200" b="1" i="0" u="none" strike="noStrike" kern="1200" cap="none" spc="0" normalizeH="0" baseline="0" dirty="0">
                <a:ln>
                  <a:noFill/>
                </a:ln>
                <a:solidFill>
                  <a:prstClr val="black"/>
                </a:solidFill>
                <a:effectLst/>
                <a:uLnTx/>
                <a:uFillTx/>
                <a:latin typeface="Arial"/>
                <a:cs typeface="Arial"/>
              </a:rPr>
              <a:t> affect financial performance</a:t>
            </a:r>
            <a:r>
              <a:rPr kumimoji="0" lang="en-GB" sz="1200" b="0" i="0" u="none" strike="noStrike" kern="1200" cap="none" spc="0" normalizeH="0" baseline="0" dirty="0">
                <a:ln>
                  <a:noFill/>
                </a:ln>
                <a:solidFill>
                  <a:prstClr val="black"/>
                </a:solidFill>
                <a:effectLst/>
                <a:uLnTx/>
                <a:uFillTx/>
                <a:latin typeface="Arial"/>
                <a:cs typeface="Arial"/>
              </a:rPr>
              <a:t>.</a:t>
            </a:r>
          </a:p>
        </p:txBody>
      </p:sp>
      <p:sp>
        <p:nvSpPr>
          <p:cNvPr id="15" name="Rectangle 14">
            <a:extLst>
              <a:ext uri="{FF2B5EF4-FFF2-40B4-BE49-F238E27FC236}">
                <a16:creationId xmlns:a16="http://schemas.microsoft.com/office/drawing/2014/main" id="{BDC51304-A834-F9D9-CEBD-203DD6B2F618}"/>
              </a:ext>
            </a:extLst>
          </p:cNvPr>
          <p:cNvSpPr/>
          <p:nvPr/>
        </p:nvSpPr>
        <p:spPr>
          <a:xfrm>
            <a:off x="692548" y="1858829"/>
            <a:ext cx="2933471" cy="1160702"/>
          </a:xfrm>
          <a:prstGeom prst="rect">
            <a:avLst/>
          </a:prstGeom>
        </p:spPr>
        <p:txBody>
          <a:bodyPr wrap="square" lIns="0" tIns="0" rIns="0" bIns="0">
            <a:spAutoFit/>
          </a:bodyPr>
          <a:lstStyle/>
          <a:p>
            <a:pPr marL="0" marR="0" lvl="0" indent="0" algn="l" defTabSz="914400" rtl="0" eaLnBrk="1" fontAlgn="auto" latinLnBrk="0" hangingPunct="1">
              <a:lnSpc>
                <a:spcPct val="106000"/>
              </a:lnSpc>
              <a:spcBef>
                <a:spcPts val="0"/>
              </a:spcBef>
              <a:spcAft>
                <a:spcPts val="30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Improved quality and consistency of ESG disclosures </a:t>
            </a: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will enhance transparency, which will enable and enhance investing decisions and potentially reward more sustainable businesses and strategies by unlocking capital. </a:t>
            </a:r>
          </a:p>
        </p:txBody>
      </p:sp>
      <p:sp>
        <p:nvSpPr>
          <p:cNvPr id="16" name="Rectangle 15">
            <a:extLst>
              <a:ext uri="{FF2B5EF4-FFF2-40B4-BE49-F238E27FC236}">
                <a16:creationId xmlns:a16="http://schemas.microsoft.com/office/drawing/2014/main" id="{BE72C4E0-DD2B-27FC-7437-9FC08EDA0A18}"/>
              </a:ext>
            </a:extLst>
          </p:cNvPr>
          <p:cNvSpPr/>
          <p:nvPr/>
        </p:nvSpPr>
        <p:spPr>
          <a:xfrm>
            <a:off x="814817" y="4114983"/>
            <a:ext cx="3888068" cy="2026260"/>
          </a:xfrm>
          <a:prstGeom prst="rect">
            <a:avLst/>
          </a:prstGeom>
        </p:spPr>
        <p:txBody>
          <a:bodyPr wrap="square" lIns="0" tIns="0" rIns="0" bIns="0">
            <a:spAutoFit/>
          </a:bodyPr>
          <a:lstStyle/>
          <a:p>
            <a:pPr marL="0" marR="0" lvl="0" indent="0" algn="l" defTabSz="914400" rtl="0" eaLnBrk="1" fontAlgn="auto" latinLnBrk="0" hangingPunct="1">
              <a:lnSpc>
                <a:spcPct val="106000"/>
              </a:lnSpc>
              <a:spcBef>
                <a:spcPts val="0"/>
              </a:spcBef>
              <a:spcAft>
                <a:spcPts val="300"/>
              </a:spcAft>
              <a:buClrTx/>
              <a:buSzTx/>
              <a:buFontTx/>
              <a:buNone/>
              <a:tabLst/>
              <a:defRPr/>
            </a:pPr>
            <a:r>
              <a:rPr kumimoji="0" lang="en-GB" sz="12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Using a </a:t>
            </a:r>
            <a:r>
              <a:rPr kumimoji="0" lang="en-GB" sz="1200" b="1"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recognised standard(s) for disclosure of ESG information </a:t>
            </a:r>
            <a:r>
              <a:rPr kumimoji="0" lang="en-GB" sz="12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and </a:t>
            </a:r>
            <a:r>
              <a:rPr kumimoji="0" lang="en-GB" sz="1200" b="1"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obtaining sustainability assurance </a:t>
            </a:r>
            <a:r>
              <a:rPr kumimoji="0" lang="en-GB" sz="12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will improve the quality and consistency of ESG reporting. </a:t>
            </a:r>
          </a:p>
          <a:p>
            <a:pPr marL="347663" marR="0" lvl="1" indent="-171450" algn="l" defTabSz="914400" rtl="0" eaLnBrk="1" fontAlgn="auto" latinLnBrk="0" hangingPunct="1">
              <a:lnSpc>
                <a:spcPct val="106000"/>
              </a:lnSpc>
              <a:spcBef>
                <a:spcPts val="0"/>
              </a:spcBef>
              <a:spcAft>
                <a:spcPts val="300"/>
              </a:spcAft>
              <a:buClrTx/>
              <a:buSzTx/>
              <a:buFont typeface="Calibri" panose="020F0502020204030204" pitchFamily="34" charset="0"/>
              <a:buChar char="‒"/>
              <a:tabLst/>
              <a:defRPr/>
            </a:pPr>
            <a:r>
              <a:rPr kumimoji="0" lang="en-GB" sz="1200" b="1"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Frameworks</a:t>
            </a:r>
            <a:r>
              <a:rPr kumimoji="0" lang="en-GB" sz="12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 provide principles-based guidance that help companies identify ESG topics to cover and determine </a:t>
            </a:r>
            <a:r>
              <a:rPr kumimoji="0" lang="en-GB" sz="1200" b="1" i="1"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how</a:t>
            </a:r>
            <a:r>
              <a:rPr kumimoji="0" lang="en-GB" sz="1200" b="1"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 to structure and prepare </a:t>
            </a:r>
            <a:r>
              <a:rPr kumimoji="0" lang="en-GB" sz="12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the ESG information they disclose. </a:t>
            </a:r>
          </a:p>
          <a:p>
            <a:pPr marL="347663" marR="0" lvl="1" indent="-171450" algn="l" defTabSz="914400" rtl="0" eaLnBrk="1" fontAlgn="auto" latinLnBrk="0" hangingPunct="1">
              <a:lnSpc>
                <a:spcPct val="106000"/>
              </a:lnSpc>
              <a:spcBef>
                <a:spcPts val="0"/>
              </a:spcBef>
              <a:spcAft>
                <a:spcPts val="300"/>
              </a:spcAft>
              <a:buClrTx/>
              <a:buSzTx/>
              <a:buFont typeface="Calibri" panose="020F0502020204030204" pitchFamily="34" charset="0"/>
              <a:buChar char="‒"/>
              <a:tabLst/>
              <a:defRPr/>
            </a:pPr>
            <a:r>
              <a:rPr kumimoji="0" lang="en-GB" sz="1200" b="1"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Standards</a:t>
            </a:r>
            <a:r>
              <a:rPr kumimoji="0" lang="en-GB" sz="12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 provide specific and detailed requirements that assist companies in determining </a:t>
            </a:r>
            <a:r>
              <a:rPr kumimoji="0" lang="en-GB" sz="1200" b="1" i="1"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what</a:t>
            </a:r>
            <a:r>
              <a:rPr kumimoji="0" lang="en-GB" sz="1200" b="1"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 specific metrics to disclose </a:t>
            </a:r>
            <a:r>
              <a:rPr kumimoji="0" lang="en-GB" sz="12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for each topic.</a:t>
            </a:r>
          </a:p>
        </p:txBody>
      </p:sp>
      <p:sp>
        <p:nvSpPr>
          <p:cNvPr id="17" name="Rectangle 16">
            <a:extLst>
              <a:ext uri="{FF2B5EF4-FFF2-40B4-BE49-F238E27FC236}">
                <a16:creationId xmlns:a16="http://schemas.microsoft.com/office/drawing/2014/main" id="{EDCF9EBC-724C-3E19-32AB-DEA25D21D15D}"/>
              </a:ext>
            </a:extLst>
          </p:cNvPr>
          <p:cNvSpPr/>
          <p:nvPr/>
        </p:nvSpPr>
        <p:spPr>
          <a:xfrm>
            <a:off x="7816712" y="3869097"/>
            <a:ext cx="3841514" cy="1824923"/>
          </a:xfrm>
          <a:prstGeom prst="rect">
            <a:avLst/>
          </a:prstGeom>
        </p:spPr>
        <p:txBody>
          <a:bodyPr wrap="square" lIns="0" tIns="0" rIns="0" bIns="0" anchor="t">
            <a:spAutoFit/>
          </a:bodyPr>
          <a:lstStyle/>
          <a:p>
            <a:pPr marL="171450" marR="0" lvl="0" indent="-171450" algn="l" defTabSz="914400" rtl="0" eaLnBrk="1" fontAlgn="auto" latinLnBrk="0" hangingPunct="1">
              <a:lnSpc>
                <a:spcPct val="106000"/>
              </a:lnSpc>
              <a:spcBef>
                <a:spcPts val="0"/>
              </a:spcBef>
              <a:spcAft>
                <a:spcPts val="300"/>
              </a:spcAft>
              <a:buClrTx/>
              <a:buSzTx/>
              <a:buFont typeface="Arial" panose="020B0604020202020204" pitchFamily="34" charset="0"/>
              <a:buChar char="•"/>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While voluntary sustainability reporting has historically taken place outside of the annual report, </a:t>
            </a:r>
            <a:r>
              <a:rPr lang="en-GB" sz="1200" b="1" dirty="0">
                <a:solidFill>
                  <a:prstClr val="black"/>
                </a:solidFill>
                <a:latin typeface="Arial" panose="020B0604020202020204" pitchFamily="34" charset="0"/>
                <a:cs typeface="Arial" panose="020B0604020202020204" pitchFamily="34" charset="0"/>
              </a:rPr>
              <a:t>the market has shifted </a:t>
            </a:r>
            <a:r>
              <a:rPr lang="en-GB" sz="1200" dirty="0">
                <a:solidFill>
                  <a:prstClr val="black"/>
                </a:solidFill>
                <a:latin typeface="Arial" panose="020B0604020202020204" pitchFamily="34" charset="0"/>
                <a:cs typeface="Arial" panose="020B0604020202020204" pitchFamily="34" charset="0"/>
              </a:rPr>
              <a:t>to</a:t>
            </a:r>
            <a:r>
              <a:rPr kumimoji="0" lang="en-GB" sz="12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 greater emphasis on the financial relevance of ESG performance.</a:t>
            </a: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6000"/>
              </a:lnSpc>
              <a:spcBef>
                <a:spcPts val="0"/>
              </a:spcBef>
              <a:spcAft>
                <a:spcPts val="300"/>
              </a:spcAft>
              <a:buClrTx/>
              <a:buSzTx/>
              <a:buFont typeface="Arial" panose="020B0604020202020204" pitchFamily="34" charset="0"/>
              <a:buChar char="•"/>
              <a:tabLst/>
              <a:defRPr/>
            </a:pPr>
            <a:r>
              <a:rPr lang="en-GB" sz="1200" dirty="0">
                <a:solidFill>
                  <a:prstClr val="black"/>
                </a:solidFill>
                <a:latin typeface="Arial"/>
                <a:cs typeface="Arial"/>
              </a:rPr>
              <a:t>Clear</a:t>
            </a:r>
            <a:r>
              <a:rPr kumimoji="0" lang="en-GB" sz="1200" b="0" i="0" u="none" strike="noStrike" kern="1200" cap="none" spc="0" normalizeH="0" baseline="0" dirty="0">
                <a:ln>
                  <a:noFill/>
                </a:ln>
                <a:solidFill>
                  <a:prstClr val="black"/>
                </a:solidFill>
                <a:effectLst/>
                <a:uLnTx/>
                <a:uFillTx/>
                <a:latin typeface="Arial"/>
                <a:cs typeface="Arial"/>
              </a:rPr>
              <a:t> and sustained interest from investors, policymakers, regulators and other stakeholders for </a:t>
            </a:r>
            <a:r>
              <a:rPr kumimoji="0" lang="en-GB" sz="1200" b="1" i="0" u="none" strike="noStrike" kern="1200" cap="none" spc="0" normalizeH="0" baseline="0" dirty="0">
                <a:ln>
                  <a:noFill/>
                </a:ln>
                <a:solidFill>
                  <a:prstClr val="black"/>
                </a:solidFill>
                <a:effectLst/>
                <a:uLnTx/>
                <a:uFillTx/>
                <a:latin typeface="Arial"/>
                <a:cs typeface="Arial"/>
              </a:rPr>
              <a:t>disclosure of ESG information in the annual report.</a:t>
            </a:r>
            <a:endParaRPr lang="en-GB" sz="1200" b="1" i="0" u="none" strike="noStrike" kern="1200" cap="none" spc="0" normalizeH="0" baseline="0" dirty="0">
              <a:ln>
                <a:noFill/>
              </a:ln>
              <a:solidFill>
                <a:prstClr val="black"/>
              </a:solidFill>
              <a:effectLst/>
              <a:uLnTx/>
              <a:uFillTx/>
              <a:latin typeface="Arial"/>
              <a:cs typeface="Arial"/>
            </a:endParaRPr>
          </a:p>
          <a:p>
            <a:pPr marL="171450" marR="0" lvl="0" indent="-171450" algn="l" defTabSz="914400" rtl="0" eaLnBrk="1" fontAlgn="auto" latinLnBrk="0" hangingPunct="1">
              <a:lnSpc>
                <a:spcPct val="106000"/>
              </a:lnSpc>
              <a:spcBef>
                <a:spcPts val="0"/>
              </a:spcBef>
              <a:spcAft>
                <a:spcPts val="300"/>
              </a:spcAft>
              <a:buClrTx/>
              <a:buSzTx/>
              <a:buFont typeface="Arial" panose="020B0604020202020204" pitchFamily="34" charset="0"/>
              <a:buChar char="•"/>
              <a:tabLst/>
              <a:defRPr/>
            </a:pPr>
            <a:r>
              <a:rPr kumimoji="0" lang="en-GB" sz="1200" b="1" i="0" u="none" strike="noStrike" kern="1200" cap="none" spc="0" normalizeH="0" baseline="0" dirty="0">
                <a:ln>
                  <a:noFill/>
                </a:ln>
                <a:solidFill>
                  <a:prstClr val="black"/>
                </a:solidFill>
                <a:effectLst/>
                <a:uLnTx/>
                <a:uFillTx/>
                <a:latin typeface="Arial"/>
                <a:ea typeface="Open Sans"/>
                <a:cs typeface="Arial"/>
              </a:rPr>
              <a:t>Assurance on ESG information </a:t>
            </a:r>
            <a:r>
              <a:rPr kumimoji="0" lang="en-GB" sz="1200" i="0" u="none" strike="noStrike" kern="1200" cap="none" spc="0" normalizeH="0" baseline="0" dirty="0">
                <a:ln>
                  <a:noFill/>
                </a:ln>
                <a:solidFill>
                  <a:prstClr val="black"/>
                </a:solidFill>
                <a:effectLst/>
                <a:uLnTx/>
                <a:uFillTx/>
                <a:latin typeface="Arial"/>
                <a:ea typeface="Open Sans"/>
                <a:cs typeface="Arial"/>
              </a:rPr>
              <a:t>will be the norm</a:t>
            </a:r>
            <a:endParaRPr lang="en-GB" sz="1200" i="0" u="none" strike="noStrike" kern="1200" cap="none" spc="0" normalizeH="0" baseline="0" dirty="0">
              <a:ln>
                <a:noFill/>
              </a:ln>
              <a:solidFill>
                <a:prstClr val="black"/>
              </a:solidFill>
              <a:effectLst/>
              <a:uLnTx/>
              <a:uFillTx/>
              <a:latin typeface="Arial"/>
              <a:ea typeface="Open Sans"/>
              <a:cs typeface="Arial"/>
            </a:endParaRPr>
          </a:p>
        </p:txBody>
      </p:sp>
      <p:grpSp>
        <p:nvGrpSpPr>
          <p:cNvPr id="18" name="Group 17">
            <a:extLst>
              <a:ext uri="{FF2B5EF4-FFF2-40B4-BE49-F238E27FC236}">
                <a16:creationId xmlns:a16="http://schemas.microsoft.com/office/drawing/2014/main" id="{88C609F9-7ADE-0055-6BBB-7AC2043E7B83}"/>
              </a:ext>
            </a:extLst>
          </p:cNvPr>
          <p:cNvGrpSpPr/>
          <p:nvPr/>
        </p:nvGrpSpPr>
        <p:grpSpPr>
          <a:xfrm>
            <a:off x="3854041" y="2162822"/>
            <a:ext cx="849056" cy="1018866"/>
            <a:chOff x="7788275" y="698501"/>
            <a:chExt cx="873126" cy="1047750"/>
          </a:xfrm>
          <a:solidFill>
            <a:schemeClr val="accent2"/>
          </a:solidFill>
        </p:grpSpPr>
        <p:sp>
          <p:nvSpPr>
            <p:cNvPr id="19" name="Freeform 43">
              <a:extLst>
                <a:ext uri="{FF2B5EF4-FFF2-40B4-BE49-F238E27FC236}">
                  <a16:creationId xmlns:a16="http://schemas.microsoft.com/office/drawing/2014/main" id="{FE0A265F-E275-90F5-165A-4671E06F9C8A}"/>
                </a:ext>
              </a:extLst>
            </p:cNvPr>
            <p:cNvSpPr>
              <a:spLocks/>
            </p:cNvSpPr>
            <p:nvPr/>
          </p:nvSpPr>
          <p:spPr bwMode="auto">
            <a:xfrm>
              <a:off x="8232775" y="908051"/>
              <a:ext cx="22225" cy="77788"/>
            </a:xfrm>
            <a:custGeom>
              <a:avLst/>
              <a:gdLst>
                <a:gd name="T0" fmla="*/ 3 w 11"/>
                <a:gd name="T1" fmla="*/ 37 h 37"/>
                <a:gd name="T2" fmla="*/ 7 w 11"/>
                <a:gd name="T3" fmla="*/ 37 h 37"/>
                <a:gd name="T4" fmla="*/ 11 w 11"/>
                <a:gd name="T5" fmla="*/ 33 h 37"/>
                <a:gd name="T6" fmla="*/ 11 w 11"/>
                <a:gd name="T7" fmla="*/ 2 h 37"/>
                <a:gd name="T8" fmla="*/ 11 w 11"/>
                <a:gd name="T9" fmla="*/ 0 h 37"/>
                <a:gd name="T10" fmla="*/ 3 w 11"/>
                <a:gd name="T11" fmla="*/ 6 h 37"/>
                <a:gd name="T12" fmla="*/ 0 w 11"/>
                <a:gd name="T13" fmla="*/ 5 h 37"/>
                <a:gd name="T14" fmla="*/ 0 w 11"/>
                <a:gd name="T15" fmla="*/ 33 h 37"/>
                <a:gd name="T16" fmla="*/ 3 w 11"/>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7">
                  <a:moveTo>
                    <a:pt x="3" y="37"/>
                  </a:moveTo>
                  <a:cubicBezTo>
                    <a:pt x="7" y="37"/>
                    <a:pt x="7" y="37"/>
                    <a:pt x="7" y="37"/>
                  </a:cubicBezTo>
                  <a:cubicBezTo>
                    <a:pt x="9" y="37"/>
                    <a:pt x="11" y="35"/>
                    <a:pt x="11" y="33"/>
                  </a:cubicBezTo>
                  <a:cubicBezTo>
                    <a:pt x="11" y="2"/>
                    <a:pt x="11" y="2"/>
                    <a:pt x="11" y="2"/>
                  </a:cubicBezTo>
                  <a:cubicBezTo>
                    <a:pt x="11" y="1"/>
                    <a:pt x="11" y="1"/>
                    <a:pt x="11" y="0"/>
                  </a:cubicBezTo>
                  <a:cubicBezTo>
                    <a:pt x="6" y="4"/>
                    <a:pt x="3" y="6"/>
                    <a:pt x="3" y="6"/>
                  </a:cubicBezTo>
                  <a:cubicBezTo>
                    <a:pt x="2" y="7"/>
                    <a:pt x="1" y="6"/>
                    <a:pt x="0" y="5"/>
                  </a:cubicBezTo>
                  <a:cubicBezTo>
                    <a:pt x="0" y="33"/>
                    <a:pt x="0" y="33"/>
                    <a:pt x="0" y="33"/>
                  </a:cubicBezTo>
                  <a:cubicBezTo>
                    <a:pt x="0" y="35"/>
                    <a:pt x="1" y="37"/>
                    <a:pt x="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20" name="Freeform 44">
              <a:extLst>
                <a:ext uri="{FF2B5EF4-FFF2-40B4-BE49-F238E27FC236}">
                  <a16:creationId xmlns:a16="http://schemas.microsoft.com/office/drawing/2014/main" id="{73763D62-F31F-79C2-998D-7535A2BF63E1}"/>
                </a:ext>
              </a:extLst>
            </p:cNvPr>
            <p:cNvSpPr>
              <a:spLocks/>
            </p:cNvSpPr>
            <p:nvPr/>
          </p:nvSpPr>
          <p:spPr bwMode="auto">
            <a:xfrm>
              <a:off x="8207375" y="784226"/>
              <a:ext cx="298450" cy="241300"/>
            </a:xfrm>
            <a:custGeom>
              <a:avLst/>
              <a:gdLst>
                <a:gd name="T0" fmla="*/ 2 w 142"/>
                <a:gd name="T1" fmla="*/ 115 h 115"/>
                <a:gd name="T2" fmla="*/ 139 w 142"/>
                <a:gd name="T3" fmla="*/ 115 h 115"/>
                <a:gd name="T4" fmla="*/ 142 w 142"/>
                <a:gd name="T5" fmla="*/ 112 h 115"/>
                <a:gd name="T6" fmla="*/ 139 w 142"/>
                <a:gd name="T7" fmla="*/ 108 h 115"/>
                <a:gd name="T8" fmla="*/ 8 w 142"/>
                <a:gd name="T9" fmla="*/ 108 h 115"/>
                <a:gd name="T10" fmla="*/ 5 w 142"/>
                <a:gd name="T11" fmla="*/ 104 h 115"/>
                <a:gd name="T12" fmla="*/ 5 w 142"/>
                <a:gd name="T13" fmla="*/ 4 h 115"/>
                <a:gd name="T14" fmla="*/ 2 w 142"/>
                <a:gd name="T15" fmla="*/ 0 h 115"/>
                <a:gd name="T16" fmla="*/ 0 w 142"/>
                <a:gd name="T17" fmla="*/ 4 h 115"/>
                <a:gd name="T18" fmla="*/ 0 w 142"/>
                <a:gd name="T19" fmla="*/ 112 h 115"/>
                <a:gd name="T20" fmla="*/ 2 w 142"/>
                <a:gd name="T2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15">
                  <a:moveTo>
                    <a:pt x="2" y="115"/>
                  </a:moveTo>
                  <a:cubicBezTo>
                    <a:pt x="139" y="115"/>
                    <a:pt x="139" y="115"/>
                    <a:pt x="139" y="115"/>
                  </a:cubicBezTo>
                  <a:cubicBezTo>
                    <a:pt x="140" y="115"/>
                    <a:pt x="142" y="113"/>
                    <a:pt x="142" y="112"/>
                  </a:cubicBezTo>
                  <a:cubicBezTo>
                    <a:pt x="142" y="110"/>
                    <a:pt x="140" y="108"/>
                    <a:pt x="139" y="108"/>
                  </a:cubicBezTo>
                  <a:cubicBezTo>
                    <a:pt x="8" y="108"/>
                    <a:pt x="8" y="108"/>
                    <a:pt x="8" y="108"/>
                  </a:cubicBezTo>
                  <a:cubicBezTo>
                    <a:pt x="6" y="108"/>
                    <a:pt x="5" y="106"/>
                    <a:pt x="5" y="104"/>
                  </a:cubicBezTo>
                  <a:cubicBezTo>
                    <a:pt x="5" y="4"/>
                    <a:pt x="5" y="4"/>
                    <a:pt x="5" y="4"/>
                  </a:cubicBezTo>
                  <a:cubicBezTo>
                    <a:pt x="5" y="2"/>
                    <a:pt x="4" y="0"/>
                    <a:pt x="2" y="0"/>
                  </a:cubicBezTo>
                  <a:cubicBezTo>
                    <a:pt x="1" y="0"/>
                    <a:pt x="0" y="2"/>
                    <a:pt x="0" y="4"/>
                  </a:cubicBezTo>
                  <a:cubicBezTo>
                    <a:pt x="0" y="112"/>
                    <a:pt x="0" y="112"/>
                    <a:pt x="0" y="112"/>
                  </a:cubicBezTo>
                  <a:cubicBezTo>
                    <a:pt x="0" y="113"/>
                    <a:pt x="1" y="115"/>
                    <a:pt x="2"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21" name="Freeform 45">
              <a:extLst>
                <a:ext uri="{FF2B5EF4-FFF2-40B4-BE49-F238E27FC236}">
                  <a16:creationId xmlns:a16="http://schemas.microsoft.com/office/drawing/2014/main" id="{2B911901-5155-606E-ADC9-DA0059B4DC1B}"/>
                </a:ext>
              </a:extLst>
            </p:cNvPr>
            <p:cNvSpPr>
              <a:spLocks/>
            </p:cNvSpPr>
            <p:nvPr/>
          </p:nvSpPr>
          <p:spPr bwMode="auto">
            <a:xfrm>
              <a:off x="8480425" y="809626"/>
              <a:ext cx="25400" cy="176213"/>
            </a:xfrm>
            <a:custGeom>
              <a:avLst/>
              <a:gdLst>
                <a:gd name="T0" fmla="*/ 9 w 12"/>
                <a:gd name="T1" fmla="*/ 0 h 84"/>
                <a:gd name="T2" fmla="*/ 3 w 12"/>
                <a:gd name="T3" fmla="*/ 9 h 84"/>
                <a:gd name="T4" fmla="*/ 0 w 12"/>
                <a:gd name="T5" fmla="*/ 10 h 84"/>
                <a:gd name="T6" fmla="*/ 0 w 12"/>
                <a:gd name="T7" fmla="*/ 76 h 84"/>
                <a:gd name="T8" fmla="*/ 4 w 12"/>
                <a:gd name="T9" fmla="*/ 84 h 84"/>
                <a:gd name="T10" fmla="*/ 8 w 12"/>
                <a:gd name="T11" fmla="*/ 84 h 84"/>
                <a:gd name="T12" fmla="*/ 12 w 12"/>
                <a:gd name="T13" fmla="*/ 76 h 84"/>
                <a:gd name="T14" fmla="*/ 12 w 12"/>
                <a:gd name="T15" fmla="*/ 8 h 84"/>
                <a:gd name="T16" fmla="*/ 9 w 12"/>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4">
                  <a:moveTo>
                    <a:pt x="9" y="0"/>
                  </a:moveTo>
                  <a:cubicBezTo>
                    <a:pt x="3" y="9"/>
                    <a:pt x="3" y="9"/>
                    <a:pt x="3" y="9"/>
                  </a:cubicBezTo>
                  <a:cubicBezTo>
                    <a:pt x="2" y="10"/>
                    <a:pt x="1" y="10"/>
                    <a:pt x="0" y="10"/>
                  </a:cubicBezTo>
                  <a:cubicBezTo>
                    <a:pt x="0" y="76"/>
                    <a:pt x="0" y="76"/>
                    <a:pt x="0" y="76"/>
                  </a:cubicBezTo>
                  <a:cubicBezTo>
                    <a:pt x="0" y="80"/>
                    <a:pt x="2" y="84"/>
                    <a:pt x="4" y="84"/>
                  </a:cubicBezTo>
                  <a:cubicBezTo>
                    <a:pt x="8" y="84"/>
                    <a:pt x="8" y="84"/>
                    <a:pt x="8" y="84"/>
                  </a:cubicBezTo>
                  <a:cubicBezTo>
                    <a:pt x="10" y="84"/>
                    <a:pt x="12" y="80"/>
                    <a:pt x="12" y="76"/>
                  </a:cubicBezTo>
                  <a:cubicBezTo>
                    <a:pt x="12" y="8"/>
                    <a:pt x="12" y="8"/>
                    <a:pt x="12" y="8"/>
                  </a:cubicBezTo>
                  <a:cubicBezTo>
                    <a:pt x="12" y="4"/>
                    <a:pt x="10"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22" name="Freeform 46">
              <a:extLst>
                <a:ext uri="{FF2B5EF4-FFF2-40B4-BE49-F238E27FC236}">
                  <a16:creationId xmlns:a16="http://schemas.microsoft.com/office/drawing/2014/main" id="{292C60ED-466F-E169-3788-7013E959E79B}"/>
                </a:ext>
              </a:extLst>
            </p:cNvPr>
            <p:cNvSpPr>
              <a:spLocks/>
            </p:cNvSpPr>
            <p:nvPr/>
          </p:nvSpPr>
          <p:spPr bwMode="auto">
            <a:xfrm>
              <a:off x="8232775" y="777876"/>
              <a:ext cx="273050" cy="133350"/>
            </a:xfrm>
            <a:custGeom>
              <a:avLst/>
              <a:gdLst>
                <a:gd name="T0" fmla="*/ 0 w 130"/>
                <a:gd name="T1" fmla="*/ 62 h 63"/>
                <a:gd name="T2" fmla="*/ 2 w 130"/>
                <a:gd name="T3" fmla="*/ 63 h 63"/>
                <a:gd name="T4" fmla="*/ 51 w 130"/>
                <a:gd name="T5" fmla="*/ 28 h 63"/>
                <a:gd name="T6" fmla="*/ 53 w 130"/>
                <a:gd name="T7" fmla="*/ 29 h 63"/>
                <a:gd name="T8" fmla="*/ 61 w 130"/>
                <a:gd name="T9" fmla="*/ 51 h 63"/>
                <a:gd name="T10" fmla="*/ 63 w 130"/>
                <a:gd name="T11" fmla="*/ 52 h 63"/>
                <a:gd name="T12" fmla="*/ 120 w 130"/>
                <a:gd name="T13" fmla="*/ 11 h 63"/>
                <a:gd name="T14" fmla="*/ 117 w 130"/>
                <a:gd name="T15" fmla="*/ 16 h 63"/>
                <a:gd name="T16" fmla="*/ 117 w 130"/>
                <a:gd name="T17" fmla="*/ 19 h 63"/>
                <a:gd name="T18" fmla="*/ 117 w 130"/>
                <a:gd name="T19" fmla="*/ 19 h 63"/>
                <a:gd name="T20" fmla="*/ 120 w 130"/>
                <a:gd name="T21" fmla="*/ 19 h 63"/>
                <a:gd name="T22" fmla="*/ 129 w 130"/>
                <a:gd name="T23" fmla="*/ 4 h 63"/>
                <a:gd name="T24" fmla="*/ 129 w 130"/>
                <a:gd name="T25" fmla="*/ 2 h 63"/>
                <a:gd name="T26" fmla="*/ 128 w 130"/>
                <a:gd name="T27" fmla="*/ 0 h 63"/>
                <a:gd name="T28" fmla="*/ 113 w 130"/>
                <a:gd name="T29" fmla="*/ 3 h 63"/>
                <a:gd name="T30" fmla="*/ 112 w 130"/>
                <a:gd name="T31" fmla="*/ 6 h 63"/>
                <a:gd name="T32" fmla="*/ 112 w 130"/>
                <a:gd name="T33" fmla="*/ 6 h 63"/>
                <a:gd name="T34" fmla="*/ 114 w 130"/>
                <a:gd name="T35" fmla="*/ 8 h 63"/>
                <a:gd name="T36" fmla="*/ 118 w 130"/>
                <a:gd name="T37" fmla="*/ 7 h 63"/>
                <a:gd name="T38" fmla="*/ 65 w 130"/>
                <a:gd name="T39" fmla="*/ 45 h 63"/>
                <a:gd name="T40" fmla="*/ 63 w 130"/>
                <a:gd name="T41" fmla="*/ 44 h 63"/>
                <a:gd name="T42" fmla="*/ 56 w 130"/>
                <a:gd name="T43" fmla="*/ 26 h 63"/>
                <a:gd name="T44" fmla="*/ 54 w 130"/>
                <a:gd name="T45" fmla="*/ 22 h 63"/>
                <a:gd name="T46" fmla="*/ 52 w 130"/>
                <a:gd name="T47" fmla="*/ 22 h 63"/>
                <a:gd name="T48" fmla="*/ 1 w 130"/>
                <a:gd name="T49" fmla="*/ 58 h 63"/>
                <a:gd name="T50" fmla="*/ 0 w 130"/>
                <a:gd name="T51" fmla="*/ 61 h 63"/>
                <a:gd name="T52" fmla="*/ 0 w 130"/>
                <a:gd name="T53"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63">
                  <a:moveTo>
                    <a:pt x="0" y="62"/>
                  </a:moveTo>
                  <a:cubicBezTo>
                    <a:pt x="1" y="63"/>
                    <a:pt x="2" y="63"/>
                    <a:pt x="2" y="63"/>
                  </a:cubicBezTo>
                  <a:cubicBezTo>
                    <a:pt x="51" y="28"/>
                    <a:pt x="51" y="28"/>
                    <a:pt x="51" y="28"/>
                  </a:cubicBezTo>
                  <a:cubicBezTo>
                    <a:pt x="52" y="28"/>
                    <a:pt x="53" y="28"/>
                    <a:pt x="53" y="29"/>
                  </a:cubicBezTo>
                  <a:cubicBezTo>
                    <a:pt x="61" y="51"/>
                    <a:pt x="61" y="51"/>
                    <a:pt x="61" y="51"/>
                  </a:cubicBezTo>
                  <a:cubicBezTo>
                    <a:pt x="62" y="52"/>
                    <a:pt x="63" y="52"/>
                    <a:pt x="63" y="52"/>
                  </a:cubicBezTo>
                  <a:cubicBezTo>
                    <a:pt x="120" y="11"/>
                    <a:pt x="120" y="11"/>
                    <a:pt x="120" y="11"/>
                  </a:cubicBezTo>
                  <a:cubicBezTo>
                    <a:pt x="117" y="16"/>
                    <a:pt x="117" y="16"/>
                    <a:pt x="117" y="16"/>
                  </a:cubicBezTo>
                  <a:cubicBezTo>
                    <a:pt x="116" y="17"/>
                    <a:pt x="117" y="18"/>
                    <a:pt x="117" y="19"/>
                  </a:cubicBezTo>
                  <a:cubicBezTo>
                    <a:pt x="117" y="19"/>
                    <a:pt x="117" y="19"/>
                    <a:pt x="117" y="19"/>
                  </a:cubicBezTo>
                  <a:cubicBezTo>
                    <a:pt x="118" y="20"/>
                    <a:pt x="119" y="20"/>
                    <a:pt x="120" y="19"/>
                  </a:cubicBezTo>
                  <a:cubicBezTo>
                    <a:pt x="129" y="4"/>
                    <a:pt x="129" y="4"/>
                    <a:pt x="129" y="4"/>
                  </a:cubicBezTo>
                  <a:cubicBezTo>
                    <a:pt x="130" y="4"/>
                    <a:pt x="130" y="3"/>
                    <a:pt x="129" y="2"/>
                  </a:cubicBezTo>
                  <a:cubicBezTo>
                    <a:pt x="129" y="1"/>
                    <a:pt x="128" y="0"/>
                    <a:pt x="128" y="0"/>
                  </a:cubicBezTo>
                  <a:cubicBezTo>
                    <a:pt x="113" y="3"/>
                    <a:pt x="113" y="3"/>
                    <a:pt x="113" y="3"/>
                  </a:cubicBezTo>
                  <a:cubicBezTo>
                    <a:pt x="113" y="3"/>
                    <a:pt x="112" y="4"/>
                    <a:pt x="112" y="6"/>
                  </a:cubicBezTo>
                  <a:cubicBezTo>
                    <a:pt x="112" y="6"/>
                    <a:pt x="112" y="6"/>
                    <a:pt x="112" y="6"/>
                  </a:cubicBezTo>
                  <a:cubicBezTo>
                    <a:pt x="112" y="7"/>
                    <a:pt x="113" y="8"/>
                    <a:pt x="114" y="8"/>
                  </a:cubicBezTo>
                  <a:cubicBezTo>
                    <a:pt x="118" y="7"/>
                    <a:pt x="118" y="7"/>
                    <a:pt x="118" y="7"/>
                  </a:cubicBezTo>
                  <a:cubicBezTo>
                    <a:pt x="65" y="45"/>
                    <a:pt x="65" y="45"/>
                    <a:pt x="65" y="45"/>
                  </a:cubicBezTo>
                  <a:cubicBezTo>
                    <a:pt x="64" y="46"/>
                    <a:pt x="63" y="45"/>
                    <a:pt x="63" y="44"/>
                  </a:cubicBezTo>
                  <a:cubicBezTo>
                    <a:pt x="56" y="26"/>
                    <a:pt x="56" y="26"/>
                    <a:pt x="56" y="26"/>
                  </a:cubicBezTo>
                  <a:cubicBezTo>
                    <a:pt x="55" y="25"/>
                    <a:pt x="55" y="23"/>
                    <a:pt x="54" y="22"/>
                  </a:cubicBezTo>
                  <a:cubicBezTo>
                    <a:pt x="54" y="21"/>
                    <a:pt x="53" y="21"/>
                    <a:pt x="52" y="22"/>
                  </a:cubicBezTo>
                  <a:cubicBezTo>
                    <a:pt x="1" y="58"/>
                    <a:pt x="1" y="58"/>
                    <a:pt x="1" y="58"/>
                  </a:cubicBezTo>
                  <a:cubicBezTo>
                    <a:pt x="0" y="59"/>
                    <a:pt x="0" y="60"/>
                    <a:pt x="0" y="61"/>
                  </a:cubicBezTo>
                  <a:lnTo>
                    <a:pt x="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23" name="Freeform 47">
              <a:extLst>
                <a:ext uri="{FF2B5EF4-FFF2-40B4-BE49-F238E27FC236}">
                  <a16:creationId xmlns:a16="http://schemas.microsoft.com/office/drawing/2014/main" id="{1786AE1D-D69A-E35A-011D-0122D2AD75C8}"/>
                </a:ext>
              </a:extLst>
            </p:cNvPr>
            <p:cNvSpPr>
              <a:spLocks/>
            </p:cNvSpPr>
            <p:nvPr/>
          </p:nvSpPr>
          <p:spPr bwMode="auto">
            <a:xfrm>
              <a:off x="8216900" y="1103313"/>
              <a:ext cx="293688" cy="38100"/>
            </a:xfrm>
            <a:custGeom>
              <a:avLst/>
              <a:gdLst>
                <a:gd name="T0" fmla="*/ 125 w 139"/>
                <a:gd name="T1" fmla="*/ 0 h 18"/>
                <a:gd name="T2" fmla="*/ 14 w 139"/>
                <a:gd name="T3" fmla="*/ 0 h 18"/>
                <a:gd name="T4" fmla="*/ 0 w 139"/>
                <a:gd name="T5" fmla="*/ 9 h 18"/>
                <a:gd name="T6" fmla="*/ 14 w 139"/>
                <a:gd name="T7" fmla="*/ 18 h 18"/>
                <a:gd name="T8" fmla="*/ 125 w 139"/>
                <a:gd name="T9" fmla="*/ 18 h 18"/>
                <a:gd name="T10" fmla="*/ 139 w 139"/>
                <a:gd name="T11" fmla="*/ 9 h 18"/>
                <a:gd name="T12" fmla="*/ 125 w 13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39" h="18">
                  <a:moveTo>
                    <a:pt x="125" y="0"/>
                  </a:moveTo>
                  <a:cubicBezTo>
                    <a:pt x="14" y="0"/>
                    <a:pt x="14" y="0"/>
                    <a:pt x="14" y="0"/>
                  </a:cubicBezTo>
                  <a:cubicBezTo>
                    <a:pt x="7" y="0"/>
                    <a:pt x="0" y="4"/>
                    <a:pt x="0" y="9"/>
                  </a:cubicBezTo>
                  <a:cubicBezTo>
                    <a:pt x="0" y="14"/>
                    <a:pt x="7" y="18"/>
                    <a:pt x="14" y="18"/>
                  </a:cubicBezTo>
                  <a:cubicBezTo>
                    <a:pt x="125" y="18"/>
                    <a:pt x="125" y="18"/>
                    <a:pt x="125" y="18"/>
                  </a:cubicBezTo>
                  <a:cubicBezTo>
                    <a:pt x="132" y="18"/>
                    <a:pt x="139" y="14"/>
                    <a:pt x="139" y="9"/>
                  </a:cubicBezTo>
                  <a:cubicBezTo>
                    <a:pt x="139" y="4"/>
                    <a:pt x="132" y="0"/>
                    <a:pt x="1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24" name="Freeform 48">
              <a:extLst>
                <a:ext uri="{FF2B5EF4-FFF2-40B4-BE49-F238E27FC236}">
                  <a16:creationId xmlns:a16="http://schemas.microsoft.com/office/drawing/2014/main" id="{F037613B-B213-F38B-D773-AD51E4B47AD6}"/>
                </a:ext>
              </a:extLst>
            </p:cNvPr>
            <p:cNvSpPr>
              <a:spLocks/>
            </p:cNvSpPr>
            <p:nvPr/>
          </p:nvSpPr>
          <p:spPr bwMode="auto">
            <a:xfrm>
              <a:off x="8216900" y="1182688"/>
              <a:ext cx="293688" cy="36513"/>
            </a:xfrm>
            <a:custGeom>
              <a:avLst/>
              <a:gdLst>
                <a:gd name="T0" fmla="*/ 125 w 139"/>
                <a:gd name="T1" fmla="*/ 0 h 18"/>
                <a:gd name="T2" fmla="*/ 14 w 139"/>
                <a:gd name="T3" fmla="*/ 0 h 18"/>
                <a:gd name="T4" fmla="*/ 0 w 139"/>
                <a:gd name="T5" fmla="*/ 9 h 18"/>
                <a:gd name="T6" fmla="*/ 14 w 139"/>
                <a:gd name="T7" fmla="*/ 18 h 18"/>
                <a:gd name="T8" fmla="*/ 125 w 139"/>
                <a:gd name="T9" fmla="*/ 18 h 18"/>
                <a:gd name="T10" fmla="*/ 139 w 139"/>
                <a:gd name="T11" fmla="*/ 9 h 18"/>
                <a:gd name="T12" fmla="*/ 125 w 13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39" h="18">
                  <a:moveTo>
                    <a:pt x="125" y="0"/>
                  </a:moveTo>
                  <a:cubicBezTo>
                    <a:pt x="14" y="0"/>
                    <a:pt x="14" y="0"/>
                    <a:pt x="14" y="0"/>
                  </a:cubicBezTo>
                  <a:cubicBezTo>
                    <a:pt x="7" y="0"/>
                    <a:pt x="0" y="4"/>
                    <a:pt x="0" y="9"/>
                  </a:cubicBezTo>
                  <a:cubicBezTo>
                    <a:pt x="0" y="14"/>
                    <a:pt x="7" y="18"/>
                    <a:pt x="14" y="18"/>
                  </a:cubicBezTo>
                  <a:cubicBezTo>
                    <a:pt x="125" y="18"/>
                    <a:pt x="125" y="18"/>
                    <a:pt x="125" y="18"/>
                  </a:cubicBezTo>
                  <a:cubicBezTo>
                    <a:pt x="132" y="18"/>
                    <a:pt x="139" y="14"/>
                    <a:pt x="139" y="9"/>
                  </a:cubicBezTo>
                  <a:cubicBezTo>
                    <a:pt x="139" y="4"/>
                    <a:pt x="132" y="0"/>
                    <a:pt x="1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25" name="Freeform 49">
              <a:extLst>
                <a:ext uri="{FF2B5EF4-FFF2-40B4-BE49-F238E27FC236}">
                  <a16:creationId xmlns:a16="http://schemas.microsoft.com/office/drawing/2014/main" id="{00776575-20E4-49D0-6D2D-FB47388E71E8}"/>
                </a:ext>
              </a:extLst>
            </p:cNvPr>
            <p:cNvSpPr>
              <a:spLocks/>
            </p:cNvSpPr>
            <p:nvPr/>
          </p:nvSpPr>
          <p:spPr bwMode="auto">
            <a:xfrm>
              <a:off x="8313738" y="849313"/>
              <a:ext cx="25400" cy="136525"/>
            </a:xfrm>
            <a:custGeom>
              <a:avLst/>
              <a:gdLst>
                <a:gd name="T0" fmla="*/ 0 w 12"/>
                <a:gd name="T1" fmla="*/ 59 h 65"/>
                <a:gd name="T2" fmla="*/ 4 w 12"/>
                <a:gd name="T3" fmla="*/ 65 h 65"/>
                <a:gd name="T4" fmla="*/ 8 w 12"/>
                <a:gd name="T5" fmla="*/ 65 h 65"/>
                <a:gd name="T6" fmla="*/ 12 w 12"/>
                <a:gd name="T7" fmla="*/ 59 h 65"/>
                <a:gd name="T8" fmla="*/ 12 w 12"/>
                <a:gd name="T9" fmla="*/ 4 h 65"/>
                <a:gd name="T10" fmla="*/ 11 w 12"/>
                <a:gd name="T11" fmla="*/ 0 h 65"/>
                <a:gd name="T12" fmla="*/ 0 w 12"/>
                <a:gd name="T13" fmla="*/ 8 h 65"/>
                <a:gd name="T14" fmla="*/ 0 w 12"/>
                <a:gd name="T15" fmla="*/ 59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5">
                  <a:moveTo>
                    <a:pt x="0" y="59"/>
                  </a:moveTo>
                  <a:cubicBezTo>
                    <a:pt x="0" y="62"/>
                    <a:pt x="2" y="65"/>
                    <a:pt x="4" y="65"/>
                  </a:cubicBezTo>
                  <a:cubicBezTo>
                    <a:pt x="8" y="65"/>
                    <a:pt x="8" y="65"/>
                    <a:pt x="8" y="65"/>
                  </a:cubicBezTo>
                  <a:cubicBezTo>
                    <a:pt x="10" y="65"/>
                    <a:pt x="12" y="62"/>
                    <a:pt x="12" y="59"/>
                  </a:cubicBezTo>
                  <a:cubicBezTo>
                    <a:pt x="12" y="4"/>
                    <a:pt x="12" y="4"/>
                    <a:pt x="12" y="4"/>
                  </a:cubicBezTo>
                  <a:cubicBezTo>
                    <a:pt x="12" y="3"/>
                    <a:pt x="11" y="1"/>
                    <a:pt x="11" y="0"/>
                  </a:cubicBezTo>
                  <a:cubicBezTo>
                    <a:pt x="9" y="2"/>
                    <a:pt x="5" y="5"/>
                    <a:pt x="0" y="8"/>
                  </a:cubicBez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26" name="Freeform 50">
              <a:extLst>
                <a:ext uri="{FF2B5EF4-FFF2-40B4-BE49-F238E27FC236}">
                  <a16:creationId xmlns:a16="http://schemas.microsoft.com/office/drawing/2014/main" id="{4BF29CC5-8E7F-301F-3932-EDF95C7E0ED1}"/>
                </a:ext>
              </a:extLst>
            </p:cNvPr>
            <p:cNvSpPr>
              <a:spLocks/>
            </p:cNvSpPr>
            <p:nvPr/>
          </p:nvSpPr>
          <p:spPr bwMode="auto">
            <a:xfrm>
              <a:off x="8356600" y="887413"/>
              <a:ext cx="23813" cy="98425"/>
            </a:xfrm>
            <a:custGeom>
              <a:avLst/>
              <a:gdLst>
                <a:gd name="T0" fmla="*/ 1 w 11"/>
                <a:gd name="T1" fmla="*/ 3 h 47"/>
                <a:gd name="T2" fmla="*/ 0 w 11"/>
                <a:gd name="T3" fmla="*/ 1 h 47"/>
                <a:gd name="T4" fmla="*/ 0 w 11"/>
                <a:gd name="T5" fmla="*/ 1 h 47"/>
                <a:gd name="T6" fmla="*/ 0 w 11"/>
                <a:gd name="T7" fmla="*/ 42 h 47"/>
                <a:gd name="T8" fmla="*/ 3 w 11"/>
                <a:gd name="T9" fmla="*/ 47 h 47"/>
                <a:gd name="T10" fmla="*/ 8 w 11"/>
                <a:gd name="T11" fmla="*/ 47 h 47"/>
                <a:gd name="T12" fmla="*/ 11 w 11"/>
                <a:gd name="T13" fmla="*/ 42 h 47"/>
                <a:gd name="T14" fmla="*/ 11 w 11"/>
                <a:gd name="T15" fmla="*/ 1 h 47"/>
                <a:gd name="T16" fmla="*/ 11 w 11"/>
                <a:gd name="T17" fmla="*/ 0 h 47"/>
                <a:gd name="T18" fmla="*/ 5 w 11"/>
                <a:gd name="T19" fmla="*/ 5 h 47"/>
                <a:gd name="T20" fmla="*/ 1 w 11"/>
                <a:gd name="T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47">
                  <a:moveTo>
                    <a:pt x="1" y="3"/>
                  </a:moveTo>
                  <a:cubicBezTo>
                    <a:pt x="1" y="3"/>
                    <a:pt x="0" y="2"/>
                    <a:pt x="0" y="1"/>
                  </a:cubicBezTo>
                  <a:cubicBezTo>
                    <a:pt x="0" y="1"/>
                    <a:pt x="0" y="1"/>
                    <a:pt x="0" y="1"/>
                  </a:cubicBezTo>
                  <a:cubicBezTo>
                    <a:pt x="0" y="42"/>
                    <a:pt x="0" y="42"/>
                    <a:pt x="0" y="42"/>
                  </a:cubicBezTo>
                  <a:cubicBezTo>
                    <a:pt x="0" y="45"/>
                    <a:pt x="1" y="47"/>
                    <a:pt x="3" y="47"/>
                  </a:cubicBezTo>
                  <a:cubicBezTo>
                    <a:pt x="8" y="47"/>
                    <a:pt x="8" y="47"/>
                    <a:pt x="8" y="47"/>
                  </a:cubicBezTo>
                  <a:cubicBezTo>
                    <a:pt x="10" y="47"/>
                    <a:pt x="11" y="45"/>
                    <a:pt x="11" y="42"/>
                  </a:cubicBezTo>
                  <a:cubicBezTo>
                    <a:pt x="11" y="1"/>
                    <a:pt x="11" y="1"/>
                    <a:pt x="11" y="1"/>
                  </a:cubicBezTo>
                  <a:cubicBezTo>
                    <a:pt x="11" y="0"/>
                    <a:pt x="11" y="0"/>
                    <a:pt x="11" y="0"/>
                  </a:cubicBezTo>
                  <a:cubicBezTo>
                    <a:pt x="8" y="3"/>
                    <a:pt x="5" y="5"/>
                    <a:pt x="5" y="5"/>
                  </a:cubicBezTo>
                  <a:cubicBezTo>
                    <a:pt x="3" y="6"/>
                    <a:pt x="1" y="5"/>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27" name="Freeform 51">
              <a:extLst>
                <a:ext uri="{FF2B5EF4-FFF2-40B4-BE49-F238E27FC236}">
                  <a16:creationId xmlns:a16="http://schemas.microsoft.com/office/drawing/2014/main" id="{A9B6AED9-398A-3CF4-94C1-28EB69411C91}"/>
                </a:ext>
              </a:extLst>
            </p:cNvPr>
            <p:cNvSpPr>
              <a:spLocks/>
            </p:cNvSpPr>
            <p:nvPr/>
          </p:nvSpPr>
          <p:spPr bwMode="auto">
            <a:xfrm>
              <a:off x="8272463" y="879476"/>
              <a:ext cx="25400" cy="106363"/>
            </a:xfrm>
            <a:custGeom>
              <a:avLst/>
              <a:gdLst>
                <a:gd name="T0" fmla="*/ 0 w 12"/>
                <a:gd name="T1" fmla="*/ 46 h 51"/>
                <a:gd name="T2" fmla="*/ 4 w 12"/>
                <a:gd name="T3" fmla="*/ 51 h 51"/>
                <a:gd name="T4" fmla="*/ 8 w 12"/>
                <a:gd name="T5" fmla="*/ 51 h 51"/>
                <a:gd name="T6" fmla="*/ 12 w 12"/>
                <a:gd name="T7" fmla="*/ 46 h 51"/>
                <a:gd name="T8" fmla="*/ 12 w 12"/>
                <a:gd name="T9" fmla="*/ 3 h 51"/>
                <a:gd name="T10" fmla="*/ 11 w 12"/>
                <a:gd name="T11" fmla="*/ 0 h 51"/>
                <a:gd name="T12" fmla="*/ 0 w 12"/>
                <a:gd name="T13" fmla="*/ 8 h 51"/>
                <a:gd name="T14" fmla="*/ 0 w 12"/>
                <a:gd name="T15" fmla="*/ 46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1">
                  <a:moveTo>
                    <a:pt x="0" y="46"/>
                  </a:moveTo>
                  <a:cubicBezTo>
                    <a:pt x="0" y="49"/>
                    <a:pt x="2" y="51"/>
                    <a:pt x="4" y="51"/>
                  </a:cubicBezTo>
                  <a:cubicBezTo>
                    <a:pt x="8" y="51"/>
                    <a:pt x="8" y="51"/>
                    <a:pt x="8" y="51"/>
                  </a:cubicBezTo>
                  <a:cubicBezTo>
                    <a:pt x="10" y="51"/>
                    <a:pt x="12" y="49"/>
                    <a:pt x="12" y="46"/>
                  </a:cubicBezTo>
                  <a:cubicBezTo>
                    <a:pt x="12" y="3"/>
                    <a:pt x="12" y="3"/>
                    <a:pt x="12" y="3"/>
                  </a:cubicBezTo>
                  <a:cubicBezTo>
                    <a:pt x="12" y="2"/>
                    <a:pt x="12" y="1"/>
                    <a:pt x="11" y="0"/>
                  </a:cubicBezTo>
                  <a:cubicBezTo>
                    <a:pt x="8" y="3"/>
                    <a:pt x="4" y="6"/>
                    <a:pt x="0" y="8"/>
                  </a:cubicBez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28" name="Freeform 52">
              <a:extLst>
                <a:ext uri="{FF2B5EF4-FFF2-40B4-BE49-F238E27FC236}">
                  <a16:creationId xmlns:a16="http://schemas.microsoft.com/office/drawing/2014/main" id="{05C80407-F14A-42EB-270E-03C627709603}"/>
                </a:ext>
              </a:extLst>
            </p:cNvPr>
            <p:cNvSpPr>
              <a:spLocks/>
            </p:cNvSpPr>
            <p:nvPr/>
          </p:nvSpPr>
          <p:spPr bwMode="auto">
            <a:xfrm>
              <a:off x="8439150" y="830263"/>
              <a:ext cx="25400" cy="155575"/>
            </a:xfrm>
            <a:custGeom>
              <a:avLst/>
              <a:gdLst>
                <a:gd name="T0" fmla="*/ 0 w 12"/>
                <a:gd name="T1" fmla="*/ 67 h 74"/>
                <a:gd name="T2" fmla="*/ 4 w 12"/>
                <a:gd name="T3" fmla="*/ 74 h 74"/>
                <a:gd name="T4" fmla="*/ 8 w 12"/>
                <a:gd name="T5" fmla="*/ 74 h 74"/>
                <a:gd name="T6" fmla="*/ 12 w 12"/>
                <a:gd name="T7" fmla="*/ 67 h 74"/>
                <a:gd name="T8" fmla="*/ 12 w 12"/>
                <a:gd name="T9" fmla="*/ 4 h 74"/>
                <a:gd name="T10" fmla="*/ 11 w 12"/>
                <a:gd name="T11" fmla="*/ 0 h 74"/>
                <a:gd name="T12" fmla="*/ 0 w 12"/>
                <a:gd name="T13" fmla="*/ 7 h 74"/>
                <a:gd name="T14" fmla="*/ 0 w 12"/>
                <a:gd name="T15" fmla="*/ 67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4">
                  <a:moveTo>
                    <a:pt x="0" y="67"/>
                  </a:moveTo>
                  <a:cubicBezTo>
                    <a:pt x="0" y="71"/>
                    <a:pt x="2" y="74"/>
                    <a:pt x="4" y="74"/>
                  </a:cubicBezTo>
                  <a:cubicBezTo>
                    <a:pt x="8" y="74"/>
                    <a:pt x="8" y="74"/>
                    <a:pt x="8" y="74"/>
                  </a:cubicBezTo>
                  <a:cubicBezTo>
                    <a:pt x="10" y="74"/>
                    <a:pt x="12" y="71"/>
                    <a:pt x="12" y="67"/>
                  </a:cubicBezTo>
                  <a:cubicBezTo>
                    <a:pt x="12" y="4"/>
                    <a:pt x="12" y="4"/>
                    <a:pt x="12" y="4"/>
                  </a:cubicBezTo>
                  <a:cubicBezTo>
                    <a:pt x="12" y="3"/>
                    <a:pt x="12" y="1"/>
                    <a:pt x="11" y="0"/>
                  </a:cubicBezTo>
                  <a:cubicBezTo>
                    <a:pt x="8" y="2"/>
                    <a:pt x="4" y="5"/>
                    <a:pt x="0" y="7"/>
                  </a:cubicBez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29" name="Freeform 53">
              <a:extLst>
                <a:ext uri="{FF2B5EF4-FFF2-40B4-BE49-F238E27FC236}">
                  <a16:creationId xmlns:a16="http://schemas.microsoft.com/office/drawing/2014/main" id="{793697F2-6E52-A743-1767-1BA99EBC36BB}"/>
                </a:ext>
              </a:extLst>
            </p:cNvPr>
            <p:cNvSpPr>
              <a:spLocks/>
            </p:cNvSpPr>
            <p:nvPr/>
          </p:nvSpPr>
          <p:spPr bwMode="auto">
            <a:xfrm>
              <a:off x="8399463" y="860426"/>
              <a:ext cx="22225" cy="125413"/>
            </a:xfrm>
            <a:custGeom>
              <a:avLst/>
              <a:gdLst>
                <a:gd name="T0" fmla="*/ 0 w 11"/>
                <a:gd name="T1" fmla="*/ 54 h 60"/>
                <a:gd name="T2" fmla="*/ 3 w 11"/>
                <a:gd name="T3" fmla="*/ 60 h 60"/>
                <a:gd name="T4" fmla="*/ 7 w 11"/>
                <a:gd name="T5" fmla="*/ 60 h 60"/>
                <a:gd name="T6" fmla="*/ 11 w 11"/>
                <a:gd name="T7" fmla="*/ 54 h 60"/>
                <a:gd name="T8" fmla="*/ 11 w 11"/>
                <a:gd name="T9" fmla="*/ 3 h 60"/>
                <a:gd name="T10" fmla="*/ 10 w 11"/>
                <a:gd name="T11" fmla="*/ 0 h 60"/>
                <a:gd name="T12" fmla="*/ 0 w 11"/>
                <a:gd name="T13" fmla="*/ 8 h 60"/>
                <a:gd name="T14" fmla="*/ 0 w 11"/>
                <a:gd name="T15" fmla="*/ 54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0">
                  <a:moveTo>
                    <a:pt x="0" y="54"/>
                  </a:moveTo>
                  <a:cubicBezTo>
                    <a:pt x="0" y="57"/>
                    <a:pt x="1" y="60"/>
                    <a:pt x="3" y="60"/>
                  </a:cubicBezTo>
                  <a:cubicBezTo>
                    <a:pt x="7" y="60"/>
                    <a:pt x="7" y="60"/>
                    <a:pt x="7" y="60"/>
                  </a:cubicBezTo>
                  <a:cubicBezTo>
                    <a:pt x="9" y="60"/>
                    <a:pt x="11" y="57"/>
                    <a:pt x="11" y="54"/>
                  </a:cubicBezTo>
                  <a:cubicBezTo>
                    <a:pt x="11" y="3"/>
                    <a:pt x="11" y="3"/>
                    <a:pt x="11" y="3"/>
                  </a:cubicBezTo>
                  <a:cubicBezTo>
                    <a:pt x="11" y="2"/>
                    <a:pt x="11" y="1"/>
                    <a:pt x="10" y="0"/>
                  </a:cubicBezTo>
                  <a:cubicBezTo>
                    <a:pt x="7" y="2"/>
                    <a:pt x="3" y="5"/>
                    <a:pt x="0" y="8"/>
                  </a:cubicBez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30" name="Freeform 54">
              <a:extLst>
                <a:ext uri="{FF2B5EF4-FFF2-40B4-BE49-F238E27FC236}">
                  <a16:creationId xmlns:a16="http://schemas.microsoft.com/office/drawing/2014/main" id="{9FE92B29-C1AD-4962-F71E-0197314B3B5C}"/>
                </a:ext>
              </a:extLst>
            </p:cNvPr>
            <p:cNvSpPr>
              <a:spLocks noEditPoints="1"/>
            </p:cNvSpPr>
            <p:nvPr/>
          </p:nvSpPr>
          <p:spPr bwMode="auto">
            <a:xfrm>
              <a:off x="7788275" y="698501"/>
              <a:ext cx="873126" cy="1047750"/>
            </a:xfrm>
            <a:custGeom>
              <a:avLst/>
              <a:gdLst>
                <a:gd name="T0" fmla="*/ 413 w 415"/>
                <a:gd name="T1" fmla="*/ 480 h 498"/>
                <a:gd name="T2" fmla="*/ 345 w 415"/>
                <a:gd name="T3" fmla="*/ 294 h 498"/>
                <a:gd name="T4" fmla="*/ 371 w 415"/>
                <a:gd name="T5" fmla="*/ 294 h 498"/>
                <a:gd name="T6" fmla="*/ 391 w 415"/>
                <a:gd name="T7" fmla="*/ 274 h 498"/>
                <a:gd name="T8" fmla="*/ 391 w 415"/>
                <a:gd name="T9" fmla="*/ 20 h 498"/>
                <a:gd name="T10" fmla="*/ 371 w 415"/>
                <a:gd name="T11" fmla="*/ 0 h 498"/>
                <a:gd name="T12" fmla="*/ 311 w 415"/>
                <a:gd name="T13" fmla="*/ 0 h 498"/>
                <a:gd name="T14" fmla="*/ 103 w 415"/>
                <a:gd name="T15" fmla="*/ 0 h 498"/>
                <a:gd name="T16" fmla="*/ 44 w 415"/>
                <a:gd name="T17" fmla="*/ 0 h 498"/>
                <a:gd name="T18" fmla="*/ 23 w 415"/>
                <a:gd name="T19" fmla="*/ 20 h 498"/>
                <a:gd name="T20" fmla="*/ 23 w 415"/>
                <a:gd name="T21" fmla="*/ 274 h 498"/>
                <a:gd name="T22" fmla="*/ 44 w 415"/>
                <a:gd name="T23" fmla="*/ 294 h 498"/>
                <a:gd name="T24" fmla="*/ 70 w 415"/>
                <a:gd name="T25" fmla="*/ 294 h 498"/>
                <a:gd name="T26" fmla="*/ 2 w 415"/>
                <a:gd name="T27" fmla="*/ 480 h 498"/>
                <a:gd name="T28" fmla="*/ 8 w 415"/>
                <a:gd name="T29" fmla="*/ 493 h 498"/>
                <a:gd name="T30" fmla="*/ 15 w 415"/>
                <a:gd name="T31" fmla="*/ 496 h 498"/>
                <a:gd name="T32" fmla="*/ 28 w 415"/>
                <a:gd name="T33" fmla="*/ 490 h 498"/>
                <a:gd name="T34" fmla="*/ 99 w 415"/>
                <a:gd name="T35" fmla="*/ 294 h 498"/>
                <a:gd name="T36" fmla="*/ 192 w 415"/>
                <a:gd name="T37" fmla="*/ 294 h 498"/>
                <a:gd name="T38" fmla="*/ 193 w 415"/>
                <a:gd name="T39" fmla="*/ 294 h 498"/>
                <a:gd name="T40" fmla="*/ 193 w 415"/>
                <a:gd name="T41" fmla="*/ 409 h 498"/>
                <a:gd name="T42" fmla="*/ 203 w 415"/>
                <a:gd name="T43" fmla="*/ 415 h 498"/>
                <a:gd name="T44" fmla="*/ 204 w 415"/>
                <a:gd name="T45" fmla="*/ 415 h 498"/>
                <a:gd name="T46" fmla="*/ 211 w 415"/>
                <a:gd name="T47" fmla="*/ 415 h 498"/>
                <a:gd name="T48" fmla="*/ 211 w 415"/>
                <a:gd name="T49" fmla="*/ 415 h 498"/>
                <a:gd name="T50" fmla="*/ 221 w 415"/>
                <a:gd name="T51" fmla="*/ 409 h 498"/>
                <a:gd name="T52" fmla="*/ 221 w 415"/>
                <a:gd name="T53" fmla="*/ 294 h 498"/>
                <a:gd name="T54" fmla="*/ 223 w 415"/>
                <a:gd name="T55" fmla="*/ 294 h 498"/>
                <a:gd name="T56" fmla="*/ 315 w 415"/>
                <a:gd name="T57" fmla="*/ 294 h 498"/>
                <a:gd name="T58" fmla="*/ 387 w 415"/>
                <a:gd name="T59" fmla="*/ 490 h 498"/>
                <a:gd name="T60" fmla="*/ 400 w 415"/>
                <a:gd name="T61" fmla="*/ 496 h 498"/>
                <a:gd name="T62" fmla="*/ 406 w 415"/>
                <a:gd name="T63" fmla="*/ 493 h 498"/>
                <a:gd name="T64" fmla="*/ 413 w 415"/>
                <a:gd name="T65" fmla="*/ 480 h 498"/>
                <a:gd name="T66" fmla="*/ 222 w 415"/>
                <a:gd name="T67" fmla="*/ 274 h 498"/>
                <a:gd name="T68" fmla="*/ 192 w 415"/>
                <a:gd name="T69" fmla="*/ 274 h 498"/>
                <a:gd name="T70" fmla="*/ 44 w 415"/>
                <a:gd name="T71" fmla="*/ 274 h 498"/>
                <a:gd name="T72" fmla="*/ 44 w 415"/>
                <a:gd name="T73" fmla="*/ 20 h 498"/>
                <a:gd name="T74" fmla="*/ 116 w 415"/>
                <a:gd name="T75" fmla="*/ 20 h 498"/>
                <a:gd name="T76" fmla="*/ 298 w 415"/>
                <a:gd name="T77" fmla="*/ 20 h 498"/>
                <a:gd name="T78" fmla="*/ 371 w 415"/>
                <a:gd name="T79" fmla="*/ 20 h 498"/>
                <a:gd name="T80" fmla="*/ 371 w 415"/>
                <a:gd name="T81" fmla="*/ 274 h 498"/>
                <a:gd name="T82" fmla="*/ 222 w 415"/>
                <a:gd name="T83" fmla="*/ 27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5" h="498">
                  <a:moveTo>
                    <a:pt x="413" y="480"/>
                  </a:moveTo>
                  <a:cubicBezTo>
                    <a:pt x="345" y="294"/>
                    <a:pt x="345" y="294"/>
                    <a:pt x="345" y="294"/>
                  </a:cubicBezTo>
                  <a:cubicBezTo>
                    <a:pt x="371" y="294"/>
                    <a:pt x="371" y="294"/>
                    <a:pt x="371" y="294"/>
                  </a:cubicBezTo>
                  <a:cubicBezTo>
                    <a:pt x="382" y="294"/>
                    <a:pt x="391" y="285"/>
                    <a:pt x="391" y="274"/>
                  </a:cubicBezTo>
                  <a:cubicBezTo>
                    <a:pt x="391" y="20"/>
                    <a:pt x="391" y="20"/>
                    <a:pt x="391" y="20"/>
                  </a:cubicBezTo>
                  <a:cubicBezTo>
                    <a:pt x="391" y="9"/>
                    <a:pt x="382" y="0"/>
                    <a:pt x="371" y="0"/>
                  </a:cubicBezTo>
                  <a:cubicBezTo>
                    <a:pt x="311" y="0"/>
                    <a:pt x="311" y="0"/>
                    <a:pt x="311" y="0"/>
                  </a:cubicBezTo>
                  <a:cubicBezTo>
                    <a:pt x="103" y="0"/>
                    <a:pt x="103" y="0"/>
                    <a:pt x="103" y="0"/>
                  </a:cubicBezTo>
                  <a:cubicBezTo>
                    <a:pt x="44" y="0"/>
                    <a:pt x="44" y="0"/>
                    <a:pt x="44" y="0"/>
                  </a:cubicBezTo>
                  <a:cubicBezTo>
                    <a:pt x="32" y="0"/>
                    <a:pt x="23" y="9"/>
                    <a:pt x="23" y="20"/>
                  </a:cubicBezTo>
                  <a:cubicBezTo>
                    <a:pt x="23" y="274"/>
                    <a:pt x="23" y="274"/>
                    <a:pt x="23" y="274"/>
                  </a:cubicBezTo>
                  <a:cubicBezTo>
                    <a:pt x="23" y="285"/>
                    <a:pt x="32" y="294"/>
                    <a:pt x="44" y="294"/>
                  </a:cubicBezTo>
                  <a:cubicBezTo>
                    <a:pt x="70" y="294"/>
                    <a:pt x="70" y="294"/>
                    <a:pt x="70" y="294"/>
                  </a:cubicBezTo>
                  <a:cubicBezTo>
                    <a:pt x="2" y="480"/>
                    <a:pt x="2" y="480"/>
                    <a:pt x="2" y="480"/>
                  </a:cubicBezTo>
                  <a:cubicBezTo>
                    <a:pt x="0" y="486"/>
                    <a:pt x="3" y="492"/>
                    <a:pt x="8" y="493"/>
                  </a:cubicBezTo>
                  <a:cubicBezTo>
                    <a:pt x="15" y="496"/>
                    <a:pt x="15" y="496"/>
                    <a:pt x="15" y="496"/>
                  </a:cubicBezTo>
                  <a:cubicBezTo>
                    <a:pt x="20" y="498"/>
                    <a:pt x="26" y="495"/>
                    <a:pt x="28" y="490"/>
                  </a:cubicBezTo>
                  <a:cubicBezTo>
                    <a:pt x="99" y="294"/>
                    <a:pt x="99" y="294"/>
                    <a:pt x="99" y="294"/>
                  </a:cubicBezTo>
                  <a:cubicBezTo>
                    <a:pt x="192" y="294"/>
                    <a:pt x="192" y="294"/>
                    <a:pt x="192" y="294"/>
                  </a:cubicBezTo>
                  <a:cubicBezTo>
                    <a:pt x="193" y="294"/>
                    <a:pt x="193" y="294"/>
                    <a:pt x="193" y="294"/>
                  </a:cubicBezTo>
                  <a:cubicBezTo>
                    <a:pt x="193" y="409"/>
                    <a:pt x="193" y="409"/>
                    <a:pt x="193" y="409"/>
                  </a:cubicBezTo>
                  <a:cubicBezTo>
                    <a:pt x="193" y="412"/>
                    <a:pt x="198" y="415"/>
                    <a:pt x="203" y="415"/>
                  </a:cubicBezTo>
                  <a:cubicBezTo>
                    <a:pt x="204" y="415"/>
                    <a:pt x="204" y="415"/>
                    <a:pt x="204" y="415"/>
                  </a:cubicBezTo>
                  <a:cubicBezTo>
                    <a:pt x="211" y="415"/>
                    <a:pt x="211" y="415"/>
                    <a:pt x="211" y="415"/>
                  </a:cubicBezTo>
                  <a:cubicBezTo>
                    <a:pt x="211" y="415"/>
                    <a:pt x="211" y="415"/>
                    <a:pt x="211" y="415"/>
                  </a:cubicBezTo>
                  <a:cubicBezTo>
                    <a:pt x="217" y="415"/>
                    <a:pt x="221" y="412"/>
                    <a:pt x="221" y="409"/>
                  </a:cubicBezTo>
                  <a:cubicBezTo>
                    <a:pt x="221" y="294"/>
                    <a:pt x="221" y="294"/>
                    <a:pt x="221" y="294"/>
                  </a:cubicBezTo>
                  <a:cubicBezTo>
                    <a:pt x="223" y="294"/>
                    <a:pt x="223" y="294"/>
                    <a:pt x="223" y="294"/>
                  </a:cubicBezTo>
                  <a:cubicBezTo>
                    <a:pt x="315" y="294"/>
                    <a:pt x="315" y="294"/>
                    <a:pt x="315" y="294"/>
                  </a:cubicBezTo>
                  <a:cubicBezTo>
                    <a:pt x="387" y="490"/>
                    <a:pt x="387" y="490"/>
                    <a:pt x="387" y="490"/>
                  </a:cubicBezTo>
                  <a:cubicBezTo>
                    <a:pt x="389" y="495"/>
                    <a:pt x="395" y="498"/>
                    <a:pt x="400" y="496"/>
                  </a:cubicBezTo>
                  <a:cubicBezTo>
                    <a:pt x="406" y="493"/>
                    <a:pt x="406" y="493"/>
                    <a:pt x="406" y="493"/>
                  </a:cubicBezTo>
                  <a:cubicBezTo>
                    <a:pt x="412" y="492"/>
                    <a:pt x="415" y="486"/>
                    <a:pt x="413" y="480"/>
                  </a:cubicBezTo>
                  <a:close/>
                  <a:moveTo>
                    <a:pt x="222" y="274"/>
                  </a:moveTo>
                  <a:cubicBezTo>
                    <a:pt x="192" y="274"/>
                    <a:pt x="192" y="274"/>
                    <a:pt x="192" y="274"/>
                  </a:cubicBezTo>
                  <a:cubicBezTo>
                    <a:pt x="44" y="274"/>
                    <a:pt x="44" y="274"/>
                    <a:pt x="44" y="274"/>
                  </a:cubicBezTo>
                  <a:cubicBezTo>
                    <a:pt x="44" y="20"/>
                    <a:pt x="44" y="20"/>
                    <a:pt x="44" y="20"/>
                  </a:cubicBezTo>
                  <a:cubicBezTo>
                    <a:pt x="116" y="20"/>
                    <a:pt x="116" y="20"/>
                    <a:pt x="116" y="20"/>
                  </a:cubicBezTo>
                  <a:cubicBezTo>
                    <a:pt x="298" y="20"/>
                    <a:pt x="298" y="20"/>
                    <a:pt x="298" y="20"/>
                  </a:cubicBezTo>
                  <a:cubicBezTo>
                    <a:pt x="371" y="20"/>
                    <a:pt x="371" y="20"/>
                    <a:pt x="371" y="20"/>
                  </a:cubicBezTo>
                  <a:cubicBezTo>
                    <a:pt x="371" y="274"/>
                    <a:pt x="371" y="274"/>
                    <a:pt x="371" y="274"/>
                  </a:cubicBezTo>
                  <a:lnTo>
                    <a:pt x="22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31" name="Freeform 55">
              <a:extLst>
                <a:ext uri="{FF2B5EF4-FFF2-40B4-BE49-F238E27FC236}">
                  <a16:creationId xmlns:a16="http://schemas.microsoft.com/office/drawing/2014/main" id="{440EC2AB-024C-91D1-3BA8-6B4208062D55}"/>
                </a:ext>
              </a:extLst>
            </p:cNvPr>
            <p:cNvSpPr>
              <a:spLocks/>
            </p:cNvSpPr>
            <p:nvPr/>
          </p:nvSpPr>
          <p:spPr bwMode="auto">
            <a:xfrm>
              <a:off x="7908925" y="795338"/>
              <a:ext cx="273050" cy="38100"/>
            </a:xfrm>
            <a:custGeom>
              <a:avLst/>
              <a:gdLst>
                <a:gd name="T0" fmla="*/ 116 w 130"/>
                <a:gd name="T1" fmla="*/ 0 h 18"/>
                <a:gd name="T2" fmla="*/ 14 w 130"/>
                <a:gd name="T3" fmla="*/ 0 h 18"/>
                <a:gd name="T4" fmla="*/ 0 w 130"/>
                <a:gd name="T5" fmla="*/ 9 h 18"/>
                <a:gd name="T6" fmla="*/ 14 w 130"/>
                <a:gd name="T7" fmla="*/ 18 h 18"/>
                <a:gd name="T8" fmla="*/ 116 w 130"/>
                <a:gd name="T9" fmla="*/ 18 h 18"/>
                <a:gd name="T10" fmla="*/ 130 w 130"/>
                <a:gd name="T11" fmla="*/ 9 h 18"/>
                <a:gd name="T12" fmla="*/ 116 w 13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30" h="18">
                  <a:moveTo>
                    <a:pt x="116" y="0"/>
                  </a:moveTo>
                  <a:cubicBezTo>
                    <a:pt x="14" y="0"/>
                    <a:pt x="14" y="0"/>
                    <a:pt x="14" y="0"/>
                  </a:cubicBezTo>
                  <a:cubicBezTo>
                    <a:pt x="6" y="0"/>
                    <a:pt x="0" y="4"/>
                    <a:pt x="0" y="9"/>
                  </a:cubicBezTo>
                  <a:cubicBezTo>
                    <a:pt x="0" y="14"/>
                    <a:pt x="6" y="18"/>
                    <a:pt x="14" y="18"/>
                  </a:cubicBezTo>
                  <a:cubicBezTo>
                    <a:pt x="116" y="18"/>
                    <a:pt x="116" y="18"/>
                    <a:pt x="116" y="18"/>
                  </a:cubicBezTo>
                  <a:cubicBezTo>
                    <a:pt x="124" y="18"/>
                    <a:pt x="130" y="14"/>
                    <a:pt x="130" y="9"/>
                  </a:cubicBezTo>
                  <a:cubicBezTo>
                    <a:pt x="130" y="4"/>
                    <a:pt x="124" y="0"/>
                    <a:pt x="1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32" name="Freeform 56">
              <a:extLst>
                <a:ext uri="{FF2B5EF4-FFF2-40B4-BE49-F238E27FC236}">
                  <a16:creationId xmlns:a16="http://schemas.microsoft.com/office/drawing/2014/main" id="{873EBD99-271D-3ABB-C5EF-8B7FAAB959FD}"/>
                </a:ext>
              </a:extLst>
            </p:cNvPr>
            <p:cNvSpPr>
              <a:spLocks/>
            </p:cNvSpPr>
            <p:nvPr/>
          </p:nvSpPr>
          <p:spPr bwMode="auto">
            <a:xfrm>
              <a:off x="7908925" y="869951"/>
              <a:ext cx="273050" cy="41275"/>
            </a:xfrm>
            <a:custGeom>
              <a:avLst/>
              <a:gdLst>
                <a:gd name="T0" fmla="*/ 116 w 130"/>
                <a:gd name="T1" fmla="*/ 0 h 19"/>
                <a:gd name="T2" fmla="*/ 14 w 130"/>
                <a:gd name="T3" fmla="*/ 0 h 19"/>
                <a:gd name="T4" fmla="*/ 0 w 130"/>
                <a:gd name="T5" fmla="*/ 10 h 19"/>
                <a:gd name="T6" fmla="*/ 14 w 130"/>
                <a:gd name="T7" fmla="*/ 19 h 19"/>
                <a:gd name="T8" fmla="*/ 116 w 130"/>
                <a:gd name="T9" fmla="*/ 19 h 19"/>
                <a:gd name="T10" fmla="*/ 130 w 130"/>
                <a:gd name="T11" fmla="*/ 10 h 19"/>
                <a:gd name="T12" fmla="*/ 116 w 13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0" h="19">
                  <a:moveTo>
                    <a:pt x="116" y="0"/>
                  </a:moveTo>
                  <a:cubicBezTo>
                    <a:pt x="14" y="0"/>
                    <a:pt x="14" y="0"/>
                    <a:pt x="14" y="0"/>
                  </a:cubicBezTo>
                  <a:cubicBezTo>
                    <a:pt x="6" y="0"/>
                    <a:pt x="0" y="5"/>
                    <a:pt x="0" y="10"/>
                  </a:cubicBezTo>
                  <a:cubicBezTo>
                    <a:pt x="0" y="15"/>
                    <a:pt x="6" y="19"/>
                    <a:pt x="14" y="19"/>
                  </a:cubicBezTo>
                  <a:cubicBezTo>
                    <a:pt x="116" y="19"/>
                    <a:pt x="116" y="19"/>
                    <a:pt x="116" y="19"/>
                  </a:cubicBezTo>
                  <a:cubicBezTo>
                    <a:pt x="124" y="19"/>
                    <a:pt x="130" y="15"/>
                    <a:pt x="130" y="10"/>
                  </a:cubicBezTo>
                  <a:cubicBezTo>
                    <a:pt x="130" y="5"/>
                    <a:pt x="124" y="0"/>
                    <a:pt x="1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33" name="Freeform 57">
              <a:extLst>
                <a:ext uri="{FF2B5EF4-FFF2-40B4-BE49-F238E27FC236}">
                  <a16:creationId xmlns:a16="http://schemas.microsoft.com/office/drawing/2014/main" id="{7886E549-1E5A-BED3-7398-F37AE24D91B1}"/>
                </a:ext>
              </a:extLst>
            </p:cNvPr>
            <p:cNvSpPr>
              <a:spLocks/>
            </p:cNvSpPr>
            <p:nvPr/>
          </p:nvSpPr>
          <p:spPr bwMode="auto">
            <a:xfrm>
              <a:off x="7908925" y="947738"/>
              <a:ext cx="273050" cy="41275"/>
            </a:xfrm>
            <a:custGeom>
              <a:avLst/>
              <a:gdLst>
                <a:gd name="T0" fmla="*/ 116 w 130"/>
                <a:gd name="T1" fmla="*/ 0 h 19"/>
                <a:gd name="T2" fmla="*/ 14 w 130"/>
                <a:gd name="T3" fmla="*/ 0 h 19"/>
                <a:gd name="T4" fmla="*/ 0 w 130"/>
                <a:gd name="T5" fmla="*/ 10 h 19"/>
                <a:gd name="T6" fmla="*/ 14 w 130"/>
                <a:gd name="T7" fmla="*/ 19 h 19"/>
                <a:gd name="T8" fmla="*/ 116 w 130"/>
                <a:gd name="T9" fmla="*/ 19 h 19"/>
                <a:gd name="T10" fmla="*/ 130 w 130"/>
                <a:gd name="T11" fmla="*/ 10 h 19"/>
                <a:gd name="T12" fmla="*/ 116 w 13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0" h="19">
                  <a:moveTo>
                    <a:pt x="116" y="0"/>
                  </a:moveTo>
                  <a:cubicBezTo>
                    <a:pt x="14" y="0"/>
                    <a:pt x="14" y="0"/>
                    <a:pt x="14" y="0"/>
                  </a:cubicBezTo>
                  <a:cubicBezTo>
                    <a:pt x="6" y="0"/>
                    <a:pt x="0" y="4"/>
                    <a:pt x="0" y="10"/>
                  </a:cubicBezTo>
                  <a:cubicBezTo>
                    <a:pt x="0" y="15"/>
                    <a:pt x="6" y="19"/>
                    <a:pt x="14" y="19"/>
                  </a:cubicBezTo>
                  <a:cubicBezTo>
                    <a:pt x="116" y="19"/>
                    <a:pt x="116" y="19"/>
                    <a:pt x="116" y="19"/>
                  </a:cubicBezTo>
                  <a:cubicBezTo>
                    <a:pt x="124" y="19"/>
                    <a:pt x="130" y="15"/>
                    <a:pt x="130" y="10"/>
                  </a:cubicBezTo>
                  <a:cubicBezTo>
                    <a:pt x="130" y="4"/>
                    <a:pt x="124" y="0"/>
                    <a:pt x="1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34" name="Freeform 58">
              <a:extLst>
                <a:ext uri="{FF2B5EF4-FFF2-40B4-BE49-F238E27FC236}">
                  <a16:creationId xmlns:a16="http://schemas.microsoft.com/office/drawing/2014/main" id="{022B31E4-60EF-F928-B39B-1DA5CFE651C3}"/>
                </a:ext>
              </a:extLst>
            </p:cNvPr>
            <p:cNvSpPr>
              <a:spLocks/>
            </p:cNvSpPr>
            <p:nvPr/>
          </p:nvSpPr>
          <p:spPr bwMode="auto">
            <a:xfrm>
              <a:off x="7908925" y="1025526"/>
              <a:ext cx="273050" cy="41275"/>
            </a:xfrm>
            <a:custGeom>
              <a:avLst/>
              <a:gdLst>
                <a:gd name="T0" fmla="*/ 116 w 130"/>
                <a:gd name="T1" fmla="*/ 0 h 19"/>
                <a:gd name="T2" fmla="*/ 14 w 130"/>
                <a:gd name="T3" fmla="*/ 0 h 19"/>
                <a:gd name="T4" fmla="*/ 0 w 130"/>
                <a:gd name="T5" fmla="*/ 9 h 19"/>
                <a:gd name="T6" fmla="*/ 14 w 130"/>
                <a:gd name="T7" fmla="*/ 19 h 19"/>
                <a:gd name="T8" fmla="*/ 116 w 130"/>
                <a:gd name="T9" fmla="*/ 19 h 19"/>
                <a:gd name="T10" fmla="*/ 130 w 130"/>
                <a:gd name="T11" fmla="*/ 9 h 19"/>
                <a:gd name="T12" fmla="*/ 116 w 13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0" h="19">
                  <a:moveTo>
                    <a:pt x="116" y="0"/>
                  </a:moveTo>
                  <a:cubicBezTo>
                    <a:pt x="14" y="0"/>
                    <a:pt x="14" y="0"/>
                    <a:pt x="14" y="0"/>
                  </a:cubicBezTo>
                  <a:cubicBezTo>
                    <a:pt x="6" y="0"/>
                    <a:pt x="0" y="4"/>
                    <a:pt x="0" y="9"/>
                  </a:cubicBezTo>
                  <a:cubicBezTo>
                    <a:pt x="0" y="14"/>
                    <a:pt x="6" y="19"/>
                    <a:pt x="14" y="19"/>
                  </a:cubicBezTo>
                  <a:cubicBezTo>
                    <a:pt x="116" y="19"/>
                    <a:pt x="116" y="19"/>
                    <a:pt x="116" y="19"/>
                  </a:cubicBezTo>
                  <a:cubicBezTo>
                    <a:pt x="124" y="19"/>
                    <a:pt x="130" y="14"/>
                    <a:pt x="130" y="9"/>
                  </a:cubicBezTo>
                  <a:cubicBezTo>
                    <a:pt x="130" y="4"/>
                    <a:pt x="124" y="0"/>
                    <a:pt x="1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5" name="Freeform 43">
            <a:extLst>
              <a:ext uri="{FF2B5EF4-FFF2-40B4-BE49-F238E27FC236}">
                <a16:creationId xmlns:a16="http://schemas.microsoft.com/office/drawing/2014/main" id="{5506E3DF-91A3-0F85-F1CD-6DB5420E7BB2}"/>
              </a:ext>
            </a:extLst>
          </p:cNvPr>
          <p:cNvSpPr>
            <a:spLocks noEditPoints="1"/>
          </p:cNvSpPr>
          <p:nvPr/>
        </p:nvSpPr>
        <p:spPr bwMode="auto">
          <a:xfrm>
            <a:off x="2648582" y="3084750"/>
            <a:ext cx="969698" cy="966668"/>
          </a:xfrm>
          <a:custGeom>
            <a:avLst/>
            <a:gdLst>
              <a:gd name="T0" fmla="*/ 196 w 393"/>
              <a:gd name="T1" fmla="*/ 229 h 392"/>
              <a:gd name="T2" fmla="*/ 229 w 393"/>
              <a:gd name="T3" fmla="*/ 196 h 392"/>
              <a:gd name="T4" fmla="*/ 196 w 393"/>
              <a:gd name="T5" fmla="*/ 164 h 392"/>
              <a:gd name="T6" fmla="*/ 164 w 393"/>
              <a:gd name="T7" fmla="*/ 196 h 392"/>
              <a:gd name="T8" fmla="*/ 196 w 393"/>
              <a:gd name="T9" fmla="*/ 229 h 392"/>
              <a:gd name="T10" fmla="*/ 229 w 393"/>
              <a:gd name="T11" fmla="*/ 359 h 392"/>
              <a:gd name="T12" fmla="*/ 196 w 393"/>
              <a:gd name="T13" fmla="*/ 392 h 392"/>
              <a:gd name="T14" fmla="*/ 163 w 393"/>
              <a:gd name="T15" fmla="*/ 359 h 392"/>
              <a:gd name="T16" fmla="*/ 186 w 393"/>
              <a:gd name="T17" fmla="*/ 328 h 392"/>
              <a:gd name="T18" fmla="*/ 186 w 393"/>
              <a:gd name="T19" fmla="*/ 247 h 392"/>
              <a:gd name="T20" fmla="*/ 163 w 393"/>
              <a:gd name="T21" fmla="*/ 236 h 392"/>
              <a:gd name="T22" fmla="*/ 100 w 393"/>
              <a:gd name="T23" fmla="*/ 299 h 392"/>
              <a:gd name="T24" fmla="*/ 97 w 393"/>
              <a:gd name="T25" fmla="*/ 328 h 392"/>
              <a:gd name="T26" fmla="*/ 64 w 393"/>
              <a:gd name="T27" fmla="*/ 328 h 392"/>
              <a:gd name="T28" fmla="*/ 64 w 393"/>
              <a:gd name="T29" fmla="*/ 295 h 392"/>
              <a:gd name="T30" fmla="*/ 93 w 393"/>
              <a:gd name="T31" fmla="*/ 292 h 392"/>
              <a:gd name="T32" fmla="*/ 156 w 393"/>
              <a:gd name="T33" fmla="*/ 229 h 392"/>
              <a:gd name="T34" fmla="*/ 146 w 393"/>
              <a:gd name="T35" fmla="*/ 207 h 392"/>
              <a:gd name="T36" fmla="*/ 64 w 393"/>
              <a:gd name="T37" fmla="*/ 207 h 392"/>
              <a:gd name="T38" fmla="*/ 33 w 393"/>
              <a:gd name="T39" fmla="*/ 229 h 392"/>
              <a:gd name="T40" fmla="*/ 0 w 393"/>
              <a:gd name="T41" fmla="*/ 196 h 392"/>
              <a:gd name="T42" fmla="*/ 33 w 393"/>
              <a:gd name="T43" fmla="*/ 163 h 392"/>
              <a:gd name="T44" fmla="*/ 64 w 393"/>
              <a:gd name="T45" fmla="*/ 186 h 392"/>
              <a:gd name="T46" fmla="*/ 146 w 393"/>
              <a:gd name="T47" fmla="*/ 186 h 392"/>
              <a:gd name="T48" fmla="*/ 156 w 393"/>
              <a:gd name="T49" fmla="*/ 164 h 392"/>
              <a:gd name="T50" fmla="*/ 93 w 393"/>
              <a:gd name="T51" fmla="*/ 101 h 392"/>
              <a:gd name="T52" fmla="*/ 64 w 393"/>
              <a:gd name="T53" fmla="*/ 97 h 392"/>
              <a:gd name="T54" fmla="*/ 64 w 393"/>
              <a:gd name="T55" fmla="*/ 64 h 392"/>
              <a:gd name="T56" fmla="*/ 97 w 393"/>
              <a:gd name="T57" fmla="*/ 64 h 392"/>
              <a:gd name="T58" fmla="*/ 100 w 393"/>
              <a:gd name="T59" fmla="*/ 93 h 392"/>
              <a:gd name="T60" fmla="*/ 164 w 393"/>
              <a:gd name="T61" fmla="*/ 156 h 392"/>
              <a:gd name="T62" fmla="*/ 186 w 393"/>
              <a:gd name="T63" fmla="*/ 146 h 392"/>
              <a:gd name="T64" fmla="*/ 186 w 393"/>
              <a:gd name="T65" fmla="*/ 65 h 392"/>
              <a:gd name="T66" fmla="*/ 163 w 393"/>
              <a:gd name="T67" fmla="*/ 33 h 392"/>
              <a:gd name="T68" fmla="*/ 196 w 393"/>
              <a:gd name="T69" fmla="*/ 0 h 392"/>
              <a:gd name="T70" fmla="*/ 229 w 393"/>
              <a:gd name="T71" fmla="*/ 33 h 392"/>
              <a:gd name="T72" fmla="*/ 206 w 393"/>
              <a:gd name="T73" fmla="*/ 65 h 392"/>
              <a:gd name="T74" fmla="*/ 206 w 393"/>
              <a:gd name="T75" fmla="*/ 146 h 392"/>
              <a:gd name="T76" fmla="*/ 228 w 393"/>
              <a:gd name="T77" fmla="*/ 156 h 392"/>
              <a:gd name="T78" fmla="*/ 292 w 393"/>
              <a:gd name="T79" fmla="*/ 93 h 392"/>
              <a:gd name="T80" fmla="*/ 295 w 393"/>
              <a:gd name="T81" fmla="*/ 64 h 392"/>
              <a:gd name="T82" fmla="*/ 328 w 393"/>
              <a:gd name="T83" fmla="*/ 64 h 392"/>
              <a:gd name="T84" fmla="*/ 328 w 393"/>
              <a:gd name="T85" fmla="*/ 97 h 392"/>
              <a:gd name="T86" fmla="*/ 299 w 393"/>
              <a:gd name="T87" fmla="*/ 100 h 392"/>
              <a:gd name="T88" fmla="*/ 236 w 393"/>
              <a:gd name="T89" fmla="*/ 163 h 392"/>
              <a:gd name="T90" fmla="*/ 247 w 393"/>
              <a:gd name="T91" fmla="*/ 186 h 392"/>
              <a:gd name="T92" fmla="*/ 328 w 393"/>
              <a:gd name="T93" fmla="*/ 186 h 392"/>
              <a:gd name="T94" fmla="*/ 360 w 393"/>
              <a:gd name="T95" fmla="*/ 163 h 392"/>
              <a:gd name="T96" fmla="*/ 393 w 393"/>
              <a:gd name="T97" fmla="*/ 196 h 392"/>
              <a:gd name="T98" fmla="*/ 360 w 393"/>
              <a:gd name="T99" fmla="*/ 229 h 392"/>
              <a:gd name="T100" fmla="*/ 328 w 393"/>
              <a:gd name="T101" fmla="*/ 207 h 392"/>
              <a:gd name="T102" fmla="*/ 247 w 393"/>
              <a:gd name="T103" fmla="*/ 207 h 392"/>
              <a:gd name="T104" fmla="*/ 236 w 393"/>
              <a:gd name="T105" fmla="*/ 229 h 392"/>
              <a:gd name="T106" fmla="*/ 299 w 393"/>
              <a:gd name="T107" fmla="*/ 292 h 392"/>
              <a:gd name="T108" fmla="*/ 328 w 393"/>
              <a:gd name="T109" fmla="*/ 295 h 392"/>
              <a:gd name="T110" fmla="*/ 328 w 393"/>
              <a:gd name="T111" fmla="*/ 328 h 392"/>
              <a:gd name="T112" fmla="*/ 295 w 393"/>
              <a:gd name="T113" fmla="*/ 328 h 392"/>
              <a:gd name="T114" fmla="*/ 292 w 393"/>
              <a:gd name="T115" fmla="*/ 299 h 392"/>
              <a:gd name="T116" fmla="*/ 229 w 393"/>
              <a:gd name="T117" fmla="*/ 236 h 392"/>
              <a:gd name="T118" fmla="*/ 206 w 393"/>
              <a:gd name="T119" fmla="*/ 247 h 392"/>
              <a:gd name="T120" fmla="*/ 206 w 393"/>
              <a:gd name="T121" fmla="*/ 328 h 392"/>
              <a:gd name="T122" fmla="*/ 229 w 393"/>
              <a:gd name="T123" fmla="*/ 35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3" h="392">
                <a:moveTo>
                  <a:pt x="196" y="229"/>
                </a:moveTo>
                <a:cubicBezTo>
                  <a:pt x="214" y="229"/>
                  <a:pt x="229" y="214"/>
                  <a:pt x="229" y="196"/>
                </a:cubicBezTo>
                <a:cubicBezTo>
                  <a:pt x="229" y="178"/>
                  <a:pt x="214" y="164"/>
                  <a:pt x="196" y="164"/>
                </a:cubicBezTo>
                <a:cubicBezTo>
                  <a:pt x="179" y="164"/>
                  <a:pt x="164" y="178"/>
                  <a:pt x="164" y="196"/>
                </a:cubicBezTo>
                <a:cubicBezTo>
                  <a:pt x="164" y="214"/>
                  <a:pt x="179" y="229"/>
                  <a:pt x="196" y="229"/>
                </a:cubicBezTo>
                <a:close/>
                <a:moveTo>
                  <a:pt x="229" y="359"/>
                </a:moveTo>
                <a:cubicBezTo>
                  <a:pt x="229" y="378"/>
                  <a:pt x="214" y="392"/>
                  <a:pt x="196" y="392"/>
                </a:cubicBezTo>
                <a:cubicBezTo>
                  <a:pt x="178" y="392"/>
                  <a:pt x="163" y="378"/>
                  <a:pt x="163" y="359"/>
                </a:cubicBezTo>
                <a:cubicBezTo>
                  <a:pt x="163" y="345"/>
                  <a:pt x="173" y="332"/>
                  <a:pt x="186" y="328"/>
                </a:cubicBezTo>
                <a:cubicBezTo>
                  <a:pt x="186" y="247"/>
                  <a:pt x="186" y="247"/>
                  <a:pt x="186" y="247"/>
                </a:cubicBezTo>
                <a:cubicBezTo>
                  <a:pt x="177" y="245"/>
                  <a:pt x="170" y="241"/>
                  <a:pt x="163" y="236"/>
                </a:cubicBezTo>
                <a:cubicBezTo>
                  <a:pt x="100" y="299"/>
                  <a:pt x="100" y="299"/>
                  <a:pt x="100" y="299"/>
                </a:cubicBezTo>
                <a:cubicBezTo>
                  <a:pt x="106" y="308"/>
                  <a:pt x="105" y="320"/>
                  <a:pt x="97" y="328"/>
                </a:cubicBezTo>
                <a:cubicBezTo>
                  <a:pt x="88" y="337"/>
                  <a:pt x="73" y="337"/>
                  <a:pt x="64" y="328"/>
                </a:cubicBezTo>
                <a:cubicBezTo>
                  <a:pt x="55" y="319"/>
                  <a:pt x="55" y="304"/>
                  <a:pt x="64" y="295"/>
                </a:cubicBezTo>
                <a:cubicBezTo>
                  <a:pt x="72" y="287"/>
                  <a:pt x="84" y="286"/>
                  <a:pt x="93" y="292"/>
                </a:cubicBezTo>
                <a:cubicBezTo>
                  <a:pt x="156" y="229"/>
                  <a:pt x="156" y="229"/>
                  <a:pt x="156" y="229"/>
                </a:cubicBezTo>
                <a:cubicBezTo>
                  <a:pt x="151" y="222"/>
                  <a:pt x="147" y="215"/>
                  <a:pt x="146" y="207"/>
                </a:cubicBezTo>
                <a:cubicBezTo>
                  <a:pt x="64" y="207"/>
                  <a:pt x="64" y="207"/>
                  <a:pt x="64" y="207"/>
                </a:cubicBezTo>
                <a:cubicBezTo>
                  <a:pt x="60" y="220"/>
                  <a:pt x="48" y="229"/>
                  <a:pt x="33" y="229"/>
                </a:cubicBezTo>
                <a:cubicBezTo>
                  <a:pt x="15" y="229"/>
                  <a:pt x="0" y="215"/>
                  <a:pt x="0" y="196"/>
                </a:cubicBezTo>
                <a:cubicBezTo>
                  <a:pt x="0" y="178"/>
                  <a:pt x="15" y="163"/>
                  <a:pt x="33" y="163"/>
                </a:cubicBezTo>
                <a:cubicBezTo>
                  <a:pt x="48" y="163"/>
                  <a:pt x="60" y="173"/>
                  <a:pt x="64" y="186"/>
                </a:cubicBezTo>
                <a:cubicBezTo>
                  <a:pt x="146" y="186"/>
                  <a:pt x="146" y="186"/>
                  <a:pt x="146" y="186"/>
                </a:cubicBezTo>
                <a:cubicBezTo>
                  <a:pt x="147" y="178"/>
                  <a:pt x="151" y="170"/>
                  <a:pt x="156" y="164"/>
                </a:cubicBezTo>
                <a:cubicBezTo>
                  <a:pt x="93" y="101"/>
                  <a:pt x="93" y="101"/>
                  <a:pt x="93" y="101"/>
                </a:cubicBezTo>
                <a:cubicBezTo>
                  <a:pt x="84" y="106"/>
                  <a:pt x="72" y="105"/>
                  <a:pt x="64" y="97"/>
                </a:cubicBezTo>
                <a:cubicBezTo>
                  <a:pt x="55" y="88"/>
                  <a:pt x="55" y="73"/>
                  <a:pt x="64" y="64"/>
                </a:cubicBezTo>
                <a:cubicBezTo>
                  <a:pt x="73" y="55"/>
                  <a:pt x="88" y="55"/>
                  <a:pt x="97" y="64"/>
                </a:cubicBezTo>
                <a:cubicBezTo>
                  <a:pt x="105" y="72"/>
                  <a:pt x="106" y="84"/>
                  <a:pt x="100" y="93"/>
                </a:cubicBezTo>
                <a:cubicBezTo>
                  <a:pt x="164" y="156"/>
                  <a:pt x="164" y="156"/>
                  <a:pt x="164" y="156"/>
                </a:cubicBezTo>
                <a:cubicBezTo>
                  <a:pt x="170" y="151"/>
                  <a:pt x="177" y="147"/>
                  <a:pt x="186" y="146"/>
                </a:cubicBezTo>
                <a:cubicBezTo>
                  <a:pt x="186" y="65"/>
                  <a:pt x="186" y="65"/>
                  <a:pt x="186" y="65"/>
                </a:cubicBezTo>
                <a:cubicBezTo>
                  <a:pt x="173" y="60"/>
                  <a:pt x="163" y="48"/>
                  <a:pt x="163" y="33"/>
                </a:cubicBezTo>
                <a:cubicBezTo>
                  <a:pt x="163" y="15"/>
                  <a:pt x="178" y="0"/>
                  <a:pt x="196" y="0"/>
                </a:cubicBezTo>
                <a:cubicBezTo>
                  <a:pt x="214" y="0"/>
                  <a:pt x="229" y="15"/>
                  <a:pt x="229" y="33"/>
                </a:cubicBezTo>
                <a:cubicBezTo>
                  <a:pt x="229" y="48"/>
                  <a:pt x="220" y="60"/>
                  <a:pt x="206" y="65"/>
                </a:cubicBezTo>
                <a:cubicBezTo>
                  <a:pt x="206" y="146"/>
                  <a:pt x="206" y="146"/>
                  <a:pt x="206" y="146"/>
                </a:cubicBezTo>
                <a:cubicBezTo>
                  <a:pt x="215" y="147"/>
                  <a:pt x="222" y="151"/>
                  <a:pt x="228" y="156"/>
                </a:cubicBezTo>
                <a:cubicBezTo>
                  <a:pt x="292" y="93"/>
                  <a:pt x="292" y="93"/>
                  <a:pt x="292" y="93"/>
                </a:cubicBezTo>
                <a:cubicBezTo>
                  <a:pt x="286" y="84"/>
                  <a:pt x="287" y="72"/>
                  <a:pt x="295" y="64"/>
                </a:cubicBezTo>
                <a:cubicBezTo>
                  <a:pt x="304" y="55"/>
                  <a:pt x="319" y="55"/>
                  <a:pt x="328" y="64"/>
                </a:cubicBezTo>
                <a:cubicBezTo>
                  <a:pt x="337" y="73"/>
                  <a:pt x="337" y="88"/>
                  <a:pt x="328" y="97"/>
                </a:cubicBezTo>
                <a:cubicBezTo>
                  <a:pt x="320" y="105"/>
                  <a:pt x="308" y="106"/>
                  <a:pt x="299" y="100"/>
                </a:cubicBezTo>
                <a:cubicBezTo>
                  <a:pt x="236" y="163"/>
                  <a:pt x="236" y="163"/>
                  <a:pt x="236" y="163"/>
                </a:cubicBezTo>
                <a:cubicBezTo>
                  <a:pt x="241" y="170"/>
                  <a:pt x="245" y="178"/>
                  <a:pt x="247" y="186"/>
                </a:cubicBezTo>
                <a:cubicBezTo>
                  <a:pt x="328" y="186"/>
                  <a:pt x="328" y="186"/>
                  <a:pt x="328" y="186"/>
                </a:cubicBezTo>
                <a:cubicBezTo>
                  <a:pt x="333" y="173"/>
                  <a:pt x="345" y="163"/>
                  <a:pt x="360" y="163"/>
                </a:cubicBezTo>
                <a:cubicBezTo>
                  <a:pt x="378" y="163"/>
                  <a:pt x="393" y="178"/>
                  <a:pt x="393" y="196"/>
                </a:cubicBezTo>
                <a:cubicBezTo>
                  <a:pt x="393" y="215"/>
                  <a:pt x="378" y="229"/>
                  <a:pt x="360" y="229"/>
                </a:cubicBezTo>
                <a:cubicBezTo>
                  <a:pt x="345" y="229"/>
                  <a:pt x="333" y="220"/>
                  <a:pt x="328" y="207"/>
                </a:cubicBezTo>
                <a:cubicBezTo>
                  <a:pt x="247" y="207"/>
                  <a:pt x="247" y="207"/>
                  <a:pt x="247" y="207"/>
                </a:cubicBezTo>
                <a:cubicBezTo>
                  <a:pt x="245" y="215"/>
                  <a:pt x="241" y="222"/>
                  <a:pt x="236" y="229"/>
                </a:cubicBezTo>
                <a:cubicBezTo>
                  <a:pt x="299" y="292"/>
                  <a:pt x="299" y="292"/>
                  <a:pt x="299" y="292"/>
                </a:cubicBezTo>
                <a:cubicBezTo>
                  <a:pt x="308" y="286"/>
                  <a:pt x="320" y="287"/>
                  <a:pt x="328" y="295"/>
                </a:cubicBezTo>
                <a:cubicBezTo>
                  <a:pt x="337" y="304"/>
                  <a:pt x="337" y="319"/>
                  <a:pt x="328" y="328"/>
                </a:cubicBezTo>
                <a:cubicBezTo>
                  <a:pt x="319" y="337"/>
                  <a:pt x="304" y="337"/>
                  <a:pt x="295" y="328"/>
                </a:cubicBezTo>
                <a:cubicBezTo>
                  <a:pt x="287" y="320"/>
                  <a:pt x="286" y="308"/>
                  <a:pt x="292" y="299"/>
                </a:cubicBezTo>
                <a:cubicBezTo>
                  <a:pt x="229" y="236"/>
                  <a:pt x="229" y="236"/>
                  <a:pt x="229" y="236"/>
                </a:cubicBezTo>
                <a:cubicBezTo>
                  <a:pt x="222" y="241"/>
                  <a:pt x="215" y="245"/>
                  <a:pt x="206" y="247"/>
                </a:cubicBezTo>
                <a:cubicBezTo>
                  <a:pt x="206" y="328"/>
                  <a:pt x="206" y="328"/>
                  <a:pt x="206" y="328"/>
                </a:cubicBezTo>
                <a:cubicBezTo>
                  <a:pt x="220" y="332"/>
                  <a:pt x="229" y="345"/>
                  <a:pt x="229" y="35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433D56E9-F0F8-A90C-E182-EB9E33267EA5}"/>
              </a:ext>
            </a:extLst>
          </p:cNvPr>
          <p:cNvGrpSpPr/>
          <p:nvPr/>
        </p:nvGrpSpPr>
        <p:grpSpPr>
          <a:xfrm>
            <a:off x="7780092" y="1701091"/>
            <a:ext cx="1035135" cy="870205"/>
            <a:chOff x="5934075" y="757238"/>
            <a:chExt cx="1046163" cy="879476"/>
          </a:xfrm>
          <a:solidFill>
            <a:schemeClr val="accent3"/>
          </a:solidFill>
        </p:grpSpPr>
        <p:sp>
          <p:nvSpPr>
            <p:cNvPr id="37" name="Freeform 22">
              <a:extLst>
                <a:ext uri="{FF2B5EF4-FFF2-40B4-BE49-F238E27FC236}">
                  <a16:creationId xmlns:a16="http://schemas.microsoft.com/office/drawing/2014/main" id="{B0A7F435-C000-A523-F0B4-1A954A267F8E}"/>
                </a:ext>
              </a:extLst>
            </p:cNvPr>
            <p:cNvSpPr>
              <a:spLocks/>
            </p:cNvSpPr>
            <p:nvPr/>
          </p:nvSpPr>
          <p:spPr bwMode="auto">
            <a:xfrm>
              <a:off x="6502400" y="930276"/>
              <a:ext cx="477838" cy="477838"/>
            </a:xfrm>
            <a:custGeom>
              <a:avLst/>
              <a:gdLst>
                <a:gd name="T0" fmla="*/ 190 w 190"/>
                <a:gd name="T1" fmla="*/ 89 h 190"/>
                <a:gd name="T2" fmla="*/ 190 w 190"/>
                <a:gd name="T3" fmla="*/ 119 h 190"/>
                <a:gd name="T4" fmla="*/ 185 w 190"/>
                <a:gd name="T5" fmla="*/ 124 h 190"/>
                <a:gd name="T6" fmla="*/ 168 w 190"/>
                <a:gd name="T7" fmla="*/ 124 h 190"/>
                <a:gd name="T8" fmla="*/ 158 w 190"/>
                <a:gd name="T9" fmla="*/ 148 h 190"/>
                <a:gd name="T10" fmla="*/ 170 w 190"/>
                <a:gd name="T11" fmla="*/ 160 h 190"/>
                <a:gd name="T12" fmla="*/ 170 w 190"/>
                <a:gd name="T13" fmla="*/ 167 h 190"/>
                <a:gd name="T14" fmla="*/ 149 w 190"/>
                <a:gd name="T15" fmla="*/ 188 h 190"/>
                <a:gd name="T16" fmla="*/ 143 w 190"/>
                <a:gd name="T17" fmla="*/ 188 h 190"/>
                <a:gd name="T18" fmla="*/ 130 w 190"/>
                <a:gd name="T19" fmla="*/ 176 h 190"/>
                <a:gd name="T20" fmla="*/ 117 w 190"/>
                <a:gd name="T21" fmla="*/ 182 h 190"/>
                <a:gd name="T22" fmla="*/ 114 w 190"/>
                <a:gd name="T23" fmla="*/ 158 h 190"/>
                <a:gd name="T24" fmla="*/ 148 w 190"/>
                <a:gd name="T25" fmla="*/ 104 h 190"/>
                <a:gd name="T26" fmla="*/ 86 w 190"/>
                <a:gd name="T27" fmla="*/ 43 h 190"/>
                <a:gd name="T28" fmla="*/ 35 w 190"/>
                <a:gd name="T29" fmla="*/ 71 h 190"/>
                <a:gd name="T30" fmla="*/ 11 w 190"/>
                <a:gd name="T31" fmla="*/ 66 h 190"/>
                <a:gd name="T32" fmla="*/ 14 w 190"/>
                <a:gd name="T33" fmla="*/ 60 h 190"/>
                <a:gd name="T34" fmla="*/ 2 w 190"/>
                <a:gd name="T35" fmla="*/ 48 h 190"/>
                <a:gd name="T36" fmla="*/ 2 w 190"/>
                <a:gd name="T37" fmla="*/ 41 h 190"/>
                <a:gd name="T38" fmla="*/ 23 w 190"/>
                <a:gd name="T39" fmla="*/ 20 h 190"/>
                <a:gd name="T40" fmla="*/ 30 w 190"/>
                <a:gd name="T41" fmla="*/ 20 h 190"/>
                <a:gd name="T42" fmla="*/ 42 w 190"/>
                <a:gd name="T43" fmla="*/ 32 h 190"/>
                <a:gd name="T44" fmla="*/ 67 w 190"/>
                <a:gd name="T45" fmla="*/ 22 h 190"/>
                <a:gd name="T46" fmla="*/ 67 w 190"/>
                <a:gd name="T47" fmla="*/ 5 h 190"/>
                <a:gd name="T48" fmla="*/ 72 w 190"/>
                <a:gd name="T49" fmla="*/ 0 h 190"/>
                <a:gd name="T50" fmla="*/ 101 w 190"/>
                <a:gd name="T51" fmla="*/ 0 h 190"/>
                <a:gd name="T52" fmla="*/ 106 w 190"/>
                <a:gd name="T53" fmla="*/ 5 h 190"/>
                <a:gd name="T54" fmla="*/ 106 w 190"/>
                <a:gd name="T55" fmla="*/ 22 h 190"/>
                <a:gd name="T56" fmla="*/ 130 w 190"/>
                <a:gd name="T57" fmla="*/ 32 h 190"/>
                <a:gd name="T58" fmla="*/ 143 w 190"/>
                <a:gd name="T59" fmla="*/ 20 h 190"/>
                <a:gd name="T60" fmla="*/ 149 w 190"/>
                <a:gd name="T61" fmla="*/ 20 h 190"/>
                <a:gd name="T62" fmla="*/ 170 w 190"/>
                <a:gd name="T63" fmla="*/ 41 h 190"/>
                <a:gd name="T64" fmla="*/ 170 w 190"/>
                <a:gd name="T65" fmla="*/ 48 h 190"/>
                <a:gd name="T66" fmla="*/ 158 w 190"/>
                <a:gd name="T67" fmla="*/ 60 h 190"/>
                <a:gd name="T68" fmla="*/ 168 w 190"/>
                <a:gd name="T69" fmla="*/ 84 h 190"/>
                <a:gd name="T70" fmla="*/ 185 w 190"/>
                <a:gd name="T71" fmla="*/ 84 h 190"/>
                <a:gd name="T72" fmla="*/ 190 w 190"/>
                <a:gd name="T73" fmla="*/ 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0" h="190">
                  <a:moveTo>
                    <a:pt x="190" y="89"/>
                  </a:moveTo>
                  <a:cubicBezTo>
                    <a:pt x="190" y="119"/>
                    <a:pt x="190" y="119"/>
                    <a:pt x="190" y="119"/>
                  </a:cubicBezTo>
                  <a:cubicBezTo>
                    <a:pt x="190" y="121"/>
                    <a:pt x="188" y="124"/>
                    <a:pt x="185" y="124"/>
                  </a:cubicBezTo>
                  <a:cubicBezTo>
                    <a:pt x="168" y="124"/>
                    <a:pt x="168" y="124"/>
                    <a:pt x="168" y="124"/>
                  </a:cubicBezTo>
                  <a:cubicBezTo>
                    <a:pt x="166" y="132"/>
                    <a:pt x="163" y="141"/>
                    <a:pt x="158" y="148"/>
                  </a:cubicBezTo>
                  <a:cubicBezTo>
                    <a:pt x="170" y="160"/>
                    <a:pt x="170" y="160"/>
                    <a:pt x="170" y="160"/>
                  </a:cubicBezTo>
                  <a:cubicBezTo>
                    <a:pt x="172" y="162"/>
                    <a:pt x="172" y="165"/>
                    <a:pt x="170" y="167"/>
                  </a:cubicBezTo>
                  <a:cubicBezTo>
                    <a:pt x="149" y="188"/>
                    <a:pt x="149" y="188"/>
                    <a:pt x="149" y="188"/>
                  </a:cubicBezTo>
                  <a:cubicBezTo>
                    <a:pt x="148" y="190"/>
                    <a:pt x="144" y="190"/>
                    <a:pt x="143" y="188"/>
                  </a:cubicBezTo>
                  <a:cubicBezTo>
                    <a:pt x="130" y="176"/>
                    <a:pt x="130" y="176"/>
                    <a:pt x="130" y="176"/>
                  </a:cubicBezTo>
                  <a:cubicBezTo>
                    <a:pt x="126" y="178"/>
                    <a:pt x="122" y="181"/>
                    <a:pt x="117" y="182"/>
                  </a:cubicBezTo>
                  <a:cubicBezTo>
                    <a:pt x="117" y="174"/>
                    <a:pt x="116" y="166"/>
                    <a:pt x="114" y="158"/>
                  </a:cubicBezTo>
                  <a:cubicBezTo>
                    <a:pt x="134" y="148"/>
                    <a:pt x="148" y="128"/>
                    <a:pt x="148" y="104"/>
                  </a:cubicBezTo>
                  <a:cubicBezTo>
                    <a:pt x="148" y="70"/>
                    <a:pt x="120" y="43"/>
                    <a:pt x="86" y="43"/>
                  </a:cubicBezTo>
                  <a:cubicBezTo>
                    <a:pt x="65" y="43"/>
                    <a:pt x="46" y="54"/>
                    <a:pt x="35" y="71"/>
                  </a:cubicBezTo>
                  <a:cubicBezTo>
                    <a:pt x="27" y="69"/>
                    <a:pt x="19" y="67"/>
                    <a:pt x="11" y="66"/>
                  </a:cubicBezTo>
                  <a:cubicBezTo>
                    <a:pt x="12" y="64"/>
                    <a:pt x="13" y="62"/>
                    <a:pt x="14" y="60"/>
                  </a:cubicBezTo>
                  <a:cubicBezTo>
                    <a:pt x="2" y="48"/>
                    <a:pt x="2" y="48"/>
                    <a:pt x="2" y="48"/>
                  </a:cubicBezTo>
                  <a:cubicBezTo>
                    <a:pt x="0" y="46"/>
                    <a:pt x="0" y="43"/>
                    <a:pt x="2" y="41"/>
                  </a:cubicBezTo>
                  <a:cubicBezTo>
                    <a:pt x="23" y="20"/>
                    <a:pt x="23" y="20"/>
                    <a:pt x="23" y="20"/>
                  </a:cubicBezTo>
                  <a:cubicBezTo>
                    <a:pt x="25" y="18"/>
                    <a:pt x="28" y="18"/>
                    <a:pt x="30" y="20"/>
                  </a:cubicBezTo>
                  <a:cubicBezTo>
                    <a:pt x="42" y="32"/>
                    <a:pt x="42" y="32"/>
                    <a:pt x="42" y="32"/>
                  </a:cubicBezTo>
                  <a:cubicBezTo>
                    <a:pt x="50" y="27"/>
                    <a:pt x="58" y="24"/>
                    <a:pt x="67" y="22"/>
                  </a:cubicBezTo>
                  <a:cubicBezTo>
                    <a:pt x="67" y="5"/>
                    <a:pt x="67" y="5"/>
                    <a:pt x="67" y="5"/>
                  </a:cubicBezTo>
                  <a:cubicBezTo>
                    <a:pt x="67" y="2"/>
                    <a:pt x="69" y="0"/>
                    <a:pt x="72" y="0"/>
                  </a:cubicBezTo>
                  <a:cubicBezTo>
                    <a:pt x="101" y="0"/>
                    <a:pt x="101" y="0"/>
                    <a:pt x="101" y="0"/>
                  </a:cubicBezTo>
                  <a:cubicBezTo>
                    <a:pt x="104" y="0"/>
                    <a:pt x="106" y="2"/>
                    <a:pt x="106" y="5"/>
                  </a:cubicBezTo>
                  <a:cubicBezTo>
                    <a:pt x="106" y="22"/>
                    <a:pt x="106" y="22"/>
                    <a:pt x="106" y="22"/>
                  </a:cubicBezTo>
                  <a:cubicBezTo>
                    <a:pt x="115" y="24"/>
                    <a:pt x="123" y="27"/>
                    <a:pt x="130" y="32"/>
                  </a:cubicBezTo>
                  <a:cubicBezTo>
                    <a:pt x="143" y="20"/>
                    <a:pt x="143" y="20"/>
                    <a:pt x="143" y="20"/>
                  </a:cubicBezTo>
                  <a:cubicBezTo>
                    <a:pt x="144" y="18"/>
                    <a:pt x="148" y="18"/>
                    <a:pt x="149" y="20"/>
                  </a:cubicBezTo>
                  <a:cubicBezTo>
                    <a:pt x="170" y="41"/>
                    <a:pt x="170" y="41"/>
                    <a:pt x="170" y="41"/>
                  </a:cubicBezTo>
                  <a:cubicBezTo>
                    <a:pt x="172" y="43"/>
                    <a:pt x="172" y="46"/>
                    <a:pt x="170" y="48"/>
                  </a:cubicBezTo>
                  <a:cubicBezTo>
                    <a:pt x="158" y="60"/>
                    <a:pt x="158" y="60"/>
                    <a:pt x="158" y="60"/>
                  </a:cubicBezTo>
                  <a:cubicBezTo>
                    <a:pt x="163" y="67"/>
                    <a:pt x="166" y="75"/>
                    <a:pt x="168" y="84"/>
                  </a:cubicBezTo>
                  <a:cubicBezTo>
                    <a:pt x="185" y="84"/>
                    <a:pt x="185" y="84"/>
                    <a:pt x="185" y="84"/>
                  </a:cubicBezTo>
                  <a:cubicBezTo>
                    <a:pt x="188" y="84"/>
                    <a:pt x="190" y="86"/>
                    <a:pt x="19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38" name="Freeform 23">
              <a:extLst>
                <a:ext uri="{FF2B5EF4-FFF2-40B4-BE49-F238E27FC236}">
                  <a16:creationId xmlns:a16="http://schemas.microsoft.com/office/drawing/2014/main" id="{7AF3A479-F99E-4F36-2216-29FDD82218DC}"/>
                </a:ext>
              </a:extLst>
            </p:cNvPr>
            <p:cNvSpPr>
              <a:spLocks noEditPoints="1"/>
            </p:cNvSpPr>
            <p:nvPr/>
          </p:nvSpPr>
          <p:spPr bwMode="auto">
            <a:xfrm>
              <a:off x="6243638" y="1114426"/>
              <a:ext cx="522288" cy="522288"/>
            </a:xfrm>
            <a:custGeom>
              <a:avLst/>
              <a:gdLst>
                <a:gd name="T0" fmla="*/ 208 w 208"/>
                <a:gd name="T1" fmla="*/ 90 h 208"/>
                <a:gd name="T2" fmla="*/ 208 w 208"/>
                <a:gd name="T3" fmla="*/ 119 h 208"/>
                <a:gd name="T4" fmla="*/ 203 w 208"/>
                <a:gd name="T5" fmla="*/ 124 h 208"/>
                <a:gd name="T6" fmla="*/ 186 w 208"/>
                <a:gd name="T7" fmla="*/ 124 h 208"/>
                <a:gd name="T8" fmla="*/ 176 w 208"/>
                <a:gd name="T9" fmla="*/ 148 h 208"/>
                <a:gd name="T10" fmla="*/ 188 w 208"/>
                <a:gd name="T11" fmla="*/ 161 h 208"/>
                <a:gd name="T12" fmla="*/ 188 w 208"/>
                <a:gd name="T13" fmla="*/ 167 h 208"/>
                <a:gd name="T14" fmla="*/ 167 w 208"/>
                <a:gd name="T15" fmla="*/ 188 h 208"/>
                <a:gd name="T16" fmla="*/ 160 w 208"/>
                <a:gd name="T17" fmla="*/ 188 h 208"/>
                <a:gd name="T18" fmla="*/ 148 w 208"/>
                <a:gd name="T19" fmla="*/ 176 h 208"/>
                <a:gd name="T20" fmla="*/ 124 w 208"/>
                <a:gd name="T21" fmla="*/ 186 h 208"/>
                <a:gd name="T22" fmla="*/ 124 w 208"/>
                <a:gd name="T23" fmla="*/ 203 h 208"/>
                <a:gd name="T24" fmla="*/ 119 w 208"/>
                <a:gd name="T25" fmla="*/ 208 h 208"/>
                <a:gd name="T26" fmla="*/ 89 w 208"/>
                <a:gd name="T27" fmla="*/ 208 h 208"/>
                <a:gd name="T28" fmla="*/ 84 w 208"/>
                <a:gd name="T29" fmla="*/ 203 h 208"/>
                <a:gd name="T30" fmla="*/ 84 w 208"/>
                <a:gd name="T31" fmla="*/ 186 h 208"/>
                <a:gd name="T32" fmla="*/ 60 w 208"/>
                <a:gd name="T33" fmla="*/ 176 h 208"/>
                <a:gd name="T34" fmla="*/ 48 w 208"/>
                <a:gd name="T35" fmla="*/ 188 h 208"/>
                <a:gd name="T36" fmla="*/ 41 w 208"/>
                <a:gd name="T37" fmla="*/ 188 h 208"/>
                <a:gd name="T38" fmla="*/ 20 w 208"/>
                <a:gd name="T39" fmla="*/ 167 h 208"/>
                <a:gd name="T40" fmla="*/ 20 w 208"/>
                <a:gd name="T41" fmla="*/ 161 h 208"/>
                <a:gd name="T42" fmla="*/ 32 w 208"/>
                <a:gd name="T43" fmla="*/ 148 h 208"/>
                <a:gd name="T44" fmla="*/ 22 w 208"/>
                <a:gd name="T45" fmla="*/ 124 h 208"/>
                <a:gd name="T46" fmla="*/ 5 w 208"/>
                <a:gd name="T47" fmla="*/ 124 h 208"/>
                <a:gd name="T48" fmla="*/ 0 w 208"/>
                <a:gd name="T49" fmla="*/ 119 h 208"/>
                <a:gd name="T50" fmla="*/ 0 w 208"/>
                <a:gd name="T51" fmla="*/ 90 h 208"/>
                <a:gd name="T52" fmla="*/ 0 w 208"/>
                <a:gd name="T53" fmla="*/ 88 h 208"/>
                <a:gd name="T54" fmla="*/ 2 w 208"/>
                <a:gd name="T55" fmla="*/ 86 h 208"/>
                <a:gd name="T56" fmla="*/ 5 w 208"/>
                <a:gd name="T57" fmla="*/ 85 h 208"/>
                <a:gd name="T58" fmla="*/ 22 w 208"/>
                <a:gd name="T59" fmla="*/ 85 h 208"/>
                <a:gd name="T60" fmla="*/ 32 w 208"/>
                <a:gd name="T61" fmla="*/ 60 h 208"/>
                <a:gd name="T62" fmla="*/ 20 w 208"/>
                <a:gd name="T63" fmla="*/ 48 h 208"/>
                <a:gd name="T64" fmla="*/ 20 w 208"/>
                <a:gd name="T65" fmla="*/ 41 h 208"/>
                <a:gd name="T66" fmla="*/ 41 w 208"/>
                <a:gd name="T67" fmla="*/ 20 h 208"/>
                <a:gd name="T68" fmla="*/ 48 w 208"/>
                <a:gd name="T69" fmla="*/ 20 h 208"/>
                <a:gd name="T70" fmla="*/ 60 w 208"/>
                <a:gd name="T71" fmla="*/ 32 h 208"/>
                <a:gd name="T72" fmla="*/ 84 w 208"/>
                <a:gd name="T73" fmla="*/ 22 h 208"/>
                <a:gd name="T74" fmla="*/ 84 w 208"/>
                <a:gd name="T75" fmla="*/ 5 h 208"/>
                <a:gd name="T76" fmla="*/ 89 w 208"/>
                <a:gd name="T77" fmla="*/ 0 h 208"/>
                <a:gd name="T78" fmla="*/ 119 w 208"/>
                <a:gd name="T79" fmla="*/ 0 h 208"/>
                <a:gd name="T80" fmla="*/ 124 w 208"/>
                <a:gd name="T81" fmla="*/ 5 h 208"/>
                <a:gd name="T82" fmla="*/ 124 w 208"/>
                <a:gd name="T83" fmla="*/ 22 h 208"/>
                <a:gd name="T84" fmla="*/ 148 w 208"/>
                <a:gd name="T85" fmla="*/ 32 h 208"/>
                <a:gd name="T86" fmla="*/ 160 w 208"/>
                <a:gd name="T87" fmla="*/ 20 h 208"/>
                <a:gd name="T88" fmla="*/ 167 w 208"/>
                <a:gd name="T89" fmla="*/ 20 h 208"/>
                <a:gd name="T90" fmla="*/ 188 w 208"/>
                <a:gd name="T91" fmla="*/ 41 h 208"/>
                <a:gd name="T92" fmla="*/ 188 w 208"/>
                <a:gd name="T93" fmla="*/ 48 h 208"/>
                <a:gd name="T94" fmla="*/ 176 w 208"/>
                <a:gd name="T95" fmla="*/ 60 h 208"/>
                <a:gd name="T96" fmla="*/ 186 w 208"/>
                <a:gd name="T97" fmla="*/ 85 h 208"/>
                <a:gd name="T98" fmla="*/ 203 w 208"/>
                <a:gd name="T99" fmla="*/ 85 h 208"/>
                <a:gd name="T100" fmla="*/ 208 w 208"/>
                <a:gd name="T101" fmla="*/ 90 h 208"/>
                <a:gd name="T102" fmla="*/ 151 w 208"/>
                <a:gd name="T103" fmla="*/ 104 h 208"/>
                <a:gd name="T104" fmla="*/ 104 w 208"/>
                <a:gd name="T105" fmla="*/ 57 h 208"/>
                <a:gd name="T106" fmla="*/ 57 w 208"/>
                <a:gd name="T107" fmla="*/ 104 h 208"/>
                <a:gd name="T108" fmla="*/ 104 w 208"/>
                <a:gd name="T109" fmla="*/ 152 h 208"/>
                <a:gd name="T110" fmla="*/ 151 w 208"/>
                <a:gd name="T111"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208">
                  <a:moveTo>
                    <a:pt x="208" y="90"/>
                  </a:moveTo>
                  <a:cubicBezTo>
                    <a:pt x="208" y="119"/>
                    <a:pt x="208" y="119"/>
                    <a:pt x="208" y="119"/>
                  </a:cubicBezTo>
                  <a:cubicBezTo>
                    <a:pt x="208" y="122"/>
                    <a:pt x="206" y="124"/>
                    <a:pt x="203" y="124"/>
                  </a:cubicBezTo>
                  <a:cubicBezTo>
                    <a:pt x="186" y="124"/>
                    <a:pt x="186" y="124"/>
                    <a:pt x="186" y="124"/>
                  </a:cubicBezTo>
                  <a:cubicBezTo>
                    <a:pt x="184" y="133"/>
                    <a:pt x="180" y="141"/>
                    <a:pt x="176" y="148"/>
                  </a:cubicBezTo>
                  <a:cubicBezTo>
                    <a:pt x="188" y="161"/>
                    <a:pt x="188" y="161"/>
                    <a:pt x="188" y="161"/>
                  </a:cubicBezTo>
                  <a:cubicBezTo>
                    <a:pt x="190" y="162"/>
                    <a:pt x="190" y="166"/>
                    <a:pt x="188" y="167"/>
                  </a:cubicBezTo>
                  <a:cubicBezTo>
                    <a:pt x="167" y="188"/>
                    <a:pt x="167" y="188"/>
                    <a:pt x="167" y="188"/>
                  </a:cubicBezTo>
                  <a:cubicBezTo>
                    <a:pt x="165" y="190"/>
                    <a:pt x="162" y="190"/>
                    <a:pt x="160" y="188"/>
                  </a:cubicBezTo>
                  <a:cubicBezTo>
                    <a:pt x="148" y="176"/>
                    <a:pt x="148" y="176"/>
                    <a:pt x="148" y="176"/>
                  </a:cubicBezTo>
                  <a:cubicBezTo>
                    <a:pt x="141" y="181"/>
                    <a:pt x="132" y="184"/>
                    <a:pt x="124" y="186"/>
                  </a:cubicBezTo>
                  <a:cubicBezTo>
                    <a:pt x="124" y="203"/>
                    <a:pt x="124" y="203"/>
                    <a:pt x="124" y="203"/>
                  </a:cubicBezTo>
                  <a:cubicBezTo>
                    <a:pt x="124" y="206"/>
                    <a:pt x="121" y="208"/>
                    <a:pt x="119" y="208"/>
                  </a:cubicBezTo>
                  <a:cubicBezTo>
                    <a:pt x="89" y="208"/>
                    <a:pt x="89" y="208"/>
                    <a:pt x="89" y="208"/>
                  </a:cubicBezTo>
                  <a:cubicBezTo>
                    <a:pt x="86" y="208"/>
                    <a:pt x="84" y="206"/>
                    <a:pt x="84" y="203"/>
                  </a:cubicBezTo>
                  <a:cubicBezTo>
                    <a:pt x="84" y="186"/>
                    <a:pt x="84" y="186"/>
                    <a:pt x="84" y="186"/>
                  </a:cubicBezTo>
                  <a:cubicBezTo>
                    <a:pt x="76" y="184"/>
                    <a:pt x="67" y="181"/>
                    <a:pt x="60" y="176"/>
                  </a:cubicBezTo>
                  <a:cubicBezTo>
                    <a:pt x="48" y="188"/>
                    <a:pt x="48" y="188"/>
                    <a:pt x="48" y="188"/>
                  </a:cubicBezTo>
                  <a:cubicBezTo>
                    <a:pt x="46" y="190"/>
                    <a:pt x="43" y="190"/>
                    <a:pt x="41" y="188"/>
                  </a:cubicBezTo>
                  <a:cubicBezTo>
                    <a:pt x="20" y="167"/>
                    <a:pt x="20" y="167"/>
                    <a:pt x="20" y="167"/>
                  </a:cubicBezTo>
                  <a:cubicBezTo>
                    <a:pt x="18" y="166"/>
                    <a:pt x="18" y="162"/>
                    <a:pt x="20" y="161"/>
                  </a:cubicBezTo>
                  <a:cubicBezTo>
                    <a:pt x="32" y="148"/>
                    <a:pt x="32" y="148"/>
                    <a:pt x="32" y="148"/>
                  </a:cubicBezTo>
                  <a:cubicBezTo>
                    <a:pt x="27" y="141"/>
                    <a:pt x="24" y="133"/>
                    <a:pt x="22" y="124"/>
                  </a:cubicBezTo>
                  <a:cubicBezTo>
                    <a:pt x="5" y="124"/>
                    <a:pt x="5" y="124"/>
                    <a:pt x="5" y="124"/>
                  </a:cubicBezTo>
                  <a:cubicBezTo>
                    <a:pt x="2" y="124"/>
                    <a:pt x="0" y="122"/>
                    <a:pt x="0" y="119"/>
                  </a:cubicBezTo>
                  <a:cubicBezTo>
                    <a:pt x="0" y="90"/>
                    <a:pt x="0" y="90"/>
                    <a:pt x="0" y="90"/>
                  </a:cubicBezTo>
                  <a:cubicBezTo>
                    <a:pt x="0" y="89"/>
                    <a:pt x="0" y="88"/>
                    <a:pt x="0" y="88"/>
                  </a:cubicBezTo>
                  <a:cubicBezTo>
                    <a:pt x="1" y="87"/>
                    <a:pt x="2" y="86"/>
                    <a:pt x="2" y="86"/>
                  </a:cubicBezTo>
                  <a:cubicBezTo>
                    <a:pt x="3" y="85"/>
                    <a:pt x="4" y="85"/>
                    <a:pt x="5" y="85"/>
                  </a:cubicBezTo>
                  <a:cubicBezTo>
                    <a:pt x="22" y="85"/>
                    <a:pt x="22" y="85"/>
                    <a:pt x="22" y="85"/>
                  </a:cubicBezTo>
                  <a:cubicBezTo>
                    <a:pt x="24" y="76"/>
                    <a:pt x="27" y="68"/>
                    <a:pt x="32" y="60"/>
                  </a:cubicBezTo>
                  <a:cubicBezTo>
                    <a:pt x="20" y="48"/>
                    <a:pt x="20" y="48"/>
                    <a:pt x="20" y="48"/>
                  </a:cubicBezTo>
                  <a:cubicBezTo>
                    <a:pt x="18" y="46"/>
                    <a:pt x="18" y="43"/>
                    <a:pt x="20" y="41"/>
                  </a:cubicBezTo>
                  <a:cubicBezTo>
                    <a:pt x="41" y="20"/>
                    <a:pt x="41" y="20"/>
                    <a:pt x="41" y="20"/>
                  </a:cubicBezTo>
                  <a:cubicBezTo>
                    <a:pt x="43" y="18"/>
                    <a:pt x="46" y="18"/>
                    <a:pt x="48" y="20"/>
                  </a:cubicBezTo>
                  <a:cubicBezTo>
                    <a:pt x="60" y="32"/>
                    <a:pt x="60" y="32"/>
                    <a:pt x="60" y="32"/>
                  </a:cubicBezTo>
                  <a:cubicBezTo>
                    <a:pt x="67" y="28"/>
                    <a:pt x="76" y="24"/>
                    <a:pt x="84" y="22"/>
                  </a:cubicBezTo>
                  <a:cubicBezTo>
                    <a:pt x="84" y="5"/>
                    <a:pt x="84" y="5"/>
                    <a:pt x="84" y="5"/>
                  </a:cubicBezTo>
                  <a:cubicBezTo>
                    <a:pt x="84" y="3"/>
                    <a:pt x="86" y="0"/>
                    <a:pt x="89" y="0"/>
                  </a:cubicBezTo>
                  <a:cubicBezTo>
                    <a:pt x="119" y="0"/>
                    <a:pt x="119" y="0"/>
                    <a:pt x="119" y="0"/>
                  </a:cubicBezTo>
                  <a:cubicBezTo>
                    <a:pt x="121" y="0"/>
                    <a:pt x="124" y="3"/>
                    <a:pt x="124" y="5"/>
                  </a:cubicBezTo>
                  <a:cubicBezTo>
                    <a:pt x="124" y="22"/>
                    <a:pt x="124" y="22"/>
                    <a:pt x="124" y="22"/>
                  </a:cubicBezTo>
                  <a:cubicBezTo>
                    <a:pt x="132" y="24"/>
                    <a:pt x="141" y="28"/>
                    <a:pt x="148" y="32"/>
                  </a:cubicBezTo>
                  <a:cubicBezTo>
                    <a:pt x="160" y="20"/>
                    <a:pt x="160" y="20"/>
                    <a:pt x="160" y="20"/>
                  </a:cubicBezTo>
                  <a:cubicBezTo>
                    <a:pt x="162" y="18"/>
                    <a:pt x="165" y="18"/>
                    <a:pt x="167" y="20"/>
                  </a:cubicBezTo>
                  <a:cubicBezTo>
                    <a:pt x="188" y="41"/>
                    <a:pt x="188" y="41"/>
                    <a:pt x="188" y="41"/>
                  </a:cubicBezTo>
                  <a:cubicBezTo>
                    <a:pt x="190" y="43"/>
                    <a:pt x="190" y="46"/>
                    <a:pt x="188" y="48"/>
                  </a:cubicBezTo>
                  <a:cubicBezTo>
                    <a:pt x="176" y="60"/>
                    <a:pt x="176" y="60"/>
                    <a:pt x="176" y="60"/>
                  </a:cubicBezTo>
                  <a:cubicBezTo>
                    <a:pt x="180" y="68"/>
                    <a:pt x="184" y="76"/>
                    <a:pt x="186" y="85"/>
                  </a:cubicBezTo>
                  <a:cubicBezTo>
                    <a:pt x="203" y="85"/>
                    <a:pt x="203" y="85"/>
                    <a:pt x="203" y="85"/>
                  </a:cubicBezTo>
                  <a:cubicBezTo>
                    <a:pt x="206" y="85"/>
                    <a:pt x="208" y="87"/>
                    <a:pt x="208" y="90"/>
                  </a:cubicBezTo>
                  <a:close/>
                  <a:moveTo>
                    <a:pt x="151" y="104"/>
                  </a:moveTo>
                  <a:cubicBezTo>
                    <a:pt x="151" y="78"/>
                    <a:pt x="130" y="57"/>
                    <a:pt x="104" y="57"/>
                  </a:cubicBezTo>
                  <a:cubicBezTo>
                    <a:pt x="78" y="57"/>
                    <a:pt x="57" y="78"/>
                    <a:pt x="57" y="104"/>
                  </a:cubicBezTo>
                  <a:cubicBezTo>
                    <a:pt x="57" y="130"/>
                    <a:pt x="78" y="152"/>
                    <a:pt x="104" y="152"/>
                  </a:cubicBezTo>
                  <a:cubicBezTo>
                    <a:pt x="130" y="152"/>
                    <a:pt x="151" y="130"/>
                    <a:pt x="15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39" name="Freeform 24">
              <a:extLst>
                <a:ext uri="{FF2B5EF4-FFF2-40B4-BE49-F238E27FC236}">
                  <a16:creationId xmlns:a16="http://schemas.microsoft.com/office/drawing/2014/main" id="{687AA4F7-4A7A-1A05-BA71-85DADE1F37EE}"/>
                </a:ext>
              </a:extLst>
            </p:cNvPr>
            <p:cNvSpPr>
              <a:spLocks/>
            </p:cNvSpPr>
            <p:nvPr/>
          </p:nvSpPr>
          <p:spPr bwMode="auto">
            <a:xfrm>
              <a:off x="6010275" y="757238"/>
              <a:ext cx="514350" cy="239713"/>
            </a:xfrm>
            <a:custGeom>
              <a:avLst/>
              <a:gdLst>
                <a:gd name="T0" fmla="*/ 324 w 324"/>
                <a:gd name="T1" fmla="*/ 0 h 151"/>
                <a:gd name="T2" fmla="*/ 324 w 324"/>
                <a:gd name="T3" fmla="*/ 151 h 151"/>
                <a:gd name="T4" fmla="*/ 308 w 324"/>
                <a:gd name="T5" fmla="*/ 146 h 151"/>
                <a:gd name="T6" fmla="*/ 308 w 324"/>
                <a:gd name="T7" fmla="*/ 16 h 151"/>
                <a:gd name="T8" fmla="*/ 17 w 324"/>
                <a:gd name="T9" fmla="*/ 16 h 151"/>
                <a:gd name="T10" fmla="*/ 17 w 324"/>
                <a:gd name="T11" fmla="*/ 56 h 151"/>
                <a:gd name="T12" fmla="*/ 0 w 324"/>
                <a:gd name="T13" fmla="*/ 49 h 151"/>
                <a:gd name="T14" fmla="*/ 0 w 324"/>
                <a:gd name="T15" fmla="*/ 0 h 151"/>
                <a:gd name="T16" fmla="*/ 324 w 324"/>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 h="151">
                  <a:moveTo>
                    <a:pt x="324" y="0"/>
                  </a:moveTo>
                  <a:lnTo>
                    <a:pt x="324" y="151"/>
                  </a:lnTo>
                  <a:lnTo>
                    <a:pt x="308" y="146"/>
                  </a:lnTo>
                  <a:lnTo>
                    <a:pt x="308" y="16"/>
                  </a:lnTo>
                  <a:lnTo>
                    <a:pt x="17" y="16"/>
                  </a:lnTo>
                  <a:lnTo>
                    <a:pt x="17" y="56"/>
                  </a:lnTo>
                  <a:lnTo>
                    <a:pt x="0" y="49"/>
                  </a:lnTo>
                  <a:lnTo>
                    <a:pt x="0" y="0"/>
                  </a:lnTo>
                  <a:lnTo>
                    <a:pt x="3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40" name="Freeform 25">
              <a:extLst>
                <a:ext uri="{FF2B5EF4-FFF2-40B4-BE49-F238E27FC236}">
                  <a16:creationId xmlns:a16="http://schemas.microsoft.com/office/drawing/2014/main" id="{54D138FB-77C2-F3E0-3951-4DCA494BE9D2}"/>
                </a:ext>
              </a:extLst>
            </p:cNvPr>
            <p:cNvSpPr>
              <a:spLocks noEditPoints="1"/>
            </p:cNvSpPr>
            <p:nvPr/>
          </p:nvSpPr>
          <p:spPr bwMode="auto">
            <a:xfrm>
              <a:off x="6243638" y="915988"/>
              <a:ext cx="231775" cy="230188"/>
            </a:xfrm>
            <a:custGeom>
              <a:avLst/>
              <a:gdLst>
                <a:gd name="T0" fmla="*/ 92 w 92"/>
                <a:gd name="T1" fmla="*/ 40 h 92"/>
                <a:gd name="T2" fmla="*/ 92 w 92"/>
                <a:gd name="T3" fmla="*/ 53 h 92"/>
                <a:gd name="T4" fmla="*/ 90 w 92"/>
                <a:gd name="T5" fmla="*/ 55 h 92"/>
                <a:gd name="T6" fmla="*/ 82 w 92"/>
                <a:gd name="T7" fmla="*/ 55 h 92"/>
                <a:gd name="T8" fmla="*/ 78 w 92"/>
                <a:gd name="T9" fmla="*/ 65 h 92"/>
                <a:gd name="T10" fmla="*/ 83 w 92"/>
                <a:gd name="T11" fmla="*/ 71 h 92"/>
                <a:gd name="T12" fmla="*/ 83 w 92"/>
                <a:gd name="T13" fmla="*/ 74 h 92"/>
                <a:gd name="T14" fmla="*/ 74 w 92"/>
                <a:gd name="T15" fmla="*/ 83 h 92"/>
                <a:gd name="T16" fmla="*/ 71 w 92"/>
                <a:gd name="T17" fmla="*/ 83 h 92"/>
                <a:gd name="T18" fmla="*/ 65 w 92"/>
                <a:gd name="T19" fmla="*/ 78 h 92"/>
                <a:gd name="T20" fmla="*/ 55 w 92"/>
                <a:gd name="T21" fmla="*/ 82 h 92"/>
                <a:gd name="T22" fmla="*/ 55 w 92"/>
                <a:gd name="T23" fmla="*/ 90 h 92"/>
                <a:gd name="T24" fmla="*/ 52 w 92"/>
                <a:gd name="T25" fmla="*/ 92 h 92"/>
                <a:gd name="T26" fmla="*/ 39 w 92"/>
                <a:gd name="T27" fmla="*/ 92 h 92"/>
                <a:gd name="T28" fmla="*/ 37 w 92"/>
                <a:gd name="T29" fmla="*/ 90 h 92"/>
                <a:gd name="T30" fmla="*/ 37 w 92"/>
                <a:gd name="T31" fmla="*/ 82 h 92"/>
                <a:gd name="T32" fmla="*/ 26 w 92"/>
                <a:gd name="T33" fmla="*/ 78 h 92"/>
                <a:gd name="T34" fmla="*/ 21 w 92"/>
                <a:gd name="T35" fmla="*/ 83 h 92"/>
                <a:gd name="T36" fmla="*/ 18 w 92"/>
                <a:gd name="T37" fmla="*/ 83 h 92"/>
                <a:gd name="T38" fmla="*/ 9 w 92"/>
                <a:gd name="T39" fmla="*/ 74 h 92"/>
                <a:gd name="T40" fmla="*/ 9 w 92"/>
                <a:gd name="T41" fmla="*/ 71 h 92"/>
                <a:gd name="T42" fmla="*/ 14 w 92"/>
                <a:gd name="T43" fmla="*/ 65 h 92"/>
                <a:gd name="T44" fmla="*/ 10 w 92"/>
                <a:gd name="T45" fmla="*/ 55 h 92"/>
                <a:gd name="T46" fmla="*/ 2 w 92"/>
                <a:gd name="T47" fmla="*/ 55 h 92"/>
                <a:gd name="T48" fmla="*/ 0 w 92"/>
                <a:gd name="T49" fmla="*/ 53 h 92"/>
                <a:gd name="T50" fmla="*/ 0 w 92"/>
                <a:gd name="T51" fmla="*/ 40 h 92"/>
                <a:gd name="T52" fmla="*/ 2 w 92"/>
                <a:gd name="T53" fmla="*/ 37 h 92"/>
                <a:gd name="T54" fmla="*/ 10 w 92"/>
                <a:gd name="T55" fmla="*/ 37 h 92"/>
                <a:gd name="T56" fmla="*/ 14 w 92"/>
                <a:gd name="T57" fmla="*/ 27 h 92"/>
                <a:gd name="T58" fmla="*/ 9 w 92"/>
                <a:gd name="T59" fmla="*/ 21 h 92"/>
                <a:gd name="T60" fmla="*/ 9 w 92"/>
                <a:gd name="T61" fmla="*/ 18 h 92"/>
                <a:gd name="T62" fmla="*/ 18 w 92"/>
                <a:gd name="T63" fmla="*/ 9 h 92"/>
                <a:gd name="T64" fmla="*/ 21 w 92"/>
                <a:gd name="T65" fmla="*/ 9 h 92"/>
                <a:gd name="T66" fmla="*/ 26 w 92"/>
                <a:gd name="T67" fmla="*/ 14 h 92"/>
                <a:gd name="T68" fmla="*/ 37 w 92"/>
                <a:gd name="T69" fmla="*/ 10 h 92"/>
                <a:gd name="T70" fmla="*/ 37 w 92"/>
                <a:gd name="T71" fmla="*/ 2 h 92"/>
                <a:gd name="T72" fmla="*/ 39 w 92"/>
                <a:gd name="T73" fmla="*/ 0 h 92"/>
                <a:gd name="T74" fmla="*/ 52 w 92"/>
                <a:gd name="T75" fmla="*/ 0 h 92"/>
                <a:gd name="T76" fmla="*/ 55 w 92"/>
                <a:gd name="T77" fmla="*/ 2 h 92"/>
                <a:gd name="T78" fmla="*/ 55 w 92"/>
                <a:gd name="T79" fmla="*/ 10 h 92"/>
                <a:gd name="T80" fmla="*/ 65 w 92"/>
                <a:gd name="T81" fmla="*/ 14 h 92"/>
                <a:gd name="T82" fmla="*/ 71 w 92"/>
                <a:gd name="T83" fmla="*/ 9 h 92"/>
                <a:gd name="T84" fmla="*/ 74 w 92"/>
                <a:gd name="T85" fmla="*/ 9 h 92"/>
                <a:gd name="T86" fmla="*/ 83 w 92"/>
                <a:gd name="T87" fmla="*/ 18 h 92"/>
                <a:gd name="T88" fmla="*/ 83 w 92"/>
                <a:gd name="T89" fmla="*/ 21 h 92"/>
                <a:gd name="T90" fmla="*/ 78 w 92"/>
                <a:gd name="T91" fmla="*/ 27 h 92"/>
                <a:gd name="T92" fmla="*/ 82 w 92"/>
                <a:gd name="T93" fmla="*/ 37 h 92"/>
                <a:gd name="T94" fmla="*/ 90 w 92"/>
                <a:gd name="T95" fmla="*/ 37 h 92"/>
                <a:gd name="T96" fmla="*/ 92 w 92"/>
                <a:gd name="T97" fmla="*/ 40 h 92"/>
                <a:gd name="T98" fmla="*/ 67 w 92"/>
                <a:gd name="T99" fmla="*/ 46 h 92"/>
                <a:gd name="T100" fmla="*/ 46 w 92"/>
                <a:gd name="T101" fmla="*/ 25 h 92"/>
                <a:gd name="T102" fmla="*/ 25 w 92"/>
                <a:gd name="T103" fmla="*/ 46 h 92"/>
                <a:gd name="T104" fmla="*/ 46 w 92"/>
                <a:gd name="T105" fmla="*/ 67 h 92"/>
                <a:gd name="T106" fmla="*/ 67 w 92"/>
                <a:gd name="T107"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92">
                  <a:moveTo>
                    <a:pt x="92" y="40"/>
                  </a:moveTo>
                  <a:cubicBezTo>
                    <a:pt x="92" y="53"/>
                    <a:pt x="92" y="53"/>
                    <a:pt x="92" y="53"/>
                  </a:cubicBezTo>
                  <a:cubicBezTo>
                    <a:pt x="92" y="54"/>
                    <a:pt x="91" y="55"/>
                    <a:pt x="90" y="55"/>
                  </a:cubicBezTo>
                  <a:cubicBezTo>
                    <a:pt x="82" y="55"/>
                    <a:pt x="82" y="55"/>
                    <a:pt x="82" y="55"/>
                  </a:cubicBezTo>
                  <a:cubicBezTo>
                    <a:pt x="81" y="59"/>
                    <a:pt x="80" y="62"/>
                    <a:pt x="78" y="65"/>
                  </a:cubicBezTo>
                  <a:cubicBezTo>
                    <a:pt x="83" y="71"/>
                    <a:pt x="83" y="71"/>
                    <a:pt x="83" y="71"/>
                  </a:cubicBezTo>
                  <a:cubicBezTo>
                    <a:pt x="84" y="72"/>
                    <a:pt x="84" y="73"/>
                    <a:pt x="83" y="74"/>
                  </a:cubicBezTo>
                  <a:cubicBezTo>
                    <a:pt x="74" y="83"/>
                    <a:pt x="74" y="83"/>
                    <a:pt x="74" y="83"/>
                  </a:cubicBezTo>
                  <a:cubicBezTo>
                    <a:pt x="73" y="84"/>
                    <a:pt x="71" y="84"/>
                    <a:pt x="71" y="83"/>
                  </a:cubicBezTo>
                  <a:cubicBezTo>
                    <a:pt x="65" y="78"/>
                    <a:pt x="65" y="78"/>
                    <a:pt x="65" y="78"/>
                  </a:cubicBezTo>
                  <a:cubicBezTo>
                    <a:pt x="62" y="80"/>
                    <a:pt x="58" y="81"/>
                    <a:pt x="55" y="82"/>
                  </a:cubicBezTo>
                  <a:cubicBezTo>
                    <a:pt x="55" y="90"/>
                    <a:pt x="55" y="90"/>
                    <a:pt x="55" y="90"/>
                  </a:cubicBezTo>
                  <a:cubicBezTo>
                    <a:pt x="55" y="91"/>
                    <a:pt x="54" y="92"/>
                    <a:pt x="52" y="92"/>
                  </a:cubicBezTo>
                  <a:cubicBezTo>
                    <a:pt x="39" y="92"/>
                    <a:pt x="39" y="92"/>
                    <a:pt x="39" y="92"/>
                  </a:cubicBezTo>
                  <a:cubicBezTo>
                    <a:pt x="38" y="92"/>
                    <a:pt x="37" y="91"/>
                    <a:pt x="37" y="90"/>
                  </a:cubicBezTo>
                  <a:cubicBezTo>
                    <a:pt x="37" y="82"/>
                    <a:pt x="37" y="82"/>
                    <a:pt x="37" y="82"/>
                  </a:cubicBezTo>
                  <a:cubicBezTo>
                    <a:pt x="33" y="81"/>
                    <a:pt x="30" y="80"/>
                    <a:pt x="26" y="78"/>
                  </a:cubicBezTo>
                  <a:cubicBezTo>
                    <a:pt x="21" y="83"/>
                    <a:pt x="21" y="83"/>
                    <a:pt x="21" y="83"/>
                  </a:cubicBezTo>
                  <a:cubicBezTo>
                    <a:pt x="20" y="84"/>
                    <a:pt x="19" y="84"/>
                    <a:pt x="18" y="83"/>
                  </a:cubicBezTo>
                  <a:cubicBezTo>
                    <a:pt x="9" y="74"/>
                    <a:pt x="9" y="74"/>
                    <a:pt x="9" y="74"/>
                  </a:cubicBezTo>
                  <a:cubicBezTo>
                    <a:pt x="8" y="73"/>
                    <a:pt x="8" y="72"/>
                    <a:pt x="9" y="71"/>
                  </a:cubicBezTo>
                  <a:cubicBezTo>
                    <a:pt x="14" y="65"/>
                    <a:pt x="14" y="65"/>
                    <a:pt x="14" y="65"/>
                  </a:cubicBezTo>
                  <a:cubicBezTo>
                    <a:pt x="12" y="62"/>
                    <a:pt x="11" y="59"/>
                    <a:pt x="10" y="55"/>
                  </a:cubicBezTo>
                  <a:cubicBezTo>
                    <a:pt x="2" y="55"/>
                    <a:pt x="2" y="55"/>
                    <a:pt x="2" y="55"/>
                  </a:cubicBezTo>
                  <a:cubicBezTo>
                    <a:pt x="1" y="55"/>
                    <a:pt x="0" y="54"/>
                    <a:pt x="0" y="53"/>
                  </a:cubicBezTo>
                  <a:cubicBezTo>
                    <a:pt x="0" y="40"/>
                    <a:pt x="0" y="40"/>
                    <a:pt x="0" y="40"/>
                  </a:cubicBezTo>
                  <a:cubicBezTo>
                    <a:pt x="0" y="38"/>
                    <a:pt x="1" y="37"/>
                    <a:pt x="2" y="37"/>
                  </a:cubicBezTo>
                  <a:cubicBezTo>
                    <a:pt x="10" y="37"/>
                    <a:pt x="10" y="37"/>
                    <a:pt x="10" y="37"/>
                  </a:cubicBezTo>
                  <a:cubicBezTo>
                    <a:pt x="11" y="33"/>
                    <a:pt x="12" y="30"/>
                    <a:pt x="14" y="27"/>
                  </a:cubicBezTo>
                  <a:cubicBezTo>
                    <a:pt x="9" y="21"/>
                    <a:pt x="9" y="21"/>
                    <a:pt x="9" y="21"/>
                  </a:cubicBezTo>
                  <a:cubicBezTo>
                    <a:pt x="8" y="20"/>
                    <a:pt x="8" y="19"/>
                    <a:pt x="9" y="18"/>
                  </a:cubicBezTo>
                  <a:cubicBezTo>
                    <a:pt x="18" y="9"/>
                    <a:pt x="18" y="9"/>
                    <a:pt x="18" y="9"/>
                  </a:cubicBezTo>
                  <a:cubicBezTo>
                    <a:pt x="19" y="8"/>
                    <a:pt x="20" y="8"/>
                    <a:pt x="21" y="9"/>
                  </a:cubicBezTo>
                  <a:cubicBezTo>
                    <a:pt x="26" y="14"/>
                    <a:pt x="26" y="14"/>
                    <a:pt x="26" y="14"/>
                  </a:cubicBezTo>
                  <a:cubicBezTo>
                    <a:pt x="30" y="12"/>
                    <a:pt x="33" y="11"/>
                    <a:pt x="37" y="10"/>
                  </a:cubicBezTo>
                  <a:cubicBezTo>
                    <a:pt x="37" y="2"/>
                    <a:pt x="37" y="2"/>
                    <a:pt x="37" y="2"/>
                  </a:cubicBezTo>
                  <a:cubicBezTo>
                    <a:pt x="37" y="1"/>
                    <a:pt x="38" y="0"/>
                    <a:pt x="39" y="0"/>
                  </a:cubicBezTo>
                  <a:cubicBezTo>
                    <a:pt x="52" y="0"/>
                    <a:pt x="52" y="0"/>
                    <a:pt x="52" y="0"/>
                  </a:cubicBezTo>
                  <a:cubicBezTo>
                    <a:pt x="54" y="0"/>
                    <a:pt x="55" y="1"/>
                    <a:pt x="55" y="2"/>
                  </a:cubicBezTo>
                  <a:cubicBezTo>
                    <a:pt x="55" y="10"/>
                    <a:pt x="55" y="10"/>
                    <a:pt x="55" y="10"/>
                  </a:cubicBezTo>
                  <a:cubicBezTo>
                    <a:pt x="58" y="11"/>
                    <a:pt x="62" y="12"/>
                    <a:pt x="65" y="14"/>
                  </a:cubicBezTo>
                  <a:cubicBezTo>
                    <a:pt x="71" y="9"/>
                    <a:pt x="71" y="9"/>
                    <a:pt x="71" y="9"/>
                  </a:cubicBezTo>
                  <a:cubicBezTo>
                    <a:pt x="71" y="8"/>
                    <a:pt x="73" y="8"/>
                    <a:pt x="74" y="9"/>
                  </a:cubicBezTo>
                  <a:cubicBezTo>
                    <a:pt x="83" y="18"/>
                    <a:pt x="83" y="18"/>
                    <a:pt x="83" y="18"/>
                  </a:cubicBezTo>
                  <a:cubicBezTo>
                    <a:pt x="84" y="19"/>
                    <a:pt x="84" y="20"/>
                    <a:pt x="83" y="21"/>
                  </a:cubicBezTo>
                  <a:cubicBezTo>
                    <a:pt x="78" y="27"/>
                    <a:pt x="78" y="27"/>
                    <a:pt x="78" y="27"/>
                  </a:cubicBezTo>
                  <a:cubicBezTo>
                    <a:pt x="80" y="30"/>
                    <a:pt x="81" y="33"/>
                    <a:pt x="82" y="37"/>
                  </a:cubicBezTo>
                  <a:cubicBezTo>
                    <a:pt x="90" y="37"/>
                    <a:pt x="90" y="37"/>
                    <a:pt x="90" y="37"/>
                  </a:cubicBezTo>
                  <a:cubicBezTo>
                    <a:pt x="91" y="37"/>
                    <a:pt x="92" y="38"/>
                    <a:pt x="92" y="40"/>
                  </a:cubicBezTo>
                  <a:close/>
                  <a:moveTo>
                    <a:pt x="67" y="46"/>
                  </a:moveTo>
                  <a:cubicBezTo>
                    <a:pt x="67" y="35"/>
                    <a:pt x="57" y="25"/>
                    <a:pt x="46" y="25"/>
                  </a:cubicBezTo>
                  <a:cubicBezTo>
                    <a:pt x="34" y="25"/>
                    <a:pt x="25" y="35"/>
                    <a:pt x="25" y="46"/>
                  </a:cubicBezTo>
                  <a:cubicBezTo>
                    <a:pt x="25" y="58"/>
                    <a:pt x="34" y="67"/>
                    <a:pt x="46" y="67"/>
                  </a:cubicBezTo>
                  <a:cubicBezTo>
                    <a:pt x="57" y="67"/>
                    <a:pt x="67" y="58"/>
                    <a:pt x="6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41" name="Rectangle 26">
              <a:extLst>
                <a:ext uri="{FF2B5EF4-FFF2-40B4-BE49-F238E27FC236}">
                  <a16:creationId xmlns:a16="http://schemas.microsoft.com/office/drawing/2014/main" id="{8961F67A-A553-01BB-82C2-28CF1862DAC7}"/>
                </a:ext>
              </a:extLst>
            </p:cNvPr>
            <p:cNvSpPr>
              <a:spLocks noChangeArrowheads="1"/>
            </p:cNvSpPr>
            <p:nvPr/>
          </p:nvSpPr>
          <p:spPr bwMode="auto">
            <a:xfrm>
              <a:off x="6330950" y="860426"/>
              <a:ext cx="13176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42" name="Rectangle 27">
              <a:extLst>
                <a:ext uri="{FF2B5EF4-FFF2-40B4-BE49-F238E27FC236}">
                  <a16:creationId xmlns:a16="http://schemas.microsoft.com/office/drawing/2014/main" id="{AA41B95A-6AD5-CEFC-9CE3-AE3FA90F9353}"/>
                </a:ext>
              </a:extLst>
            </p:cNvPr>
            <p:cNvSpPr>
              <a:spLocks noChangeArrowheads="1"/>
            </p:cNvSpPr>
            <p:nvPr/>
          </p:nvSpPr>
          <p:spPr bwMode="auto">
            <a:xfrm>
              <a:off x="6270625" y="817563"/>
              <a:ext cx="192088"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43" name="Freeform 28">
              <a:extLst>
                <a:ext uri="{FF2B5EF4-FFF2-40B4-BE49-F238E27FC236}">
                  <a16:creationId xmlns:a16="http://schemas.microsoft.com/office/drawing/2014/main" id="{5BBD1FB7-8F1B-C75F-FC98-48BDC73118F0}"/>
                </a:ext>
              </a:extLst>
            </p:cNvPr>
            <p:cNvSpPr>
              <a:spLocks/>
            </p:cNvSpPr>
            <p:nvPr/>
          </p:nvSpPr>
          <p:spPr bwMode="auto">
            <a:xfrm>
              <a:off x="6223000" y="1244601"/>
              <a:ext cx="28575" cy="90488"/>
            </a:xfrm>
            <a:custGeom>
              <a:avLst/>
              <a:gdLst>
                <a:gd name="T0" fmla="*/ 11 w 11"/>
                <a:gd name="T1" fmla="*/ 6 h 36"/>
                <a:gd name="T2" fmla="*/ 11 w 11"/>
                <a:gd name="T3" fmla="*/ 31 h 36"/>
                <a:gd name="T4" fmla="*/ 10 w 11"/>
                <a:gd name="T5" fmla="*/ 34 h 36"/>
                <a:gd name="T6" fmla="*/ 8 w 11"/>
                <a:gd name="T7" fmla="*/ 36 h 36"/>
                <a:gd name="T8" fmla="*/ 6 w 11"/>
                <a:gd name="T9" fmla="*/ 36 h 36"/>
                <a:gd name="T10" fmla="*/ 4 w 11"/>
                <a:gd name="T11" fmla="*/ 36 h 36"/>
                <a:gd name="T12" fmla="*/ 0 w 11"/>
                <a:gd name="T13" fmla="*/ 31 h 36"/>
                <a:gd name="T14" fmla="*/ 0 w 11"/>
                <a:gd name="T15" fmla="*/ 6 h 36"/>
                <a:gd name="T16" fmla="*/ 4 w 11"/>
                <a:gd name="T17" fmla="*/ 0 h 36"/>
                <a:gd name="T18" fmla="*/ 6 w 11"/>
                <a:gd name="T19" fmla="*/ 0 h 36"/>
                <a:gd name="T20" fmla="*/ 11 w 11"/>
                <a:gd name="T2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6">
                  <a:moveTo>
                    <a:pt x="11" y="6"/>
                  </a:moveTo>
                  <a:cubicBezTo>
                    <a:pt x="11" y="31"/>
                    <a:pt x="11" y="31"/>
                    <a:pt x="11" y="31"/>
                  </a:cubicBezTo>
                  <a:cubicBezTo>
                    <a:pt x="11" y="32"/>
                    <a:pt x="10" y="33"/>
                    <a:pt x="10" y="34"/>
                  </a:cubicBezTo>
                  <a:cubicBezTo>
                    <a:pt x="9" y="34"/>
                    <a:pt x="9" y="35"/>
                    <a:pt x="8" y="36"/>
                  </a:cubicBezTo>
                  <a:cubicBezTo>
                    <a:pt x="8" y="36"/>
                    <a:pt x="7" y="36"/>
                    <a:pt x="6" y="36"/>
                  </a:cubicBezTo>
                  <a:cubicBezTo>
                    <a:pt x="4" y="36"/>
                    <a:pt x="4" y="36"/>
                    <a:pt x="4" y="36"/>
                  </a:cubicBezTo>
                  <a:cubicBezTo>
                    <a:pt x="1" y="36"/>
                    <a:pt x="0" y="34"/>
                    <a:pt x="0" y="31"/>
                  </a:cubicBezTo>
                  <a:cubicBezTo>
                    <a:pt x="0" y="6"/>
                    <a:pt x="0" y="6"/>
                    <a:pt x="0" y="6"/>
                  </a:cubicBezTo>
                  <a:cubicBezTo>
                    <a:pt x="0" y="3"/>
                    <a:pt x="1" y="0"/>
                    <a:pt x="4" y="0"/>
                  </a:cubicBezTo>
                  <a:cubicBezTo>
                    <a:pt x="6" y="0"/>
                    <a:pt x="6" y="0"/>
                    <a:pt x="6"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44" name="Freeform 29">
              <a:extLst>
                <a:ext uri="{FF2B5EF4-FFF2-40B4-BE49-F238E27FC236}">
                  <a16:creationId xmlns:a16="http://schemas.microsoft.com/office/drawing/2014/main" id="{4CA50D6E-F571-C018-1B1A-14D8D0F3E349}"/>
                </a:ext>
              </a:extLst>
            </p:cNvPr>
            <p:cNvSpPr>
              <a:spLocks noEditPoints="1"/>
            </p:cNvSpPr>
            <p:nvPr/>
          </p:nvSpPr>
          <p:spPr bwMode="auto">
            <a:xfrm>
              <a:off x="5934075" y="822326"/>
              <a:ext cx="312738" cy="311150"/>
            </a:xfrm>
            <a:custGeom>
              <a:avLst/>
              <a:gdLst>
                <a:gd name="T0" fmla="*/ 124 w 124"/>
                <a:gd name="T1" fmla="*/ 53 h 124"/>
                <a:gd name="T2" fmla="*/ 124 w 124"/>
                <a:gd name="T3" fmla="*/ 71 h 124"/>
                <a:gd name="T4" fmla="*/ 121 w 124"/>
                <a:gd name="T5" fmla="*/ 74 h 124"/>
                <a:gd name="T6" fmla="*/ 111 w 124"/>
                <a:gd name="T7" fmla="*/ 74 h 124"/>
                <a:gd name="T8" fmla="*/ 105 w 124"/>
                <a:gd name="T9" fmla="*/ 88 h 124"/>
                <a:gd name="T10" fmla="*/ 112 w 124"/>
                <a:gd name="T11" fmla="*/ 96 h 124"/>
                <a:gd name="T12" fmla="*/ 112 w 124"/>
                <a:gd name="T13" fmla="*/ 100 h 124"/>
                <a:gd name="T14" fmla="*/ 100 w 124"/>
                <a:gd name="T15" fmla="*/ 112 h 124"/>
                <a:gd name="T16" fmla="*/ 96 w 124"/>
                <a:gd name="T17" fmla="*/ 112 h 124"/>
                <a:gd name="T18" fmla="*/ 88 w 124"/>
                <a:gd name="T19" fmla="*/ 105 h 124"/>
                <a:gd name="T20" fmla="*/ 74 w 124"/>
                <a:gd name="T21" fmla="*/ 111 h 124"/>
                <a:gd name="T22" fmla="*/ 74 w 124"/>
                <a:gd name="T23" fmla="*/ 121 h 124"/>
                <a:gd name="T24" fmla="*/ 71 w 124"/>
                <a:gd name="T25" fmla="*/ 124 h 124"/>
                <a:gd name="T26" fmla="*/ 53 w 124"/>
                <a:gd name="T27" fmla="*/ 124 h 124"/>
                <a:gd name="T28" fmla="*/ 51 w 124"/>
                <a:gd name="T29" fmla="*/ 121 h 124"/>
                <a:gd name="T30" fmla="*/ 51 w 124"/>
                <a:gd name="T31" fmla="*/ 111 h 124"/>
                <a:gd name="T32" fmla="*/ 36 w 124"/>
                <a:gd name="T33" fmla="*/ 105 h 124"/>
                <a:gd name="T34" fmla="*/ 29 w 124"/>
                <a:gd name="T35" fmla="*/ 112 h 124"/>
                <a:gd name="T36" fmla="*/ 25 w 124"/>
                <a:gd name="T37" fmla="*/ 112 h 124"/>
                <a:gd name="T38" fmla="*/ 12 w 124"/>
                <a:gd name="T39" fmla="*/ 100 h 124"/>
                <a:gd name="T40" fmla="*/ 12 w 124"/>
                <a:gd name="T41" fmla="*/ 96 h 124"/>
                <a:gd name="T42" fmla="*/ 19 w 124"/>
                <a:gd name="T43" fmla="*/ 88 h 124"/>
                <a:gd name="T44" fmla="*/ 13 w 124"/>
                <a:gd name="T45" fmla="*/ 74 h 124"/>
                <a:gd name="T46" fmla="*/ 3 w 124"/>
                <a:gd name="T47" fmla="*/ 74 h 124"/>
                <a:gd name="T48" fmla="*/ 0 w 124"/>
                <a:gd name="T49" fmla="*/ 71 h 124"/>
                <a:gd name="T50" fmla="*/ 0 w 124"/>
                <a:gd name="T51" fmla="*/ 53 h 124"/>
                <a:gd name="T52" fmla="*/ 3 w 124"/>
                <a:gd name="T53" fmla="*/ 50 h 124"/>
                <a:gd name="T54" fmla="*/ 13 w 124"/>
                <a:gd name="T55" fmla="*/ 50 h 124"/>
                <a:gd name="T56" fmla="*/ 19 w 124"/>
                <a:gd name="T57" fmla="*/ 36 h 124"/>
                <a:gd name="T58" fmla="*/ 12 w 124"/>
                <a:gd name="T59" fmla="*/ 29 h 124"/>
                <a:gd name="T60" fmla="*/ 12 w 124"/>
                <a:gd name="T61" fmla="*/ 25 h 124"/>
                <a:gd name="T62" fmla="*/ 25 w 124"/>
                <a:gd name="T63" fmla="*/ 12 h 124"/>
                <a:gd name="T64" fmla="*/ 29 w 124"/>
                <a:gd name="T65" fmla="*/ 12 h 124"/>
                <a:gd name="T66" fmla="*/ 36 w 124"/>
                <a:gd name="T67" fmla="*/ 19 h 124"/>
                <a:gd name="T68" fmla="*/ 51 w 124"/>
                <a:gd name="T69" fmla="*/ 13 h 124"/>
                <a:gd name="T70" fmla="*/ 51 w 124"/>
                <a:gd name="T71" fmla="*/ 3 h 124"/>
                <a:gd name="T72" fmla="*/ 53 w 124"/>
                <a:gd name="T73" fmla="*/ 0 h 124"/>
                <a:gd name="T74" fmla="*/ 71 w 124"/>
                <a:gd name="T75" fmla="*/ 0 h 124"/>
                <a:gd name="T76" fmla="*/ 74 w 124"/>
                <a:gd name="T77" fmla="*/ 3 h 124"/>
                <a:gd name="T78" fmla="*/ 74 w 124"/>
                <a:gd name="T79" fmla="*/ 13 h 124"/>
                <a:gd name="T80" fmla="*/ 88 w 124"/>
                <a:gd name="T81" fmla="*/ 19 h 124"/>
                <a:gd name="T82" fmla="*/ 96 w 124"/>
                <a:gd name="T83" fmla="*/ 12 h 124"/>
                <a:gd name="T84" fmla="*/ 100 w 124"/>
                <a:gd name="T85" fmla="*/ 12 h 124"/>
                <a:gd name="T86" fmla="*/ 112 w 124"/>
                <a:gd name="T87" fmla="*/ 25 h 124"/>
                <a:gd name="T88" fmla="*/ 112 w 124"/>
                <a:gd name="T89" fmla="*/ 29 h 124"/>
                <a:gd name="T90" fmla="*/ 105 w 124"/>
                <a:gd name="T91" fmla="*/ 36 h 124"/>
                <a:gd name="T92" fmla="*/ 111 w 124"/>
                <a:gd name="T93" fmla="*/ 50 h 124"/>
                <a:gd name="T94" fmla="*/ 121 w 124"/>
                <a:gd name="T95" fmla="*/ 50 h 124"/>
                <a:gd name="T96" fmla="*/ 124 w 124"/>
                <a:gd name="T97" fmla="*/ 53 h 124"/>
                <a:gd name="T98" fmla="*/ 90 w 124"/>
                <a:gd name="T99" fmla="*/ 62 h 124"/>
                <a:gd name="T100" fmla="*/ 62 w 124"/>
                <a:gd name="T101" fmla="*/ 34 h 124"/>
                <a:gd name="T102" fmla="*/ 34 w 124"/>
                <a:gd name="T103" fmla="*/ 62 h 124"/>
                <a:gd name="T104" fmla="*/ 62 w 124"/>
                <a:gd name="T105" fmla="*/ 90 h 124"/>
                <a:gd name="T106" fmla="*/ 90 w 124"/>
                <a:gd name="T107"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24">
                  <a:moveTo>
                    <a:pt x="124" y="53"/>
                  </a:moveTo>
                  <a:cubicBezTo>
                    <a:pt x="124" y="71"/>
                    <a:pt x="124" y="71"/>
                    <a:pt x="124" y="71"/>
                  </a:cubicBezTo>
                  <a:cubicBezTo>
                    <a:pt x="124" y="73"/>
                    <a:pt x="123" y="74"/>
                    <a:pt x="121" y="74"/>
                  </a:cubicBezTo>
                  <a:cubicBezTo>
                    <a:pt x="111" y="74"/>
                    <a:pt x="111" y="74"/>
                    <a:pt x="111" y="74"/>
                  </a:cubicBezTo>
                  <a:cubicBezTo>
                    <a:pt x="110" y="79"/>
                    <a:pt x="108" y="84"/>
                    <a:pt x="105" y="88"/>
                  </a:cubicBezTo>
                  <a:cubicBezTo>
                    <a:pt x="112" y="96"/>
                    <a:pt x="112" y="96"/>
                    <a:pt x="112" y="96"/>
                  </a:cubicBezTo>
                  <a:cubicBezTo>
                    <a:pt x="113" y="97"/>
                    <a:pt x="113" y="99"/>
                    <a:pt x="112" y="100"/>
                  </a:cubicBezTo>
                  <a:cubicBezTo>
                    <a:pt x="100" y="112"/>
                    <a:pt x="100" y="112"/>
                    <a:pt x="100" y="112"/>
                  </a:cubicBezTo>
                  <a:cubicBezTo>
                    <a:pt x="99" y="113"/>
                    <a:pt x="97" y="113"/>
                    <a:pt x="96" y="112"/>
                  </a:cubicBezTo>
                  <a:cubicBezTo>
                    <a:pt x="88" y="105"/>
                    <a:pt x="88" y="105"/>
                    <a:pt x="88" y="105"/>
                  </a:cubicBezTo>
                  <a:cubicBezTo>
                    <a:pt x="84" y="108"/>
                    <a:pt x="79" y="110"/>
                    <a:pt x="74" y="111"/>
                  </a:cubicBezTo>
                  <a:cubicBezTo>
                    <a:pt x="74" y="121"/>
                    <a:pt x="74" y="121"/>
                    <a:pt x="74" y="121"/>
                  </a:cubicBezTo>
                  <a:cubicBezTo>
                    <a:pt x="74" y="123"/>
                    <a:pt x="73" y="124"/>
                    <a:pt x="71" y="124"/>
                  </a:cubicBezTo>
                  <a:cubicBezTo>
                    <a:pt x="53" y="124"/>
                    <a:pt x="53" y="124"/>
                    <a:pt x="53" y="124"/>
                  </a:cubicBezTo>
                  <a:cubicBezTo>
                    <a:pt x="52" y="124"/>
                    <a:pt x="51" y="123"/>
                    <a:pt x="51" y="121"/>
                  </a:cubicBezTo>
                  <a:cubicBezTo>
                    <a:pt x="51" y="111"/>
                    <a:pt x="51" y="111"/>
                    <a:pt x="51" y="111"/>
                  </a:cubicBezTo>
                  <a:cubicBezTo>
                    <a:pt x="45" y="110"/>
                    <a:pt x="40" y="108"/>
                    <a:pt x="36" y="105"/>
                  </a:cubicBezTo>
                  <a:cubicBezTo>
                    <a:pt x="29" y="112"/>
                    <a:pt x="29" y="112"/>
                    <a:pt x="29" y="112"/>
                  </a:cubicBezTo>
                  <a:cubicBezTo>
                    <a:pt x="28" y="113"/>
                    <a:pt x="26" y="113"/>
                    <a:pt x="25" y="112"/>
                  </a:cubicBezTo>
                  <a:cubicBezTo>
                    <a:pt x="12" y="100"/>
                    <a:pt x="12" y="100"/>
                    <a:pt x="12" y="100"/>
                  </a:cubicBezTo>
                  <a:cubicBezTo>
                    <a:pt x="11" y="99"/>
                    <a:pt x="11" y="97"/>
                    <a:pt x="12" y="96"/>
                  </a:cubicBezTo>
                  <a:cubicBezTo>
                    <a:pt x="19" y="88"/>
                    <a:pt x="19" y="88"/>
                    <a:pt x="19" y="88"/>
                  </a:cubicBezTo>
                  <a:cubicBezTo>
                    <a:pt x="17" y="84"/>
                    <a:pt x="15" y="79"/>
                    <a:pt x="13" y="74"/>
                  </a:cubicBezTo>
                  <a:cubicBezTo>
                    <a:pt x="3" y="74"/>
                    <a:pt x="3" y="74"/>
                    <a:pt x="3" y="74"/>
                  </a:cubicBezTo>
                  <a:cubicBezTo>
                    <a:pt x="2" y="74"/>
                    <a:pt x="0" y="73"/>
                    <a:pt x="0" y="71"/>
                  </a:cubicBezTo>
                  <a:cubicBezTo>
                    <a:pt x="0" y="53"/>
                    <a:pt x="0" y="53"/>
                    <a:pt x="0" y="53"/>
                  </a:cubicBezTo>
                  <a:cubicBezTo>
                    <a:pt x="0" y="52"/>
                    <a:pt x="2" y="50"/>
                    <a:pt x="3" y="50"/>
                  </a:cubicBezTo>
                  <a:cubicBezTo>
                    <a:pt x="13" y="50"/>
                    <a:pt x="13" y="50"/>
                    <a:pt x="13" y="50"/>
                  </a:cubicBezTo>
                  <a:cubicBezTo>
                    <a:pt x="15" y="45"/>
                    <a:pt x="17" y="40"/>
                    <a:pt x="19" y="36"/>
                  </a:cubicBezTo>
                  <a:cubicBezTo>
                    <a:pt x="12" y="29"/>
                    <a:pt x="12" y="29"/>
                    <a:pt x="12" y="29"/>
                  </a:cubicBezTo>
                  <a:cubicBezTo>
                    <a:pt x="11" y="28"/>
                    <a:pt x="11" y="26"/>
                    <a:pt x="12" y="25"/>
                  </a:cubicBezTo>
                  <a:cubicBezTo>
                    <a:pt x="25" y="12"/>
                    <a:pt x="25" y="12"/>
                    <a:pt x="25" y="12"/>
                  </a:cubicBezTo>
                  <a:cubicBezTo>
                    <a:pt x="26" y="11"/>
                    <a:pt x="28" y="11"/>
                    <a:pt x="29" y="12"/>
                  </a:cubicBezTo>
                  <a:cubicBezTo>
                    <a:pt x="36" y="19"/>
                    <a:pt x="36" y="19"/>
                    <a:pt x="36" y="19"/>
                  </a:cubicBezTo>
                  <a:cubicBezTo>
                    <a:pt x="40" y="17"/>
                    <a:pt x="45" y="15"/>
                    <a:pt x="51" y="13"/>
                  </a:cubicBezTo>
                  <a:cubicBezTo>
                    <a:pt x="51" y="3"/>
                    <a:pt x="51" y="3"/>
                    <a:pt x="51" y="3"/>
                  </a:cubicBezTo>
                  <a:cubicBezTo>
                    <a:pt x="51" y="2"/>
                    <a:pt x="52" y="0"/>
                    <a:pt x="53" y="0"/>
                  </a:cubicBezTo>
                  <a:cubicBezTo>
                    <a:pt x="71" y="0"/>
                    <a:pt x="71" y="0"/>
                    <a:pt x="71" y="0"/>
                  </a:cubicBezTo>
                  <a:cubicBezTo>
                    <a:pt x="73" y="0"/>
                    <a:pt x="74" y="2"/>
                    <a:pt x="74" y="3"/>
                  </a:cubicBezTo>
                  <a:cubicBezTo>
                    <a:pt x="74" y="13"/>
                    <a:pt x="74" y="13"/>
                    <a:pt x="74" y="13"/>
                  </a:cubicBezTo>
                  <a:cubicBezTo>
                    <a:pt x="79" y="15"/>
                    <a:pt x="84" y="17"/>
                    <a:pt x="88" y="19"/>
                  </a:cubicBezTo>
                  <a:cubicBezTo>
                    <a:pt x="96" y="12"/>
                    <a:pt x="96" y="12"/>
                    <a:pt x="96" y="12"/>
                  </a:cubicBezTo>
                  <a:cubicBezTo>
                    <a:pt x="97" y="11"/>
                    <a:pt x="99" y="11"/>
                    <a:pt x="100" y="12"/>
                  </a:cubicBezTo>
                  <a:cubicBezTo>
                    <a:pt x="112" y="25"/>
                    <a:pt x="112" y="25"/>
                    <a:pt x="112" y="25"/>
                  </a:cubicBezTo>
                  <a:cubicBezTo>
                    <a:pt x="113" y="26"/>
                    <a:pt x="113" y="28"/>
                    <a:pt x="112" y="29"/>
                  </a:cubicBezTo>
                  <a:cubicBezTo>
                    <a:pt x="105" y="36"/>
                    <a:pt x="105" y="36"/>
                    <a:pt x="105" y="36"/>
                  </a:cubicBezTo>
                  <a:cubicBezTo>
                    <a:pt x="108" y="40"/>
                    <a:pt x="110" y="45"/>
                    <a:pt x="111" y="50"/>
                  </a:cubicBezTo>
                  <a:cubicBezTo>
                    <a:pt x="121" y="50"/>
                    <a:pt x="121" y="50"/>
                    <a:pt x="121" y="50"/>
                  </a:cubicBezTo>
                  <a:cubicBezTo>
                    <a:pt x="123" y="50"/>
                    <a:pt x="124" y="52"/>
                    <a:pt x="124" y="53"/>
                  </a:cubicBezTo>
                  <a:close/>
                  <a:moveTo>
                    <a:pt x="90" y="62"/>
                  </a:moveTo>
                  <a:cubicBezTo>
                    <a:pt x="90" y="47"/>
                    <a:pt x="78" y="34"/>
                    <a:pt x="62" y="34"/>
                  </a:cubicBezTo>
                  <a:cubicBezTo>
                    <a:pt x="47" y="34"/>
                    <a:pt x="34" y="47"/>
                    <a:pt x="34" y="62"/>
                  </a:cubicBezTo>
                  <a:cubicBezTo>
                    <a:pt x="34" y="78"/>
                    <a:pt x="47" y="90"/>
                    <a:pt x="62" y="90"/>
                  </a:cubicBezTo>
                  <a:cubicBezTo>
                    <a:pt x="78" y="90"/>
                    <a:pt x="90" y="78"/>
                    <a:pt x="9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45" name="Freeform 30">
              <a:extLst>
                <a:ext uri="{FF2B5EF4-FFF2-40B4-BE49-F238E27FC236}">
                  <a16:creationId xmlns:a16="http://schemas.microsoft.com/office/drawing/2014/main" id="{373E5820-81D0-DDEB-AC4F-0651B00A88A7}"/>
                </a:ext>
              </a:extLst>
            </p:cNvPr>
            <p:cNvSpPr>
              <a:spLocks noEditPoints="1"/>
            </p:cNvSpPr>
            <p:nvPr/>
          </p:nvSpPr>
          <p:spPr bwMode="auto">
            <a:xfrm>
              <a:off x="6135688" y="1244601"/>
              <a:ext cx="63500" cy="95250"/>
            </a:xfrm>
            <a:custGeom>
              <a:avLst/>
              <a:gdLst>
                <a:gd name="T0" fmla="*/ 25 w 25"/>
                <a:gd name="T1" fmla="*/ 11 h 38"/>
                <a:gd name="T2" fmla="*/ 25 w 25"/>
                <a:gd name="T3" fmla="*/ 26 h 38"/>
                <a:gd name="T4" fmla="*/ 13 w 25"/>
                <a:gd name="T5" fmla="*/ 38 h 38"/>
                <a:gd name="T6" fmla="*/ 12 w 25"/>
                <a:gd name="T7" fmla="*/ 38 h 38"/>
                <a:gd name="T8" fmla="*/ 0 w 25"/>
                <a:gd name="T9" fmla="*/ 26 h 38"/>
                <a:gd name="T10" fmla="*/ 0 w 25"/>
                <a:gd name="T11" fmla="*/ 11 h 38"/>
                <a:gd name="T12" fmla="*/ 12 w 25"/>
                <a:gd name="T13" fmla="*/ 0 h 38"/>
                <a:gd name="T14" fmla="*/ 13 w 25"/>
                <a:gd name="T15" fmla="*/ 0 h 38"/>
                <a:gd name="T16" fmla="*/ 25 w 25"/>
                <a:gd name="T17" fmla="*/ 11 h 38"/>
                <a:gd name="T18" fmla="*/ 18 w 25"/>
                <a:gd name="T19" fmla="*/ 23 h 38"/>
                <a:gd name="T20" fmla="*/ 18 w 25"/>
                <a:gd name="T21" fmla="*/ 14 h 38"/>
                <a:gd name="T22" fmla="*/ 13 w 25"/>
                <a:gd name="T23" fmla="*/ 8 h 38"/>
                <a:gd name="T24" fmla="*/ 12 w 25"/>
                <a:gd name="T25" fmla="*/ 8 h 38"/>
                <a:gd name="T26" fmla="*/ 7 w 25"/>
                <a:gd name="T27" fmla="*/ 14 h 38"/>
                <a:gd name="T28" fmla="*/ 7 w 25"/>
                <a:gd name="T29" fmla="*/ 23 h 38"/>
                <a:gd name="T30" fmla="*/ 12 w 25"/>
                <a:gd name="T31" fmla="*/ 29 h 38"/>
                <a:gd name="T32" fmla="*/ 13 w 25"/>
                <a:gd name="T33" fmla="*/ 29 h 38"/>
                <a:gd name="T34" fmla="*/ 18 w 25"/>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1"/>
                  </a:moveTo>
                  <a:cubicBezTo>
                    <a:pt x="25" y="26"/>
                    <a:pt x="25" y="26"/>
                    <a:pt x="25" y="26"/>
                  </a:cubicBezTo>
                  <a:cubicBezTo>
                    <a:pt x="25" y="33"/>
                    <a:pt x="19" y="38"/>
                    <a:pt x="13" y="38"/>
                  </a:cubicBezTo>
                  <a:cubicBezTo>
                    <a:pt x="12" y="38"/>
                    <a:pt x="12" y="38"/>
                    <a:pt x="12" y="38"/>
                  </a:cubicBezTo>
                  <a:cubicBezTo>
                    <a:pt x="5" y="38"/>
                    <a:pt x="0" y="33"/>
                    <a:pt x="0" y="26"/>
                  </a:cubicBezTo>
                  <a:cubicBezTo>
                    <a:pt x="0" y="11"/>
                    <a:pt x="0" y="11"/>
                    <a:pt x="0" y="11"/>
                  </a:cubicBezTo>
                  <a:cubicBezTo>
                    <a:pt x="0" y="5"/>
                    <a:pt x="5" y="0"/>
                    <a:pt x="12" y="0"/>
                  </a:cubicBezTo>
                  <a:cubicBezTo>
                    <a:pt x="13" y="0"/>
                    <a:pt x="13" y="0"/>
                    <a:pt x="13" y="0"/>
                  </a:cubicBezTo>
                  <a:cubicBezTo>
                    <a:pt x="19" y="0"/>
                    <a:pt x="25" y="5"/>
                    <a:pt x="25" y="11"/>
                  </a:cubicBezTo>
                  <a:close/>
                  <a:moveTo>
                    <a:pt x="18" y="23"/>
                  </a:moveTo>
                  <a:cubicBezTo>
                    <a:pt x="18" y="14"/>
                    <a:pt x="18" y="14"/>
                    <a:pt x="18" y="14"/>
                  </a:cubicBezTo>
                  <a:cubicBezTo>
                    <a:pt x="18" y="11"/>
                    <a:pt x="15" y="8"/>
                    <a:pt x="13" y="8"/>
                  </a:cubicBezTo>
                  <a:cubicBezTo>
                    <a:pt x="12" y="8"/>
                    <a:pt x="12" y="8"/>
                    <a:pt x="12" y="8"/>
                  </a:cubicBezTo>
                  <a:cubicBezTo>
                    <a:pt x="9" y="8"/>
                    <a:pt x="7" y="11"/>
                    <a:pt x="7" y="14"/>
                  </a:cubicBezTo>
                  <a:cubicBezTo>
                    <a:pt x="7" y="23"/>
                    <a:pt x="7" y="23"/>
                    <a:pt x="7" y="23"/>
                  </a:cubicBezTo>
                  <a:cubicBezTo>
                    <a:pt x="7" y="26"/>
                    <a:pt x="9" y="29"/>
                    <a:pt x="12" y="29"/>
                  </a:cubicBezTo>
                  <a:cubicBezTo>
                    <a:pt x="13" y="29"/>
                    <a:pt x="13" y="29"/>
                    <a:pt x="13" y="29"/>
                  </a:cubicBezTo>
                  <a:cubicBezTo>
                    <a:pt x="15" y="29"/>
                    <a:pt x="18" y="26"/>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46" name="Freeform 31">
              <a:extLst>
                <a:ext uri="{FF2B5EF4-FFF2-40B4-BE49-F238E27FC236}">
                  <a16:creationId xmlns:a16="http://schemas.microsoft.com/office/drawing/2014/main" id="{2E2FA455-6C41-4CC6-E937-8BE8614CBE9C}"/>
                </a:ext>
              </a:extLst>
            </p:cNvPr>
            <p:cNvSpPr>
              <a:spLocks noEditPoints="1"/>
            </p:cNvSpPr>
            <p:nvPr/>
          </p:nvSpPr>
          <p:spPr bwMode="auto">
            <a:xfrm>
              <a:off x="6075363" y="1360488"/>
              <a:ext cx="60325" cy="95250"/>
            </a:xfrm>
            <a:custGeom>
              <a:avLst/>
              <a:gdLst>
                <a:gd name="T0" fmla="*/ 24 w 24"/>
                <a:gd name="T1" fmla="*/ 11 h 38"/>
                <a:gd name="T2" fmla="*/ 24 w 24"/>
                <a:gd name="T3" fmla="*/ 27 h 38"/>
                <a:gd name="T4" fmla="*/ 13 w 24"/>
                <a:gd name="T5" fmla="*/ 38 h 38"/>
                <a:gd name="T6" fmla="*/ 12 w 24"/>
                <a:gd name="T7" fmla="*/ 38 h 38"/>
                <a:gd name="T8" fmla="*/ 0 w 24"/>
                <a:gd name="T9" fmla="*/ 27 h 38"/>
                <a:gd name="T10" fmla="*/ 0 w 24"/>
                <a:gd name="T11" fmla="*/ 11 h 38"/>
                <a:gd name="T12" fmla="*/ 12 w 24"/>
                <a:gd name="T13" fmla="*/ 0 h 38"/>
                <a:gd name="T14" fmla="*/ 13 w 24"/>
                <a:gd name="T15" fmla="*/ 0 h 38"/>
                <a:gd name="T16" fmla="*/ 24 w 24"/>
                <a:gd name="T17" fmla="*/ 11 h 38"/>
                <a:gd name="T18" fmla="*/ 17 w 24"/>
                <a:gd name="T19" fmla="*/ 23 h 38"/>
                <a:gd name="T20" fmla="*/ 17 w 24"/>
                <a:gd name="T21" fmla="*/ 15 h 38"/>
                <a:gd name="T22" fmla="*/ 12 w 24"/>
                <a:gd name="T23" fmla="*/ 8 h 38"/>
                <a:gd name="T24" fmla="*/ 12 w 24"/>
                <a:gd name="T25" fmla="*/ 8 h 38"/>
                <a:gd name="T26" fmla="*/ 7 w 24"/>
                <a:gd name="T27" fmla="*/ 15 h 38"/>
                <a:gd name="T28" fmla="*/ 7 w 24"/>
                <a:gd name="T29" fmla="*/ 23 h 38"/>
                <a:gd name="T30" fmla="*/ 12 w 24"/>
                <a:gd name="T31" fmla="*/ 30 h 38"/>
                <a:gd name="T32" fmla="*/ 12 w 24"/>
                <a:gd name="T33" fmla="*/ 30 h 38"/>
                <a:gd name="T34" fmla="*/ 17 w 24"/>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1"/>
                  </a:moveTo>
                  <a:cubicBezTo>
                    <a:pt x="24" y="27"/>
                    <a:pt x="24" y="27"/>
                    <a:pt x="24" y="27"/>
                  </a:cubicBezTo>
                  <a:cubicBezTo>
                    <a:pt x="24" y="33"/>
                    <a:pt x="19" y="38"/>
                    <a:pt x="13" y="38"/>
                  </a:cubicBezTo>
                  <a:cubicBezTo>
                    <a:pt x="12" y="38"/>
                    <a:pt x="12" y="38"/>
                    <a:pt x="12" y="38"/>
                  </a:cubicBezTo>
                  <a:cubicBezTo>
                    <a:pt x="5" y="38"/>
                    <a:pt x="0" y="33"/>
                    <a:pt x="0" y="27"/>
                  </a:cubicBezTo>
                  <a:cubicBezTo>
                    <a:pt x="0" y="11"/>
                    <a:pt x="0" y="11"/>
                    <a:pt x="0" y="11"/>
                  </a:cubicBezTo>
                  <a:cubicBezTo>
                    <a:pt x="0" y="5"/>
                    <a:pt x="5" y="0"/>
                    <a:pt x="12" y="0"/>
                  </a:cubicBezTo>
                  <a:cubicBezTo>
                    <a:pt x="13" y="0"/>
                    <a:pt x="13" y="0"/>
                    <a:pt x="13" y="0"/>
                  </a:cubicBezTo>
                  <a:cubicBezTo>
                    <a:pt x="19" y="0"/>
                    <a:pt x="24" y="5"/>
                    <a:pt x="24" y="11"/>
                  </a:cubicBezTo>
                  <a:close/>
                  <a:moveTo>
                    <a:pt x="17" y="23"/>
                  </a:moveTo>
                  <a:cubicBezTo>
                    <a:pt x="17" y="15"/>
                    <a:pt x="17" y="15"/>
                    <a:pt x="17" y="15"/>
                  </a:cubicBezTo>
                  <a:cubicBezTo>
                    <a:pt x="17" y="11"/>
                    <a:pt x="15" y="8"/>
                    <a:pt x="12" y="8"/>
                  </a:cubicBezTo>
                  <a:cubicBezTo>
                    <a:pt x="12" y="8"/>
                    <a:pt x="12" y="8"/>
                    <a:pt x="12" y="8"/>
                  </a:cubicBezTo>
                  <a:cubicBezTo>
                    <a:pt x="9" y="8"/>
                    <a:pt x="7" y="11"/>
                    <a:pt x="7" y="15"/>
                  </a:cubicBezTo>
                  <a:cubicBezTo>
                    <a:pt x="7" y="23"/>
                    <a:pt x="7" y="23"/>
                    <a:pt x="7" y="23"/>
                  </a:cubicBezTo>
                  <a:cubicBezTo>
                    <a:pt x="7" y="27"/>
                    <a:pt x="9" y="30"/>
                    <a:pt x="12" y="30"/>
                  </a:cubicBezTo>
                  <a:cubicBezTo>
                    <a:pt x="12" y="30"/>
                    <a:pt x="12" y="30"/>
                    <a:pt x="12" y="30"/>
                  </a:cubicBezTo>
                  <a:cubicBezTo>
                    <a:pt x="15" y="30"/>
                    <a:pt x="17" y="27"/>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47" name="Freeform 32">
              <a:extLst>
                <a:ext uri="{FF2B5EF4-FFF2-40B4-BE49-F238E27FC236}">
                  <a16:creationId xmlns:a16="http://schemas.microsoft.com/office/drawing/2014/main" id="{E2EBE83A-715B-4B10-68C9-F1757A3C28D7}"/>
                </a:ext>
              </a:extLst>
            </p:cNvPr>
            <p:cNvSpPr>
              <a:spLocks/>
            </p:cNvSpPr>
            <p:nvPr/>
          </p:nvSpPr>
          <p:spPr bwMode="auto">
            <a:xfrm>
              <a:off x="6088063" y="1244601"/>
              <a:ext cx="26988" cy="90488"/>
            </a:xfrm>
            <a:custGeom>
              <a:avLst/>
              <a:gdLst>
                <a:gd name="T0" fmla="*/ 11 w 11"/>
                <a:gd name="T1" fmla="*/ 6 h 36"/>
                <a:gd name="T2" fmla="*/ 11 w 11"/>
                <a:gd name="T3" fmla="*/ 31 h 36"/>
                <a:gd name="T4" fmla="*/ 7 w 11"/>
                <a:gd name="T5" fmla="*/ 36 h 36"/>
                <a:gd name="T6" fmla="*/ 4 w 11"/>
                <a:gd name="T7" fmla="*/ 36 h 36"/>
                <a:gd name="T8" fmla="*/ 0 w 11"/>
                <a:gd name="T9" fmla="*/ 31 h 36"/>
                <a:gd name="T10" fmla="*/ 0 w 11"/>
                <a:gd name="T11" fmla="*/ 6 h 36"/>
                <a:gd name="T12" fmla="*/ 4 w 11"/>
                <a:gd name="T13" fmla="*/ 0 h 36"/>
                <a:gd name="T14" fmla="*/ 7 w 11"/>
                <a:gd name="T15" fmla="*/ 0 h 36"/>
                <a:gd name="T16" fmla="*/ 11 w 11"/>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6"/>
                  </a:moveTo>
                  <a:cubicBezTo>
                    <a:pt x="11" y="31"/>
                    <a:pt x="11" y="31"/>
                    <a:pt x="11" y="31"/>
                  </a:cubicBezTo>
                  <a:cubicBezTo>
                    <a:pt x="11" y="34"/>
                    <a:pt x="9" y="36"/>
                    <a:pt x="7" y="36"/>
                  </a:cubicBezTo>
                  <a:cubicBezTo>
                    <a:pt x="4" y="36"/>
                    <a:pt x="4" y="36"/>
                    <a:pt x="4" y="36"/>
                  </a:cubicBezTo>
                  <a:cubicBezTo>
                    <a:pt x="2" y="36"/>
                    <a:pt x="0" y="34"/>
                    <a:pt x="0" y="31"/>
                  </a:cubicBezTo>
                  <a:cubicBezTo>
                    <a:pt x="0" y="6"/>
                    <a:pt x="0" y="6"/>
                    <a:pt x="0" y="6"/>
                  </a:cubicBezTo>
                  <a:cubicBezTo>
                    <a:pt x="0" y="3"/>
                    <a:pt x="2" y="0"/>
                    <a:pt x="4" y="0"/>
                  </a:cubicBezTo>
                  <a:cubicBezTo>
                    <a:pt x="7" y="0"/>
                    <a:pt x="7" y="0"/>
                    <a:pt x="7"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48" name="Freeform 33">
              <a:extLst>
                <a:ext uri="{FF2B5EF4-FFF2-40B4-BE49-F238E27FC236}">
                  <a16:creationId xmlns:a16="http://schemas.microsoft.com/office/drawing/2014/main" id="{ED975EB0-D3D1-37BA-29EE-81EC0CFA6BCF}"/>
                </a:ext>
              </a:extLst>
            </p:cNvPr>
            <p:cNvSpPr>
              <a:spLocks noEditPoints="1"/>
            </p:cNvSpPr>
            <p:nvPr/>
          </p:nvSpPr>
          <p:spPr bwMode="auto">
            <a:xfrm>
              <a:off x="6002338" y="1131888"/>
              <a:ext cx="60325" cy="95250"/>
            </a:xfrm>
            <a:custGeom>
              <a:avLst/>
              <a:gdLst>
                <a:gd name="T0" fmla="*/ 24 w 24"/>
                <a:gd name="T1" fmla="*/ 12 h 38"/>
                <a:gd name="T2" fmla="*/ 24 w 24"/>
                <a:gd name="T3" fmla="*/ 27 h 38"/>
                <a:gd name="T4" fmla="*/ 12 w 24"/>
                <a:gd name="T5" fmla="*/ 38 h 38"/>
                <a:gd name="T6" fmla="*/ 11 w 24"/>
                <a:gd name="T7" fmla="*/ 38 h 38"/>
                <a:gd name="T8" fmla="*/ 0 w 24"/>
                <a:gd name="T9" fmla="*/ 27 h 38"/>
                <a:gd name="T10" fmla="*/ 0 w 24"/>
                <a:gd name="T11" fmla="*/ 12 h 38"/>
                <a:gd name="T12" fmla="*/ 11 w 24"/>
                <a:gd name="T13" fmla="*/ 0 h 38"/>
                <a:gd name="T14" fmla="*/ 12 w 24"/>
                <a:gd name="T15" fmla="*/ 0 h 38"/>
                <a:gd name="T16" fmla="*/ 24 w 24"/>
                <a:gd name="T17" fmla="*/ 12 h 38"/>
                <a:gd name="T18" fmla="*/ 17 w 24"/>
                <a:gd name="T19" fmla="*/ 24 h 38"/>
                <a:gd name="T20" fmla="*/ 17 w 24"/>
                <a:gd name="T21" fmla="*/ 15 h 38"/>
                <a:gd name="T22" fmla="*/ 12 w 24"/>
                <a:gd name="T23" fmla="*/ 9 h 38"/>
                <a:gd name="T24" fmla="*/ 11 w 24"/>
                <a:gd name="T25" fmla="*/ 9 h 38"/>
                <a:gd name="T26" fmla="*/ 6 w 24"/>
                <a:gd name="T27" fmla="*/ 15 h 38"/>
                <a:gd name="T28" fmla="*/ 6 w 24"/>
                <a:gd name="T29" fmla="*/ 24 h 38"/>
                <a:gd name="T30" fmla="*/ 11 w 24"/>
                <a:gd name="T31" fmla="*/ 30 h 38"/>
                <a:gd name="T32" fmla="*/ 12 w 24"/>
                <a:gd name="T33" fmla="*/ 30 h 38"/>
                <a:gd name="T34" fmla="*/ 17 w 24"/>
                <a:gd name="T3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2"/>
                  </a:moveTo>
                  <a:cubicBezTo>
                    <a:pt x="24" y="27"/>
                    <a:pt x="24" y="27"/>
                    <a:pt x="24" y="27"/>
                  </a:cubicBezTo>
                  <a:cubicBezTo>
                    <a:pt x="24" y="33"/>
                    <a:pt x="19" y="38"/>
                    <a:pt x="12" y="38"/>
                  </a:cubicBezTo>
                  <a:cubicBezTo>
                    <a:pt x="11" y="38"/>
                    <a:pt x="11" y="38"/>
                    <a:pt x="11" y="38"/>
                  </a:cubicBezTo>
                  <a:cubicBezTo>
                    <a:pt x="5" y="38"/>
                    <a:pt x="0" y="33"/>
                    <a:pt x="0" y="27"/>
                  </a:cubicBezTo>
                  <a:cubicBezTo>
                    <a:pt x="0" y="12"/>
                    <a:pt x="0" y="12"/>
                    <a:pt x="0" y="12"/>
                  </a:cubicBezTo>
                  <a:cubicBezTo>
                    <a:pt x="0" y="5"/>
                    <a:pt x="5" y="0"/>
                    <a:pt x="11" y="0"/>
                  </a:cubicBezTo>
                  <a:cubicBezTo>
                    <a:pt x="12" y="0"/>
                    <a:pt x="12" y="0"/>
                    <a:pt x="12" y="0"/>
                  </a:cubicBezTo>
                  <a:cubicBezTo>
                    <a:pt x="19" y="0"/>
                    <a:pt x="24" y="5"/>
                    <a:pt x="24" y="12"/>
                  </a:cubicBezTo>
                  <a:close/>
                  <a:moveTo>
                    <a:pt x="17" y="24"/>
                  </a:moveTo>
                  <a:cubicBezTo>
                    <a:pt x="17" y="15"/>
                    <a:pt x="17" y="15"/>
                    <a:pt x="17" y="15"/>
                  </a:cubicBezTo>
                  <a:cubicBezTo>
                    <a:pt x="17" y="12"/>
                    <a:pt x="15" y="9"/>
                    <a:pt x="12" y="9"/>
                  </a:cubicBezTo>
                  <a:cubicBezTo>
                    <a:pt x="11" y="9"/>
                    <a:pt x="11" y="9"/>
                    <a:pt x="11" y="9"/>
                  </a:cubicBezTo>
                  <a:cubicBezTo>
                    <a:pt x="9" y="9"/>
                    <a:pt x="6" y="12"/>
                    <a:pt x="6" y="15"/>
                  </a:cubicBezTo>
                  <a:cubicBezTo>
                    <a:pt x="6" y="24"/>
                    <a:pt x="6" y="24"/>
                    <a:pt x="6" y="24"/>
                  </a:cubicBezTo>
                  <a:cubicBezTo>
                    <a:pt x="6" y="27"/>
                    <a:pt x="9" y="30"/>
                    <a:pt x="11" y="30"/>
                  </a:cubicBezTo>
                  <a:cubicBezTo>
                    <a:pt x="12" y="30"/>
                    <a:pt x="12" y="30"/>
                    <a:pt x="12" y="30"/>
                  </a:cubicBezTo>
                  <a:cubicBezTo>
                    <a:pt x="15" y="30"/>
                    <a:pt x="17" y="27"/>
                    <a:pt x="1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49" name="Freeform 34">
              <a:extLst>
                <a:ext uri="{FF2B5EF4-FFF2-40B4-BE49-F238E27FC236}">
                  <a16:creationId xmlns:a16="http://schemas.microsoft.com/office/drawing/2014/main" id="{34148D65-01EE-E069-62DA-CFB12587831D}"/>
                </a:ext>
              </a:extLst>
            </p:cNvPr>
            <p:cNvSpPr>
              <a:spLocks noEditPoints="1"/>
            </p:cNvSpPr>
            <p:nvPr/>
          </p:nvSpPr>
          <p:spPr bwMode="auto">
            <a:xfrm>
              <a:off x="6000750" y="1244601"/>
              <a:ext cx="61913" cy="95250"/>
            </a:xfrm>
            <a:custGeom>
              <a:avLst/>
              <a:gdLst>
                <a:gd name="T0" fmla="*/ 25 w 25"/>
                <a:gd name="T1" fmla="*/ 11 h 38"/>
                <a:gd name="T2" fmla="*/ 25 w 25"/>
                <a:gd name="T3" fmla="*/ 26 h 38"/>
                <a:gd name="T4" fmla="*/ 13 w 25"/>
                <a:gd name="T5" fmla="*/ 38 h 38"/>
                <a:gd name="T6" fmla="*/ 12 w 25"/>
                <a:gd name="T7" fmla="*/ 38 h 38"/>
                <a:gd name="T8" fmla="*/ 0 w 25"/>
                <a:gd name="T9" fmla="*/ 26 h 38"/>
                <a:gd name="T10" fmla="*/ 0 w 25"/>
                <a:gd name="T11" fmla="*/ 11 h 38"/>
                <a:gd name="T12" fmla="*/ 12 w 25"/>
                <a:gd name="T13" fmla="*/ 0 h 38"/>
                <a:gd name="T14" fmla="*/ 13 w 25"/>
                <a:gd name="T15" fmla="*/ 0 h 38"/>
                <a:gd name="T16" fmla="*/ 25 w 25"/>
                <a:gd name="T17" fmla="*/ 11 h 38"/>
                <a:gd name="T18" fmla="*/ 18 w 25"/>
                <a:gd name="T19" fmla="*/ 23 h 38"/>
                <a:gd name="T20" fmla="*/ 18 w 25"/>
                <a:gd name="T21" fmla="*/ 14 h 38"/>
                <a:gd name="T22" fmla="*/ 13 w 25"/>
                <a:gd name="T23" fmla="*/ 8 h 38"/>
                <a:gd name="T24" fmla="*/ 12 w 25"/>
                <a:gd name="T25" fmla="*/ 8 h 38"/>
                <a:gd name="T26" fmla="*/ 7 w 25"/>
                <a:gd name="T27" fmla="*/ 14 h 38"/>
                <a:gd name="T28" fmla="*/ 7 w 25"/>
                <a:gd name="T29" fmla="*/ 23 h 38"/>
                <a:gd name="T30" fmla="*/ 12 w 25"/>
                <a:gd name="T31" fmla="*/ 29 h 38"/>
                <a:gd name="T32" fmla="*/ 13 w 25"/>
                <a:gd name="T33" fmla="*/ 29 h 38"/>
                <a:gd name="T34" fmla="*/ 18 w 25"/>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1"/>
                  </a:moveTo>
                  <a:cubicBezTo>
                    <a:pt x="25" y="26"/>
                    <a:pt x="25" y="26"/>
                    <a:pt x="25" y="26"/>
                  </a:cubicBezTo>
                  <a:cubicBezTo>
                    <a:pt x="25" y="33"/>
                    <a:pt x="19" y="38"/>
                    <a:pt x="13" y="38"/>
                  </a:cubicBezTo>
                  <a:cubicBezTo>
                    <a:pt x="12" y="38"/>
                    <a:pt x="12" y="38"/>
                    <a:pt x="12" y="38"/>
                  </a:cubicBezTo>
                  <a:cubicBezTo>
                    <a:pt x="6" y="38"/>
                    <a:pt x="0" y="33"/>
                    <a:pt x="0" y="26"/>
                  </a:cubicBezTo>
                  <a:cubicBezTo>
                    <a:pt x="0" y="11"/>
                    <a:pt x="0" y="11"/>
                    <a:pt x="0" y="11"/>
                  </a:cubicBezTo>
                  <a:cubicBezTo>
                    <a:pt x="0" y="5"/>
                    <a:pt x="6" y="0"/>
                    <a:pt x="12" y="0"/>
                  </a:cubicBezTo>
                  <a:cubicBezTo>
                    <a:pt x="13" y="0"/>
                    <a:pt x="13" y="0"/>
                    <a:pt x="13" y="0"/>
                  </a:cubicBezTo>
                  <a:cubicBezTo>
                    <a:pt x="19" y="0"/>
                    <a:pt x="25" y="5"/>
                    <a:pt x="25" y="11"/>
                  </a:cubicBezTo>
                  <a:close/>
                  <a:moveTo>
                    <a:pt x="18" y="23"/>
                  </a:moveTo>
                  <a:cubicBezTo>
                    <a:pt x="18" y="14"/>
                    <a:pt x="18" y="14"/>
                    <a:pt x="18" y="14"/>
                  </a:cubicBezTo>
                  <a:cubicBezTo>
                    <a:pt x="18" y="11"/>
                    <a:pt x="16" y="8"/>
                    <a:pt x="13" y="8"/>
                  </a:cubicBezTo>
                  <a:cubicBezTo>
                    <a:pt x="12" y="8"/>
                    <a:pt x="12" y="8"/>
                    <a:pt x="12" y="8"/>
                  </a:cubicBezTo>
                  <a:cubicBezTo>
                    <a:pt x="9" y="8"/>
                    <a:pt x="7" y="11"/>
                    <a:pt x="7" y="14"/>
                  </a:cubicBezTo>
                  <a:cubicBezTo>
                    <a:pt x="7" y="23"/>
                    <a:pt x="7" y="23"/>
                    <a:pt x="7" y="23"/>
                  </a:cubicBezTo>
                  <a:cubicBezTo>
                    <a:pt x="7" y="26"/>
                    <a:pt x="9" y="29"/>
                    <a:pt x="12" y="29"/>
                  </a:cubicBezTo>
                  <a:cubicBezTo>
                    <a:pt x="13" y="29"/>
                    <a:pt x="13" y="29"/>
                    <a:pt x="13" y="29"/>
                  </a:cubicBezTo>
                  <a:cubicBezTo>
                    <a:pt x="16" y="29"/>
                    <a:pt x="18" y="26"/>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50" name="Freeform 35">
              <a:extLst>
                <a:ext uri="{FF2B5EF4-FFF2-40B4-BE49-F238E27FC236}">
                  <a16:creationId xmlns:a16="http://schemas.microsoft.com/office/drawing/2014/main" id="{BBA4233D-7933-57B5-4058-53432F2C0E4F}"/>
                </a:ext>
              </a:extLst>
            </p:cNvPr>
            <p:cNvSpPr>
              <a:spLocks/>
            </p:cNvSpPr>
            <p:nvPr/>
          </p:nvSpPr>
          <p:spPr bwMode="auto">
            <a:xfrm>
              <a:off x="6022975" y="1362076"/>
              <a:ext cx="26988" cy="90488"/>
            </a:xfrm>
            <a:custGeom>
              <a:avLst/>
              <a:gdLst>
                <a:gd name="T0" fmla="*/ 11 w 11"/>
                <a:gd name="T1" fmla="*/ 5 h 36"/>
                <a:gd name="T2" fmla="*/ 11 w 11"/>
                <a:gd name="T3" fmla="*/ 31 h 36"/>
                <a:gd name="T4" fmla="*/ 7 w 11"/>
                <a:gd name="T5" fmla="*/ 36 h 36"/>
                <a:gd name="T6" fmla="*/ 4 w 11"/>
                <a:gd name="T7" fmla="*/ 36 h 36"/>
                <a:gd name="T8" fmla="*/ 0 w 11"/>
                <a:gd name="T9" fmla="*/ 31 h 36"/>
                <a:gd name="T10" fmla="*/ 0 w 11"/>
                <a:gd name="T11" fmla="*/ 5 h 36"/>
                <a:gd name="T12" fmla="*/ 4 w 11"/>
                <a:gd name="T13" fmla="*/ 0 h 36"/>
                <a:gd name="T14" fmla="*/ 7 w 11"/>
                <a:gd name="T15" fmla="*/ 0 h 36"/>
                <a:gd name="T16" fmla="*/ 11 w 11"/>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5"/>
                  </a:moveTo>
                  <a:cubicBezTo>
                    <a:pt x="11" y="31"/>
                    <a:pt x="11" y="31"/>
                    <a:pt x="11" y="31"/>
                  </a:cubicBezTo>
                  <a:cubicBezTo>
                    <a:pt x="11" y="34"/>
                    <a:pt x="9" y="36"/>
                    <a:pt x="7" y="36"/>
                  </a:cubicBezTo>
                  <a:cubicBezTo>
                    <a:pt x="4" y="36"/>
                    <a:pt x="4" y="36"/>
                    <a:pt x="4" y="36"/>
                  </a:cubicBezTo>
                  <a:cubicBezTo>
                    <a:pt x="2" y="36"/>
                    <a:pt x="0" y="34"/>
                    <a:pt x="0" y="31"/>
                  </a:cubicBezTo>
                  <a:cubicBezTo>
                    <a:pt x="0" y="5"/>
                    <a:pt x="0" y="5"/>
                    <a:pt x="0" y="5"/>
                  </a:cubicBezTo>
                  <a:cubicBezTo>
                    <a:pt x="0" y="3"/>
                    <a:pt x="2" y="0"/>
                    <a:pt x="4" y="0"/>
                  </a:cubicBezTo>
                  <a:cubicBezTo>
                    <a:pt x="7" y="0"/>
                    <a:pt x="7" y="0"/>
                    <a:pt x="7" y="0"/>
                  </a:cubicBezTo>
                  <a:cubicBezTo>
                    <a:pt x="9" y="0"/>
                    <a:pt x="11" y="3"/>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51" name="Freeform 36">
              <a:extLst>
                <a:ext uri="{FF2B5EF4-FFF2-40B4-BE49-F238E27FC236}">
                  <a16:creationId xmlns:a16="http://schemas.microsoft.com/office/drawing/2014/main" id="{BE2C185A-272C-6B78-37BB-B0964A22452B}"/>
                </a:ext>
              </a:extLst>
            </p:cNvPr>
            <p:cNvSpPr>
              <a:spLocks noEditPoints="1"/>
            </p:cNvSpPr>
            <p:nvPr/>
          </p:nvSpPr>
          <p:spPr bwMode="auto">
            <a:xfrm>
              <a:off x="5937250" y="1360488"/>
              <a:ext cx="60325" cy="95250"/>
            </a:xfrm>
            <a:custGeom>
              <a:avLst/>
              <a:gdLst>
                <a:gd name="T0" fmla="*/ 24 w 24"/>
                <a:gd name="T1" fmla="*/ 11 h 38"/>
                <a:gd name="T2" fmla="*/ 24 w 24"/>
                <a:gd name="T3" fmla="*/ 26 h 38"/>
                <a:gd name="T4" fmla="*/ 13 w 24"/>
                <a:gd name="T5" fmla="*/ 38 h 38"/>
                <a:gd name="T6" fmla="*/ 11 w 24"/>
                <a:gd name="T7" fmla="*/ 38 h 38"/>
                <a:gd name="T8" fmla="*/ 0 w 24"/>
                <a:gd name="T9" fmla="*/ 26 h 38"/>
                <a:gd name="T10" fmla="*/ 0 w 24"/>
                <a:gd name="T11" fmla="*/ 11 h 38"/>
                <a:gd name="T12" fmla="*/ 11 w 24"/>
                <a:gd name="T13" fmla="*/ 0 h 38"/>
                <a:gd name="T14" fmla="*/ 13 w 24"/>
                <a:gd name="T15" fmla="*/ 0 h 38"/>
                <a:gd name="T16" fmla="*/ 24 w 24"/>
                <a:gd name="T17" fmla="*/ 11 h 38"/>
                <a:gd name="T18" fmla="*/ 17 w 24"/>
                <a:gd name="T19" fmla="*/ 23 h 38"/>
                <a:gd name="T20" fmla="*/ 17 w 24"/>
                <a:gd name="T21" fmla="*/ 14 h 38"/>
                <a:gd name="T22" fmla="*/ 12 w 24"/>
                <a:gd name="T23" fmla="*/ 8 h 38"/>
                <a:gd name="T24" fmla="*/ 12 w 24"/>
                <a:gd name="T25" fmla="*/ 8 h 38"/>
                <a:gd name="T26" fmla="*/ 7 w 24"/>
                <a:gd name="T27" fmla="*/ 14 h 38"/>
                <a:gd name="T28" fmla="*/ 7 w 24"/>
                <a:gd name="T29" fmla="*/ 23 h 38"/>
                <a:gd name="T30" fmla="*/ 12 w 24"/>
                <a:gd name="T31" fmla="*/ 29 h 38"/>
                <a:gd name="T32" fmla="*/ 12 w 24"/>
                <a:gd name="T33" fmla="*/ 29 h 38"/>
                <a:gd name="T34" fmla="*/ 17 w 24"/>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1"/>
                  </a:moveTo>
                  <a:cubicBezTo>
                    <a:pt x="24" y="26"/>
                    <a:pt x="24" y="26"/>
                    <a:pt x="24" y="26"/>
                  </a:cubicBezTo>
                  <a:cubicBezTo>
                    <a:pt x="24" y="32"/>
                    <a:pt x="19" y="38"/>
                    <a:pt x="13" y="38"/>
                  </a:cubicBezTo>
                  <a:cubicBezTo>
                    <a:pt x="11" y="38"/>
                    <a:pt x="11" y="38"/>
                    <a:pt x="11" y="38"/>
                  </a:cubicBezTo>
                  <a:cubicBezTo>
                    <a:pt x="5" y="38"/>
                    <a:pt x="0" y="32"/>
                    <a:pt x="0" y="26"/>
                  </a:cubicBezTo>
                  <a:cubicBezTo>
                    <a:pt x="0" y="11"/>
                    <a:pt x="0" y="11"/>
                    <a:pt x="0" y="11"/>
                  </a:cubicBezTo>
                  <a:cubicBezTo>
                    <a:pt x="0" y="5"/>
                    <a:pt x="5" y="0"/>
                    <a:pt x="11" y="0"/>
                  </a:cubicBezTo>
                  <a:cubicBezTo>
                    <a:pt x="13" y="0"/>
                    <a:pt x="13" y="0"/>
                    <a:pt x="13" y="0"/>
                  </a:cubicBezTo>
                  <a:cubicBezTo>
                    <a:pt x="19" y="0"/>
                    <a:pt x="24" y="5"/>
                    <a:pt x="24" y="11"/>
                  </a:cubicBezTo>
                  <a:close/>
                  <a:moveTo>
                    <a:pt x="17" y="23"/>
                  </a:moveTo>
                  <a:cubicBezTo>
                    <a:pt x="17" y="14"/>
                    <a:pt x="17" y="14"/>
                    <a:pt x="17" y="14"/>
                  </a:cubicBezTo>
                  <a:cubicBezTo>
                    <a:pt x="17" y="11"/>
                    <a:pt x="15" y="8"/>
                    <a:pt x="12" y="8"/>
                  </a:cubicBezTo>
                  <a:cubicBezTo>
                    <a:pt x="12" y="8"/>
                    <a:pt x="12" y="8"/>
                    <a:pt x="12" y="8"/>
                  </a:cubicBezTo>
                  <a:cubicBezTo>
                    <a:pt x="9" y="8"/>
                    <a:pt x="7" y="11"/>
                    <a:pt x="7" y="14"/>
                  </a:cubicBezTo>
                  <a:cubicBezTo>
                    <a:pt x="7" y="23"/>
                    <a:pt x="7" y="23"/>
                    <a:pt x="7" y="23"/>
                  </a:cubicBezTo>
                  <a:cubicBezTo>
                    <a:pt x="7" y="26"/>
                    <a:pt x="9" y="29"/>
                    <a:pt x="12" y="29"/>
                  </a:cubicBezTo>
                  <a:cubicBezTo>
                    <a:pt x="12" y="29"/>
                    <a:pt x="12" y="29"/>
                    <a:pt x="12" y="29"/>
                  </a:cubicBezTo>
                  <a:cubicBezTo>
                    <a:pt x="15" y="29"/>
                    <a:pt x="17" y="26"/>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52" name="Freeform 37">
              <a:extLst>
                <a:ext uri="{FF2B5EF4-FFF2-40B4-BE49-F238E27FC236}">
                  <a16:creationId xmlns:a16="http://schemas.microsoft.com/office/drawing/2014/main" id="{F63EC2E1-01A0-B5F2-26D2-73A1F1A9FCDD}"/>
                </a:ext>
              </a:extLst>
            </p:cNvPr>
            <p:cNvSpPr>
              <a:spLocks/>
            </p:cNvSpPr>
            <p:nvPr/>
          </p:nvSpPr>
          <p:spPr bwMode="auto">
            <a:xfrm>
              <a:off x="5949950" y="1133476"/>
              <a:ext cx="26988" cy="90488"/>
            </a:xfrm>
            <a:custGeom>
              <a:avLst/>
              <a:gdLst>
                <a:gd name="T0" fmla="*/ 11 w 11"/>
                <a:gd name="T1" fmla="*/ 6 h 36"/>
                <a:gd name="T2" fmla="*/ 11 w 11"/>
                <a:gd name="T3" fmla="*/ 31 h 36"/>
                <a:gd name="T4" fmla="*/ 6 w 11"/>
                <a:gd name="T5" fmla="*/ 36 h 36"/>
                <a:gd name="T6" fmla="*/ 4 w 11"/>
                <a:gd name="T7" fmla="*/ 36 h 36"/>
                <a:gd name="T8" fmla="*/ 0 w 11"/>
                <a:gd name="T9" fmla="*/ 31 h 36"/>
                <a:gd name="T10" fmla="*/ 0 w 11"/>
                <a:gd name="T11" fmla="*/ 6 h 36"/>
                <a:gd name="T12" fmla="*/ 4 w 11"/>
                <a:gd name="T13" fmla="*/ 0 h 36"/>
                <a:gd name="T14" fmla="*/ 6 w 11"/>
                <a:gd name="T15" fmla="*/ 0 h 36"/>
                <a:gd name="T16" fmla="*/ 11 w 11"/>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6"/>
                  </a:moveTo>
                  <a:cubicBezTo>
                    <a:pt x="11" y="31"/>
                    <a:pt x="11" y="31"/>
                    <a:pt x="11" y="31"/>
                  </a:cubicBezTo>
                  <a:cubicBezTo>
                    <a:pt x="11" y="34"/>
                    <a:pt x="9" y="36"/>
                    <a:pt x="6" y="36"/>
                  </a:cubicBezTo>
                  <a:cubicBezTo>
                    <a:pt x="4" y="36"/>
                    <a:pt x="4" y="36"/>
                    <a:pt x="4" y="36"/>
                  </a:cubicBezTo>
                  <a:cubicBezTo>
                    <a:pt x="2" y="36"/>
                    <a:pt x="0" y="34"/>
                    <a:pt x="0" y="31"/>
                  </a:cubicBezTo>
                  <a:cubicBezTo>
                    <a:pt x="0" y="6"/>
                    <a:pt x="0" y="6"/>
                    <a:pt x="0" y="6"/>
                  </a:cubicBezTo>
                  <a:cubicBezTo>
                    <a:pt x="0" y="3"/>
                    <a:pt x="2" y="0"/>
                    <a:pt x="4" y="0"/>
                  </a:cubicBezTo>
                  <a:cubicBezTo>
                    <a:pt x="6" y="0"/>
                    <a:pt x="6" y="0"/>
                    <a:pt x="6"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53" name="Freeform 38">
              <a:extLst>
                <a:ext uri="{FF2B5EF4-FFF2-40B4-BE49-F238E27FC236}">
                  <a16:creationId xmlns:a16="http://schemas.microsoft.com/office/drawing/2014/main" id="{0E8BBC6A-CEE9-6D3E-016A-78FF8BD3D32A}"/>
                </a:ext>
              </a:extLst>
            </p:cNvPr>
            <p:cNvSpPr>
              <a:spLocks/>
            </p:cNvSpPr>
            <p:nvPr/>
          </p:nvSpPr>
          <p:spPr bwMode="auto">
            <a:xfrm>
              <a:off x="5949950" y="1247776"/>
              <a:ext cx="26988" cy="88900"/>
            </a:xfrm>
            <a:custGeom>
              <a:avLst/>
              <a:gdLst>
                <a:gd name="T0" fmla="*/ 11 w 11"/>
                <a:gd name="T1" fmla="*/ 5 h 36"/>
                <a:gd name="T2" fmla="*/ 11 w 11"/>
                <a:gd name="T3" fmla="*/ 30 h 36"/>
                <a:gd name="T4" fmla="*/ 6 w 11"/>
                <a:gd name="T5" fmla="*/ 36 h 36"/>
                <a:gd name="T6" fmla="*/ 4 w 11"/>
                <a:gd name="T7" fmla="*/ 36 h 36"/>
                <a:gd name="T8" fmla="*/ 0 w 11"/>
                <a:gd name="T9" fmla="*/ 30 h 36"/>
                <a:gd name="T10" fmla="*/ 0 w 11"/>
                <a:gd name="T11" fmla="*/ 5 h 36"/>
                <a:gd name="T12" fmla="*/ 4 w 11"/>
                <a:gd name="T13" fmla="*/ 0 h 36"/>
                <a:gd name="T14" fmla="*/ 6 w 11"/>
                <a:gd name="T15" fmla="*/ 0 h 36"/>
                <a:gd name="T16" fmla="*/ 11 w 11"/>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5"/>
                  </a:moveTo>
                  <a:cubicBezTo>
                    <a:pt x="11" y="30"/>
                    <a:pt x="11" y="30"/>
                    <a:pt x="11" y="30"/>
                  </a:cubicBezTo>
                  <a:cubicBezTo>
                    <a:pt x="11" y="33"/>
                    <a:pt x="9" y="36"/>
                    <a:pt x="6" y="36"/>
                  </a:cubicBezTo>
                  <a:cubicBezTo>
                    <a:pt x="4" y="36"/>
                    <a:pt x="4" y="36"/>
                    <a:pt x="4" y="36"/>
                  </a:cubicBezTo>
                  <a:cubicBezTo>
                    <a:pt x="1" y="36"/>
                    <a:pt x="0" y="33"/>
                    <a:pt x="0" y="30"/>
                  </a:cubicBezTo>
                  <a:cubicBezTo>
                    <a:pt x="0" y="5"/>
                    <a:pt x="0" y="5"/>
                    <a:pt x="0" y="5"/>
                  </a:cubicBezTo>
                  <a:cubicBezTo>
                    <a:pt x="0" y="2"/>
                    <a:pt x="1" y="0"/>
                    <a:pt x="4" y="0"/>
                  </a:cubicBezTo>
                  <a:cubicBezTo>
                    <a:pt x="6" y="0"/>
                    <a:pt x="6" y="0"/>
                    <a:pt x="6" y="0"/>
                  </a:cubicBezTo>
                  <a:cubicBezTo>
                    <a:pt x="9" y="0"/>
                    <a:pt x="11" y="2"/>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4" name="Group 53">
            <a:extLst>
              <a:ext uri="{FF2B5EF4-FFF2-40B4-BE49-F238E27FC236}">
                <a16:creationId xmlns:a16="http://schemas.microsoft.com/office/drawing/2014/main" id="{0BC9A02D-4BCC-25CF-AE4C-BB5372A96EE3}"/>
              </a:ext>
            </a:extLst>
          </p:cNvPr>
          <p:cNvGrpSpPr/>
          <p:nvPr/>
        </p:nvGrpSpPr>
        <p:grpSpPr>
          <a:xfrm>
            <a:off x="8615857" y="3072312"/>
            <a:ext cx="1278155" cy="550616"/>
            <a:chOff x="7585075" y="969963"/>
            <a:chExt cx="1227138" cy="528638"/>
          </a:xfrm>
          <a:solidFill>
            <a:schemeClr val="accent6"/>
          </a:solidFill>
        </p:grpSpPr>
        <p:sp>
          <p:nvSpPr>
            <p:cNvPr id="55" name="Oval 37">
              <a:extLst>
                <a:ext uri="{FF2B5EF4-FFF2-40B4-BE49-F238E27FC236}">
                  <a16:creationId xmlns:a16="http://schemas.microsoft.com/office/drawing/2014/main" id="{E4AEADA5-E507-5F3E-88BD-1BABD994782E}"/>
                </a:ext>
              </a:extLst>
            </p:cNvPr>
            <p:cNvSpPr>
              <a:spLocks noChangeArrowheads="1"/>
            </p:cNvSpPr>
            <p:nvPr/>
          </p:nvSpPr>
          <p:spPr bwMode="auto">
            <a:xfrm>
              <a:off x="8123238" y="1028700"/>
              <a:ext cx="180975" cy="179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56" name="Freeform 38">
              <a:extLst>
                <a:ext uri="{FF2B5EF4-FFF2-40B4-BE49-F238E27FC236}">
                  <a16:creationId xmlns:a16="http://schemas.microsoft.com/office/drawing/2014/main" id="{FB74F8D6-410A-0768-2E97-562AFAF1CAB2}"/>
                </a:ext>
              </a:extLst>
            </p:cNvPr>
            <p:cNvSpPr>
              <a:spLocks/>
            </p:cNvSpPr>
            <p:nvPr/>
          </p:nvSpPr>
          <p:spPr bwMode="auto">
            <a:xfrm>
              <a:off x="8058150" y="1223963"/>
              <a:ext cx="314325" cy="274638"/>
            </a:xfrm>
            <a:custGeom>
              <a:avLst/>
              <a:gdLst>
                <a:gd name="T0" fmla="*/ 94 w 139"/>
                <a:gd name="T1" fmla="*/ 0 h 121"/>
                <a:gd name="T2" fmla="*/ 69 w 139"/>
                <a:gd name="T3" fmla="*/ 30 h 121"/>
                <a:gd name="T4" fmla="*/ 44 w 139"/>
                <a:gd name="T5" fmla="*/ 0 h 121"/>
                <a:gd name="T6" fmla="*/ 0 w 139"/>
                <a:gd name="T7" fmla="*/ 76 h 121"/>
                <a:gd name="T8" fmla="*/ 1 w 139"/>
                <a:gd name="T9" fmla="*/ 90 h 121"/>
                <a:gd name="T10" fmla="*/ 69 w 139"/>
                <a:gd name="T11" fmla="*/ 121 h 121"/>
                <a:gd name="T12" fmla="*/ 138 w 139"/>
                <a:gd name="T13" fmla="*/ 90 h 121"/>
                <a:gd name="T14" fmla="*/ 139 w 139"/>
                <a:gd name="T15" fmla="*/ 76 h 121"/>
                <a:gd name="T16" fmla="*/ 94 w 139"/>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21">
                  <a:moveTo>
                    <a:pt x="94" y="0"/>
                  </a:moveTo>
                  <a:cubicBezTo>
                    <a:pt x="69" y="30"/>
                    <a:pt x="69" y="30"/>
                    <a:pt x="69" y="30"/>
                  </a:cubicBezTo>
                  <a:cubicBezTo>
                    <a:pt x="44" y="0"/>
                    <a:pt x="44" y="0"/>
                    <a:pt x="44" y="0"/>
                  </a:cubicBezTo>
                  <a:cubicBezTo>
                    <a:pt x="18" y="12"/>
                    <a:pt x="0" y="41"/>
                    <a:pt x="0" y="76"/>
                  </a:cubicBezTo>
                  <a:cubicBezTo>
                    <a:pt x="0" y="81"/>
                    <a:pt x="0" y="85"/>
                    <a:pt x="1" y="90"/>
                  </a:cubicBezTo>
                  <a:cubicBezTo>
                    <a:pt x="15" y="108"/>
                    <a:pt x="41" y="121"/>
                    <a:pt x="69" y="121"/>
                  </a:cubicBezTo>
                  <a:cubicBezTo>
                    <a:pt x="98" y="121"/>
                    <a:pt x="123" y="108"/>
                    <a:pt x="138" y="90"/>
                  </a:cubicBezTo>
                  <a:cubicBezTo>
                    <a:pt x="139" y="85"/>
                    <a:pt x="139" y="81"/>
                    <a:pt x="139" y="76"/>
                  </a:cubicBezTo>
                  <a:cubicBezTo>
                    <a:pt x="139" y="41"/>
                    <a:pt x="120" y="12"/>
                    <a:pt x="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57" name="Freeform 39">
              <a:extLst>
                <a:ext uri="{FF2B5EF4-FFF2-40B4-BE49-F238E27FC236}">
                  <a16:creationId xmlns:a16="http://schemas.microsoft.com/office/drawing/2014/main" id="{32804E73-B71E-87AC-F8B5-A6D693BAE78C}"/>
                </a:ext>
              </a:extLst>
            </p:cNvPr>
            <p:cNvSpPr>
              <a:spLocks/>
            </p:cNvSpPr>
            <p:nvPr/>
          </p:nvSpPr>
          <p:spPr bwMode="auto">
            <a:xfrm>
              <a:off x="8297863" y="969963"/>
              <a:ext cx="163513" cy="166688"/>
            </a:xfrm>
            <a:custGeom>
              <a:avLst/>
              <a:gdLst>
                <a:gd name="T0" fmla="*/ 35 w 72"/>
                <a:gd name="T1" fmla="*/ 0 h 73"/>
                <a:gd name="T2" fmla="*/ 0 w 72"/>
                <a:gd name="T3" fmla="*/ 27 h 73"/>
                <a:gd name="T4" fmla="*/ 16 w 72"/>
                <a:gd name="T5" fmla="*/ 65 h 73"/>
                <a:gd name="T6" fmla="*/ 16 w 72"/>
                <a:gd name="T7" fmla="*/ 68 h 73"/>
                <a:gd name="T8" fmla="*/ 35 w 72"/>
                <a:gd name="T9" fmla="*/ 73 h 73"/>
                <a:gd name="T10" fmla="*/ 72 w 72"/>
                <a:gd name="T11" fmla="*/ 36 h 73"/>
                <a:gd name="T12" fmla="*/ 35 w 72"/>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35" y="0"/>
                  </a:moveTo>
                  <a:cubicBezTo>
                    <a:pt x="18" y="0"/>
                    <a:pt x="4" y="11"/>
                    <a:pt x="0" y="27"/>
                  </a:cubicBezTo>
                  <a:cubicBezTo>
                    <a:pt x="10" y="37"/>
                    <a:pt x="16" y="50"/>
                    <a:pt x="16" y="65"/>
                  </a:cubicBezTo>
                  <a:cubicBezTo>
                    <a:pt x="16" y="66"/>
                    <a:pt x="16" y="67"/>
                    <a:pt x="16" y="68"/>
                  </a:cubicBezTo>
                  <a:cubicBezTo>
                    <a:pt x="22" y="71"/>
                    <a:pt x="28" y="73"/>
                    <a:pt x="35" y="73"/>
                  </a:cubicBezTo>
                  <a:cubicBezTo>
                    <a:pt x="56" y="73"/>
                    <a:pt x="72" y="57"/>
                    <a:pt x="72" y="36"/>
                  </a:cubicBezTo>
                  <a:cubicBezTo>
                    <a:pt x="72" y="16"/>
                    <a:pt x="56"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58" name="Freeform 40">
              <a:extLst>
                <a:ext uri="{FF2B5EF4-FFF2-40B4-BE49-F238E27FC236}">
                  <a16:creationId xmlns:a16="http://schemas.microsoft.com/office/drawing/2014/main" id="{F4645B77-D1CA-D22B-75AD-D05F343B1973}"/>
                </a:ext>
              </a:extLst>
            </p:cNvPr>
            <p:cNvSpPr>
              <a:spLocks/>
            </p:cNvSpPr>
            <p:nvPr/>
          </p:nvSpPr>
          <p:spPr bwMode="auto">
            <a:xfrm>
              <a:off x="7961313" y="969963"/>
              <a:ext cx="165100" cy="166688"/>
            </a:xfrm>
            <a:custGeom>
              <a:avLst/>
              <a:gdLst>
                <a:gd name="T0" fmla="*/ 58 w 73"/>
                <a:gd name="T1" fmla="*/ 65 h 73"/>
                <a:gd name="T2" fmla="*/ 73 w 73"/>
                <a:gd name="T3" fmla="*/ 29 h 73"/>
                <a:gd name="T4" fmla="*/ 37 w 73"/>
                <a:gd name="T5" fmla="*/ 0 h 73"/>
                <a:gd name="T6" fmla="*/ 0 w 73"/>
                <a:gd name="T7" fmla="*/ 36 h 73"/>
                <a:gd name="T8" fmla="*/ 37 w 73"/>
                <a:gd name="T9" fmla="*/ 73 h 73"/>
                <a:gd name="T10" fmla="*/ 58 w 73"/>
                <a:gd name="T11" fmla="*/ 66 h 73"/>
                <a:gd name="T12" fmla="*/ 58 w 73"/>
                <a:gd name="T13" fmla="*/ 65 h 73"/>
              </a:gdLst>
              <a:ahLst/>
              <a:cxnLst>
                <a:cxn ang="0">
                  <a:pos x="T0" y="T1"/>
                </a:cxn>
                <a:cxn ang="0">
                  <a:pos x="T2" y="T3"/>
                </a:cxn>
                <a:cxn ang="0">
                  <a:pos x="T4" y="T5"/>
                </a:cxn>
                <a:cxn ang="0">
                  <a:pos x="T6" y="T7"/>
                </a:cxn>
                <a:cxn ang="0">
                  <a:pos x="T8" y="T9"/>
                </a:cxn>
                <a:cxn ang="0">
                  <a:pos x="T10" y="T11"/>
                </a:cxn>
                <a:cxn ang="0">
                  <a:pos x="T12" y="T13"/>
                </a:cxn>
              </a:cxnLst>
              <a:rect l="0" t="0" r="r" b="b"/>
              <a:pathLst>
                <a:path w="73" h="73">
                  <a:moveTo>
                    <a:pt x="58" y="65"/>
                  </a:moveTo>
                  <a:cubicBezTo>
                    <a:pt x="58" y="51"/>
                    <a:pt x="64" y="38"/>
                    <a:pt x="73" y="29"/>
                  </a:cubicBezTo>
                  <a:cubicBezTo>
                    <a:pt x="69" y="12"/>
                    <a:pt x="55" y="0"/>
                    <a:pt x="37" y="0"/>
                  </a:cubicBezTo>
                  <a:cubicBezTo>
                    <a:pt x="17" y="0"/>
                    <a:pt x="0" y="16"/>
                    <a:pt x="0" y="36"/>
                  </a:cubicBezTo>
                  <a:cubicBezTo>
                    <a:pt x="0" y="57"/>
                    <a:pt x="17" y="73"/>
                    <a:pt x="37" y="73"/>
                  </a:cubicBezTo>
                  <a:cubicBezTo>
                    <a:pt x="45" y="73"/>
                    <a:pt x="52" y="70"/>
                    <a:pt x="58" y="66"/>
                  </a:cubicBezTo>
                  <a:cubicBezTo>
                    <a:pt x="58" y="66"/>
                    <a:pt x="58" y="66"/>
                    <a:pt x="5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59" name="Freeform 41">
              <a:extLst>
                <a:ext uri="{FF2B5EF4-FFF2-40B4-BE49-F238E27FC236}">
                  <a16:creationId xmlns:a16="http://schemas.microsoft.com/office/drawing/2014/main" id="{AE1E9F40-37E3-CA75-DBDC-2A78272EE002}"/>
                </a:ext>
              </a:extLst>
            </p:cNvPr>
            <p:cNvSpPr>
              <a:spLocks/>
            </p:cNvSpPr>
            <p:nvPr/>
          </p:nvSpPr>
          <p:spPr bwMode="auto">
            <a:xfrm>
              <a:off x="8299450" y="1152525"/>
              <a:ext cx="223838" cy="249238"/>
            </a:xfrm>
            <a:custGeom>
              <a:avLst/>
              <a:gdLst>
                <a:gd name="T0" fmla="*/ 58 w 99"/>
                <a:gd name="T1" fmla="*/ 0 h 110"/>
                <a:gd name="T2" fmla="*/ 35 w 99"/>
                <a:gd name="T3" fmla="*/ 27 h 110"/>
                <a:gd name="T4" fmla="*/ 13 w 99"/>
                <a:gd name="T5" fmla="*/ 1 h 110"/>
                <a:gd name="T6" fmla="*/ 0 w 99"/>
                <a:gd name="T7" fmla="*/ 23 h 110"/>
                <a:gd name="T8" fmla="*/ 46 w 99"/>
                <a:gd name="T9" fmla="*/ 108 h 110"/>
                <a:gd name="T10" fmla="*/ 46 w 99"/>
                <a:gd name="T11" fmla="*/ 110 h 110"/>
                <a:gd name="T12" fmla="*/ 98 w 99"/>
                <a:gd name="T13" fmla="*/ 83 h 110"/>
                <a:gd name="T14" fmla="*/ 99 w 99"/>
                <a:gd name="T15" fmla="*/ 70 h 110"/>
                <a:gd name="T16" fmla="*/ 58 w 99"/>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10">
                  <a:moveTo>
                    <a:pt x="58" y="0"/>
                  </a:moveTo>
                  <a:cubicBezTo>
                    <a:pt x="35" y="27"/>
                    <a:pt x="35" y="27"/>
                    <a:pt x="35" y="27"/>
                  </a:cubicBezTo>
                  <a:cubicBezTo>
                    <a:pt x="13" y="1"/>
                    <a:pt x="13" y="1"/>
                    <a:pt x="13" y="1"/>
                  </a:cubicBezTo>
                  <a:cubicBezTo>
                    <a:pt x="10" y="10"/>
                    <a:pt x="6" y="17"/>
                    <a:pt x="0" y="23"/>
                  </a:cubicBezTo>
                  <a:cubicBezTo>
                    <a:pt x="28" y="39"/>
                    <a:pt x="46" y="71"/>
                    <a:pt x="46" y="108"/>
                  </a:cubicBezTo>
                  <a:cubicBezTo>
                    <a:pt x="46" y="109"/>
                    <a:pt x="46" y="110"/>
                    <a:pt x="46" y="110"/>
                  </a:cubicBezTo>
                  <a:cubicBezTo>
                    <a:pt x="68" y="108"/>
                    <a:pt x="87" y="97"/>
                    <a:pt x="98" y="83"/>
                  </a:cubicBezTo>
                  <a:cubicBezTo>
                    <a:pt x="99" y="78"/>
                    <a:pt x="99" y="74"/>
                    <a:pt x="99" y="70"/>
                  </a:cubicBezTo>
                  <a:cubicBezTo>
                    <a:pt x="99" y="38"/>
                    <a:pt x="82" y="11"/>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60" name="Freeform 42">
              <a:extLst>
                <a:ext uri="{FF2B5EF4-FFF2-40B4-BE49-F238E27FC236}">
                  <a16:creationId xmlns:a16="http://schemas.microsoft.com/office/drawing/2014/main" id="{7BBE50D5-4F3F-8C86-6E83-539655A9712E}"/>
                </a:ext>
              </a:extLst>
            </p:cNvPr>
            <p:cNvSpPr>
              <a:spLocks/>
            </p:cNvSpPr>
            <p:nvPr/>
          </p:nvSpPr>
          <p:spPr bwMode="auto">
            <a:xfrm>
              <a:off x="7899400" y="1152525"/>
              <a:ext cx="230188" cy="250825"/>
            </a:xfrm>
            <a:custGeom>
              <a:avLst/>
              <a:gdLst>
                <a:gd name="T0" fmla="*/ 56 w 102"/>
                <a:gd name="T1" fmla="*/ 108 h 111"/>
                <a:gd name="T2" fmla="*/ 102 w 102"/>
                <a:gd name="T3" fmla="*/ 23 h 111"/>
                <a:gd name="T4" fmla="*/ 87 w 102"/>
                <a:gd name="T5" fmla="*/ 0 h 111"/>
                <a:gd name="T6" fmla="*/ 87 w 102"/>
                <a:gd name="T7" fmla="*/ 0 h 111"/>
                <a:gd name="T8" fmla="*/ 64 w 102"/>
                <a:gd name="T9" fmla="*/ 27 h 111"/>
                <a:gd name="T10" fmla="*/ 41 w 102"/>
                <a:gd name="T11" fmla="*/ 0 h 111"/>
                <a:gd name="T12" fmla="*/ 0 w 102"/>
                <a:gd name="T13" fmla="*/ 70 h 111"/>
                <a:gd name="T14" fmla="*/ 1 w 102"/>
                <a:gd name="T15" fmla="*/ 83 h 111"/>
                <a:gd name="T16" fmla="*/ 56 w 102"/>
                <a:gd name="T17" fmla="*/ 111 h 111"/>
                <a:gd name="T18" fmla="*/ 56 w 102"/>
                <a:gd name="T19"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11">
                  <a:moveTo>
                    <a:pt x="56" y="108"/>
                  </a:moveTo>
                  <a:cubicBezTo>
                    <a:pt x="56" y="72"/>
                    <a:pt x="74" y="40"/>
                    <a:pt x="102" y="23"/>
                  </a:cubicBezTo>
                  <a:cubicBezTo>
                    <a:pt x="95" y="17"/>
                    <a:pt x="90" y="9"/>
                    <a:pt x="87" y="0"/>
                  </a:cubicBezTo>
                  <a:cubicBezTo>
                    <a:pt x="87" y="0"/>
                    <a:pt x="87" y="0"/>
                    <a:pt x="87" y="0"/>
                  </a:cubicBezTo>
                  <a:cubicBezTo>
                    <a:pt x="64" y="27"/>
                    <a:pt x="64" y="27"/>
                    <a:pt x="64" y="27"/>
                  </a:cubicBezTo>
                  <a:cubicBezTo>
                    <a:pt x="41" y="0"/>
                    <a:pt x="41" y="0"/>
                    <a:pt x="41" y="0"/>
                  </a:cubicBezTo>
                  <a:cubicBezTo>
                    <a:pt x="17" y="11"/>
                    <a:pt x="0" y="38"/>
                    <a:pt x="0" y="70"/>
                  </a:cubicBezTo>
                  <a:cubicBezTo>
                    <a:pt x="0" y="74"/>
                    <a:pt x="0" y="78"/>
                    <a:pt x="1" y="83"/>
                  </a:cubicBezTo>
                  <a:cubicBezTo>
                    <a:pt x="13" y="98"/>
                    <a:pt x="33" y="109"/>
                    <a:pt x="56" y="111"/>
                  </a:cubicBezTo>
                  <a:cubicBezTo>
                    <a:pt x="56" y="110"/>
                    <a:pt x="56" y="109"/>
                    <a:pt x="5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61" name="Freeform 43">
              <a:extLst>
                <a:ext uri="{FF2B5EF4-FFF2-40B4-BE49-F238E27FC236}">
                  <a16:creationId xmlns:a16="http://schemas.microsoft.com/office/drawing/2014/main" id="{C7546342-636E-44C4-AAF5-D40C8C3751A3}"/>
                </a:ext>
              </a:extLst>
            </p:cNvPr>
            <p:cNvSpPr>
              <a:spLocks/>
            </p:cNvSpPr>
            <p:nvPr/>
          </p:nvSpPr>
          <p:spPr bwMode="auto">
            <a:xfrm>
              <a:off x="7666038" y="1228725"/>
              <a:ext cx="184150" cy="212725"/>
            </a:xfrm>
            <a:custGeom>
              <a:avLst/>
              <a:gdLst>
                <a:gd name="T0" fmla="*/ 0 w 81"/>
                <a:gd name="T1" fmla="*/ 58 h 94"/>
                <a:gd name="T2" fmla="*/ 7 w 81"/>
                <a:gd name="T3" fmla="*/ 64 h 94"/>
                <a:gd name="T4" fmla="*/ 23 w 81"/>
                <a:gd name="T5" fmla="*/ 64 h 94"/>
                <a:gd name="T6" fmla="*/ 30 w 81"/>
                <a:gd name="T7" fmla="*/ 71 h 94"/>
                <a:gd name="T8" fmla="*/ 30 w 81"/>
                <a:gd name="T9" fmla="*/ 90 h 94"/>
                <a:gd name="T10" fmla="*/ 35 w 81"/>
                <a:gd name="T11" fmla="*/ 92 h 94"/>
                <a:gd name="T12" fmla="*/ 78 w 81"/>
                <a:gd name="T13" fmla="*/ 52 h 94"/>
                <a:gd name="T14" fmla="*/ 78 w 81"/>
                <a:gd name="T15" fmla="*/ 43 h 94"/>
                <a:gd name="T16" fmla="*/ 35 w 81"/>
                <a:gd name="T17" fmla="*/ 3 h 94"/>
                <a:gd name="T18" fmla="*/ 30 w 81"/>
                <a:gd name="T19" fmla="*/ 5 h 94"/>
                <a:gd name="T20" fmla="*/ 30 w 81"/>
                <a:gd name="T21" fmla="*/ 23 h 94"/>
                <a:gd name="T22" fmla="*/ 23 w 81"/>
                <a:gd name="T23" fmla="*/ 30 h 94"/>
                <a:gd name="T24" fmla="*/ 7 w 81"/>
                <a:gd name="T25" fmla="*/ 30 h 94"/>
                <a:gd name="T26" fmla="*/ 0 w 81"/>
                <a:gd name="T27" fmla="*/ 37 h 94"/>
                <a:gd name="T28" fmla="*/ 0 w 81"/>
                <a:gd name="T29" fmla="*/ 5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0" y="58"/>
                  </a:moveTo>
                  <a:cubicBezTo>
                    <a:pt x="0" y="61"/>
                    <a:pt x="3" y="64"/>
                    <a:pt x="7" y="64"/>
                  </a:cubicBezTo>
                  <a:cubicBezTo>
                    <a:pt x="23" y="64"/>
                    <a:pt x="23" y="64"/>
                    <a:pt x="23" y="64"/>
                  </a:cubicBezTo>
                  <a:cubicBezTo>
                    <a:pt x="27" y="64"/>
                    <a:pt x="30" y="67"/>
                    <a:pt x="30" y="71"/>
                  </a:cubicBezTo>
                  <a:cubicBezTo>
                    <a:pt x="30" y="90"/>
                    <a:pt x="30" y="90"/>
                    <a:pt x="30" y="90"/>
                  </a:cubicBezTo>
                  <a:cubicBezTo>
                    <a:pt x="30" y="93"/>
                    <a:pt x="32" y="94"/>
                    <a:pt x="35" y="92"/>
                  </a:cubicBezTo>
                  <a:cubicBezTo>
                    <a:pt x="78" y="52"/>
                    <a:pt x="78" y="52"/>
                    <a:pt x="78" y="52"/>
                  </a:cubicBezTo>
                  <a:cubicBezTo>
                    <a:pt x="81" y="49"/>
                    <a:pt x="81" y="45"/>
                    <a:pt x="78" y="43"/>
                  </a:cubicBezTo>
                  <a:cubicBezTo>
                    <a:pt x="35" y="3"/>
                    <a:pt x="35" y="3"/>
                    <a:pt x="35" y="3"/>
                  </a:cubicBezTo>
                  <a:cubicBezTo>
                    <a:pt x="32" y="0"/>
                    <a:pt x="30" y="1"/>
                    <a:pt x="30" y="5"/>
                  </a:cubicBezTo>
                  <a:cubicBezTo>
                    <a:pt x="30" y="23"/>
                    <a:pt x="30" y="23"/>
                    <a:pt x="30" y="23"/>
                  </a:cubicBezTo>
                  <a:cubicBezTo>
                    <a:pt x="30" y="27"/>
                    <a:pt x="27" y="30"/>
                    <a:pt x="23" y="30"/>
                  </a:cubicBezTo>
                  <a:cubicBezTo>
                    <a:pt x="7" y="30"/>
                    <a:pt x="7" y="30"/>
                    <a:pt x="7" y="30"/>
                  </a:cubicBezTo>
                  <a:cubicBezTo>
                    <a:pt x="3" y="30"/>
                    <a:pt x="0" y="33"/>
                    <a:pt x="0" y="37"/>
                  </a:cubicBezTo>
                  <a:lnTo>
                    <a:pt x="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62" name="Freeform 44">
              <a:extLst>
                <a:ext uri="{FF2B5EF4-FFF2-40B4-BE49-F238E27FC236}">
                  <a16:creationId xmlns:a16="http://schemas.microsoft.com/office/drawing/2014/main" id="{ADC06B66-C1D6-F3B7-ECE4-977DB13452FD}"/>
                </a:ext>
              </a:extLst>
            </p:cNvPr>
            <p:cNvSpPr>
              <a:spLocks/>
            </p:cNvSpPr>
            <p:nvPr/>
          </p:nvSpPr>
          <p:spPr bwMode="auto">
            <a:xfrm>
              <a:off x="7634288" y="1296988"/>
              <a:ext cx="19050" cy="76200"/>
            </a:xfrm>
            <a:custGeom>
              <a:avLst/>
              <a:gdLst>
                <a:gd name="T0" fmla="*/ 8 w 8"/>
                <a:gd name="T1" fmla="*/ 0 h 34"/>
                <a:gd name="T2" fmla="*/ 6 w 8"/>
                <a:gd name="T3" fmla="*/ 0 h 34"/>
                <a:gd name="T4" fmla="*/ 0 w 8"/>
                <a:gd name="T5" fmla="*/ 7 h 34"/>
                <a:gd name="T6" fmla="*/ 0 w 8"/>
                <a:gd name="T7" fmla="*/ 28 h 34"/>
                <a:gd name="T8" fmla="*/ 6 w 8"/>
                <a:gd name="T9" fmla="*/ 34 h 34"/>
                <a:gd name="T10" fmla="*/ 8 w 8"/>
                <a:gd name="T11" fmla="*/ 34 h 34"/>
                <a:gd name="T12" fmla="*/ 8 w 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8" y="0"/>
                  </a:moveTo>
                  <a:cubicBezTo>
                    <a:pt x="6" y="0"/>
                    <a:pt x="6" y="0"/>
                    <a:pt x="6" y="0"/>
                  </a:cubicBezTo>
                  <a:cubicBezTo>
                    <a:pt x="3" y="0"/>
                    <a:pt x="0" y="3"/>
                    <a:pt x="0" y="7"/>
                  </a:cubicBezTo>
                  <a:cubicBezTo>
                    <a:pt x="0" y="28"/>
                    <a:pt x="0" y="28"/>
                    <a:pt x="0" y="28"/>
                  </a:cubicBezTo>
                  <a:cubicBezTo>
                    <a:pt x="0" y="31"/>
                    <a:pt x="3" y="34"/>
                    <a:pt x="6" y="34"/>
                  </a:cubicBezTo>
                  <a:cubicBezTo>
                    <a:pt x="8" y="34"/>
                    <a:pt x="8" y="34"/>
                    <a:pt x="8" y="34"/>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63" name="Freeform 45">
              <a:extLst>
                <a:ext uri="{FF2B5EF4-FFF2-40B4-BE49-F238E27FC236}">
                  <a16:creationId xmlns:a16="http://schemas.microsoft.com/office/drawing/2014/main" id="{5E23E6F3-C010-BD38-50E6-9D5C37EECD3C}"/>
                </a:ext>
              </a:extLst>
            </p:cNvPr>
            <p:cNvSpPr>
              <a:spLocks/>
            </p:cNvSpPr>
            <p:nvPr/>
          </p:nvSpPr>
          <p:spPr bwMode="auto">
            <a:xfrm>
              <a:off x="7585075" y="1195388"/>
              <a:ext cx="69850" cy="282575"/>
            </a:xfrm>
            <a:custGeom>
              <a:avLst/>
              <a:gdLst>
                <a:gd name="T0" fmla="*/ 0 w 31"/>
                <a:gd name="T1" fmla="*/ 17 h 125"/>
                <a:gd name="T2" fmla="*/ 18 w 31"/>
                <a:gd name="T3" fmla="*/ 0 h 125"/>
                <a:gd name="T4" fmla="*/ 18 w 31"/>
                <a:gd name="T5" fmla="*/ 0 h 125"/>
                <a:gd name="T6" fmla="*/ 28 w 31"/>
                <a:gd name="T7" fmla="*/ 0 h 125"/>
                <a:gd name="T8" fmla="*/ 31 w 31"/>
                <a:gd name="T9" fmla="*/ 3 h 125"/>
                <a:gd name="T10" fmla="*/ 31 w 31"/>
                <a:gd name="T11" fmla="*/ 3 h 125"/>
                <a:gd name="T12" fmla="*/ 28 w 31"/>
                <a:gd name="T13" fmla="*/ 6 h 125"/>
                <a:gd name="T14" fmla="*/ 28 w 31"/>
                <a:gd name="T15" fmla="*/ 6 h 125"/>
                <a:gd name="T16" fmla="*/ 18 w 31"/>
                <a:gd name="T17" fmla="*/ 6 h 125"/>
                <a:gd name="T18" fmla="*/ 6 w 31"/>
                <a:gd name="T19" fmla="*/ 17 h 125"/>
                <a:gd name="T20" fmla="*/ 6 w 31"/>
                <a:gd name="T21" fmla="*/ 17 h 125"/>
                <a:gd name="T22" fmla="*/ 6 w 31"/>
                <a:gd name="T23" fmla="*/ 108 h 125"/>
                <a:gd name="T24" fmla="*/ 18 w 31"/>
                <a:gd name="T25" fmla="*/ 119 h 125"/>
                <a:gd name="T26" fmla="*/ 18 w 31"/>
                <a:gd name="T27" fmla="*/ 119 h 125"/>
                <a:gd name="T28" fmla="*/ 28 w 31"/>
                <a:gd name="T29" fmla="*/ 119 h 125"/>
                <a:gd name="T30" fmla="*/ 31 w 31"/>
                <a:gd name="T31" fmla="*/ 122 h 125"/>
                <a:gd name="T32" fmla="*/ 31 w 31"/>
                <a:gd name="T33" fmla="*/ 122 h 125"/>
                <a:gd name="T34" fmla="*/ 28 w 31"/>
                <a:gd name="T35" fmla="*/ 125 h 125"/>
                <a:gd name="T36" fmla="*/ 28 w 31"/>
                <a:gd name="T37" fmla="*/ 125 h 125"/>
                <a:gd name="T38" fmla="*/ 18 w 31"/>
                <a:gd name="T39" fmla="*/ 125 h 125"/>
                <a:gd name="T40" fmla="*/ 0 w 31"/>
                <a:gd name="T41" fmla="*/ 108 h 125"/>
                <a:gd name="T42" fmla="*/ 0 w 31"/>
                <a:gd name="T43" fmla="*/ 108 h 125"/>
                <a:gd name="T44" fmla="*/ 0 w 31"/>
                <a:gd name="T45" fmla="*/ 1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25">
                  <a:moveTo>
                    <a:pt x="0" y="17"/>
                  </a:moveTo>
                  <a:cubicBezTo>
                    <a:pt x="0" y="7"/>
                    <a:pt x="8" y="0"/>
                    <a:pt x="18" y="0"/>
                  </a:cubicBezTo>
                  <a:cubicBezTo>
                    <a:pt x="18" y="0"/>
                    <a:pt x="18" y="0"/>
                    <a:pt x="18" y="0"/>
                  </a:cubicBezTo>
                  <a:cubicBezTo>
                    <a:pt x="28" y="0"/>
                    <a:pt x="28" y="0"/>
                    <a:pt x="28" y="0"/>
                  </a:cubicBezTo>
                  <a:cubicBezTo>
                    <a:pt x="29" y="0"/>
                    <a:pt x="31" y="1"/>
                    <a:pt x="31" y="3"/>
                  </a:cubicBezTo>
                  <a:cubicBezTo>
                    <a:pt x="31" y="3"/>
                    <a:pt x="31" y="3"/>
                    <a:pt x="31" y="3"/>
                  </a:cubicBezTo>
                  <a:cubicBezTo>
                    <a:pt x="31" y="4"/>
                    <a:pt x="29" y="6"/>
                    <a:pt x="28" y="6"/>
                  </a:cubicBezTo>
                  <a:cubicBezTo>
                    <a:pt x="28" y="6"/>
                    <a:pt x="28" y="6"/>
                    <a:pt x="28" y="6"/>
                  </a:cubicBezTo>
                  <a:cubicBezTo>
                    <a:pt x="18" y="6"/>
                    <a:pt x="18" y="6"/>
                    <a:pt x="18" y="6"/>
                  </a:cubicBezTo>
                  <a:cubicBezTo>
                    <a:pt x="12" y="6"/>
                    <a:pt x="6" y="11"/>
                    <a:pt x="6" y="17"/>
                  </a:cubicBezTo>
                  <a:cubicBezTo>
                    <a:pt x="6" y="17"/>
                    <a:pt x="6" y="17"/>
                    <a:pt x="6" y="17"/>
                  </a:cubicBezTo>
                  <a:cubicBezTo>
                    <a:pt x="6" y="108"/>
                    <a:pt x="6" y="108"/>
                    <a:pt x="6" y="108"/>
                  </a:cubicBezTo>
                  <a:cubicBezTo>
                    <a:pt x="6" y="114"/>
                    <a:pt x="12" y="119"/>
                    <a:pt x="18" y="119"/>
                  </a:cubicBezTo>
                  <a:cubicBezTo>
                    <a:pt x="18" y="119"/>
                    <a:pt x="18" y="119"/>
                    <a:pt x="18" y="119"/>
                  </a:cubicBezTo>
                  <a:cubicBezTo>
                    <a:pt x="28" y="119"/>
                    <a:pt x="28" y="119"/>
                    <a:pt x="28" y="119"/>
                  </a:cubicBezTo>
                  <a:cubicBezTo>
                    <a:pt x="29" y="119"/>
                    <a:pt x="31" y="120"/>
                    <a:pt x="31" y="122"/>
                  </a:cubicBezTo>
                  <a:cubicBezTo>
                    <a:pt x="31" y="122"/>
                    <a:pt x="31" y="122"/>
                    <a:pt x="31" y="122"/>
                  </a:cubicBezTo>
                  <a:cubicBezTo>
                    <a:pt x="31" y="124"/>
                    <a:pt x="29" y="125"/>
                    <a:pt x="28" y="125"/>
                  </a:cubicBezTo>
                  <a:cubicBezTo>
                    <a:pt x="28" y="125"/>
                    <a:pt x="28" y="125"/>
                    <a:pt x="28" y="125"/>
                  </a:cubicBezTo>
                  <a:cubicBezTo>
                    <a:pt x="18" y="125"/>
                    <a:pt x="18" y="125"/>
                    <a:pt x="18" y="125"/>
                  </a:cubicBezTo>
                  <a:cubicBezTo>
                    <a:pt x="8" y="125"/>
                    <a:pt x="0" y="117"/>
                    <a:pt x="0" y="108"/>
                  </a:cubicBezTo>
                  <a:cubicBezTo>
                    <a:pt x="0" y="108"/>
                    <a:pt x="0" y="108"/>
                    <a:pt x="0" y="108"/>
                  </a:cubicBezTo>
                  <a:cubicBezTo>
                    <a:pt x="0" y="17"/>
                    <a:pt x="0" y="17"/>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64" name="Freeform 46">
              <a:extLst>
                <a:ext uri="{FF2B5EF4-FFF2-40B4-BE49-F238E27FC236}">
                  <a16:creationId xmlns:a16="http://schemas.microsoft.com/office/drawing/2014/main" id="{98F83B78-27A0-7565-F642-F0F0608C9E0B}"/>
                </a:ext>
              </a:extLst>
            </p:cNvPr>
            <p:cNvSpPr>
              <a:spLocks/>
            </p:cNvSpPr>
            <p:nvPr/>
          </p:nvSpPr>
          <p:spPr bwMode="auto">
            <a:xfrm>
              <a:off x="8547100" y="1025525"/>
              <a:ext cx="182563" cy="212725"/>
            </a:xfrm>
            <a:custGeom>
              <a:avLst/>
              <a:gdLst>
                <a:gd name="T0" fmla="*/ 81 w 81"/>
                <a:gd name="T1" fmla="*/ 37 h 94"/>
                <a:gd name="T2" fmla="*/ 74 w 81"/>
                <a:gd name="T3" fmla="*/ 30 h 94"/>
                <a:gd name="T4" fmla="*/ 57 w 81"/>
                <a:gd name="T5" fmla="*/ 30 h 94"/>
                <a:gd name="T6" fmla="*/ 51 w 81"/>
                <a:gd name="T7" fmla="*/ 23 h 94"/>
                <a:gd name="T8" fmla="*/ 51 w 81"/>
                <a:gd name="T9" fmla="*/ 5 h 94"/>
                <a:gd name="T10" fmla="*/ 46 w 81"/>
                <a:gd name="T11" fmla="*/ 3 h 94"/>
                <a:gd name="T12" fmla="*/ 3 w 81"/>
                <a:gd name="T13" fmla="*/ 42 h 94"/>
                <a:gd name="T14" fmla="*/ 3 w 81"/>
                <a:gd name="T15" fmla="*/ 51 h 94"/>
                <a:gd name="T16" fmla="*/ 46 w 81"/>
                <a:gd name="T17" fmla="*/ 91 h 94"/>
                <a:gd name="T18" fmla="*/ 51 w 81"/>
                <a:gd name="T19" fmla="*/ 89 h 94"/>
                <a:gd name="T20" fmla="*/ 51 w 81"/>
                <a:gd name="T21" fmla="*/ 71 h 94"/>
                <a:gd name="T22" fmla="*/ 57 w 81"/>
                <a:gd name="T23" fmla="*/ 64 h 94"/>
                <a:gd name="T24" fmla="*/ 74 w 81"/>
                <a:gd name="T25" fmla="*/ 64 h 94"/>
                <a:gd name="T26" fmla="*/ 81 w 81"/>
                <a:gd name="T27" fmla="*/ 57 h 94"/>
                <a:gd name="T28" fmla="*/ 81 w 81"/>
                <a:gd name="T29" fmla="*/ 3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81" y="37"/>
                  </a:moveTo>
                  <a:cubicBezTo>
                    <a:pt x="81" y="33"/>
                    <a:pt x="78" y="30"/>
                    <a:pt x="74" y="30"/>
                  </a:cubicBezTo>
                  <a:cubicBezTo>
                    <a:pt x="57" y="30"/>
                    <a:pt x="57" y="30"/>
                    <a:pt x="57" y="30"/>
                  </a:cubicBezTo>
                  <a:cubicBezTo>
                    <a:pt x="54" y="30"/>
                    <a:pt x="51" y="27"/>
                    <a:pt x="51" y="23"/>
                  </a:cubicBezTo>
                  <a:cubicBezTo>
                    <a:pt x="51" y="5"/>
                    <a:pt x="51" y="5"/>
                    <a:pt x="51" y="5"/>
                  </a:cubicBezTo>
                  <a:cubicBezTo>
                    <a:pt x="51" y="1"/>
                    <a:pt x="49" y="0"/>
                    <a:pt x="46" y="3"/>
                  </a:cubicBezTo>
                  <a:cubicBezTo>
                    <a:pt x="3" y="42"/>
                    <a:pt x="3" y="42"/>
                    <a:pt x="3" y="42"/>
                  </a:cubicBezTo>
                  <a:cubicBezTo>
                    <a:pt x="0" y="45"/>
                    <a:pt x="0" y="49"/>
                    <a:pt x="3" y="51"/>
                  </a:cubicBezTo>
                  <a:cubicBezTo>
                    <a:pt x="46" y="91"/>
                    <a:pt x="46" y="91"/>
                    <a:pt x="46" y="91"/>
                  </a:cubicBezTo>
                  <a:cubicBezTo>
                    <a:pt x="49" y="94"/>
                    <a:pt x="51" y="93"/>
                    <a:pt x="51" y="89"/>
                  </a:cubicBezTo>
                  <a:cubicBezTo>
                    <a:pt x="51" y="71"/>
                    <a:pt x="51" y="71"/>
                    <a:pt x="51" y="71"/>
                  </a:cubicBezTo>
                  <a:cubicBezTo>
                    <a:pt x="51" y="67"/>
                    <a:pt x="54" y="64"/>
                    <a:pt x="57" y="64"/>
                  </a:cubicBezTo>
                  <a:cubicBezTo>
                    <a:pt x="74" y="64"/>
                    <a:pt x="74" y="64"/>
                    <a:pt x="74" y="64"/>
                  </a:cubicBezTo>
                  <a:cubicBezTo>
                    <a:pt x="78" y="64"/>
                    <a:pt x="81" y="61"/>
                    <a:pt x="81" y="57"/>
                  </a:cubicBezTo>
                  <a:lnTo>
                    <a:pt x="8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65" name="Freeform 47">
              <a:extLst>
                <a:ext uri="{FF2B5EF4-FFF2-40B4-BE49-F238E27FC236}">
                  <a16:creationId xmlns:a16="http://schemas.microsoft.com/office/drawing/2014/main" id="{0BB877C7-9B18-2E63-7563-16A44D8CE483}"/>
                </a:ext>
              </a:extLst>
            </p:cNvPr>
            <p:cNvSpPr>
              <a:spLocks/>
            </p:cNvSpPr>
            <p:nvPr/>
          </p:nvSpPr>
          <p:spPr bwMode="auto">
            <a:xfrm>
              <a:off x="8743950" y="1092200"/>
              <a:ext cx="17463" cy="77788"/>
            </a:xfrm>
            <a:custGeom>
              <a:avLst/>
              <a:gdLst>
                <a:gd name="T0" fmla="*/ 0 w 8"/>
                <a:gd name="T1" fmla="*/ 34 h 34"/>
                <a:gd name="T2" fmla="*/ 1 w 8"/>
                <a:gd name="T3" fmla="*/ 34 h 34"/>
                <a:gd name="T4" fmla="*/ 8 w 8"/>
                <a:gd name="T5" fmla="*/ 27 h 34"/>
                <a:gd name="T6" fmla="*/ 8 w 8"/>
                <a:gd name="T7" fmla="*/ 7 h 34"/>
                <a:gd name="T8" fmla="*/ 1 w 8"/>
                <a:gd name="T9" fmla="*/ 0 h 34"/>
                <a:gd name="T10" fmla="*/ 0 w 8"/>
                <a:gd name="T11" fmla="*/ 0 h 34"/>
                <a:gd name="T12" fmla="*/ 0 w 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0" y="34"/>
                  </a:moveTo>
                  <a:cubicBezTo>
                    <a:pt x="1" y="34"/>
                    <a:pt x="1" y="34"/>
                    <a:pt x="1" y="34"/>
                  </a:cubicBezTo>
                  <a:cubicBezTo>
                    <a:pt x="5" y="34"/>
                    <a:pt x="8" y="31"/>
                    <a:pt x="8" y="27"/>
                  </a:cubicBezTo>
                  <a:cubicBezTo>
                    <a:pt x="8" y="7"/>
                    <a:pt x="8" y="7"/>
                    <a:pt x="8" y="7"/>
                  </a:cubicBezTo>
                  <a:cubicBezTo>
                    <a:pt x="8" y="3"/>
                    <a:pt x="5" y="0"/>
                    <a:pt x="1" y="0"/>
                  </a:cubicBezTo>
                  <a:cubicBezTo>
                    <a:pt x="0" y="0"/>
                    <a:pt x="0" y="0"/>
                    <a:pt x="0" y="0"/>
                  </a:cubicBezTo>
                  <a:lnTo>
                    <a:pt x="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66" name="Freeform 48">
              <a:extLst>
                <a:ext uri="{FF2B5EF4-FFF2-40B4-BE49-F238E27FC236}">
                  <a16:creationId xmlns:a16="http://schemas.microsoft.com/office/drawing/2014/main" id="{099EF241-4234-CFFA-E277-A6DC4511D3C4}"/>
                </a:ext>
              </a:extLst>
            </p:cNvPr>
            <p:cNvSpPr>
              <a:spLocks/>
            </p:cNvSpPr>
            <p:nvPr/>
          </p:nvSpPr>
          <p:spPr bwMode="auto">
            <a:xfrm>
              <a:off x="8740775" y="989013"/>
              <a:ext cx="71438" cy="285750"/>
            </a:xfrm>
            <a:custGeom>
              <a:avLst/>
              <a:gdLst>
                <a:gd name="T0" fmla="*/ 31 w 31"/>
                <a:gd name="T1" fmla="*/ 108 h 126"/>
                <a:gd name="T2" fmla="*/ 13 w 31"/>
                <a:gd name="T3" fmla="*/ 126 h 126"/>
                <a:gd name="T4" fmla="*/ 13 w 31"/>
                <a:gd name="T5" fmla="*/ 126 h 126"/>
                <a:gd name="T6" fmla="*/ 3 w 31"/>
                <a:gd name="T7" fmla="*/ 126 h 126"/>
                <a:gd name="T8" fmla="*/ 0 w 31"/>
                <a:gd name="T9" fmla="*/ 123 h 126"/>
                <a:gd name="T10" fmla="*/ 0 w 31"/>
                <a:gd name="T11" fmla="*/ 123 h 126"/>
                <a:gd name="T12" fmla="*/ 3 w 31"/>
                <a:gd name="T13" fmla="*/ 120 h 126"/>
                <a:gd name="T14" fmla="*/ 3 w 31"/>
                <a:gd name="T15" fmla="*/ 120 h 126"/>
                <a:gd name="T16" fmla="*/ 13 w 31"/>
                <a:gd name="T17" fmla="*/ 120 h 126"/>
                <a:gd name="T18" fmla="*/ 25 w 31"/>
                <a:gd name="T19" fmla="*/ 108 h 126"/>
                <a:gd name="T20" fmla="*/ 25 w 31"/>
                <a:gd name="T21" fmla="*/ 108 h 126"/>
                <a:gd name="T22" fmla="*/ 25 w 31"/>
                <a:gd name="T23" fmla="*/ 18 h 126"/>
                <a:gd name="T24" fmla="*/ 13 w 31"/>
                <a:gd name="T25" fmla="*/ 6 h 126"/>
                <a:gd name="T26" fmla="*/ 13 w 31"/>
                <a:gd name="T27" fmla="*/ 6 h 126"/>
                <a:gd name="T28" fmla="*/ 3 w 31"/>
                <a:gd name="T29" fmla="*/ 6 h 126"/>
                <a:gd name="T30" fmla="*/ 0 w 31"/>
                <a:gd name="T31" fmla="*/ 3 h 126"/>
                <a:gd name="T32" fmla="*/ 0 w 31"/>
                <a:gd name="T33" fmla="*/ 3 h 126"/>
                <a:gd name="T34" fmla="*/ 3 w 31"/>
                <a:gd name="T35" fmla="*/ 0 h 126"/>
                <a:gd name="T36" fmla="*/ 3 w 31"/>
                <a:gd name="T37" fmla="*/ 0 h 126"/>
                <a:gd name="T38" fmla="*/ 13 w 31"/>
                <a:gd name="T39" fmla="*/ 0 h 126"/>
                <a:gd name="T40" fmla="*/ 31 w 31"/>
                <a:gd name="T41" fmla="*/ 18 h 126"/>
                <a:gd name="T42" fmla="*/ 31 w 31"/>
                <a:gd name="T43" fmla="*/ 18 h 126"/>
                <a:gd name="T44" fmla="*/ 31 w 31"/>
                <a:gd name="T45" fmla="*/ 10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26">
                  <a:moveTo>
                    <a:pt x="31" y="108"/>
                  </a:moveTo>
                  <a:cubicBezTo>
                    <a:pt x="31" y="118"/>
                    <a:pt x="23" y="126"/>
                    <a:pt x="13" y="126"/>
                  </a:cubicBezTo>
                  <a:cubicBezTo>
                    <a:pt x="13" y="126"/>
                    <a:pt x="13" y="126"/>
                    <a:pt x="13" y="126"/>
                  </a:cubicBezTo>
                  <a:cubicBezTo>
                    <a:pt x="3" y="126"/>
                    <a:pt x="3" y="126"/>
                    <a:pt x="3" y="126"/>
                  </a:cubicBezTo>
                  <a:cubicBezTo>
                    <a:pt x="2" y="126"/>
                    <a:pt x="0" y="124"/>
                    <a:pt x="0" y="123"/>
                  </a:cubicBezTo>
                  <a:cubicBezTo>
                    <a:pt x="0" y="123"/>
                    <a:pt x="0" y="123"/>
                    <a:pt x="0" y="123"/>
                  </a:cubicBezTo>
                  <a:cubicBezTo>
                    <a:pt x="0" y="121"/>
                    <a:pt x="2" y="120"/>
                    <a:pt x="3" y="120"/>
                  </a:cubicBezTo>
                  <a:cubicBezTo>
                    <a:pt x="3" y="120"/>
                    <a:pt x="3" y="120"/>
                    <a:pt x="3" y="120"/>
                  </a:cubicBezTo>
                  <a:cubicBezTo>
                    <a:pt x="13" y="120"/>
                    <a:pt x="13" y="120"/>
                    <a:pt x="13" y="120"/>
                  </a:cubicBezTo>
                  <a:cubicBezTo>
                    <a:pt x="19" y="120"/>
                    <a:pt x="25" y="114"/>
                    <a:pt x="25" y="108"/>
                  </a:cubicBezTo>
                  <a:cubicBezTo>
                    <a:pt x="25" y="108"/>
                    <a:pt x="25" y="108"/>
                    <a:pt x="25" y="108"/>
                  </a:cubicBezTo>
                  <a:cubicBezTo>
                    <a:pt x="25" y="18"/>
                    <a:pt x="25" y="18"/>
                    <a:pt x="25" y="18"/>
                  </a:cubicBezTo>
                  <a:cubicBezTo>
                    <a:pt x="25" y="11"/>
                    <a:pt x="19" y="6"/>
                    <a:pt x="13" y="6"/>
                  </a:cubicBezTo>
                  <a:cubicBezTo>
                    <a:pt x="13" y="6"/>
                    <a:pt x="13" y="6"/>
                    <a:pt x="13" y="6"/>
                  </a:cubicBezTo>
                  <a:cubicBezTo>
                    <a:pt x="3" y="6"/>
                    <a:pt x="3" y="6"/>
                    <a:pt x="3" y="6"/>
                  </a:cubicBezTo>
                  <a:cubicBezTo>
                    <a:pt x="2" y="6"/>
                    <a:pt x="0" y="5"/>
                    <a:pt x="0" y="3"/>
                  </a:cubicBezTo>
                  <a:cubicBezTo>
                    <a:pt x="0" y="3"/>
                    <a:pt x="0" y="3"/>
                    <a:pt x="0" y="3"/>
                  </a:cubicBezTo>
                  <a:cubicBezTo>
                    <a:pt x="0" y="2"/>
                    <a:pt x="2" y="0"/>
                    <a:pt x="3" y="0"/>
                  </a:cubicBezTo>
                  <a:cubicBezTo>
                    <a:pt x="3" y="0"/>
                    <a:pt x="3" y="0"/>
                    <a:pt x="3" y="0"/>
                  </a:cubicBezTo>
                  <a:cubicBezTo>
                    <a:pt x="13" y="0"/>
                    <a:pt x="13" y="0"/>
                    <a:pt x="13" y="0"/>
                  </a:cubicBezTo>
                  <a:cubicBezTo>
                    <a:pt x="23" y="0"/>
                    <a:pt x="31" y="8"/>
                    <a:pt x="31" y="18"/>
                  </a:cubicBezTo>
                  <a:cubicBezTo>
                    <a:pt x="31" y="18"/>
                    <a:pt x="31" y="18"/>
                    <a:pt x="31" y="18"/>
                  </a:cubicBezTo>
                  <a:cubicBezTo>
                    <a:pt x="31" y="108"/>
                    <a:pt x="31" y="108"/>
                    <a:pt x="31"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67" name="Picture 2" descr="Gazing into the Crystal Ball of Pain Research -">
            <a:extLst>
              <a:ext uri="{FF2B5EF4-FFF2-40B4-BE49-F238E27FC236}">
                <a16:creationId xmlns:a16="http://schemas.microsoft.com/office/drawing/2014/main" id="{FD903BD8-6600-7284-7615-7B166B68C7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319349" y="4942660"/>
            <a:ext cx="1758916" cy="175891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42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5373B440-F0DB-C84F-BAD6-9CF6A08D2FE5}"/>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7" name="Text Placeholder 25">
            <a:extLst>
              <a:ext uri="{FF2B5EF4-FFF2-40B4-BE49-F238E27FC236}">
                <a16:creationId xmlns:a16="http://schemas.microsoft.com/office/drawing/2014/main" id="{9FB4D2CE-56E1-3241-A21C-2FD1CF6C26F7}"/>
              </a:ext>
            </a:extLst>
          </p:cNvPr>
          <p:cNvSpPr txBox="1">
            <a:spLocks/>
          </p:cNvSpPr>
          <p:nvPr/>
        </p:nvSpPr>
        <p:spPr>
          <a:xfrm>
            <a:off x="470267" y="497198"/>
            <a:ext cx="9767888" cy="433388"/>
          </a:xfrm>
          <a:prstGeom prst="rect">
            <a:avLst/>
          </a:prstGeom>
        </p:spPr>
        <p:txBody>
          <a:bodyPr vert="horz"/>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Overview of Reporting Process</a:t>
            </a:r>
          </a:p>
        </p:txBody>
      </p:sp>
      <p:sp>
        <p:nvSpPr>
          <p:cNvPr id="8" name="Text Placeholder 25">
            <a:extLst>
              <a:ext uri="{FF2B5EF4-FFF2-40B4-BE49-F238E27FC236}">
                <a16:creationId xmlns:a16="http://schemas.microsoft.com/office/drawing/2014/main" id="{8EA43496-1F7C-6340-B5FD-92F081E255B7}"/>
              </a:ext>
            </a:extLst>
          </p:cNvPr>
          <p:cNvSpPr txBox="1">
            <a:spLocks/>
          </p:cNvSpPr>
          <p:nvPr/>
        </p:nvSpPr>
        <p:spPr>
          <a:xfrm>
            <a:off x="480541" y="999556"/>
            <a:ext cx="9767888" cy="433388"/>
          </a:xfrm>
          <a:prstGeom prst="rect">
            <a:avLst/>
          </a:prstGeom>
        </p:spPr>
        <p:txBody>
          <a:bodyPr vert="horz"/>
          <a:lstStyle>
            <a:lvl1pPr marL="0" indent="0" algn="l" defTabSz="914400" rtl="0" eaLnBrk="1" latinLnBrk="0" hangingPunct="1">
              <a:lnSpc>
                <a:spcPct val="90000"/>
              </a:lnSpc>
              <a:spcBef>
                <a:spcPts val="1000"/>
              </a:spcBef>
              <a:buFontTx/>
              <a:buNone/>
              <a:defRPr sz="1800" b="0" kern="1200">
                <a:solidFill>
                  <a:srgbClr val="626F7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SUSTAINABILITY REPORTING JOURNEY</a:t>
            </a:r>
          </a:p>
        </p:txBody>
      </p:sp>
      <p:sp>
        <p:nvSpPr>
          <p:cNvPr id="9" name="TextBox 8"/>
          <p:cNvSpPr txBox="1"/>
          <p:nvPr/>
        </p:nvSpPr>
        <p:spPr>
          <a:xfrm>
            <a:off x="32921" y="6468347"/>
            <a:ext cx="1613857" cy="369332"/>
          </a:xfrm>
          <a:prstGeom prst="rect">
            <a:avLst/>
          </a:prstGeom>
          <a:noFill/>
        </p:spPr>
        <p:txBody>
          <a:bodyPr wrap="square" rtlCol="0">
            <a:spAutoFit/>
          </a:bodyPr>
          <a:lstStyle/>
          <a:p>
            <a:r>
              <a:rPr lang="en-US" b="1" i="1" dirty="0">
                <a:solidFill>
                  <a:srgbClr val="00B0F0"/>
                </a:solidFill>
              </a:rPr>
              <a:t>GRC 2024</a:t>
            </a:r>
          </a:p>
        </p:txBody>
      </p:sp>
      <p:grpSp>
        <p:nvGrpSpPr>
          <p:cNvPr id="5" name="Group 4">
            <a:extLst>
              <a:ext uri="{FF2B5EF4-FFF2-40B4-BE49-F238E27FC236}">
                <a16:creationId xmlns:a16="http://schemas.microsoft.com/office/drawing/2014/main" id="{09C75FCB-4388-F028-8116-876126F637D6}"/>
              </a:ext>
            </a:extLst>
          </p:cNvPr>
          <p:cNvGrpSpPr/>
          <p:nvPr/>
        </p:nvGrpSpPr>
        <p:grpSpPr>
          <a:xfrm>
            <a:off x="624309" y="1416905"/>
            <a:ext cx="11079533" cy="4481228"/>
            <a:chOff x="665535" y="1906891"/>
            <a:chExt cx="11079533" cy="4481228"/>
          </a:xfrm>
        </p:grpSpPr>
        <p:grpSp>
          <p:nvGrpSpPr>
            <p:cNvPr id="6" name="Group 5">
              <a:extLst>
                <a:ext uri="{FF2B5EF4-FFF2-40B4-BE49-F238E27FC236}">
                  <a16:creationId xmlns:a16="http://schemas.microsoft.com/office/drawing/2014/main" id="{A5BDFEB2-D3BC-598A-0F86-89420CD6D243}"/>
                </a:ext>
              </a:extLst>
            </p:cNvPr>
            <p:cNvGrpSpPr/>
            <p:nvPr/>
          </p:nvGrpSpPr>
          <p:grpSpPr>
            <a:xfrm>
              <a:off x="665535" y="3136253"/>
              <a:ext cx="10845336" cy="2924605"/>
              <a:chOff x="649312" y="2435615"/>
              <a:chExt cx="10585139" cy="3483312"/>
            </a:xfrm>
          </p:grpSpPr>
          <p:sp>
            <p:nvSpPr>
              <p:cNvPr id="138" name="Freeform: Shape 429">
                <a:extLst>
                  <a:ext uri="{FF2B5EF4-FFF2-40B4-BE49-F238E27FC236}">
                    <a16:creationId xmlns:a16="http://schemas.microsoft.com/office/drawing/2014/main" id="{44AD7D25-5657-B73F-8CEC-E0918124EBBA}"/>
                  </a:ext>
                </a:extLst>
              </p:cNvPr>
              <p:cNvSpPr>
                <a:spLocks/>
              </p:cNvSpPr>
              <p:nvPr/>
            </p:nvSpPr>
            <p:spPr>
              <a:xfrm>
                <a:off x="649312" y="2435615"/>
                <a:ext cx="10585139" cy="3483312"/>
              </a:xfrm>
              <a:custGeom>
                <a:avLst/>
                <a:gdLst>
                  <a:gd name="connsiteX0" fmla="*/ 10585139 w 10585139"/>
                  <a:gd name="connsiteY0" fmla="*/ 0 h 3483312"/>
                  <a:gd name="connsiteX1" fmla="*/ 2069045 w 10585139"/>
                  <a:gd name="connsiteY1" fmla="*/ 0 h 3483312"/>
                  <a:gd name="connsiteX2" fmla="*/ 1200705 w 10585139"/>
                  <a:gd name="connsiteY2" fmla="*/ 868340 h 3483312"/>
                  <a:gd name="connsiteX3" fmla="*/ 1200705 w 10585139"/>
                  <a:gd name="connsiteY3" fmla="*/ 868340 h 3483312"/>
                  <a:gd name="connsiteX4" fmla="*/ 2069045 w 10585139"/>
                  <a:gd name="connsiteY4" fmla="*/ 1736680 h 3483312"/>
                  <a:gd name="connsiteX5" fmla="*/ 9118234 w 10585139"/>
                  <a:gd name="connsiteY5" fmla="*/ 1736680 h 3483312"/>
                  <a:gd name="connsiteX6" fmla="*/ 9986574 w 10585139"/>
                  <a:gd name="connsiteY6" fmla="*/ 2605020 h 3483312"/>
                  <a:gd name="connsiteX7" fmla="*/ 9986574 w 10585139"/>
                  <a:gd name="connsiteY7" fmla="*/ 2614973 h 3483312"/>
                  <a:gd name="connsiteX8" fmla="*/ 9118234 w 10585139"/>
                  <a:gd name="connsiteY8" fmla="*/ 3483312 h 3483312"/>
                  <a:gd name="connsiteX9" fmla="*/ 0 w 10585139"/>
                  <a:gd name="connsiteY9" fmla="*/ 3483312 h 348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85139" h="3483312">
                    <a:moveTo>
                      <a:pt x="10585139" y="0"/>
                    </a:moveTo>
                    <a:lnTo>
                      <a:pt x="2069045" y="0"/>
                    </a:lnTo>
                    <a:cubicBezTo>
                      <a:pt x="1589492" y="0"/>
                      <a:pt x="1200705" y="388787"/>
                      <a:pt x="1200705" y="868340"/>
                    </a:cubicBezTo>
                    <a:lnTo>
                      <a:pt x="1200705" y="868340"/>
                    </a:lnTo>
                    <a:cubicBezTo>
                      <a:pt x="1200705" y="1347963"/>
                      <a:pt x="1589492" y="1736680"/>
                      <a:pt x="2069045" y="1736680"/>
                    </a:cubicBezTo>
                    <a:lnTo>
                      <a:pt x="9118234" y="1736680"/>
                    </a:lnTo>
                    <a:cubicBezTo>
                      <a:pt x="9597787" y="1736680"/>
                      <a:pt x="9986574" y="2125467"/>
                      <a:pt x="9986574" y="2605020"/>
                    </a:cubicBezTo>
                    <a:lnTo>
                      <a:pt x="9986574" y="2614973"/>
                    </a:lnTo>
                    <a:cubicBezTo>
                      <a:pt x="9986574" y="3094526"/>
                      <a:pt x="9597787" y="3483312"/>
                      <a:pt x="9118234" y="3483312"/>
                    </a:cubicBezTo>
                    <a:lnTo>
                      <a:pt x="0" y="3483312"/>
                    </a:lnTo>
                  </a:path>
                </a:pathLst>
              </a:custGeom>
              <a:noFill/>
              <a:ln w="420435" cap="rnd">
                <a:solidFill>
                  <a:srgbClr val="BBBCB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39" name="Freeform: Shape 430">
                <a:extLst>
                  <a:ext uri="{FF2B5EF4-FFF2-40B4-BE49-F238E27FC236}">
                    <a16:creationId xmlns:a16="http://schemas.microsoft.com/office/drawing/2014/main" id="{A6E31FF5-6A53-CAED-FB9E-A15D015FA4A9}"/>
                  </a:ext>
                </a:extLst>
              </p:cNvPr>
              <p:cNvSpPr>
                <a:spLocks/>
              </p:cNvSpPr>
              <p:nvPr/>
            </p:nvSpPr>
            <p:spPr>
              <a:xfrm>
                <a:off x="649312" y="2435615"/>
                <a:ext cx="10585139" cy="3483312"/>
              </a:xfrm>
              <a:custGeom>
                <a:avLst/>
                <a:gdLst>
                  <a:gd name="connsiteX0" fmla="*/ 10585139 w 10585139"/>
                  <a:gd name="connsiteY0" fmla="*/ 0 h 3483312"/>
                  <a:gd name="connsiteX1" fmla="*/ 2069045 w 10585139"/>
                  <a:gd name="connsiteY1" fmla="*/ 0 h 3483312"/>
                  <a:gd name="connsiteX2" fmla="*/ 1200705 w 10585139"/>
                  <a:gd name="connsiteY2" fmla="*/ 868340 h 3483312"/>
                  <a:gd name="connsiteX3" fmla="*/ 1200705 w 10585139"/>
                  <a:gd name="connsiteY3" fmla="*/ 868340 h 3483312"/>
                  <a:gd name="connsiteX4" fmla="*/ 2069045 w 10585139"/>
                  <a:gd name="connsiteY4" fmla="*/ 1736680 h 3483312"/>
                  <a:gd name="connsiteX5" fmla="*/ 9118234 w 10585139"/>
                  <a:gd name="connsiteY5" fmla="*/ 1736680 h 3483312"/>
                  <a:gd name="connsiteX6" fmla="*/ 9986574 w 10585139"/>
                  <a:gd name="connsiteY6" fmla="*/ 2605020 h 3483312"/>
                  <a:gd name="connsiteX7" fmla="*/ 9986574 w 10585139"/>
                  <a:gd name="connsiteY7" fmla="*/ 2614973 h 3483312"/>
                  <a:gd name="connsiteX8" fmla="*/ 9118234 w 10585139"/>
                  <a:gd name="connsiteY8" fmla="*/ 3483312 h 3483312"/>
                  <a:gd name="connsiteX9" fmla="*/ 0 w 10585139"/>
                  <a:gd name="connsiteY9" fmla="*/ 3483312 h 348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85139" h="3483312">
                    <a:moveTo>
                      <a:pt x="10585139" y="0"/>
                    </a:moveTo>
                    <a:lnTo>
                      <a:pt x="2069045" y="0"/>
                    </a:lnTo>
                    <a:cubicBezTo>
                      <a:pt x="1589492" y="0"/>
                      <a:pt x="1200705" y="388787"/>
                      <a:pt x="1200705" y="868340"/>
                    </a:cubicBezTo>
                    <a:lnTo>
                      <a:pt x="1200705" y="868340"/>
                    </a:lnTo>
                    <a:cubicBezTo>
                      <a:pt x="1200705" y="1347963"/>
                      <a:pt x="1589492" y="1736680"/>
                      <a:pt x="2069045" y="1736680"/>
                    </a:cubicBezTo>
                    <a:lnTo>
                      <a:pt x="9118234" y="1736680"/>
                    </a:lnTo>
                    <a:cubicBezTo>
                      <a:pt x="9597787" y="1736680"/>
                      <a:pt x="9986574" y="2125467"/>
                      <a:pt x="9986574" y="2605020"/>
                    </a:cubicBezTo>
                    <a:lnTo>
                      <a:pt x="9986574" y="2614973"/>
                    </a:lnTo>
                    <a:cubicBezTo>
                      <a:pt x="9986574" y="3094526"/>
                      <a:pt x="9597787" y="3483312"/>
                      <a:pt x="9118234" y="3483312"/>
                    </a:cubicBezTo>
                    <a:lnTo>
                      <a:pt x="0" y="3483312"/>
                    </a:lnTo>
                  </a:path>
                </a:pathLst>
              </a:custGeom>
              <a:noFill/>
              <a:ln w="21022" cap="rnd">
                <a:solidFill>
                  <a:srgbClr val="FFFFFF"/>
                </a:solidFill>
                <a:prstDash val="lg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10" name="TextBox 9">
              <a:extLst>
                <a:ext uri="{FF2B5EF4-FFF2-40B4-BE49-F238E27FC236}">
                  <a16:creationId xmlns:a16="http://schemas.microsoft.com/office/drawing/2014/main" id="{9F564BC7-EDC6-012A-FBBA-89507587DAFB}"/>
                </a:ext>
              </a:extLst>
            </p:cNvPr>
            <p:cNvSpPr txBox="1"/>
            <p:nvPr/>
          </p:nvSpPr>
          <p:spPr>
            <a:xfrm>
              <a:off x="10763588" y="1906891"/>
              <a:ext cx="981480" cy="779026"/>
            </a:xfrm>
            <a:prstGeom prst="roundRect">
              <a:avLst>
                <a:gd name="adj" fmla="val 50000"/>
              </a:avLst>
            </a:prstGeom>
            <a:solidFill>
              <a:schemeClr val="accent1"/>
            </a:solidFill>
          </p:spPr>
          <p:txBody>
            <a:bodyPr wrap="square" lIns="0" tIns="0" rIns="0" bIns="0" rtlCol="0" anchor="ctr" anchorCtr="0">
              <a:spAutoFit/>
            </a:bodyPr>
            <a:lstStyle/>
            <a:p>
              <a:pPr algn="ctr">
                <a:defRPr/>
              </a:pPr>
              <a:r>
                <a:rPr kumimoji="0" lang="en-GB" sz="1200" b="0" i="0" u="none" strike="noStrike" kern="1200" cap="none" spc="0" normalizeH="0" baseline="0" noProof="0" dirty="0">
                  <a:ln>
                    <a:noFill/>
                  </a:ln>
                  <a:solidFill>
                    <a:prstClr val="white"/>
                  </a:solidFill>
                  <a:effectLst/>
                  <a:uLnTx/>
                  <a:uFillTx/>
                  <a:ea typeface="+mn-ea"/>
                  <a:cs typeface="Calibri"/>
                </a:rPr>
                <a:t>ESG </a:t>
              </a:r>
              <a:r>
                <a:rPr lang="en-GB" sz="1200" dirty="0">
                  <a:solidFill>
                    <a:prstClr val="white"/>
                  </a:solidFill>
                  <a:cs typeface="Calibri"/>
                </a:rPr>
                <a:t>reporting Leader</a:t>
              </a:r>
              <a:endParaRPr kumimoji="0" lang="en-GB" sz="1200" b="0" i="0" u="none" strike="noStrike" kern="1200" cap="none" spc="0" normalizeH="0" baseline="0" noProof="0" dirty="0">
                <a:ln>
                  <a:noFill/>
                </a:ln>
                <a:solidFill>
                  <a:prstClr val="white"/>
                </a:solidFill>
                <a:effectLst/>
                <a:uLnTx/>
                <a:uFillTx/>
                <a:ea typeface="+mn-ea"/>
                <a:cs typeface="Calibri"/>
              </a:endParaRPr>
            </a:p>
          </p:txBody>
        </p:sp>
        <p:sp>
          <p:nvSpPr>
            <p:cNvPr id="11" name="Rectangle 10">
              <a:extLst>
                <a:ext uri="{FF2B5EF4-FFF2-40B4-BE49-F238E27FC236}">
                  <a16:creationId xmlns:a16="http://schemas.microsoft.com/office/drawing/2014/main" id="{5AF71236-E5B7-1423-EB35-62DA9B8F44CE}"/>
                </a:ext>
              </a:extLst>
            </p:cNvPr>
            <p:cNvSpPr/>
            <p:nvPr/>
          </p:nvSpPr>
          <p:spPr bwMode="gray">
            <a:xfrm>
              <a:off x="2325757" y="5143866"/>
              <a:ext cx="1756538" cy="553998"/>
            </a:xfrm>
            <a:prstGeom prst="rect">
              <a:avLst/>
            </a:prstGeom>
            <a:noFill/>
            <a:ln w="19050" algn="ctr">
              <a:noFill/>
              <a:miter lim="800000"/>
              <a:headEnd/>
              <a:tailEnd/>
            </a:ln>
          </p:spPr>
          <p:txBody>
            <a:bodyPr wrap="square" lIns="0" tIns="0" rIns="0" bIns="0" rtlCol="0" anchor="t" anchorCtr="0">
              <a:spAutoFit/>
            </a:bodyPr>
            <a:lstStyle/>
            <a:p>
              <a:pPr marL="7738" marR="0" lvl="0" indent="0" algn="l" defTabSz="586496" rtl="0" eaLnBrk="1" fontAlgn="auto" latinLnBrk="0" hangingPunct="1">
                <a:lnSpc>
                  <a:spcPct val="100000"/>
                </a:lnSpc>
                <a:spcBef>
                  <a:spcPts val="0"/>
                </a:spcBef>
                <a:spcAft>
                  <a:spcPts val="0"/>
                </a:spcAft>
                <a:buClrTx/>
                <a:buSzTx/>
                <a:buFontTx/>
                <a:buNone/>
                <a:tabLst>
                  <a:tab pos="155991" algn="l"/>
                  <a:tab pos="156399" algn="l"/>
                </a:tabLst>
                <a:defRPr/>
              </a:pPr>
              <a:r>
                <a:rPr kumimoji="0" lang="en-US" sz="1200" b="0" i="0" u="none" strike="noStrike" kern="1200" cap="none" spc="0" normalizeH="0" baseline="0" noProof="0">
                  <a:ln>
                    <a:noFill/>
                  </a:ln>
                  <a:solidFill>
                    <a:srgbClr val="313131"/>
                  </a:solidFill>
                  <a:effectLst/>
                  <a:uLnTx/>
                  <a:uFillTx/>
                  <a:ea typeface="+mn-ea"/>
                  <a:cs typeface="Calibri"/>
                </a:rPr>
                <a:t>Materiality assessment/stakeholder engagement </a:t>
              </a:r>
            </a:p>
          </p:txBody>
        </p:sp>
        <p:sp>
          <p:nvSpPr>
            <p:cNvPr id="12" name="Rectangle 11">
              <a:extLst>
                <a:ext uri="{FF2B5EF4-FFF2-40B4-BE49-F238E27FC236}">
                  <a16:creationId xmlns:a16="http://schemas.microsoft.com/office/drawing/2014/main" id="{EA96795A-8F6F-4EE0-0BAA-C75349A17171}"/>
                </a:ext>
              </a:extLst>
            </p:cNvPr>
            <p:cNvSpPr/>
            <p:nvPr/>
          </p:nvSpPr>
          <p:spPr bwMode="gray">
            <a:xfrm>
              <a:off x="9330013" y="3889069"/>
              <a:ext cx="1480015" cy="369332"/>
            </a:xfrm>
            <a:prstGeom prst="rect">
              <a:avLst/>
            </a:prstGeom>
            <a:noFill/>
            <a:ln w="19050" algn="ctr">
              <a:noFill/>
              <a:miter lim="800000"/>
              <a:headEnd/>
              <a:tailEnd/>
            </a:ln>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55991" algn="l"/>
                  <a:tab pos="156399" algn="l"/>
                </a:tabLst>
                <a:defRPr/>
              </a:pPr>
              <a:r>
                <a:rPr kumimoji="0" lang="en-US" sz="1200" b="0" i="0" u="none" strike="noStrike" kern="1200" cap="none" spc="0" normalizeH="0" baseline="0" noProof="0">
                  <a:ln>
                    <a:noFill/>
                  </a:ln>
                  <a:solidFill>
                    <a:srgbClr val="313131"/>
                  </a:solidFill>
                  <a:effectLst/>
                  <a:uLnTx/>
                  <a:uFillTx/>
                  <a:ea typeface="+mn-ea"/>
                  <a:cs typeface="Calibri"/>
                </a:rPr>
                <a:t>Integration in internal audit plans </a:t>
              </a:r>
            </a:p>
          </p:txBody>
        </p:sp>
        <p:sp>
          <p:nvSpPr>
            <p:cNvPr id="13" name="Rectangle 12">
              <a:extLst>
                <a:ext uri="{FF2B5EF4-FFF2-40B4-BE49-F238E27FC236}">
                  <a16:creationId xmlns:a16="http://schemas.microsoft.com/office/drawing/2014/main" id="{3B42FDFD-6151-5028-414B-DC7648EB4CCB}"/>
                </a:ext>
              </a:extLst>
            </p:cNvPr>
            <p:cNvSpPr/>
            <p:nvPr/>
          </p:nvSpPr>
          <p:spPr bwMode="gray">
            <a:xfrm>
              <a:off x="6543053" y="3889069"/>
              <a:ext cx="1480017" cy="369332"/>
            </a:xfrm>
            <a:prstGeom prst="rect">
              <a:avLst/>
            </a:prstGeom>
            <a:noFill/>
            <a:ln w="19050" algn="ctr">
              <a:noFill/>
              <a:miter lim="800000"/>
              <a:headEnd/>
              <a:tailEnd/>
            </a:ln>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55991" algn="l"/>
                  <a:tab pos="156399" algn="l"/>
                </a:tabLst>
                <a:defRPr/>
              </a:pPr>
              <a:r>
                <a:rPr kumimoji="0" lang="en-US" sz="1200" b="0" i="0" u="none" strike="noStrike" kern="1200" cap="none" spc="0" normalizeH="0" baseline="0" noProof="0">
                  <a:ln>
                    <a:noFill/>
                  </a:ln>
                  <a:solidFill>
                    <a:srgbClr val="313131"/>
                  </a:solidFill>
                  <a:effectLst/>
                  <a:uLnTx/>
                  <a:uFillTx/>
                  <a:ea typeface="+mn-ea"/>
                  <a:cs typeface="Calibri"/>
                </a:rPr>
                <a:t>Complex accounting and</a:t>
              </a:r>
              <a:r>
                <a:rPr kumimoji="0" lang="en-US" sz="1200" b="0" i="0" u="none" strike="sngStrike" kern="1200" cap="none" spc="0" normalizeH="0" baseline="0" noProof="0">
                  <a:ln>
                    <a:noFill/>
                  </a:ln>
                  <a:solidFill>
                    <a:srgbClr val="313131"/>
                  </a:solidFill>
                  <a:effectLst/>
                  <a:uLnTx/>
                  <a:uFillTx/>
                  <a:ea typeface="+mn-ea"/>
                  <a:cs typeface="Calibri"/>
                </a:rPr>
                <a:t> </a:t>
              </a:r>
              <a:r>
                <a:rPr kumimoji="0" lang="en-US" sz="1200" b="0" i="0" u="none" strike="noStrike" kern="1200" cap="none" spc="0" normalizeH="0" baseline="0" noProof="0">
                  <a:ln>
                    <a:noFill/>
                  </a:ln>
                  <a:solidFill>
                    <a:srgbClr val="313131"/>
                  </a:solidFill>
                  <a:effectLst/>
                  <a:uLnTx/>
                  <a:uFillTx/>
                  <a:ea typeface="+mn-ea"/>
                  <a:cs typeface="Calibri"/>
                </a:rPr>
                <a:t>reporting</a:t>
              </a:r>
            </a:p>
          </p:txBody>
        </p:sp>
        <p:sp>
          <p:nvSpPr>
            <p:cNvPr id="14" name="Rectangle 13">
              <a:extLst>
                <a:ext uri="{FF2B5EF4-FFF2-40B4-BE49-F238E27FC236}">
                  <a16:creationId xmlns:a16="http://schemas.microsoft.com/office/drawing/2014/main" id="{3478B4BF-7C5B-7DE8-4A2E-31DF79E4640E}"/>
                </a:ext>
              </a:extLst>
            </p:cNvPr>
            <p:cNvSpPr/>
            <p:nvPr/>
          </p:nvSpPr>
          <p:spPr bwMode="gray">
            <a:xfrm>
              <a:off x="3783841" y="3889069"/>
              <a:ext cx="1721573" cy="369332"/>
            </a:xfrm>
            <a:prstGeom prst="rect">
              <a:avLst/>
            </a:prstGeom>
            <a:noFill/>
            <a:ln w="19050" algn="ctr">
              <a:noFill/>
              <a:miter lim="800000"/>
              <a:headEnd/>
              <a:tailEnd/>
            </a:ln>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13131"/>
                  </a:solidFill>
                  <a:effectLst/>
                  <a:uLnTx/>
                  <a:uFillTx/>
                  <a:ea typeface="+mn-ea"/>
                  <a:cs typeface="Calibri"/>
                </a:rPr>
                <a:t>Disclosure gap readiness assessment</a:t>
              </a:r>
            </a:p>
          </p:txBody>
        </p:sp>
        <p:sp>
          <p:nvSpPr>
            <p:cNvPr id="15" name="Rectangle 14">
              <a:extLst>
                <a:ext uri="{FF2B5EF4-FFF2-40B4-BE49-F238E27FC236}">
                  <a16:creationId xmlns:a16="http://schemas.microsoft.com/office/drawing/2014/main" id="{31AD4809-7247-6B06-9B95-C28D86715B3D}"/>
                </a:ext>
              </a:extLst>
            </p:cNvPr>
            <p:cNvSpPr/>
            <p:nvPr/>
          </p:nvSpPr>
          <p:spPr bwMode="gray">
            <a:xfrm>
              <a:off x="5867194" y="2415403"/>
              <a:ext cx="1066908" cy="369332"/>
            </a:xfrm>
            <a:prstGeom prst="rect">
              <a:avLst/>
            </a:prstGeom>
            <a:noFill/>
            <a:ln w="19050" algn="ctr">
              <a:noFill/>
              <a:miter lim="800000"/>
              <a:headEnd/>
              <a:tailEnd/>
            </a:ln>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3131"/>
                  </a:solidFill>
                  <a:effectLst/>
                  <a:uLnTx/>
                  <a:uFillTx/>
                  <a:ea typeface="+mn-ea"/>
                  <a:cs typeface="Calibri"/>
                </a:rPr>
                <a:t>Assurance readiness</a:t>
              </a:r>
            </a:p>
          </p:txBody>
        </p:sp>
        <p:sp>
          <p:nvSpPr>
            <p:cNvPr id="16" name="Rectangle 15">
              <a:extLst>
                <a:ext uri="{FF2B5EF4-FFF2-40B4-BE49-F238E27FC236}">
                  <a16:creationId xmlns:a16="http://schemas.microsoft.com/office/drawing/2014/main" id="{8A9FEDF0-93A6-7545-FED0-79F0CB069F8D}"/>
                </a:ext>
              </a:extLst>
            </p:cNvPr>
            <p:cNvSpPr/>
            <p:nvPr/>
          </p:nvSpPr>
          <p:spPr bwMode="gray">
            <a:xfrm>
              <a:off x="8744224" y="2415403"/>
              <a:ext cx="1596038" cy="369332"/>
            </a:xfrm>
            <a:prstGeom prst="rect">
              <a:avLst/>
            </a:prstGeom>
            <a:noFill/>
            <a:ln w="19050" algn="ctr">
              <a:noFill/>
              <a:miter lim="800000"/>
              <a:headEnd/>
              <a:tailEnd/>
            </a:ln>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55991" algn="l"/>
                  <a:tab pos="156399" algn="l"/>
                </a:tabLst>
                <a:defRPr/>
              </a:pPr>
              <a:r>
                <a:rPr kumimoji="0" lang="en-US" sz="1200" b="0" i="0" u="none" strike="noStrike" kern="1200" cap="none" spc="0" normalizeH="0" baseline="0" noProof="0">
                  <a:ln>
                    <a:noFill/>
                  </a:ln>
                  <a:solidFill>
                    <a:srgbClr val="313131"/>
                  </a:solidFill>
                  <a:effectLst/>
                  <a:uLnTx/>
                  <a:uFillTx/>
                  <a:ea typeface="+mn-ea"/>
                  <a:cs typeface="Calibri"/>
                </a:rPr>
                <a:t>Limited or reasonable assurance </a:t>
              </a:r>
            </a:p>
          </p:txBody>
        </p:sp>
        <p:sp>
          <p:nvSpPr>
            <p:cNvPr id="17" name="Rectangle 16">
              <a:extLst>
                <a:ext uri="{FF2B5EF4-FFF2-40B4-BE49-F238E27FC236}">
                  <a16:creationId xmlns:a16="http://schemas.microsoft.com/office/drawing/2014/main" id="{7EFD9ABF-1BD4-BE5B-34A5-B7A683BD5B5D}"/>
                </a:ext>
              </a:extLst>
            </p:cNvPr>
            <p:cNvSpPr/>
            <p:nvPr/>
          </p:nvSpPr>
          <p:spPr bwMode="gray">
            <a:xfrm>
              <a:off x="2981771" y="2415403"/>
              <a:ext cx="1626834" cy="369332"/>
            </a:xfrm>
            <a:prstGeom prst="rect">
              <a:avLst/>
            </a:prstGeom>
            <a:noFill/>
            <a:ln w="19050" algn="ctr">
              <a:noFill/>
              <a:miter lim="800000"/>
              <a:headEnd/>
              <a:tailEnd/>
            </a:ln>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3131"/>
                  </a:solidFill>
                  <a:effectLst/>
                  <a:uLnTx/>
                  <a:uFillTx/>
                  <a:ea typeface="+mn-ea"/>
                  <a:cs typeface="Calibri"/>
                </a:rPr>
                <a:t>Disclosure preparation and/or review</a:t>
              </a:r>
            </a:p>
          </p:txBody>
        </p:sp>
        <p:sp>
          <p:nvSpPr>
            <p:cNvPr id="18" name="Rectangle 17">
              <a:extLst>
                <a:ext uri="{FF2B5EF4-FFF2-40B4-BE49-F238E27FC236}">
                  <a16:creationId xmlns:a16="http://schemas.microsoft.com/office/drawing/2014/main" id="{5E59A481-DE96-0279-270E-B4E51368F4D0}"/>
                </a:ext>
              </a:extLst>
            </p:cNvPr>
            <p:cNvSpPr/>
            <p:nvPr/>
          </p:nvSpPr>
          <p:spPr bwMode="gray">
            <a:xfrm>
              <a:off x="5151317" y="5353792"/>
              <a:ext cx="1066946" cy="184666"/>
            </a:xfrm>
            <a:prstGeom prst="rect">
              <a:avLst/>
            </a:prstGeom>
            <a:noFill/>
            <a:ln w="19050" algn="ctr">
              <a:noFill/>
              <a:miter lim="800000"/>
              <a:headEnd/>
              <a:tailEnd/>
            </a:ln>
          </p:spPr>
          <p:txBody>
            <a:bodyPr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3131"/>
                  </a:solidFill>
                  <a:effectLst/>
                  <a:uLnTx/>
                  <a:uFillTx/>
                  <a:ea typeface="+mn-ea"/>
                  <a:cs typeface="Calibri"/>
                </a:rPr>
                <a:t>Governance</a:t>
              </a:r>
            </a:p>
          </p:txBody>
        </p:sp>
        <p:sp>
          <p:nvSpPr>
            <p:cNvPr id="19" name="Rectangle 18">
              <a:extLst>
                <a:ext uri="{FF2B5EF4-FFF2-40B4-BE49-F238E27FC236}">
                  <a16:creationId xmlns:a16="http://schemas.microsoft.com/office/drawing/2014/main" id="{A7561620-8149-D58C-654F-DAF821EEF427}"/>
                </a:ext>
              </a:extLst>
            </p:cNvPr>
            <p:cNvSpPr/>
            <p:nvPr/>
          </p:nvSpPr>
          <p:spPr bwMode="gray">
            <a:xfrm>
              <a:off x="8172318" y="5353792"/>
              <a:ext cx="1993381" cy="369332"/>
            </a:xfrm>
            <a:prstGeom prst="rect">
              <a:avLst/>
            </a:prstGeom>
            <a:noFill/>
            <a:ln w="19050" algn="ctr">
              <a:noFill/>
              <a:miter lim="800000"/>
              <a:headEnd/>
              <a:tailEnd/>
            </a:ln>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3131"/>
                  </a:solidFill>
                  <a:effectLst/>
                  <a:uLnTx/>
                  <a:uFillTx/>
                  <a:ea typeface="+mn-ea"/>
                  <a:cs typeface="Calibri"/>
                </a:rPr>
                <a:t>Data and process management and controls </a:t>
              </a:r>
            </a:p>
          </p:txBody>
        </p:sp>
        <p:grpSp>
          <p:nvGrpSpPr>
            <p:cNvPr id="20" name="Group 19">
              <a:extLst>
                <a:ext uri="{FF2B5EF4-FFF2-40B4-BE49-F238E27FC236}">
                  <a16:creationId xmlns:a16="http://schemas.microsoft.com/office/drawing/2014/main" id="{00AAD982-9FCF-85BA-95D9-1FB450A20E44}"/>
                </a:ext>
              </a:extLst>
            </p:cNvPr>
            <p:cNvGrpSpPr/>
            <p:nvPr/>
          </p:nvGrpSpPr>
          <p:grpSpPr>
            <a:xfrm>
              <a:off x="717199" y="5276493"/>
              <a:ext cx="304497" cy="784370"/>
              <a:chOff x="664399" y="4561642"/>
              <a:chExt cx="556355" cy="1373981"/>
            </a:xfrm>
          </p:grpSpPr>
          <p:sp>
            <p:nvSpPr>
              <p:cNvPr id="136" name="Freeform: Shape 427">
                <a:extLst>
                  <a:ext uri="{FF2B5EF4-FFF2-40B4-BE49-F238E27FC236}">
                    <a16:creationId xmlns:a16="http://schemas.microsoft.com/office/drawing/2014/main" id="{3A2B7C8B-A703-65FC-09F8-EF0605C7C11D}"/>
                  </a:ext>
                </a:extLst>
              </p:cNvPr>
              <p:cNvSpPr/>
              <p:nvPr/>
            </p:nvSpPr>
            <p:spPr>
              <a:xfrm>
                <a:off x="664399" y="4561642"/>
                <a:ext cx="556355" cy="437007"/>
              </a:xfrm>
              <a:custGeom>
                <a:avLst/>
                <a:gdLst>
                  <a:gd name="connsiteX0" fmla="*/ 0 w 556355"/>
                  <a:gd name="connsiteY0" fmla="*/ 437007 h 437007"/>
                  <a:gd name="connsiteX1" fmla="*/ 0 w 556355"/>
                  <a:gd name="connsiteY1" fmla="*/ 0 h 437007"/>
                  <a:gd name="connsiteX2" fmla="*/ 556355 w 556355"/>
                  <a:gd name="connsiteY2" fmla="*/ 218504 h 437007"/>
                  <a:gd name="connsiteX3" fmla="*/ 0 w 556355"/>
                  <a:gd name="connsiteY3" fmla="*/ 437007 h 437007"/>
                </a:gdLst>
                <a:ahLst/>
                <a:cxnLst>
                  <a:cxn ang="0">
                    <a:pos x="connsiteX0" y="connsiteY0"/>
                  </a:cxn>
                  <a:cxn ang="0">
                    <a:pos x="connsiteX1" y="connsiteY1"/>
                  </a:cxn>
                  <a:cxn ang="0">
                    <a:pos x="connsiteX2" y="connsiteY2"/>
                  </a:cxn>
                  <a:cxn ang="0">
                    <a:pos x="connsiteX3" y="connsiteY3"/>
                  </a:cxn>
                </a:cxnLst>
                <a:rect l="l" t="t" r="r" b="b"/>
                <a:pathLst>
                  <a:path w="556355" h="437007">
                    <a:moveTo>
                      <a:pt x="0" y="437007"/>
                    </a:moveTo>
                    <a:lnTo>
                      <a:pt x="0" y="0"/>
                    </a:lnTo>
                    <a:lnTo>
                      <a:pt x="556355" y="218504"/>
                    </a:lnTo>
                    <a:lnTo>
                      <a:pt x="0" y="437007"/>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37" name="Freeform: Shape 428">
                <a:extLst>
                  <a:ext uri="{FF2B5EF4-FFF2-40B4-BE49-F238E27FC236}">
                    <a16:creationId xmlns:a16="http://schemas.microsoft.com/office/drawing/2014/main" id="{08E70978-5146-A6CA-A4AE-367F204B4F8F}"/>
                  </a:ext>
                </a:extLst>
              </p:cNvPr>
              <p:cNvSpPr/>
              <p:nvPr/>
            </p:nvSpPr>
            <p:spPr>
              <a:xfrm>
                <a:off x="664399" y="4561642"/>
                <a:ext cx="9525" cy="1373981"/>
              </a:xfrm>
              <a:custGeom>
                <a:avLst/>
                <a:gdLst>
                  <a:gd name="connsiteX0" fmla="*/ 0 w 9525"/>
                  <a:gd name="connsiteY0" fmla="*/ 0 h 1373981"/>
                  <a:gd name="connsiteX1" fmla="*/ 0 w 9525"/>
                  <a:gd name="connsiteY1" fmla="*/ 1373981 h 1373981"/>
                </a:gdLst>
                <a:ahLst/>
                <a:cxnLst>
                  <a:cxn ang="0">
                    <a:pos x="connsiteX0" y="connsiteY0"/>
                  </a:cxn>
                  <a:cxn ang="0">
                    <a:pos x="connsiteX1" y="connsiteY1"/>
                  </a:cxn>
                </a:cxnLst>
                <a:rect l="l" t="t" r="r" b="b"/>
                <a:pathLst>
                  <a:path w="9525" h="1373981">
                    <a:moveTo>
                      <a:pt x="0" y="0"/>
                    </a:moveTo>
                    <a:lnTo>
                      <a:pt x="0" y="1373981"/>
                    </a:lnTo>
                  </a:path>
                </a:pathLst>
              </a:custGeom>
              <a:ln w="12700" cap="flat">
                <a:solidFill>
                  <a:srgbClr val="212121"/>
                </a:solidFill>
                <a:prstDash val="solid"/>
                <a:miter/>
                <a:tailEnd type="oval" w="lg" len="lg"/>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21" name="Group 20">
              <a:extLst>
                <a:ext uri="{FF2B5EF4-FFF2-40B4-BE49-F238E27FC236}">
                  <a16:creationId xmlns:a16="http://schemas.microsoft.com/office/drawing/2014/main" id="{CBE3ABA5-A190-2512-7EF7-A7988B0D139C}"/>
                </a:ext>
              </a:extLst>
            </p:cNvPr>
            <p:cNvGrpSpPr/>
            <p:nvPr/>
          </p:nvGrpSpPr>
          <p:grpSpPr>
            <a:xfrm>
              <a:off x="1496895" y="3840332"/>
              <a:ext cx="938754" cy="1156800"/>
              <a:chOff x="1400141" y="3268497"/>
              <a:chExt cx="1312176" cy="1343210"/>
            </a:xfrm>
            <a:solidFill>
              <a:schemeClr val="accent1"/>
            </a:solidFill>
          </p:grpSpPr>
          <p:sp>
            <p:nvSpPr>
              <p:cNvPr id="126" name="Freeform: Shape 417">
                <a:extLst>
                  <a:ext uri="{FF2B5EF4-FFF2-40B4-BE49-F238E27FC236}">
                    <a16:creationId xmlns:a16="http://schemas.microsoft.com/office/drawing/2014/main" id="{AE06F504-572F-C190-0DC0-2027DF7B4746}"/>
                  </a:ext>
                </a:extLst>
              </p:cNvPr>
              <p:cNvSpPr/>
              <p:nvPr/>
            </p:nvSpPr>
            <p:spPr>
              <a:xfrm>
                <a:off x="2680653" y="4542635"/>
                <a:ext cx="31664" cy="69072"/>
              </a:xfrm>
              <a:custGeom>
                <a:avLst/>
                <a:gdLst>
                  <a:gd name="connsiteX0" fmla="*/ 0 w 31664"/>
                  <a:gd name="connsiteY0" fmla="*/ 34536 h 69072"/>
                  <a:gd name="connsiteX1" fmla="*/ 31664 w 31664"/>
                  <a:gd name="connsiteY1" fmla="*/ 0 h 69072"/>
                  <a:gd name="connsiteX2" fmla="*/ 31664 w 31664"/>
                  <a:gd name="connsiteY2" fmla="*/ 69073 h 69072"/>
                  <a:gd name="connsiteX3" fmla="*/ 0 w 31664"/>
                  <a:gd name="connsiteY3" fmla="*/ 34536 h 69072"/>
                </a:gdLst>
                <a:ahLst/>
                <a:cxnLst>
                  <a:cxn ang="0">
                    <a:pos x="connsiteX0" y="connsiteY0"/>
                  </a:cxn>
                  <a:cxn ang="0">
                    <a:pos x="connsiteX1" y="connsiteY1"/>
                  </a:cxn>
                  <a:cxn ang="0">
                    <a:pos x="connsiteX2" y="connsiteY2"/>
                  </a:cxn>
                  <a:cxn ang="0">
                    <a:pos x="connsiteX3" y="connsiteY3"/>
                  </a:cxn>
                </a:cxnLst>
                <a:rect l="l" t="t" r="r" b="b"/>
                <a:pathLst>
                  <a:path w="31664" h="69072">
                    <a:moveTo>
                      <a:pt x="0" y="34536"/>
                    </a:moveTo>
                    <a:lnTo>
                      <a:pt x="31664" y="0"/>
                    </a:lnTo>
                    <a:lnTo>
                      <a:pt x="31664" y="69073"/>
                    </a:lnTo>
                    <a:lnTo>
                      <a:pt x="0" y="34536"/>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27" name="Freeform: Shape 418">
                <a:extLst>
                  <a:ext uri="{FF2B5EF4-FFF2-40B4-BE49-F238E27FC236}">
                    <a16:creationId xmlns:a16="http://schemas.microsoft.com/office/drawing/2014/main" id="{417ECD8A-BC0B-49B2-5BD2-C400BE4732CB}"/>
                  </a:ext>
                </a:extLst>
              </p:cNvPr>
              <p:cNvSpPr/>
              <p:nvPr/>
            </p:nvSpPr>
            <p:spPr>
              <a:xfrm>
                <a:off x="2459283" y="4523791"/>
                <a:ext cx="37198" cy="68022"/>
              </a:xfrm>
              <a:custGeom>
                <a:avLst/>
                <a:gdLst>
                  <a:gd name="connsiteX0" fmla="*/ 0 w 37198"/>
                  <a:gd name="connsiteY0" fmla="*/ 28512 h 68022"/>
                  <a:gd name="connsiteX1" fmla="*/ 37199 w 37198"/>
                  <a:gd name="connsiteY1" fmla="*/ 0 h 68022"/>
                  <a:gd name="connsiteX2" fmla="*/ 25219 w 37198"/>
                  <a:gd name="connsiteY2" fmla="*/ 68022 h 68022"/>
                  <a:gd name="connsiteX3" fmla="*/ 0 w 37198"/>
                  <a:gd name="connsiteY3" fmla="*/ 28512 h 68022"/>
                </a:gdLst>
                <a:ahLst/>
                <a:cxnLst>
                  <a:cxn ang="0">
                    <a:pos x="connsiteX0" y="connsiteY0"/>
                  </a:cxn>
                  <a:cxn ang="0">
                    <a:pos x="connsiteX1" y="connsiteY1"/>
                  </a:cxn>
                  <a:cxn ang="0">
                    <a:pos x="connsiteX2" y="connsiteY2"/>
                  </a:cxn>
                  <a:cxn ang="0">
                    <a:pos x="connsiteX3" y="connsiteY3"/>
                  </a:cxn>
                </a:cxnLst>
                <a:rect l="l" t="t" r="r" b="b"/>
                <a:pathLst>
                  <a:path w="37198" h="68022">
                    <a:moveTo>
                      <a:pt x="0" y="28512"/>
                    </a:moveTo>
                    <a:lnTo>
                      <a:pt x="37199" y="0"/>
                    </a:lnTo>
                    <a:lnTo>
                      <a:pt x="25219" y="68022"/>
                    </a:lnTo>
                    <a:lnTo>
                      <a:pt x="0" y="28512"/>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28" name="Freeform: Shape 419">
                <a:extLst>
                  <a:ext uri="{FF2B5EF4-FFF2-40B4-BE49-F238E27FC236}">
                    <a16:creationId xmlns:a16="http://schemas.microsoft.com/office/drawing/2014/main" id="{204532BE-8E8B-C618-245B-FD4F27400C5A}"/>
                  </a:ext>
                </a:extLst>
              </p:cNvPr>
              <p:cNvSpPr/>
              <p:nvPr/>
            </p:nvSpPr>
            <p:spPr>
              <a:xfrm>
                <a:off x="2245689" y="4467748"/>
                <a:ext cx="41541" cy="64939"/>
              </a:xfrm>
              <a:custGeom>
                <a:avLst/>
                <a:gdLst>
                  <a:gd name="connsiteX0" fmla="*/ 0 w 41541"/>
                  <a:gd name="connsiteY0" fmla="*/ 21647 h 64939"/>
                  <a:gd name="connsiteX1" fmla="*/ 41542 w 41541"/>
                  <a:gd name="connsiteY1" fmla="*/ 0 h 64939"/>
                  <a:gd name="connsiteX2" fmla="*/ 17864 w 41541"/>
                  <a:gd name="connsiteY2" fmla="*/ 64940 h 64939"/>
                  <a:gd name="connsiteX3" fmla="*/ 0 w 41541"/>
                  <a:gd name="connsiteY3" fmla="*/ 21647 h 64939"/>
                </a:gdLst>
                <a:ahLst/>
                <a:cxnLst>
                  <a:cxn ang="0">
                    <a:pos x="connsiteX0" y="connsiteY0"/>
                  </a:cxn>
                  <a:cxn ang="0">
                    <a:pos x="connsiteX1" y="connsiteY1"/>
                  </a:cxn>
                  <a:cxn ang="0">
                    <a:pos x="connsiteX2" y="connsiteY2"/>
                  </a:cxn>
                  <a:cxn ang="0">
                    <a:pos x="connsiteX3" y="connsiteY3"/>
                  </a:cxn>
                </a:cxnLst>
                <a:rect l="l" t="t" r="r" b="b"/>
                <a:pathLst>
                  <a:path w="41541" h="64939">
                    <a:moveTo>
                      <a:pt x="0" y="21647"/>
                    </a:moveTo>
                    <a:lnTo>
                      <a:pt x="41542" y="0"/>
                    </a:lnTo>
                    <a:lnTo>
                      <a:pt x="17864" y="64940"/>
                    </a:lnTo>
                    <a:lnTo>
                      <a:pt x="0" y="21647"/>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29" name="Freeform: Shape 420">
                <a:extLst>
                  <a:ext uri="{FF2B5EF4-FFF2-40B4-BE49-F238E27FC236}">
                    <a16:creationId xmlns:a16="http://schemas.microsoft.com/office/drawing/2014/main" id="{82348775-46D7-9C70-BF70-6C4C1B5BC24B}"/>
                  </a:ext>
                </a:extLst>
              </p:cNvPr>
              <p:cNvSpPr/>
              <p:nvPr/>
            </p:nvSpPr>
            <p:spPr>
              <a:xfrm>
                <a:off x="2046176" y="4376257"/>
                <a:ext cx="44694" cy="59825"/>
              </a:xfrm>
              <a:custGeom>
                <a:avLst/>
                <a:gdLst>
                  <a:gd name="connsiteX0" fmla="*/ 0 w 44694"/>
                  <a:gd name="connsiteY0" fmla="*/ 14081 h 59825"/>
                  <a:gd name="connsiteX1" fmla="*/ 44694 w 44694"/>
                  <a:gd name="connsiteY1" fmla="*/ 0 h 59825"/>
                  <a:gd name="connsiteX2" fmla="*/ 10158 w 44694"/>
                  <a:gd name="connsiteY2" fmla="*/ 59826 h 59825"/>
                  <a:gd name="connsiteX3" fmla="*/ 0 w 44694"/>
                  <a:gd name="connsiteY3" fmla="*/ 14081 h 59825"/>
                </a:gdLst>
                <a:ahLst/>
                <a:cxnLst>
                  <a:cxn ang="0">
                    <a:pos x="connsiteX0" y="connsiteY0"/>
                  </a:cxn>
                  <a:cxn ang="0">
                    <a:pos x="connsiteX1" y="connsiteY1"/>
                  </a:cxn>
                  <a:cxn ang="0">
                    <a:pos x="connsiteX2" y="connsiteY2"/>
                  </a:cxn>
                  <a:cxn ang="0">
                    <a:pos x="connsiteX3" y="connsiteY3"/>
                  </a:cxn>
                </a:cxnLst>
                <a:rect l="l" t="t" r="r" b="b"/>
                <a:pathLst>
                  <a:path w="44694" h="59825">
                    <a:moveTo>
                      <a:pt x="0" y="14081"/>
                    </a:moveTo>
                    <a:lnTo>
                      <a:pt x="44694" y="0"/>
                    </a:lnTo>
                    <a:lnTo>
                      <a:pt x="10158" y="59826"/>
                    </a:lnTo>
                    <a:lnTo>
                      <a:pt x="0" y="14081"/>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30" name="Freeform: Shape 421">
                <a:extLst>
                  <a:ext uri="{FF2B5EF4-FFF2-40B4-BE49-F238E27FC236}">
                    <a16:creationId xmlns:a16="http://schemas.microsoft.com/office/drawing/2014/main" id="{A2900C57-AF7F-09CE-C530-1FD106356F10}"/>
                  </a:ext>
                </a:extLst>
              </p:cNvPr>
              <p:cNvSpPr/>
              <p:nvPr/>
            </p:nvSpPr>
            <p:spPr>
              <a:xfrm>
                <a:off x="1866909" y="4252052"/>
                <a:ext cx="46445" cy="52890"/>
              </a:xfrm>
              <a:custGeom>
                <a:avLst/>
                <a:gdLst>
                  <a:gd name="connsiteX0" fmla="*/ 0 w 46445"/>
                  <a:gd name="connsiteY0" fmla="*/ 6095 h 52890"/>
                  <a:gd name="connsiteX1" fmla="*/ 46446 w 46445"/>
                  <a:gd name="connsiteY1" fmla="*/ 0 h 52890"/>
                  <a:gd name="connsiteX2" fmla="*/ 2032 w 46445"/>
                  <a:gd name="connsiteY2" fmla="*/ 52891 h 52890"/>
                  <a:gd name="connsiteX3" fmla="*/ 0 w 46445"/>
                  <a:gd name="connsiteY3" fmla="*/ 6095 h 52890"/>
                </a:gdLst>
                <a:ahLst/>
                <a:cxnLst>
                  <a:cxn ang="0">
                    <a:pos x="connsiteX0" y="connsiteY0"/>
                  </a:cxn>
                  <a:cxn ang="0">
                    <a:pos x="connsiteX1" y="connsiteY1"/>
                  </a:cxn>
                  <a:cxn ang="0">
                    <a:pos x="connsiteX2" y="connsiteY2"/>
                  </a:cxn>
                  <a:cxn ang="0">
                    <a:pos x="connsiteX3" y="connsiteY3"/>
                  </a:cxn>
                </a:cxnLst>
                <a:rect l="l" t="t" r="r" b="b"/>
                <a:pathLst>
                  <a:path w="46445" h="52890">
                    <a:moveTo>
                      <a:pt x="0" y="6095"/>
                    </a:moveTo>
                    <a:lnTo>
                      <a:pt x="46446" y="0"/>
                    </a:lnTo>
                    <a:lnTo>
                      <a:pt x="2032" y="52891"/>
                    </a:lnTo>
                    <a:lnTo>
                      <a:pt x="0" y="6095"/>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31" name="Freeform: Shape 422">
                <a:extLst>
                  <a:ext uri="{FF2B5EF4-FFF2-40B4-BE49-F238E27FC236}">
                    <a16:creationId xmlns:a16="http://schemas.microsoft.com/office/drawing/2014/main" id="{45EE853A-E874-8EEB-6F00-3968EC86D4B1}"/>
                  </a:ext>
                </a:extLst>
              </p:cNvPr>
              <p:cNvSpPr/>
              <p:nvPr/>
            </p:nvSpPr>
            <p:spPr>
              <a:xfrm>
                <a:off x="1707256" y="4096883"/>
                <a:ext cx="52890" cy="46445"/>
              </a:xfrm>
              <a:custGeom>
                <a:avLst/>
                <a:gdLst>
                  <a:gd name="connsiteX0" fmla="*/ 6095 w 52890"/>
                  <a:gd name="connsiteY0" fmla="*/ 0 h 46445"/>
                  <a:gd name="connsiteX1" fmla="*/ 52891 w 52890"/>
                  <a:gd name="connsiteY1" fmla="*/ 2031 h 46445"/>
                  <a:gd name="connsiteX2" fmla="*/ 0 w 52890"/>
                  <a:gd name="connsiteY2" fmla="*/ 46446 h 46445"/>
                  <a:gd name="connsiteX3" fmla="*/ 6095 w 52890"/>
                  <a:gd name="connsiteY3" fmla="*/ 0 h 46445"/>
                </a:gdLst>
                <a:ahLst/>
                <a:cxnLst>
                  <a:cxn ang="0">
                    <a:pos x="connsiteX0" y="connsiteY0"/>
                  </a:cxn>
                  <a:cxn ang="0">
                    <a:pos x="connsiteX1" y="connsiteY1"/>
                  </a:cxn>
                  <a:cxn ang="0">
                    <a:pos x="connsiteX2" y="connsiteY2"/>
                  </a:cxn>
                  <a:cxn ang="0">
                    <a:pos x="connsiteX3" y="connsiteY3"/>
                  </a:cxn>
                </a:cxnLst>
                <a:rect l="l" t="t" r="r" b="b"/>
                <a:pathLst>
                  <a:path w="52890" h="46445">
                    <a:moveTo>
                      <a:pt x="6095" y="0"/>
                    </a:moveTo>
                    <a:lnTo>
                      <a:pt x="52891" y="2031"/>
                    </a:lnTo>
                    <a:lnTo>
                      <a:pt x="0" y="46446"/>
                    </a:lnTo>
                    <a:lnTo>
                      <a:pt x="6095" y="0"/>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32" name="Freeform: Shape 423">
                <a:extLst>
                  <a:ext uri="{FF2B5EF4-FFF2-40B4-BE49-F238E27FC236}">
                    <a16:creationId xmlns:a16="http://schemas.microsoft.com/office/drawing/2014/main" id="{0DB0D0A8-9839-6E66-9672-2C3628D06C6A}"/>
                  </a:ext>
                </a:extLst>
              </p:cNvPr>
              <p:cNvSpPr/>
              <p:nvPr/>
            </p:nvSpPr>
            <p:spPr>
              <a:xfrm>
                <a:off x="1576045" y="3911310"/>
                <a:ext cx="59825" cy="44694"/>
              </a:xfrm>
              <a:custGeom>
                <a:avLst/>
                <a:gdLst>
                  <a:gd name="connsiteX0" fmla="*/ 14081 w 59825"/>
                  <a:gd name="connsiteY0" fmla="*/ 0 h 44694"/>
                  <a:gd name="connsiteX1" fmla="*/ 59826 w 59825"/>
                  <a:gd name="connsiteY1" fmla="*/ 10158 h 44694"/>
                  <a:gd name="connsiteX2" fmla="*/ 0 w 59825"/>
                  <a:gd name="connsiteY2" fmla="*/ 44694 h 44694"/>
                  <a:gd name="connsiteX3" fmla="*/ 14081 w 59825"/>
                  <a:gd name="connsiteY3" fmla="*/ 0 h 44694"/>
                </a:gdLst>
                <a:ahLst/>
                <a:cxnLst>
                  <a:cxn ang="0">
                    <a:pos x="connsiteX0" y="connsiteY0"/>
                  </a:cxn>
                  <a:cxn ang="0">
                    <a:pos x="connsiteX1" y="connsiteY1"/>
                  </a:cxn>
                  <a:cxn ang="0">
                    <a:pos x="connsiteX2" y="connsiteY2"/>
                  </a:cxn>
                  <a:cxn ang="0">
                    <a:pos x="connsiteX3" y="connsiteY3"/>
                  </a:cxn>
                </a:cxnLst>
                <a:rect l="l" t="t" r="r" b="b"/>
                <a:pathLst>
                  <a:path w="59825" h="44694">
                    <a:moveTo>
                      <a:pt x="14081" y="0"/>
                    </a:moveTo>
                    <a:lnTo>
                      <a:pt x="59826" y="10158"/>
                    </a:lnTo>
                    <a:lnTo>
                      <a:pt x="0" y="44694"/>
                    </a:lnTo>
                    <a:lnTo>
                      <a:pt x="14081" y="0"/>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33" name="Freeform: Shape 424">
                <a:extLst>
                  <a:ext uri="{FF2B5EF4-FFF2-40B4-BE49-F238E27FC236}">
                    <a16:creationId xmlns:a16="http://schemas.microsoft.com/office/drawing/2014/main" id="{41B88B11-15D7-E83F-67EE-5F0BBFF4FF13}"/>
                  </a:ext>
                </a:extLst>
              </p:cNvPr>
              <p:cNvSpPr/>
              <p:nvPr/>
            </p:nvSpPr>
            <p:spPr>
              <a:xfrm>
                <a:off x="1479371" y="3707244"/>
                <a:ext cx="64869" cy="41541"/>
              </a:xfrm>
              <a:custGeom>
                <a:avLst/>
                <a:gdLst>
                  <a:gd name="connsiteX0" fmla="*/ 21577 w 64869"/>
                  <a:gd name="connsiteY0" fmla="*/ 0 h 41541"/>
                  <a:gd name="connsiteX1" fmla="*/ 64870 w 64869"/>
                  <a:gd name="connsiteY1" fmla="*/ 17934 h 41541"/>
                  <a:gd name="connsiteX2" fmla="*/ 0 w 64869"/>
                  <a:gd name="connsiteY2" fmla="*/ 41542 h 41541"/>
                  <a:gd name="connsiteX3" fmla="*/ 21577 w 64869"/>
                  <a:gd name="connsiteY3" fmla="*/ 0 h 41541"/>
                </a:gdLst>
                <a:ahLst/>
                <a:cxnLst>
                  <a:cxn ang="0">
                    <a:pos x="connsiteX0" y="connsiteY0"/>
                  </a:cxn>
                  <a:cxn ang="0">
                    <a:pos x="connsiteX1" y="connsiteY1"/>
                  </a:cxn>
                  <a:cxn ang="0">
                    <a:pos x="connsiteX2" y="connsiteY2"/>
                  </a:cxn>
                  <a:cxn ang="0">
                    <a:pos x="connsiteX3" y="connsiteY3"/>
                  </a:cxn>
                </a:cxnLst>
                <a:rect l="l" t="t" r="r" b="b"/>
                <a:pathLst>
                  <a:path w="64869" h="41541">
                    <a:moveTo>
                      <a:pt x="21577" y="0"/>
                    </a:moveTo>
                    <a:lnTo>
                      <a:pt x="64870" y="17934"/>
                    </a:lnTo>
                    <a:lnTo>
                      <a:pt x="0" y="41542"/>
                    </a:lnTo>
                    <a:lnTo>
                      <a:pt x="21577" y="0"/>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34" name="Freeform: Shape 425">
                <a:extLst>
                  <a:ext uri="{FF2B5EF4-FFF2-40B4-BE49-F238E27FC236}">
                    <a16:creationId xmlns:a16="http://schemas.microsoft.com/office/drawing/2014/main" id="{B7131854-7A64-B384-43A5-840895C20E2A}"/>
                  </a:ext>
                </a:extLst>
              </p:cNvPr>
              <p:cNvSpPr/>
              <p:nvPr/>
            </p:nvSpPr>
            <p:spPr>
              <a:xfrm>
                <a:off x="1420106" y="3490778"/>
                <a:ext cx="68022" cy="37128"/>
              </a:xfrm>
              <a:custGeom>
                <a:avLst/>
                <a:gdLst>
                  <a:gd name="connsiteX0" fmla="*/ 28512 w 68022"/>
                  <a:gd name="connsiteY0" fmla="*/ 0 h 37128"/>
                  <a:gd name="connsiteX1" fmla="*/ 68022 w 68022"/>
                  <a:gd name="connsiteY1" fmla="*/ 25149 h 37128"/>
                  <a:gd name="connsiteX2" fmla="*/ 0 w 68022"/>
                  <a:gd name="connsiteY2" fmla="*/ 37129 h 37128"/>
                  <a:gd name="connsiteX3" fmla="*/ 28512 w 68022"/>
                  <a:gd name="connsiteY3" fmla="*/ 0 h 37128"/>
                </a:gdLst>
                <a:ahLst/>
                <a:cxnLst>
                  <a:cxn ang="0">
                    <a:pos x="connsiteX0" y="connsiteY0"/>
                  </a:cxn>
                  <a:cxn ang="0">
                    <a:pos x="connsiteX1" y="connsiteY1"/>
                  </a:cxn>
                  <a:cxn ang="0">
                    <a:pos x="connsiteX2" y="connsiteY2"/>
                  </a:cxn>
                  <a:cxn ang="0">
                    <a:pos x="connsiteX3" y="connsiteY3"/>
                  </a:cxn>
                </a:cxnLst>
                <a:rect l="l" t="t" r="r" b="b"/>
                <a:pathLst>
                  <a:path w="68022" h="37128">
                    <a:moveTo>
                      <a:pt x="28512" y="0"/>
                    </a:moveTo>
                    <a:lnTo>
                      <a:pt x="68022" y="25149"/>
                    </a:lnTo>
                    <a:lnTo>
                      <a:pt x="0" y="37129"/>
                    </a:lnTo>
                    <a:lnTo>
                      <a:pt x="28512" y="0"/>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35" name="Freeform: Shape 426">
                <a:extLst>
                  <a:ext uri="{FF2B5EF4-FFF2-40B4-BE49-F238E27FC236}">
                    <a16:creationId xmlns:a16="http://schemas.microsoft.com/office/drawing/2014/main" id="{5B470C82-A517-815E-C5E0-E73710ADED25}"/>
                  </a:ext>
                </a:extLst>
              </p:cNvPr>
              <p:cNvSpPr/>
              <p:nvPr/>
            </p:nvSpPr>
            <p:spPr>
              <a:xfrm>
                <a:off x="1400141" y="3268497"/>
                <a:ext cx="69072" cy="31664"/>
              </a:xfrm>
              <a:custGeom>
                <a:avLst/>
                <a:gdLst>
                  <a:gd name="connsiteX0" fmla="*/ 34536 w 69072"/>
                  <a:gd name="connsiteY0" fmla="*/ 0 h 31664"/>
                  <a:gd name="connsiteX1" fmla="*/ 69073 w 69072"/>
                  <a:gd name="connsiteY1" fmla="*/ 31664 h 31664"/>
                  <a:gd name="connsiteX2" fmla="*/ 0 w 69072"/>
                  <a:gd name="connsiteY2" fmla="*/ 31664 h 31664"/>
                  <a:gd name="connsiteX3" fmla="*/ 34536 w 69072"/>
                  <a:gd name="connsiteY3" fmla="*/ 0 h 31664"/>
                </a:gdLst>
                <a:ahLst/>
                <a:cxnLst>
                  <a:cxn ang="0">
                    <a:pos x="connsiteX0" y="connsiteY0"/>
                  </a:cxn>
                  <a:cxn ang="0">
                    <a:pos x="connsiteX1" y="connsiteY1"/>
                  </a:cxn>
                  <a:cxn ang="0">
                    <a:pos x="connsiteX2" y="connsiteY2"/>
                  </a:cxn>
                  <a:cxn ang="0">
                    <a:pos x="connsiteX3" y="connsiteY3"/>
                  </a:cxn>
                </a:cxnLst>
                <a:rect l="l" t="t" r="r" b="b"/>
                <a:pathLst>
                  <a:path w="69072" h="31664">
                    <a:moveTo>
                      <a:pt x="34536" y="0"/>
                    </a:moveTo>
                    <a:lnTo>
                      <a:pt x="69073" y="31664"/>
                    </a:lnTo>
                    <a:lnTo>
                      <a:pt x="0" y="31664"/>
                    </a:lnTo>
                    <a:lnTo>
                      <a:pt x="34536" y="0"/>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cxnSp>
          <p:nvCxnSpPr>
            <p:cNvPr id="22" name="Straight Connector 21">
              <a:extLst>
                <a:ext uri="{FF2B5EF4-FFF2-40B4-BE49-F238E27FC236}">
                  <a16:creationId xmlns:a16="http://schemas.microsoft.com/office/drawing/2014/main" id="{6FC44C4F-F122-34B1-1126-FBA5131EC71C}"/>
                </a:ext>
              </a:extLst>
            </p:cNvPr>
            <p:cNvCxnSpPr>
              <a:cxnSpLocks/>
            </p:cNvCxnSpPr>
            <p:nvPr/>
          </p:nvCxnSpPr>
          <p:spPr>
            <a:xfrm flipV="1">
              <a:off x="2239766" y="5450620"/>
              <a:ext cx="0" cy="303564"/>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6030194-04D6-0396-D053-60F57B499A03}"/>
                </a:ext>
              </a:extLst>
            </p:cNvPr>
            <p:cNvCxnSpPr>
              <a:cxnSpLocks/>
            </p:cNvCxnSpPr>
            <p:nvPr/>
          </p:nvCxnSpPr>
          <p:spPr>
            <a:xfrm flipV="1">
              <a:off x="5161281" y="5450620"/>
              <a:ext cx="1" cy="303564"/>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AE920B5-2EC7-C86A-186D-A653A43F7913}"/>
                </a:ext>
              </a:extLst>
            </p:cNvPr>
            <p:cNvCxnSpPr>
              <a:cxnSpLocks/>
            </p:cNvCxnSpPr>
            <p:nvPr/>
          </p:nvCxnSpPr>
          <p:spPr>
            <a:xfrm flipV="1">
              <a:off x="8081852" y="5450620"/>
              <a:ext cx="1" cy="303564"/>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B397C2C-75F5-925D-0E81-84CCC3E2B75B}"/>
                </a:ext>
              </a:extLst>
            </p:cNvPr>
            <p:cNvCxnSpPr>
              <a:cxnSpLocks/>
            </p:cNvCxnSpPr>
            <p:nvPr/>
          </p:nvCxnSpPr>
          <p:spPr>
            <a:xfrm flipV="1">
              <a:off x="3675888" y="3977906"/>
              <a:ext cx="2" cy="303564"/>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51413F-9CEF-7F0A-3CEA-1B7B4C171631}"/>
                </a:ext>
              </a:extLst>
            </p:cNvPr>
            <p:cNvCxnSpPr>
              <a:cxnSpLocks/>
            </p:cNvCxnSpPr>
            <p:nvPr/>
          </p:nvCxnSpPr>
          <p:spPr>
            <a:xfrm flipV="1">
              <a:off x="9224051" y="3977906"/>
              <a:ext cx="1" cy="303564"/>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25FF3A-80D2-3E68-4F78-FD09676F0B4E}"/>
                </a:ext>
              </a:extLst>
            </p:cNvPr>
            <p:cNvCxnSpPr>
              <a:cxnSpLocks/>
            </p:cNvCxnSpPr>
            <p:nvPr/>
          </p:nvCxnSpPr>
          <p:spPr>
            <a:xfrm flipH="1" flipV="1">
              <a:off x="6446761" y="3988570"/>
              <a:ext cx="6418" cy="292901"/>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A465059-525F-6B4D-A90F-BC329BC5730D}"/>
                </a:ext>
              </a:extLst>
            </p:cNvPr>
            <p:cNvCxnSpPr>
              <a:cxnSpLocks/>
            </p:cNvCxnSpPr>
            <p:nvPr/>
          </p:nvCxnSpPr>
          <p:spPr>
            <a:xfrm flipV="1">
              <a:off x="2906636" y="2511624"/>
              <a:ext cx="2" cy="303566"/>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5A4F903-A1CB-E588-DFFB-649685D33CAC}"/>
                </a:ext>
              </a:extLst>
            </p:cNvPr>
            <p:cNvCxnSpPr>
              <a:cxnSpLocks/>
            </p:cNvCxnSpPr>
            <p:nvPr/>
          </p:nvCxnSpPr>
          <p:spPr>
            <a:xfrm flipV="1">
              <a:off x="5783539" y="2511624"/>
              <a:ext cx="1" cy="303566"/>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9FDEEB9-B668-CD7F-89B4-D371AA4A79A1}"/>
                </a:ext>
              </a:extLst>
            </p:cNvPr>
            <p:cNvCxnSpPr>
              <a:cxnSpLocks/>
            </p:cNvCxnSpPr>
            <p:nvPr/>
          </p:nvCxnSpPr>
          <p:spPr>
            <a:xfrm flipV="1">
              <a:off x="8660440" y="2511624"/>
              <a:ext cx="2" cy="303566"/>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1" name="Graphic 69">
              <a:extLst>
                <a:ext uri="{FF2B5EF4-FFF2-40B4-BE49-F238E27FC236}">
                  <a16:creationId xmlns:a16="http://schemas.microsoft.com/office/drawing/2014/main" id="{92BF005A-D925-DBD3-AD31-DFC2AB07AC4F}"/>
                </a:ext>
              </a:extLst>
            </p:cNvPr>
            <p:cNvGrpSpPr/>
            <p:nvPr/>
          </p:nvGrpSpPr>
          <p:grpSpPr>
            <a:xfrm>
              <a:off x="10787736" y="2665556"/>
              <a:ext cx="938232" cy="938231"/>
              <a:chOff x="10732414" y="1954892"/>
              <a:chExt cx="965914" cy="965914"/>
            </a:xfrm>
          </p:grpSpPr>
          <p:sp>
            <p:nvSpPr>
              <p:cNvPr id="124" name="Freeform: Shape 415">
                <a:extLst>
                  <a:ext uri="{FF2B5EF4-FFF2-40B4-BE49-F238E27FC236}">
                    <a16:creationId xmlns:a16="http://schemas.microsoft.com/office/drawing/2014/main" id="{360611CE-030F-AE02-54FA-ECB7E0CE0F62}"/>
                  </a:ext>
                </a:extLst>
              </p:cNvPr>
              <p:cNvSpPr/>
              <p:nvPr/>
            </p:nvSpPr>
            <p:spPr>
              <a:xfrm>
                <a:off x="10818913" y="2041391"/>
                <a:ext cx="792914" cy="792914"/>
              </a:xfrm>
              <a:custGeom>
                <a:avLst/>
                <a:gdLst>
                  <a:gd name="connsiteX0" fmla="*/ 792915 w 792914"/>
                  <a:gd name="connsiteY0" fmla="*/ 396457 h 792914"/>
                  <a:gd name="connsiteX1" fmla="*/ 396457 w 792914"/>
                  <a:gd name="connsiteY1" fmla="*/ 792915 h 792914"/>
                  <a:gd name="connsiteX2" fmla="*/ 0 w 792914"/>
                  <a:gd name="connsiteY2" fmla="*/ 396457 h 792914"/>
                  <a:gd name="connsiteX3" fmla="*/ 396457 w 792914"/>
                  <a:gd name="connsiteY3" fmla="*/ 0 h 792914"/>
                  <a:gd name="connsiteX4" fmla="*/ 792915 w 792914"/>
                  <a:gd name="connsiteY4" fmla="*/ 396457 h 79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14" h="792914">
                    <a:moveTo>
                      <a:pt x="792915" y="396457"/>
                    </a:moveTo>
                    <a:cubicBezTo>
                      <a:pt x="792915" y="615415"/>
                      <a:pt x="615415" y="792915"/>
                      <a:pt x="396457" y="792915"/>
                    </a:cubicBezTo>
                    <a:cubicBezTo>
                      <a:pt x="177500" y="792915"/>
                      <a:pt x="0" y="615415"/>
                      <a:pt x="0" y="396457"/>
                    </a:cubicBezTo>
                    <a:cubicBezTo>
                      <a:pt x="0" y="177500"/>
                      <a:pt x="177500" y="0"/>
                      <a:pt x="396457" y="0"/>
                    </a:cubicBezTo>
                    <a:cubicBezTo>
                      <a:pt x="615415" y="0"/>
                      <a:pt x="792915" y="177500"/>
                      <a:pt x="792915" y="396457"/>
                    </a:cubicBezTo>
                    <a:close/>
                  </a:path>
                </a:pathLst>
              </a:custGeom>
              <a:solidFill>
                <a:srgbClr val="FFFFFF"/>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25" name="Freeform: Shape 416">
                <a:extLst>
                  <a:ext uri="{FF2B5EF4-FFF2-40B4-BE49-F238E27FC236}">
                    <a16:creationId xmlns:a16="http://schemas.microsoft.com/office/drawing/2014/main" id="{D22FE9F7-53AD-8558-8EE2-007622AA2688}"/>
                  </a:ext>
                </a:extLst>
              </p:cNvPr>
              <p:cNvSpPr/>
              <p:nvPr/>
            </p:nvSpPr>
            <p:spPr>
              <a:xfrm>
                <a:off x="10732414" y="1954892"/>
                <a:ext cx="965914" cy="965914"/>
              </a:xfrm>
              <a:custGeom>
                <a:avLst/>
                <a:gdLst>
                  <a:gd name="connsiteX0" fmla="*/ 482957 w 965914"/>
                  <a:gd name="connsiteY0" fmla="*/ 86500 h 965914"/>
                  <a:gd name="connsiteX1" fmla="*/ 879414 w 965914"/>
                  <a:gd name="connsiteY1" fmla="*/ 482957 h 965914"/>
                  <a:gd name="connsiteX2" fmla="*/ 482957 w 965914"/>
                  <a:gd name="connsiteY2" fmla="*/ 879414 h 965914"/>
                  <a:gd name="connsiteX3" fmla="*/ 86500 w 965914"/>
                  <a:gd name="connsiteY3" fmla="*/ 482957 h 965914"/>
                  <a:gd name="connsiteX4" fmla="*/ 482957 w 965914"/>
                  <a:gd name="connsiteY4" fmla="*/ 86500 h 965914"/>
                  <a:gd name="connsiteX5" fmla="*/ 482957 w 965914"/>
                  <a:gd name="connsiteY5" fmla="*/ 0 h 965914"/>
                  <a:gd name="connsiteX6" fmla="*/ 0 w 965914"/>
                  <a:gd name="connsiteY6" fmla="*/ 482957 h 965914"/>
                  <a:gd name="connsiteX7" fmla="*/ 482957 w 965914"/>
                  <a:gd name="connsiteY7" fmla="*/ 965914 h 965914"/>
                  <a:gd name="connsiteX8" fmla="*/ 965914 w 965914"/>
                  <a:gd name="connsiteY8" fmla="*/ 482957 h 965914"/>
                  <a:gd name="connsiteX9" fmla="*/ 482957 w 965914"/>
                  <a:gd name="connsiteY9" fmla="*/ 0 h 965914"/>
                  <a:gd name="connsiteX10" fmla="*/ 482957 w 965914"/>
                  <a:gd name="connsiteY10" fmla="*/ 0 h 96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914" h="965914">
                    <a:moveTo>
                      <a:pt x="482957" y="86500"/>
                    </a:moveTo>
                    <a:cubicBezTo>
                      <a:pt x="701946" y="86500"/>
                      <a:pt x="879414" y="263968"/>
                      <a:pt x="879414" y="482957"/>
                    </a:cubicBezTo>
                    <a:cubicBezTo>
                      <a:pt x="879414" y="701946"/>
                      <a:pt x="701946" y="879414"/>
                      <a:pt x="482957" y="879414"/>
                    </a:cubicBezTo>
                    <a:cubicBezTo>
                      <a:pt x="263968" y="879414"/>
                      <a:pt x="86500" y="701946"/>
                      <a:pt x="86500" y="482957"/>
                    </a:cubicBezTo>
                    <a:cubicBezTo>
                      <a:pt x="86500" y="263968"/>
                      <a:pt x="263968" y="86500"/>
                      <a:pt x="482957" y="86500"/>
                    </a:cubicBezTo>
                    <a:moveTo>
                      <a:pt x="482957" y="0"/>
                    </a:moveTo>
                    <a:cubicBezTo>
                      <a:pt x="216682" y="0"/>
                      <a:pt x="0" y="216682"/>
                      <a:pt x="0" y="482957"/>
                    </a:cubicBezTo>
                    <a:cubicBezTo>
                      <a:pt x="0" y="749232"/>
                      <a:pt x="216682" y="965914"/>
                      <a:pt x="482957" y="965914"/>
                    </a:cubicBezTo>
                    <a:cubicBezTo>
                      <a:pt x="749232" y="965914"/>
                      <a:pt x="965914" y="749232"/>
                      <a:pt x="965914" y="482957"/>
                    </a:cubicBezTo>
                    <a:cubicBezTo>
                      <a:pt x="965914" y="216682"/>
                      <a:pt x="749232" y="0"/>
                      <a:pt x="482957" y="0"/>
                    </a:cubicBezTo>
                    <a:lnTo>
                      <a:pt x="482957" y="0"/>
                    </a:lnTo>
                    <a:close/>
                  </a:path>
                </a:pathLst>
              </a:custGeom>
              <a:solidFill>
                <a:srgbClr val="BBBCBC"/>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32" name="Group 669">
              <a:extLst>
                <a:ext uri="{FF2B5EF4-FFF2-40B4-BE49-F238E27FC236}">
                  <a16:creationId xmlns:a16="http://schemas.microsoft.com/office/drawing/2014/main" id="{43870CC8-F781-6620-CBF9-8B52E0F2C2D4}"/>
                </a:ext>
              </a:extLst>
            </p:cNvPr>
            <p:cNvGrpSpPr>
              <a:grpSpLocks/>
            </p:cNvGrpSpPr>
            <p:nvPr/>
          </p:nvGrpSpPr>
          <p:grpSpPr bwMode="auto">
            <a:xfrm>
              <a:off x="10986852" y="2864309"/>
              <a:ext cx="540000" cy="540725"/>
              <a:chOff x="1910" y="2326"/>
              <a:chExt cx="340" cy="340"/>
            </a:xfrm>
            <a:solidFill>
              <a:schemeClr val="accent1"/>
            </a:solidFill>
          </p:grpSpPr>
          <p:sp>
            <p:nvSpPr>
              <p:cNvPr id="122" name="Freeform 670">
                <a:extLst>
                  <a:ext uri="{FF2B5EF4-FFF2-40B4-BE49-F238E27FC236}">
                    <a16:creationId xmlns:a16="http://schemas.microsoft.com/office/drawing/2014/main" id="{1F032D00-63D6-2699-99F3-54D0D2BD8DF1}"/>
                  </a:ext>
                </a:extLst>
              </p:cNvPr>
              <p:cNvSpPr>
                <a:spLocks noEditPoints="1"/>
              </p:cNvSpPr>
              <p:nvPr/>
            </p:nvSpPr>
            <p:spPr bwMode="auto">
              <a:xfrm>
                <a:off x="1910" y="232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123" name="Freeform 671">
                <a:extLst>
                  <a:ext uri="{FF2B5EF4-FFF2-40B4-BE49-F238E27FC236}">
                    <a16:creationId xmlns:a16="http://schemas.microsoft.com/office/drawing/2014/main" id="{24F82653-D11A-1C12-7B5B-4D8A641F7174}"/>
                  </a:ext>
                </a:extLst>
              </p:cNvPr>
              <p:cNvSpPr>
                <a:spLocks noEditPoints="1"/>
              </p:cNvSpPr>
              <p:nvPr/>
            </p:nvSpPr>
            <p:spPr bwMode="auto">
              <a:xfrm>
                <a:off x="1973" y="2390"/>
                <a:ext cx="214" cy="212"/>
              </a:xfrm>
              <a:custGeom>
                <a:avLst/>
                <a:gdLst>
                  <a:gd name="T0" fmla="*/ 298 w 322"/>
                  <a:gd name="T1" fmla="*/ 67 h 320"/>
                  <a:gd name="T2" fmla="*/ 246 w 322"/>
                  <a:gd name="T3" fmla="*/ 55 h 320"/>
                  <a:gd name="T4" fmla="*/ 246 w 322"/>
                  <a:gd name="T5" fmla="*/ 10 h 320"/>
                  <a:gd name="T6" fmla="*/ 235 w 322"/>
                  <a:gd name="T7" fmla="*/ 0 h 320"/>
                  <a:gd name="T8" fmla="*/ 86 w 322"/>
                  <a:gd name="T9" fmla="*/ 0 h 320"/>
                  <a:gd name="T10" fmla="*/ 75 w 322"/>
                  <a:gd name="T11" fmla="*/ 10 h 320"/>
                  <a:gd name="T12" fmla="*/ 76 w 322"/>
                  <a:gd name="T13" fmla="*/ 55 h 320"/>
                  <a:gd name="T14" fmla="*/ 23 w 322"/>
                  <a:gd name="T15" fmla="*/ 67 h 320"/>
                  <a:gd name="T16" fmla="*/ 52 w 322"/>
                  <a:gd name="T17" fmla="*/ 177 h 320"/>
                  <a:gd name="T18" fmla="*/ 104 w 322"/>
                  <a:gd name="T19" fmla="*/ 213 h 320"/>
                  <a:gd name="T20" fmla="*/ 107 w 322"/>
                  <a:gd name="T21" fmla="*/ 213 h 320"/>
                  <a:gd name="T22" fmla="*/ 109 w 322"/>
                  <a:gd name="T23" fmla="*/ 213 h 320"/>
                  <a:gd name="T24" fmla="*/ 121 w 322"/>
                  <a:gd name="T25" fmla="*/ 227 h 320"/>
                  <a:gd name="T26" fmla="*/ 146 w 322"/>
                  <a:gd name="T27" fmla="*/ 243 h 320"/>
                  <a:gd name="T28" fmla="*/ 119 w 322"/>
                  <a:gd name="T29" fmla="*/ 305 h 320"/>
                  <a:gd name="T30" fmla="*/ 120 w 322"/>
                  <a:gd name="T31" fmla="*/ 315 h 320"/>
                  <a:gd name="T32" fmla="*/ 129 w 322"/>
                  <a:gd name="T33" fmla="*/ 320 h 320"/>
                  <a:gd name="T34" fmla="*/ 193 w 322"/>
                  <a:gd name="T35" fmla="*/ 320 h 320"/>
                  <a:gd name="T36" fmla="*/ 202 w 322"/>
                  <a:gd name="T37" fmla="*/ 315 h 320"/>
                  <a:gd name="T38" fmla="*/ 202 w 322"/>
                  <a:gd name="T39" fmla="*/ 305 h 320"/>
                  <a:gd name="T40" fmla="*/ 176 w 322"/>
                  <a:gd name="T41" fmla="*/ 243 h 320"/>
                  <a:gd name="T42" fmla="*/ 201 w 322"/>
                  <a:gd name="T43" fmla="*/ 227 h 320"/>
                  <a:gd name="T44" fmla="*/ 212 w 322"/>
                  <a:gd name="T45" fmla="*/ 213 h 320"/>
                  <a:gd name="T46" fmla="*/ 214 w 322"/>
                  <a:gd name="T47" fmla="*/ 213 h 320"/>
                  <a:gd name="T48" fmla="*/ 217 w 322"/>
                  <a:gd name="T49" fmla="*/ 213 h 320"/>
                  <a:gd name="T50" fmla="*/ 270 w 322"/>
                  <a:gd name="T51" fmla="*/ 177 h 320"/>
                  <a:gd name="T52" fmla="*/ 298 w 322"/>
                  <a:gd name="T53" fmla="*/ 67 h 320"/>
                  <a:gd name="T54" fmla="*/ 66 w 322"/>
                  <a:gd name="T55" fmla="*/ 161 h 320"/>
                  <a:gd name="T56" fmla="*/ 39 w 322"/>
                  <a:gd name="T57" fmla="*/ 81 h 320"/>
                  <a:gd name="T58" fmla="*/ 77 w 322"/>
                  <a:gd name="T59" fmla="*/ 77 h 320"/>
                  <a:gd name="T60" fmla="*/ 97 w 322"/>
                  <a:gd name="T61" fmla="*/ 186 h 320"/>
                  <a:gd name="T62" fmla="*/ 66 w 322"/>
                  <a:gd name="T63" fmla="*/ 161 h 320"/>
                  <a:gd name="T64" fmla="*/ 145 w 322"/>
                  <a:gd name="T65" fmla="*/ 298 h 320"/>
                  <a:gd name="T66" fmla="*/ 161 w 322"/>
                  <a:gd name="T67" fmla="*/ 262 h 320"/>
                  <a:gd name="T68" fmla="*/ 176 w 322"/>
                  <a:gd name="T69" fmla="*/ 298 h 320"/>
                  <a:gd name="T70" fmla="*/ 145 w 322"/>
                  <a:gd name="T71" fmla="*/ 298 h 320"/>
                  <a:gd name="T72" fmla="*/ 185 w 322"/>
                  <a:gd name="T73" fmla="*/ 213 h 320"/>
                  <a:gd name="T74" fmla="*/ 161 w 322"/>
                  <a:gd name="T75" fmla="*/ 224 h 320"/>
                  <a:gd name="T76" fmla="*/ 136 w 322"/>
                  <a:gd name="T77" fmla="*/ 213 h 320"/>
                  <a:gd name="T78" fmla="*/ 96 w 322"/>
                  <a:gd name="T79" fmla="*/ 21 h 320"/>
                  <a:gd name="T80" fmla="*/ 225 w 322"/>
                  <a:gd name="T81" fmla="*/ 21 h 320"/>
                  <a:gd name="T82" fmla="*/ 185 w 322"/>
                  <a:gd name="T83" fmla="*/ 213 h 320"/>
                  <a:gd name="T84" fmla="*/ 255 w 322"/>
                  <a:gd name="T85" fmla="*/ 161 h 320"/>
                  <a:gd name="T86" fmla="*/ 225 w 322"/>
                  <a:gd name="T87" fmla="*/ 186 h 320"/>
                  <a:gd name="T88" fmla="*/ 245 w 322"/>
                  <a:gd name="T89" fmla="*/ 77 h 320"/>
                  <a:gd name="T90" fmla="*/ 283 w 322"/>
                  <a:gd name="T91" fmla="*/ 81 h 320"/>
                  <a:gd name="T92" fmla="*/ 255 w 322"/>
                  <a:gd name="T93" fmla="*/ 16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320">
                    <a:moveTo>
                      <a:pt x="298" y="67"/>
                    </a:moveTo>
                    <a:cubicBezTo>
                      <a:pt x="286" y="54"/>
                      <a:pt x="268" y="50"/>
                      <a:pt x="246" y="55"/>
                    </a:cubicBezTo>
                    <a:cubicBezTo>
                      <a:pt x="247" y="30"/>
                      <a:pt x="246" y="12"/>
                      <a:pt x="246" y="10"/>
                    </a:cubicBezTo>
                    <a:cubicBezTo>
                      <a:pt x="246" y="4"/>
                      <a:pt x="241" y="0"/>
                      <a:pt x="235" y="0"/>
                    </a:cubicBezTo>
                    <a:cubicBezTo>
                      <a:pt x="86" y="0"/>
                      <a:pt x="86" y="0"/>
                      <a:pt x="86" y="0"/>
                    </a:cubicBezTo>
                    <a:cubicBezTo>
                      <a:pt x="80" y="0"/>
                      <a:pt x="76" y="4"/>
                      <a:pt x="75" y="10"/>
                    </a:cubicBezTo>
                    <a:cubicBezTo>
                      <a:pt x="75" y="12"/>
                      <a:pt x="75" y="30"/>
                      <a:pt x="76" y="55"/>
                    </a:cubicBezTo>
                    <a:cubicBezTo>
                      <a:pt x="54" y="50"/>
                      <a:pt x="35" y="54"/>
                      <a:pt x="23" y="67"/>
                    </a:cubicBezTo>
                    <a:cubicBezTo>
                      <a:pt x="0" y="92"/>
                      <a:pt x="12" y="140"/>
                      <a:pt x="52" y="177"/>
                    </a:cubicBezTo>
                    <a:cubicBezTo>
                      <a:pt x="67" y="191"/>
                      <a:pt x="85" y="207"/>
                      <a:pt x="104" y="213"/>
                    </a:cubicBezTo>
                    <a:cubicBezTo>
                      <a:pt x="105" y="213"/>
                      <a:pt x="106" y="213"/>
                      <a:pt x="107" y="213"/>
                    </a:cubicBezTo>
                    <a:cubicBezTo>
                      <a:pt x="108" y="213"/>
                      <a:pt x="109" y="213"/>
                      <a:pt x="109" y="213"/>
                    </a:cubicBezTo>
                    <a:cubicBezTo>
                      <a:pt x="113" y="218"/>
                      <a:pt x="117" y="223"/>
                      <a:pt x="121" y="227"/>
                    </a:cubicBezTo>
                    <a:cubicBezTo>
                      <a:pt x="128" y="235"/>
                      <a:pt x="136" y="240"/>
                      <a:pt x="146" y="243"/>
                    </a:cubicBezTo>
                    <a:cubicBezTo>
                      <a:pt x="119" y="305"/>
                      <a:pt x="119" y="305"/>
                      <a:pt x="119" y="305"/>
                    </a:cubicBezTo>
                    <a:cubicBezTo>
                      <a:pt x="117" y="308"/>
                      <a:pt x="118" y="312"/>
                      <a:pt x="120" y="315"/>
                    </a:cubicBezTo>
                    <a:cubicBezTo>
                      <a:pt x="122" y="318"/>
                      <a:pt x="125" y="320"/>
                      <a:pt x="129" y="320"/>
                    </a:cubicBezTo>
                    <a:cubicBezTo>
                      <a:pt x="193" y="320"/>
                      <a:pt x="193" y="320"/>
                      <a:pt x="193" y="320"/>
                    </a:cubicBezTo>
                    <a:cubicBezTo>
                      <a:pt x="196" y="320"/>
                      <a:pt x="200" y="318"/>
                      <a:pt x="202" y="315"/>
                    </a:cubicBezTo>
                    <a:cubicBezTo>
                      <a:pt x="204" y="312"/>
                      <a:pt x="204" y="308"/>
                      <a:pt x="202" y="305"/>
                    </a:cubicBezTo>
                    <a:cubicBezTo>
                      <a:pt x="176" y="243"/>
                      <a:pt x="176" y="243"/>
                      <a:pt x="176" y="243"/>
                    </a:cubicBezTo>
                    <a:cubicBezTo>
                      <a:pt x="185" y="240"/>
                      <a:pt x="193" y="235"/>
                      <a:pt x="201" y="227"/>
                    </a:cubicBezTo>
                    <a:cubicBezTo>
                      <a:pt x="205" y="223"/>
                      <a:pt x="209" y="218"/>
                      <a:pt x="212" y="213"/>
                    </a:cubicBezTo>
                    <a:cubicBezTo>
                      <a:pt x="213" y="213"/>
                      <a:pt x="213" y="213"/>
                      <a:pt x="214" y="213"/>
                    </a:cubicBezTo>
                    <a:cubicBezTo>
                      <a:pt x="215" y="213"/>
                      <a:pt x="216" y="213"/>
                      <a:pt x="217" y="213"/>
                    </a:cubicBezTo>
                    <a:cubicBezTo>
                      <a:pt x="236" y="207"/>
                      <a:pt x="254" y="191"/>
                      <a:pt x="270" y="177"/>
                    </a:cubicBezTo>
                    <a:cubicBezTo>
                      <a:pt x="309" y="140"/>
                      <a:pt x="322" y="92"/>
                      <a:pt x="298" y="67"/>
                    </a:cubicBezTo>
                    <a:close/>
                    <a:moveTo>
                      <a:pt x="66" y="161"/>
                    </a:moveTo>
                    <a:cubicBezTo>
                      <a:pt x="37" y="134"/>
                      <a:pt x="24" y="97"/>
                      <a:pt x="39" y="81"/>
                    </a:cubicBezTo>
                    <a:cubicBezTo>
                      <a:pt x="46" y="74"/>
                      <a:pt x="60" y="72"/>
                      <a:pt x="77" y="77"/>
                    </a:cubicBezTo>
                    <a:cubicBezTo>
                      <a:pt x="79" y="112"/>
                      <a:pt x="85" y="153"/>
                      <a:pt x="97" y="186"/>
                    </a:cubicBezTo>
                    <a:cubicBezTo>
                      <a:pt x="86" y="179"/>
                      <a:pt x="76" y="170"/>
                      <a:pt x="66" y="161"/>
                    </a:cubicBezTo>
                    <a:close/>
                    <a:moveTo>
                      <a:pt x="145" y="298"/>
                    </a:moveTo>
                    <a:cubicBezTo>
                      <a:pt x="161" y="262"/>
                      <a:pt x="161" y="262"/>
                      <a:pt x="161" y="262"/>
                    </a:cubicBezTo>
                    <a:cubicBezTo>
                      <a:pt x="176" y="298"/>
                      <a:pt x="176" y="298"/>
                      <a:pt x="176" y="298"/>
                    </a:cubicBezTo>
                    <a:lnTo>
                      <a:pt x="145" y="298"/>
                    </a:lnTo>
                    <a:close/>
                    <a:moveTo>
                      <a:pt x="185" y="213"/>
                    </a:moveTo>
                    <a:cubicBezTo>
                      <a:pt x="178" y="220"/>
                      <a:pt x="170" y="224"/>
                      <a:pt x="161" y="224"/>
                    </a:cubicBezTo>
                    <a:cubicBezTo>
                      <a:pt x="151" y="224"/>
                      <a:pt x="143" y="220"/>
                      <a:pt x="136" y="213"/>
                    </a:cubicBezTo>
                    <a:cubicBezTo>
                      <a:pt x="102" y="177"/>
                      <a:pt x="96" y="70"/>
                      <a:pt x="96" y="21"/>
                    </a:cubicBezTo>
                    <a:cubicBezTo>
                      <a:pt x="225" y="21"/>
                      <a:pt x="225" y="21"/>
                      <a:pt x="225" y="21"/>
                    </a:cubicBezTo>
                    <a:cubicBezTo>
                      <a:pt x="225" y="70"/>
                      <a:pt x="220" y="177"/>
                      <a:pt x="185" y="213"/>
                    </a:cubicBezTo>
                    <a:close/>
                    <a:moveTo>
                      <a:pt x="255" y="161"/>
                    </a:moveTo>
                    <a:cubicBezTo>
                      <a:pt x="246" y="170"/>
                      <a:pt x="235" y="179"/>
                      <a:pt x="225" y="186"/>
                    </a:cubicBezTo>
                    <a:cubicBezTo>
                      <a:pt x="237" y="153"/>
                      <a:pt x="242" y="112"/>
                      <a:pt x="245" y="77"/>
                    </a:cubicBezTo>
                    <a:cubicBezTo>
                      <a:pt x="261" y="72"/>
                      <a:pt x="275" y="74"/>
                      <a:pt x="283" y="81"/>
                    </a:cubicBezTo>
                    <a:cubicBezTo>
                      <a:pt x="297" y="97"/>
                      <a:pt x="284" y="134"/>
                      <a:pt x="255" y="1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grpSp>
        <p:grpSp>
          <p:nvGrpSpPr>
            <p:cNvPr id="33" name="Graphic 69">
              <a:extLst>
                <a:ext uri="{FF2B5EF4-FFF2-40B4-BE49-F238E27FC236}">
                  <a16:creationId xmlns:a16="http://schemas.microsoft.com/office/drawing/2014/main" id="{22F24D8A-9AEC-A7DB-ADA1-84CE2B294148}"/>
                </a:ext>
              </a:extLst>
            </p:cNvPr>
            <p:cNvGrpSpPr/>
            <p:nvPr/>
          </p:nvGrpSpPr>
          <p:grpSpPr>
            <a:xfrm>
              <a:off x="4848537" y="5749894"/>
              <a:ext cx="625488" cy="625488"/>
              <a:chOff x="10732414" y="1954892"/>
              <a:chExt cx="965914" cy="965914"/>
            </a:xfrm>
          </p:grpSpPr>
          <p:sp>
            <p:nvSpPr>
              <p:cNvPr id="120" name="Freeform: Shape 411">
                <a:extLst>
                  <a:ext uri="{FF2B5EF4-FFF2-40B4-BE49-F238E27FC236}">
                    <a16:creationId xmlns:a16="http://schemas.microsoft.com/office/drawing/2014/main" id="{02E3D175-C25D-A263-671A-9D0C5D8B9372}"/>
                  </a:ext>
                </a:extLst>
              </p:cNvPr>
              <p:cNvSpPr/>
              <p:nvPr/>
            </p:nvSpPr>
            <p:spPr>
              <a:xfrm>
                <a:off x="10818913" y="2041391"/>
                <a:ext cx="792914" cy="792914"/>
              </a:xfrm>
              <a:custGeom>
                <a:avLst/>
                <a:gdLst>
                  <a:gd name="connsiteX0" fmla="*/ 792915 w 792914"/>
                  <a:gd name="connsiteY0" fmla="*/ 396457 h 792914"/>
                  <a:gd name="connsiteX1" fmla="*/ 396457 w 792914"/>
                  <a:gd name="connsiteY1" fmla="*/ 792915 h 792914"/>
                  <a:gd name="connsiteX2" fmla="*/ 0 w 792914"/>
                  <a:gd name="connsiteY2" fmla="*/ 396457 h 792914"/>
                  <a:gd name="connsiteX3" fmla="*/ 396457 w 792914"/>
                  <a:gd name="connsiteY3" fmla="*/ 0 h 792914"/>
                  <a:gd name="connsiteX4" fmla="*/ 792915 w 792914"/>
                  <a:gd name="connsiteY4" fmla="*/ 396457 h 79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14" h="792914">
                    <a:moveTo>
                      <a:pt x="792915" y="396457"/>
                    </a:moveTo>
                    <a:cubicBezTo>
                      <a:pt x="792915" y="615415"/>
                      <a:pt x="615415" y="792915"/>
                      <a:pt x="396457" y="792915"/>
                    </a:cubicBezTo>
                    <a:cubicBezTo>
                      <a:pt x="177500" y="792915"/>
                      <a:pt x="0" y="615415"/>
                      <a:pt x="0" y="396457"/>
                    </a:cubicBezTo>
                    <a:cubicBezTo>
                      <a:pt x="0" y="177500"/>
                      <a:pt x="177500" y="0"/>
                      <a:pt x="396457" y="0"/>
                    </a:cubicBezTo>
                    <a:cubicBezTo>
                      <a:pt x="615415" y="0"/>
                      <a:pt x="792915" y="177500"/>
                      <a:pt x="792915" y="396457"/>
                    </a:cubicBezTo>
                    <a:close/>
                  </a:path>
                </a:pathLst>
              </a:custGeom>
              <a:solidFill>
                <a:srgbClr val="FFFFFF"/>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21" name="Freeform: Shape 412">
                <a:extLst>
                  <a:ext uri="{FF2B5EF4-FFF2-40B4-BE49-F238E27FC236}">
                    <a16:creationId xmlns:a16="http://schemas.microsoft.com/office/drawing/2014/main" id="{9624315A-AA57-203C-A5F3-F82860771943}"/>
                  </a:ext>
                </a:extLst>
              </p:cNvPr>
              <p:cNvSpPr/>
              <p:nvPr/>
            </p:nvSpPr>
            <p:spPr>
              <a:xfrm>
                <a:off x="10732414" y="1954892"/>
                <a:ext cx="965914" cy="965914"/>
              </a:xfrm>
              <a:custGeom>
                <a:avLst/>
                <a:gdLst>
                  <a:gd name="connsiteX0" fmla="*/ 482957 w 965914"/>
                  <a:gd name="connsiteY0" fmla="*/ 86500 h 965914"/>
                  <a:gd name="connsiteX1" fmla="*/ 879414 w 965914"/>
                  <a:gd name="connsiteY1" fmla="*/ 482957 h 965914"/>
                  <a:gd name="connsiteX2" fmla="*/ 482957 w 965914"/>
                  <a:gd name="connsiteY2" fmla="*/ 879414 h 965914"/>
                  <a:gd name="connsiteX3" fmla="*/ 86500 w 965914"/>
                  <a:gd name="connsiteY3" fmla="*/ 482957 h 965914"/>
                  <a:gd name="connsiteX4" fmla="*/ 482957 w 965914"/>
                  <a:gd name="connsiteY4" fmla="*/ 86500 h 965914"/>
                  <a:gd name="connsiteX5" fmla="*/ 482957 w 965914"/>
                  <a:gd name="connsiteY5" fmla="*/ 0 h 965914"/>
                  <a:gd name="connsiteX6" fmla="*/ 0 w 965914"/>
                  <a:gd name="connsiteY6" fmla="*/ 482957 h 965914"/>
                  <a:gd name="connsiteX7" fmla="*/ 482957 w 965914"/>
                  <a:gd name="connsiteY7" fmla="*/ 965914 h 965914"/>
                  <a:gd name="connsiteX8" fmla="*/ 965914 w 965914"/>
                  <a:gd name="connsiteY8" fmla="*/ 482957 h 965914"/>
                  <a:gd name="connsiteX9" fmla="*/ 482957 w 965914"/>
                  <a:gd name="connsiteY9" fmla="*/ 0 h 965914"/>
                  <a:gd name="connsiteX10" fmla="*/ 482957 w 965914"/>
                  <a:gd name="connsiteY10" fmla="*/ 0 h 96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914" h="965914">
                    <a:moveTo>
                      <a:pt x="482957" y="86500"/>
                    </a:moveTo>
                    <a:cubicBezTo>
                      <a:pt x="701946" y="86500"/>
                      <a:pt x="879414" y="263968"/>
                      <a:pt x="879414" y="482957"/>
                    </a:cubicBezTo>
                    <a:cubicBezTo>
                      <a:pt x="879414" y="701946"/>
                      <a:pt x="701946" y="879414"/>
                      <a:pt x="482957" y="879414"/>
                    </a:cubicBezTo>
                    <a:cubicBezTo>
                      <a:pt x="263968" y="879414"/>
                      <a:pt x="86500" y="701946"/>
                      <a:pt x="86500" y="482957"/>
                    </a:cubicBezTo>
                    <a:cubicBezTo>
                      <a:pt x="86500" y="263968"/>
                      <a:pt x="263968" y="86500"/>
                      <a:pt x="482957" y="86500"/>
                    </a:cubicBezTo>
                    <a:moveTo>
                      <a:pt x="482957" y="0"/>
                    </a:moveTo>
                    <a:cubicBezTo>
                      <a:pt x="216682" y="0"/>
                      <a:pt x="0" y="216682"/>
                      <a:pt x="0" y="482957"/>
                    </a:cubicBezTo>
                    <a:cubicBezTo>
                      <a:pt x="0" y="749232"/>
                      <a:pt x="216682" y="965914"/>
                      <a:pt x="482957" y="965914"/>
                    </a:cubicBezTo>
                    <a:cubicBezTo>
                      <a:pt x="749232" y="965914"/>
                      <a:pt x="965914" y="749232"/>
                      <a:pt x="965914" y="482957"/>
                    </a:cubicBezTo>
                    <a:cubicBezTo>
                      <a:pt x="965914" y="216682"/>
                      <a:pt x="749232" y="0"/>
                      <a:pt x="482957" y="0"/>
                    </a:cubicBezTo>
                    <a:lnTo>
                      <a:pt x="482957" y="0"/>
                    </a:lnTo>
                    <a:close/>
                  </a:path>
                </a:pathLst>
              </a:custGeom>
              <a:solidFill>
                <a:srgbClr val="BBBCBC"/>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34" name="Group 526">
              <a:extLst>
                <a:ext uri="{FF2B5EF4-FFF2-40B4-BE49-F238E27FC236}">
                  <a16:creationId xmlns:a16="http://schemas.microsoft.com/office/drawing/2014/main" id="{279E0AEE-5E3B-25DD-FDE5-2CB70FB5AB91}"/>
                </a:ext>
              </a:extLst>
            </p:cNvPr>
            <p:cNvGrpSpPr>
              <a:grpSpLocks noChangeAspect="1"/>
            </p:cNvGrpSpPr>
            <p:nvPr/>
          </p:nvGrpSpPr>
          <p:grpSpPr bwMode="auto">
            <a:xfrm>
              <a:off x="5012662" y="5907619"/>
              <a:ext cx="297238" cy="310037"/>
              <a:chOff x="3464" y="1974"/>
              <a:chExt cx="340" cy="340"/>
            </a:xfrm>
            <a:solidFill>
              <a:schemeClr val="accent1"/>
            </a:solidFill>
          </p:grpSpPr>
          <p:sp>
            <p:nvSpPr>
              <p:cNvPr id="118" name="Freeform 527">
                <a:extLst>
                  <a:ext uri="{FF2B5EF4-FFF2-40B4-BE49-F238E27FC236}">
                    <a16:creationId xmlns:a16="http://schemas.microsoft.com/office/drawing/2014/main" id="{CF8243D2-9C63-21CB-C1B7-28D5940E3FE3}"/>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119" name="Freeform 528">
                <a:extLst>
                  <a:ext uri="{FF2B5EF4-FFF2-40B4-BE49-F238E27FC236}">
                    <a16:creationId xmlns:a16="http://schemas.microsoft.com/office/drawing/2014/main" id="{04AA9C56-F208-4F31-FD38-62362DD42ABB}"/>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grpSp>
        <p:sp>
          <p:nvSpPr>
            <p:cNvPr id="35" name="Freeform: Shape 409">
              <a:extLst>
                <a:ext uri="{FF2B5EF4-FFF2-40B4-BE49-F238E27FC236}">
                  <a16:creationId xmlns:a16="http://schemas.microsoft.com/office/drawing/2014/main" id="{5F14EA4E-F1DF-AF8B-D73A-B73F265824DB}"/>
                </a:ext>
              </a:extLst>
            </p:cNvPr>
            <p:cNvSpPr/>
            <p:nvPr/>
          </p:nvSpPr>
          <p:spPr>
            <a:xfrm>
              <a:off x="7825120" y="5805908"/>
              <a:ext cx="513460" cy="513460"/>
            </a:xfrm>
            <a:custGeom>
              <a:avLst/>
              <a:gdLst>
                <a:gd name="connsiteX0" fmla="*/ 792915 w 792914"/>
                <a:gd name="connsiteY0" fmla="*/ 396457 h 792914"/>
                <a:gd name="connsiteX1" fmla="*/ 396457 w 792914"/>
                <a:gd name="connsiteY1" fmla="*/ 792915 h 792914"/>
                <a:gd name="connsiteX2" fmla="*/ 0 w 792914"/>
                <a:gd name="connsiteY2" fmla="*/ 396457 h 792914"/>
                <a:gd name="connsiteX3" fmla="*/ 396457 w 792914"/>
                <a:gd name="connsiteY3" fmla="*/ 0 h 792914"/>
                <a:gd name="connsiteX4" fmla="*/ 792915 w 792914"/>
                <a:gd name="connsiteY4" fmla="*/ 396457 h 79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14" h="792914">
                  <a:moveTo>
                    <a:pt x="792915" y="396457"/>
                  </a:moveTo>
                  <a:cubicBezTo>
                    <a:pt x="792915" y="615415"/>
                    <a:pt x="615415" y="792915"/>
                    <a:pt x="396457" y="792915"/>
                  </a:cubicBezTo>
                  <a:cubicBezTo>
                    <a:pt x="177500" y="792915"/>
                    <a:pt x="0" y="615415"/>
                    <a:pt x="0" y="396457"/>
                  </a:cubicBezTo>
                  <a:cubicBezTo>
                    <a:pt x="0" y="177500"/>
                    <a:pt x="177500" y="0"/>
                    <a:pt x="396457" y="0"/>
                  </a:cubicBezTo>
                  <a:cubicBezTo>
                    <a:pt x="615415" y="0"/>
                    <a:pt x="792915" y="177500"/>
                    <a:pt x="792915" y="396457"/>
                  </a:cubicBezTo>
                  <a:close/>
                </a:path>
              </a:pathLst>
            </a:custGeom>
            <a:solidFill>
              <a:srgbClr val="FFFFFF"/>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6" name="Freeform: Shape 410">
              <a:extLst>
                <a:ext uri="{FF2B5EF4-FFF2-40B4-BE49-F238E27FC236}">
                  <a16:creationId xmlns:a16="http://schemas.microsoft.com/office/drawing/2014/main" id="{472D6BB0-6A6E-E232-72F2-BC6430F6592A}"/>
                </a:ext>
              </a:extLst>
            </p:cNvPr>
            <p:cNvSpPr/>
            <p:nvPr/>
          </p:nvSpPr>
          <p:spPr>
            <a:xfrm>
              <a:off x="7769108" y="5749894"/>
              <a:ext cx="625488" cy="625488"/>
            </a:xfrm>
            <a:custGeom>
              <a:avLst/>
              <a:gdLst>
                <a:gd name="connsiteX0" fmla="*/ 482957 w 965914"/>
                <a:gd name="connsiteY0" fmla="*/ 86500 h 965914"/>
                <a:gd name="connsiteX1" fmla="*/ 879414 w 965914"/>
                <a:gd name="connsiteY1" fmla="*/ 482957 h 965914"/>
                <a:gd name="connsiteX2" fmla="*/ 482957 w 965914"/>
                <a:gd name="connsiteY2" fmla="*/ 879414 h 965914"/>
                <a:gd name="connsiteX3" fmla="*/ 86500 w 965914"/>
                <a:gd name="connsiteY3" fmla="*/ 482957 h 965914"/>
                <a:gd name="connsiteX4" fmla="*/ 482957 w 965914"/>
                <a:gd name="connsiteY4" fmla="*/ 86500 h 965914"/>
                <a:gd name="connsiteX5" fmla="*/ 482957 w 965914"/>
                <a:gd name="connsiteY5" fmla="*/ 0 h 965914"/>
                <a:gd name="connsiteX6" fmla="*/ 0 w 965914"/>
                <a:gd name="connsiteY6" fmla="*/ 482957 h 965914"/>
                <a:gd name="connsiteX7" fmla="*/ 482957 w 965914"/>
                <a:gd name="connsiteY7" fmla="*/ 965914 h 965914"/>
                <a:gd name="connsiteX8" fmla="*/ 965914 w 965914"/>
                <a:gd name="connsiteY8" fmla="*/ 482957 h 965914"/>
                <a:gd name="connsiteX9" fmla="*/ 482957 w 965914"/>
                <a:gd name="connsiteY9" fmla="*/ 0 h 965914"/>
                <a:gd name="connsiteX10" fmla="*/ 482957 w 965914"/>
                <a:gd name="connsiteY10" fmla="*/ 0 h 96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914" h="965914">
                  <a:moveTo>
                    <a:pt x="482957" y="86500"/>
                  </a:moveTo>
                  <a:cubicBezTo>
                    <a:pt x="701946" y="86500"/>
                    <a:pt x="879414" y="263968"/>
                    <a:pt x="879414" y="482957"/>
                  </a:cubicBezTo>
                  <a:cubicBezTo>
                    <a:pt x="879414" y="701946"/>
                    <a:pt x="701946" y="879414"/>
                    <a:pt x="482957" y="879414"/>
                  </a:cubicBezTo>
                  <a:cubicBezTo>
                    <a:pt x="263968" y="879414"/>
                    <a:pt x="86500" y="701946"/>
                    <a:pt x="86500" y="482957"/>
                  </a:cubicBezTo>
                  <a:cubicBezTo>
                    <a:pt x="86500" y="263968"/>
                    <a:pt x="263968" y="86500"/>
                    <a:pt x="482957" y="86500"/>
                  </a:cubicBezTo>
                  <a:moveTo>
                    <a:pt x="482957" y="0"/>
                  </a:moveTo>
                  <a:cubicBezTo>
                    <a:pt x="216682" y="0"/>
                    <a:pt x="0" y="216682"/>
                    <a:pt x="0" y="482957"/>
                  </a:cubicBezTo>
                  <a:cubicBezTo>
                    <a:pt x="0" y="749232"/>
                    <a:pt x="216682" y="965914"/>
                    <a:pt x="482957" y="965914"/>
                  </a:cubicBezTo>
                  <a:cubicBezTo>
                    <a:pt x="749232" y="965914"/>
                    <a:pt x="965914" y="749232"/>
                    <a:pt x="965914" y="482957"/>
                  </a:cubicBezTo>
                  <a:cubicBezTo>
                    <a:pt x="965914" y="216682"/>
                    <a:pt x="749232" y="0"/>
                    <a:pt x="482957" y="0"/>
                  </a:cubicBezTo>
                  <a:lnTo>
                    <a:pt x="482957" y="0"/>
                  </a:lnTo>
                  <a:close/>
                </a:path>
              </a:pathLst>
            </a:custGeom>
            <a:solidFill>
              <a:srgbClr val="BBBCBC"/>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37" name="Graphic 4">
              <a:extLst>
                <a:ext uri="{FF2B5EF4-FFF2-40B4-BE49-F238E27FC236}">
                  <a16:creationId xmlns:a16="http://schemas.microsoft.com/office/drawing/2014/main" id="{8C501E05-A07C-C411-971A-37EC92123028}"/>
                </a:ext>
              </a:extLst>
            </p:cNvPr>
            <p:cNvGrpSpPr>
              <a:grpSpLocks noChangeAspect="1"/>
            </p:cNvGrpSpPr>
            <p:nvPr/>
          </p:nvGrpSpPr>
          <p:grpSpPr>
            <a:xfrm>
              <a:off x="7933094" y="5907619"/>
              <a:ext cx="297516" cy="310037"/>
              <a:chOff x="1515054" y="918179"/>
              <a:chExt cx="362309" cy="361971"/>
            </a:xfrm>
            <a:solidFill>
              <a:schemeClr val="accent1"/>
            </a:solidFill>
          </p:grpSpPr>
          <p:sp>
            <p:nvSpPr>
              <p:cNvPr id="110" name="Graphic 4">
                <a:extLst>
                  <a:ext uri="{FF2B5EF4-FFF2-40B4-BE49-F238E27FC236}">
                    <a16:creationId xmlns:a16="http://schemas.microsoft.com/office/drawing/2014/main" id="{F5BF2720-AC53-E438-38BF-A5D9BB562887}"/>
                  </a:ext>
                </a:extLst>
              </p:cNvPr>
              <p:cNvSpPr/>
              <p:nvPr/>
            </p:nvSpPr>
            <p:spPr>
              <a:xfrm>
                <a:off x="1515054" y="918179"/>
                <a:ext cx="362309" cy="361971"/>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180835 w 362309"/>
                  <a:gd name="connsiteY6" fmla="*/ 349204 h 361971"/>
                  <a:gd name="connsiteX7" fmla="*/ 12780 w 362309"/>
                  <a:gd name="connsiteY7" fmla="*/ 180667 h 361971"/>
                  <a:gd name="connsiteX8" fmla="*/ 180835 w 362309"/>
                  <a:gd name="connsiteY8" fmla="*/ 12768 h 361971"/>
                  <a:gd name="connsiteX9" fmla="*/ 349529 w 362309"/>
                  <a:gd name="connsiteY9" fmla="*/ 180667 h 361971"/>
                  <a:gd name="connsiteX10" fmla="*/ 180835 w 362309"/>
                  <a:gd name="connsiteY10"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0518" y="0"/>
                      <a:pt x="180835" y="0"/>
                    </a:cubicBezTo>
                    <a:lnTo>
                      <a:pt x="180835" y="0"/>
                    </a:lnTo>
                    <a:close/>
                    <a:moveTo>
                      <a:pt x="180835" y="349204"/>
                    </a:moveTo>
                    <a:cubicBezTo>
                      <a:pt x="87542" y="349204"/>
                      <a:pt x="12780" y="273873"/>
                      <a:pt x="12780" y="180667"/>
                    </a:cubicBezTo>
                    <a:cubicBezTo>
                      <a:pt x="12780" y="87461"/>
                      <a:pt x="88181" y="12768"/>
                      <a:pt x="180835" y="12768"/>
                    </a:cubicBezTo>
                    <a:cubicBezTo>
                      <a:pt x="274128" y="12768"/>
                      <a:pt x="349529" y="88099"/>
                      <a:pt x="349529" y="180667"/>
                    </a:cubicBezTo>
                    <a:cubicBezTo>
                      <a:pt x="348891" y="273873"/>
                      <a:pt x="273489" y="349204"/>
                      <a:pt x="180835" y="349204"/>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1" name="Graphic 4">
                <a:extLst>
                  <a:ext uri="{FF2B5EF4-FFF2-40B4-BE49-F238E27FC236}">
                    <a16:creationId xmlns:a16="http://schemas.microsoft.com/office/drawing/2014/main" id="{5F93ACC5-7AFC-2181-EDFB-6F608AAFDF06}"/>
                  </a:ext>
                </a:extLst>
              </p:cNvPr>
              <p:cNvSpPr/>
              <p:nvPr/>
            </p:nvSpPr>
            <p:spPr>
              <a:xfrm>
                <a:off x="1589177" y="981380"/>
                <a:ext cx="214062" cy="234930"/>
              </a:xfrm>
              <a:custGeom>
                <a:avLst/>
                <a:gdLst>
                  <a:gd name="connsiteX0" fmla="*/ 198727 w 214062"/>
                  <a:gd name="connsiteY0" fmla="*/ 28089 h 234930"/>
                  <a:gd name="connsiteX1" fmla="*/ 163582 w 214062"/>
                  <a:gd name="connsiteY1" fmla="*/ 28089 h 234930"/>
                  <a:gd name="connsiteX2" fmla="*/ 163582 w 214062"/>
                  <a:gd name="connsiteY2" fmla="*/ 6384 h 234930"/>
                  <a:gd name="connsiteX3" fmla="*/ 157192 w 214062"/>
                  <a:gd name="connsiteY3" fmla="*/ 0 h 234930"/>
                  <a:gd name="connsiteX4" fmla="*/ 54953 w 214062"/>
                  <a:gd name="connsiteY4" fmla="*/ 0 h 234930"/>
                  <a:gd name="connsiteX5" fmla="*/ 48563 w 214062"/>
                  <a:gd name="connsiteY5" fmla="*/ 6384 h 234930"/>
                  <a:gd name="connsiteX6" fmla="*/ 48563 w 214062"/>
                  <a:gd name="connsiteY6" fmla="*/ 62563 h 234930"/>
                  <a:gd name="connsiteX7" fmla="*/ 54953 w 214062"/>
                  <a:gd name="connsiteY7" fmla="*/ 68947 h 234930"/>
                  <a:gd name="connsiteX8" fmla="*/ 99683 w 214062"/>
                  <a:gd name="connsiteY8" fmla="*/ 68947 h 234930"/>
                  <a:gd name="connsiteX9" fmla="*/ 99683 w 214062"/>
                  <a:gd name="connsiteY9" fmla="*/ 82992 h 234930"/>
                  <a:gd name="connsiteX10" fmla="*/ 54953 w 214062"/>
                  <a:gd name="connsiteY10" fmla="*/ 82992 h 234930"/>
                  <a:gd name="connsiteX11" fmla="*/ 48563 w 214062"/>
                  <a:gd name="connsiteY11" fmla="*/ 89376 h 234930"/>
                  <a:gd name="connsiteX12" fmla="*/ 48563 w 214062"/>
                  <a:gd name="connsiteY12" fmla="*/ 145555 h 234930"/>
                  <a:gd name="connsiteX13" fmla="*/ 54953 w 214062"/>
                  <a:gd name="connsiteY13" fmla="*/ 151939 h 234930"/>
                  <a:gd name="connsiteX14" fmla="*/ 99683 w 214062"/>
                  <a:gd name="connsiteY14" fmla="*/ 151939 h 234930"/>
                  <a:gd name="connsiteX15" fmla="*/ 99683 w 214062"/>
                  <a:gd name="connsiteY15" fmla="*/ 165984 h 234930"/>
                  <a:gd name="connsiteX16" fmla="*/ 54953 w 214062"/>
                  <a:gd name="connsiteY16" fmla="*/ 165984 h 234930"/>
                  <a:gd name="connsiteX17" fmla="*/ 48563 w 214062"/>
                  <a:gd name="connsiteY17" fmla="*/ 172368 h 234930"/>
                  <a:gd name="connsiteX18" fmla="*/ 48563 w 214062"/>
                  <a:gd name="connsiteY18" fmla="*/ 194073 h 234930"/>
                  <a:gd name="connsiteX19" fmla="*/ 14697 w 214062"/>
                  <a:gd name="connsiteY19" fmla="*/ 194073 h 234930"/>
                  <a:gd name="connsiteX20" fmla="*/ 12780 w 214062"/>
                  <a:gd name="connsiteY20" fmla="*/ 192158 h 234930"/>
                  <a:gd name="connsiteX21" fmla="*/ 12780 w 214062"/>
                  <a:gd name="connsiteY21" fmla="*/ 42134 h 234930"/>
                  <a:gd name="connsiteX22" fmla="*/ 14697 w 214062"/>
                  <a:gd name="connsiteY22" fmla="*/ 40219 h 234930"/>
                  <a:gd name="connsiteX23" fmla="*/ 24282 w 214062"/>
                  <a:gd name="connsiteY23" fmla="*/ 40219 h 234930"/>
                  <a:gd name="connsiteX24" fmla="*/ 22365 w 214062"/>
                  <a:gd name="connsiteY24" fmla="*/ 42134 h 234930"/>
                  <a:gd name="connsiteX25" fmla="*/ 22365 w 214062"/>
                  <a:gd name="connsiteY25" fmla="*/ 51072 h 234930"/>
                  <a:gd name="connsiteX26" fmla="*/ 31311 w 214062"/>
                  <a:gd name="connsiteY26" fmla="*/ 51072 h 234930"/>
                  <a:gd name="connsiteX27" fmla="*/ 31311 w 214062"/>
                  <a:gd name="connsiteY27" fmla="*/ 51072 h 234930"/>
                  <a:gd name="connsiteX28" fmla="*/ 44091 w 214062"/>
                  <a:gd name="connsiteY28" fmla="*/ 38304 h 234930"/>
                  <a:gd name="connsiteX29" fmla="*/ 44091 w 214062"/>
                  <a:gd name="connsiteY29" fmla="*/ 29366 h 234930"/>
                  <a:gd name="connsiteX30" fmla="*/ 44091 w 214062"/>
                  <a:gd name="connsiteY30" fmla="*/ 29366 h 234930"/>
                  <a:gd name="connsiteX31" fmla="*/ 31311 w 214062"/>
                  <a:gd name="connsiteY31" fmla="*/ 16598 h 234930"/>
                  <a:gd name="connsiteX32" fmla="*/ 22365 w 214062"/>
                  <a:gd name="connsiteY32" fmla="*/ 16598 h 234930"/>
                  <a:gd name="connsiteX33" fmla="*/ 22365 w 214062"/>
                  <a:gd name="connsiteY33" fmla="*/ 16598 h 234930"/>
                  <a:gd name="connsiteX34" fmla="*/ 22365 w 214062"/>
                  <a:gd name="connsiteY34" fmla="*/ 25536 h 234930"/>
                  <a:gd name="connsiteX35" fmla="*/ 24282 w 214062"/>
                  <a:gd name="connsiteY35" fmla="*/ 27451 h 234930"/>
                  <a:gd name="connsiteX36" fmla="*/ 14697 w 214062"/>
                  <a:gd name="connsiteY36" fmla="*/ 27451 h 234930"/>
                  <a:gd name="connsiteX37" fmla="*/ 0 w 214062"/>
                  <a:gd name="connsiteY37" fmla="*/ 42134 h 234930"/>
                  <a:gd name="connsiteX38" fmla="*/ 0 w 214062"/>
                  <a:gd name="connsiteY38" fmla="*/ 192158 h 234930"/>
                  <a:gd name="connsiteX39" fmla="*/ 14697 w 214062"/>
                  <a:gd name="connsiteY39" fmla="*/ 206841 h 234930"/>
                  <a:gd name="connsiteX40" fmla="*/ 49202 w 214062"/>
                  <a:gd name="connsiteY40" fmla="*/ 206841 h 234930"/>
                  <a:gd name="connsiteX41" fmla="*/ 49202 w 214062"/>
                  <a:gd name="connsiteY41" fmla="*/ 228546 h 234930"/>
                  <a:gd name="connsiteX42" fmla="*/ 55592 w 214062"/>
                  <a:gd name="connsiteY42" fmla="*/ 234930 h 234930"/>
                  <a:gd name="connsiteX43" fmla="*/ 157831 w 214062"/>
                  <a:gd name="connsiteY43" fmla="*/ 234930 h 234930"/>
                  <a:gd name="connsiteX44" fmla="*/ 164221 w 214062"/>
                  <a:gd name="connsiteY44" fmla="*/ 228546 h 234930"/>
                  <a:gd name="connsiteX45" fmla="*/ 164221 w 214062"/>
                  <a:gd name="connsiteY45" fmla="*/ 172368 h 234930"/>
                  <a:gd name="connsiteX46" fmla="*/ 157831 w 214062"/>
                  <a:gd name="connsiteY46" fmla="*/ 165984 h 234930"/>
                  <a:gd name="connsiteX47" fmla="*/ 113102 w 214062"/>
                  <a:gd name="connsiteY47" fmla="*/ 165984 h 234930"/>
                  <a:gd name="connsiteX48" fmla="*/ 113102 w 214062"/>
                  <a:gd name="connsiteY48" fmla="*/ 151939 h 234930"/>
                  <a:gd name="connsiteX49" fmla="*/ 157831 w 214062"/>
                  <a:gd name="connsiteY49" fmla="*/ 151939 h 234930"/>
                  <a:gd name="connsiteX50" fmla="*/ 164221 w 214062"/>
                  <a:gd name="connsiteY50" fmla="*/ 145555 h 234930"/>
                  <a:gd name="connsiteX51" fmla="*/ 164221 w 214062"/>
                  <a:gd name="connsiteY51" fmla="*/ 89376 h 234930"/>
                  <a:gd name="connsiteX52" fmla="*/ 157831 w 214062"/>
                  <a:gd name="connsiteY52" fmla="*/ 82992 h 234930"/>
                  <a:gd name="connsiteX53" fmla="*/ 113102 w 214062"/>
                  <a:gd name="connsiteY53" fmla="*/ 82992 h 234930"/>
                  <a:gd name="connsiteX54" fmla="*/ 113102 w 214062"/>
                  <a:gd name="connsiteY54" fmla="*/ 68947 h 234930"/>
                  <a:gd name="connsiteX55" fmla="*/ 157831 w 214062"/>
                  <a:gd name="connsiteY55" fmla="*/ 68947 h 234930"/>
                  <a:gd name="connsiteX56" fmla="*/ 164221 w 214062"/>
                  <a:gd name="connsiteY56" fmla="*/ 62563 h 234930"/>
                  <a:gd name="connsiteX57" fmla="*/ 164221 w 214062"/>
                  <a:gd name="connsiteY57" fmla="*/ 40857 h 234930"/>
                  <a:gd name="connsiteX58" fmla="*/ 199366 w 214062"/>
                  <a:gd name="connsiteY58" fmla="*/ 40857 h 234930"/>
                  <a:gd name="connsiteX59" fmla="*/ 201283 w 214062"/>
                  <a:gd name="connsiteY59" fmla="*/ 42773 h 234930"/>
                  <a:gd name="connsiteX60" fmla="*/ 201283 w 214062"/>
                  <a:gd name="connsiteY60" fmla="*/ 42773 h 234930"/>
                  <a:gd name="connsiteX61" fmla="*/ 201283 w 214062"/>
                  <a:gd name="connsiteY61" fmla="*/ 192796 h 234930"/>
                  <a:gd name="connsiteX62" fmla="*/ 199366 w 214062"/>
                  <a:gd name="connsiteY62" fmla="*/ 194711 h 234930"/>
                  <a:gd name="connsiteX63" fmla="*/ 199366 w 214062"/>
                  <a:gd name="connsiteY63" fmla="*/ 194711 h 234930"/>
                  <a:gd name="connsiteX64" fmla="*/ 189781 w 214062"/>
                  <a:gd name="connsiteY64" fmla="*/ 194711 h 234930"/>
                  <a:gd name="connsiteX65" fmla="*/ 191698 w 214062"/>
                  <a:gd name="connsiteY65" fmla="*/ 192796 h 234930"/>
                  <a:gd name="connsiteX66" fmla="*/ 191698 w 214062"/>
                  <a:gd name="connsiteY66" fmla="*/ 183859 h 234930"/>
                  <a:gd name="connsiteX67" fmla="*/ 182752 w 214062"/>
                  <a:gd name="connsiteY67" fmla="*/ 183859 h 234930"/>
                  <a:gd name="connsiteX68" fmla="*/ 169972 w 214062"/>
                  <a:gd name="connsiteY68" fmla="*/ 196627 h 234930"/>
                  <a:gd name="connsiteX69" fmla="*/ 169972 w 214062"/>
                  <a:gd name="connsiteY69" fmla="*/ 205564 h 234930"/>
                  <a:gd name="connsiteX70" fmla="*/ 169972 w 214062"/>
                  <a:gd name="connsiteY70" fmla="*/ 205564 h 234930"/>
                  <a:gd name="connsiteX71" fmla="*/ 182752 w 214062"/>
                  <a:gd name="connsiteY71" fmla="*/ 218332 h 234930"/>
                  <a:gd name="connsiteX72" fmla="*/ 187225 w 214062"/>
                  <a:gd name="connsiteY72" fmla="*/ 220247 h 234930"/>
                  <a:gd name="connsiteX73" fmla="*/ 193615 w 214062"/>
                  <a:gd name="connsiteY73" fmla="*/ 213863 h 234930"/>
                  <a:gd name="connsiteX74" fmla="*/ 191698 w 214062"/>
                  <a:gd name="connsiteY74" fmla="*/ 209395 h 234930"/>
                  <a:gd name="connsiteX75" fmla="*/ 189781 w 214062"/>
                  <a:gd name="connsiteY75" fmla="*/ 207479 h 234930"/>
                  <a:gd name="connsiteX76" fmla="*/ 199366 w 214062"/>
                  <a:gd name="connsiteY76" fmla="*/ 207479 h 234930"/>
                  <a:gd name="connsiteX77" fmla="*/ 214063 w 214062"/>
                  <a:gd name="connsiteY77" fmla="*/ 192796 h 234930"/>
                  <a:gd name="connsiteX78" fmla="*/ 214063 w 214062"/>
                  <a:gd name="connsiteY78" fmla="*/ 192796 h 234930"/>
                  <a:gd name="connsiteX79" fmla="*/ 214063 w 214062"/>
                  <a:gd name="connsiteY79" fmla="*/ 42773 h 234930"/>
                  <a:gd name="connsiteX80" fmla="*/ 198727 w 214062"/>
                  <a:gd name="connsiteY80" fmla="*/ 28089 h 234930"/>
                  <a:gd name="connsiteX81" fmla="*/ 198727 w 214062"/>
                  <a:gd name="connsiteY81" fmla="*/ 28089 h 234930"/>
                  <a:gd name="connsiteX82" fmla="*/ 151441 w 214062"/>
                  <a:gd name="connsiteY82" fmla="*/ 222163 h 234930"/>
                  <a:gd name="connsiteX83" fmla="*/ 61982 w 214062"/>
                  <a:gd name="connsiteY83" fmla="*/ 222163 h 234930"/>
                  <a:gd name="connsiteX84" fmla="*/ 61982 w 214062"/>
                  <a:gd name="connsiteY84" fmla="*/ 178752 h 234930"/>
                  <a:gd name="connsiteX85" fmla="*/ 151441 w 214062"/>
                  <a:gd name="connsiteY85" fmla="*/ 178752 h 234930"/>
                  <a:gd name="connsiteX86" fmla="*/ 151441 w 214062"/>
                  <a:gd name="connsiteY86" fmla="*/ 222163 h 234930"/>
                  <a:gd name="connsiteX87" fmla="*/ 151441 w 214062"/>
                  <a:gd name="connsiteY87" fmla="*/ 139171 h 234930"/>
                  <a:gd name="connsiteX88" fmla="*/ 61982 w 214062"/>
                  <a:gd name="connsiteY88" fmla="*/ 139171 h 234930"/>
                  <a:gd name="connsiteX89" fmla="*/ 61982 w 214062"/>
                  <a:gd name="connsiteY89" fmla="*/ 95760 h 234930"/>
                  <a:gd name="connsiteX90" fmla="*/ 151441 w 214062"/>
                  <a:gd name="connsiteY90" fmla="*/ 95760 h 234930"/>
                  <a:gd name="connsiteX91" fmla="*/ 151441 w 214062"/>
                  <a:gd name="connsiteY91" fmla="*/ 139171 h 234930"/>
                  <a:gd name="connsiteX92" fmla="*/ 151441 w 214062"/>
                  <a:gd name="connsiteY92" fmla="*/ 56179 h 234930"/>
                  <a:gd name="connsiteX93" fmla="*/ 61982 w 214062"/>
                  <a:gd name="connsiteY93" fmla="*/ 56179 h 234930"/>
                  <a:gd name="connsiteX94" fmla="*/ 61982 w 214062"/>
                  <a:gd name="connsiteY94" fmla="*/ 12768 h 234930"/>
                  <a:gd name="connsiteX95" fmla="*/ 151441 w 214062"/>
                  <a:gd name="connsiteY95" fmla="*/ 12768 h 234930"/>
                  <a:gd name="connsiteX96" fmla="*/ 151441 w 214062"/>
                  <a:gd name="connsiteY96" fmla="*/ 56179 h 23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14062" h="234930">
                    <a:moveTo>
                      <a:pt x="198727" y="28089"/>
                    </a:moveTo>
                    <a:lnTo>
                      <a:pt x="163582" y="28089"/>
                    </a:lnTo>
                    <a:lnTo>
                      <a:pt x="163582" y="6384"/>
                    </a:lnTo>
                    <a:cubicBezTo>
                      <a:pt x="163582" y="2554"/>
                      <a:pt x="161026" y="0"/>
                      <a:pt x="157192" y="0"/>
                    </a:cubicBezTo>
                    <a:lnTo>
                      <a:pt x="54953" y="0"/>
                    </a:lnTo>
                    <a:cubicBezTo>
                      <a:pt x="51120" y="0"/>
                      <a:pt x="48563" y="2554"/>
                      <a:pt x="48563" y="6384"/>
                    </a:cubicBezTo>
                    <a:lnTo>
                      <a:pt x="48563" y="62563"/>
                    </a:lnTo>
                    <a:cubicBezTo>
                      <a:pt x="48563" y="66393"/>
                      <a:pt x="51120" y="68947"/>
                      <a:pt x="54953" y="68947"/>
                    </a:cubicBezTo>
                    <a:lnTo>
                      <a:pt x="99683" y="68947"/>
                    </a:lnTo>
                    <a:lnTo>
                      <a:pt x="99683" y="82992"/>
                    </a:lnTo>
                    <a:lnTo>
                      <a:pt x="54953" y="82992"/>
                    </a:lnTo>
                    <a:cubicBezTo>
                      <a:pt x="51120" y="82992"/>
                      <a:pt x="48563" y="85545"/>
                      <a:pt x="48563" y="89376"/>
                    </a:cubicBezTo>
                    <a:lnTo>
                      <a:pt x="48563" y="145555"/>
                    </a:lnTo>
                    <a:cubicBezTo>
                      <a:pt x="48563" y="149385"/>
                      <a:pt x="51120" y="151939"/>
                      <a:pt x="54953" y="151939"/>
                    </a:cubicBezTo>
                    <a:lnTo>
                      <a:pt x="99683" y="151939"/>
                    </a:lnTo>
                    <a:lnTo>
                      <a:pt x="99683" y="165984"/>
                    </a:lnTo>
                    <a:lnTo>
                      <a:pt x="54953" y="165984"/>
                    </a:lnTo>
                    <a:cubicBezTo>
                      <a:pt x="51120" y="165984"/>
                      <a:pt x="48563" y="168537"/>
                      <a:pt x="48563" y="172368"/>
                    </a:cubicBezTo>
                    <a:lnTo>
                      <a:pt x="48563" y="194073"/>
                    </a:lnTo>
                    <a:lnTo>
                      <a:pt x="14697" y="194073"/>
                    </a:lnTo>
                    <a:cubicBezTo>
                      <a:pt x="14058" y="194073"/>
                      <a:pt x="12780" y="193435"/>
                      <a:pt x="12780" y="192158"/>
                    </a:cubicBezTo>
                    <a:lnTo>
                      <a:pt x="12780" y="42134"/>
                    </a:lnTo>
                    <a:cubicBezTo>
                      <a:pt x="12780" y="41496"/>
                      <a:pt x="13419" y="40219"/>
                      <a:pt x="14697" y="40219"/>
                    </a:cubicBezTo>
                    <a:lnTo>
                      <a:pt x="24282" y="40219"/>
                    </a:lnTo>
                    <a:lnTo>
                      <a:pt x="22365" y="42134"/>
                    </a:lnTo>
                    <a:cubicBezTo>
                      <a:pt x="19809" y="44688"/>
                      <a:pt x="19809" y="48518"/>
                      <a:pt x="22365" y="51072"/>
                    </a:cubicBezTo>
                    <a:cubicBezTo>
                      <a:pt x="24921" y="53625"/>
                      <a:pt x="28755" y="53625"/>
                      <a:pt x="31311" y="51072"/>
                    </a:cubicBezTo>
                    <a:cubicBezTo>
                      <a:pt x="31311" y="51072"/>
                      <a:pt x="31311" y="51072"/>
                      <a:pt x="31311" y="51072"/>
                    </a:cubicBezTo>
                    <a:lnTo>
                      <a:pt x="44091" y="38304"/>
                    </a:lnTo>
                    <a:cubicBezTo>
                      <a:pt x="46647" y="35750"/>
                      <a:pt x="46647" y="31920"/>
                      <a:pt x="44091" y="29366"/>
                    </a:cubicBezTo>
                    <a:cubicBezTo>
                      <a:pt x="44091" y="29366"/>
                      <a:pt x="44091" y="29366"/>
                      <a:pt x="44091" y="29366"/>
                    </a:cubicBezTo>
                    <a:lnTo>
                      <a:pt x="31311" y="16598"/>
                    </a:lnTo>
                    <a:cubicBezTo>
                      <a:pt x="28755" y="14045"/>
                      <a:pt x="24921" y="14045"/>
                      <a:pt x="22365" y="16598"/>
                    </a:cubicBezTo>
                    <a:cubicBezTo>
                      <a:pt x="22365" y="16598"/>
                      <a:pt x="22365" y="16598"/>
                      <a:pt x="22365" y="16598"/>
                    </a:cubicBezTo>
                    <a:cubicBezTo>
                      <a:pt x="19809" y="19152"/>
                      <a:pt x="19809" y="22982"/>
                      <a:pt x="22365" y="25536"/>
                    </a:cubicBezTo>
                    <a:lnTo>
                      <a:pt x="24282" y="27451"/>
                    </a:lnTo>
                    <a:lnTo>
                      <a:pt x="14697" y="27451"/>
                    </a:lnTo>
                    <a:cubicBezTo>
                      <a:pt x="7029" y="27451"/>
                      <a:pt x="0" y="33835"/>
                      <a:pt x="0" y="42134"/>
                    </a:cubicBezTo>
                    <a:lnTo>
                      <a:pt x="0" y="192158"/>
                    </a:lnTo>
                    <a:cubicBezTo>
                      <a:pt x="0" y="199819"/>
                      <a:pt x="6390" y="206841"/>
                      <a:pt x="14697" y="206841"/>
                    </a:cubicBezTo>
                    <a:lnTo>
                      <a:pt x="49202" y="206841"/>
                    </a:lnTo>
                    <a:lnTo>
                      <a:pt x="49202" y="228546"/>
                    </a:lnTo>
                    <a:cubicBezTo>
                      <a:pt x="49202" y="232377"/>
                      <a:pt x="51758" y="234930"/>
                      <a:pt x="55592" y="234930"/>
                    </a:cubicBezTo>
                    <a:lnTo>
                      <a:pt x="157831" y="234930"/>
                    </a:lnTo>
                    <a:cubicBezTo>
                      <a:pt x="161665" y="234930"/>
                      <a:pt x="164221" y="232377"/>
                      <a:pt x="164221" y="228546"/>
                    </a:cubicBezTo>
                    <a:lnTo>
                      <a:pt x="164221" y="172368"/>
                    </a:lnTo>
                    <a:cubicBezTo>
                      <a:pt x="164221" y="168537"/>
                      <a:pt x="161665" y="165984"/>
                      <a:pt x="157831" y="165984"/>
                    </a:cubicBezTo>
                    <a:lnTo>
                      <a:pt x="113102" y="165984"/>
                    </a:lnTo>
                    <a:lnTo>
                      <a:pt x="113102" y="151939"/>
                    </a:lnTo>
                    <a:lnTo>
                      <a:pt x="157831" y="151939"/>
                    </a:lnTo>
                    <a:cubicBezTo>
                      <a:pt x="161665" y="151939"/>
                      <a:pt x="164221" y="149385"/>
                      <a:pt x="164221" y="145555"/>
                    </a:cubicBezTo>
                    <a:lnTo>
                      <a:pt x="164221" y="89376"/>
                    </a:lnTo>
                    <a:cubicBezTo>
                      <a:pt x="164221" y="85545"/>
                      <a:pt x="161665" y="82992"/>
                      <a:pt x="157831" y="82992"/>
                    </a:cubicBezTo>
                    <a:lnTo>
                      <a:pt x="113102" y="82992"/>
                    </a:lnTo>
                    <a:lnTo>
                      <a:pt x="113102" y="68947"/>
                    </a:lnTo>
                    <a:lnTo>
                      <a:pt x="157831" y="68947"/>
                    </a:lnTo>
                    <a:cubicBezTo>
                      <a:pt x="161665" y="68947"/>
                      <a:pt x="164221" y="66393"/>
                      <a:pt x="164221" y="62563"/>
                    </a:cubicBezTo>
                    <a:lnTo>
                      <a:pt x="164221" y="40857"/>
                    </a:lnTo>
                    <a:lnTo>
                      <a:pt x="199366" y="40857"/>
                    </a:lnTo>
                    <a:cubicBezTo>
                      <a:pt x="200005" y="40857"/>
                      <a:pt x="201283" y="41496"/>
                      <a:pt x="201283" y="42773"/>
                    </a:cubicBezTo>
                    <a:lnTo>
                      <a:pt x="201283" y="42773"/>
                    </a:lnTo>
                    <a:lnTo>
                      <a:pt x="201283" y="192796"/>
                    </a:lnTo>
                    <a:cubicBezTo>
                      <a:pt x="201283" y="193435"/>
                      <a:pt x="200644" y="194711"/>
                      <a:pt x="199366" y="194711"/>
                    </a:cubicBezTo>
                    <a:lnTo>
                      <a:pt x="199366" y="194711"/>
                    </a:lnTo>
                    <a:lnTo>
                      <a:pt x="189781" y="194711"/>
                    </a:lnTo>
                    <a:lnTo>
                      <a:pt x="191698" y="192796"/>
                    </a:lnTo>
                    <a:cubicBezTo>
                      <a:pt x="194254" y="190243"/>
                      <a:pt x="194254" y="186412"/>
                      <a:pt x="191698" y="183859"/>
                    </a:cubicBezTo>
                    <a:cubicBezTo>
                      <a:pt x="189142" y="181305"/>
                      <a:pt x="185308" y="181305"/>
                      <a:pt x="182752" y="183859"/>
                    </a:cubicBezTo>
                    <a:lnTo>
                      <a:pt x="169972" y="196627"/>
                    </a:lnTo>
                    <a:cubicBezTo>
                      <a:pt x="167416" y="199180"/>
                      <a:pt x="167416" y="203011"/>
                      <a:pt x="169972" y="205564"/>
                    </a:cubicBezTo>
                    <a:cubicBezTo>
                      <a:pt x="169972" y="205564"/>
                      <a:pt x="169972" y="205564"/>
                      <a:pt x="169972" y="205564"/>
                    </a:cubicBezTo>
                    <a:lnTo>
                      <a:pt x="182752" y="218332"/>
                    </a:lnTo>
                    <a:cubicBezTo>
                      <a:pt x="184030" y="219609"/>
                      <a:pt x="185308" y="220247"/>
                      <a:pt x="187225" y="220247"/>
                    </a:cubicBezTo>
                    <a:cubicBezTo>
                      <a:pt x="191059" y="220247"/>
                      <a:pt x="193615" y="217055"/>
                      <a:pt x="193615" y="213863"/>
                    </a:cubicBezTo>
                    <a:cubicBezTo>
                      <a:pt x="193615" y="211948"/>
                      <a:pt x="192976" y="210671"/>
                      <a:pt x="191698" y="209395"/>
                    </a:cubicBezTo>
                    <a:lnTo>
                      <a:pt x="189781" y="207479"/>
                    </a:lnTo>
                    <a:lnTo>
                      <a:pt x="199366" y="207479"/>
                    </a:lnTo>
                    <a:cubicBezTo>
                      <a:pt x="207034" y="207479"/>
                      <a:pt x="214063" y="201095"/>
                      <a:pt x="214063" y="192796"/>
                    </a:cubicBezTo>
                    <a:lnTo>
                      <a:pt x="214063" y="192796"/>
                    </a:lnTo>
                    <a:lnTo>
                      <a:pt x="214063" y="42773"/>
                    </a:lnTo>
                    <a:cubicBezTo>
                      <a:pt x="213424" y="34473"/>
                      <a:pt x="207034" y="28089"/>
                      <a:pt x="198727" y="28089"/>
                    </a:cubicBezTo>
                    <a:lnTo>
                      <a:pt x="198727" y="28089"/>
                    </a:lnTo>
                    <a:close/>
                    <a:moveTo>
                      <a:pt x="151441" y="222163"/>
                    </a:moveTo>
                    <a:lnTo>
                      <a:pt x="61982" y="222163"/>
                    </a:lnTo>
                    <a:lnTo>
                      <a:pt x="61982" y="178752"/>
                    </a:lnTo>
                    <a:lnTo>
                      <a:pt x="151441" y="178752"/>
                    </a:lnTo>
                    <a:lnTo>
                      <a:pt x="151441" y="222163"/>
                    </a:lnTo>
                    <a:close/>
                    <a:moveTo>
                      <a:pt x="151441" y="139171"/>
                    </a:moveTo>
                    <a:lnTo>
                      <a:pt x="61982" y="139171"/>
                    </a:lnTo>
                    <a:lnTo>
                      <a:pt x="61982" y="95760"/>
                    </a:lnTo>
                    <a:lnTo>
                      <a:pt x="151441" y="95760"/>
                    </a:lnTo>
                    <a:lnTo>
                      <a:pt x="151441" y="139171"/>
                    </a:lnTo>
                    <a:close/>
                    <a:moveTo>
                      <a:pt x="151441" y="56179"/>
                    </a:moveTo>
                    <a:lnTo>
                      <a:pt x="61982" y="56179"/>
                    </a:lnTo>
                    <a:lnTo>
                      <a:pt x="61982" y="12768"/>
                    </a:lnTo>
                    <a:lnTo>
                      <a:pt x="151441" y="12768"/>
                    </a:lnTo>
                    <a:lnTo>
                      <a:pt x="151441" y="56179"/>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2" name="Graphic 4">
                <a:extLst>
                  <a:ext uri="{FF2B5EF4-FFF2-40B4-BE49-F238E27FC236}">
                    <a16:creationId xmlns:a16="http://schemas.microsoft.com/office/drawing/2014/main" id="{D89A45C6-1DE7-6A89-E8D9-A440F38A289E}"/>
                  </a:ext>
                </a:extLst>
              </p:cNvPr>
              <p:cNvSpPr/>
              <p:nvPr/>
            </p:nvSpPr>
            <p:spPr>
              <a:xfrm>
                <a:off x="1674163" y="1089269"/>
                <a:ext cx="20447" cy="20428"/>
              </a:xfrm>
              <a:custGeom>
                <a:avLst/>
                <a:gdLst>
                  <a:gd name="connsiteX0" fmla="*/ 10224 w 20447"/>
                  <a:gd name="connsiteY0" fmla="*/ 0 h 20428"/>
                  <a:gd name="connsiteX1" fmla="*/ 0 w 20447"/>
                  <a:gd name="connsiteY1" fmla="*/ 10214 h 20428"/>
                  <a:gd name="connsiteX2" fmla="*/ 10224 w 20447"/>
                  <a:gd name="connsiteY2" fmla="*/ 20429 h 20428"/>
                  <a:gd name="connsiteX3" fmla="*/ 20448 w 20447"/>
                  <a:gd name="connsiteY3" fmla="*/ 10214 h 20428"/>
                  <a:gd name="connsiteX4" fmla="*/ 20448 w 20447"/>
                  <a:gd name="connsiteY4" fmla="*/ 10214 h 20428"/>
                  <a:gd name="connsiteX5" fmla="*/ 10224 w 20447"/>
                  <a:gd name="connsiteY5" fmla="*/ 0 h 20428"/>
                  <a:gd name="connsiteX6" fmla="*/ 10224 w 20447"/>
                  <a:gd name="connsiteY6" fmla="*/ 12768 h 20428"/>
                  <a:gd name="connsiteX7" fmla="*/ 7668 w 20447"/>
                  <a:gd name="connsiteY7" fmla="*/ 10214 h 20428"/>
                  <a:gd name="connsiteX8" fmla="*/ 10224 w 20447"/>
                  <a:gd name="connsiteY8" fmla="*/ 7661 h 20428"/>
                  <a:gd name="connsiteX9" fmla="*/ 10224 w 20447"/>
                  <a:gd name="connsiteY9" fmla="*/ 7661 h 20428"/>
                  <a:gd name="connsiteX10" fmla="*/ 12780 w 20447"/>
                  <a:gd name="connsiteY10" fmla="*/ 10214 h 20428"/>
                  <a:gd name="connsiteX11" fmla="*/ 10224 w 20447"/>
                  <a:gd name="connsiteY11" fmla="*/ 12768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47" h="20428">
                    <a:moveTo>
                      <a:pt x="10224" y="0"/>
                    </a:moveTo>
                    <a:cubicBezTo>
                      <a:pt x="4473" y="0"/>
                      <a:pt x="0" y="4469"/>
                      <a:pt x="0" y="10214"/>
                    </a:cubicBezTo>
                    <a:cubicBezTo>
                      <a:pt x="0" y="15960"/>
                      <a:pt x="4473" y="20429"/>
                      <a:pt x="10224" y="20429"/>
                    </a:cubicBezTo>
                    <a:cubicBezTo>
                      <a:pt x="15975" y="20429"/>
                      <a:pt x="20448" y="15960"/>
                      <a:pt x="20448" y="10214"/>
                    </a:cubicBezTo>
                    <a:cubicBezTo>
                      <a:pt x="20448" y="10214"/>
                      <a:pt x="20448" y="10214"/>
                      <a:pt x="20448" y="10214"/>
                    </a:cubicBezTo>
                    <a:cubicBezTo>
                      <a:pt x="19809" y="4469"/>
                      <a:pt x="15336" y="0"/>
                      <a:pt x="10224" y="0"/>
                    </a:cubicBezTo>
                    <a:close/>
                    <a:moveTo>
                      <a:pt x="10224" y="12768"/>
                    </a:moveTo>
                    <a:cubicBezTo>
                      <a:pt x="8946" y="12768"/>
                      <a:pt x="7668" y="11491"/>
                      <a:pt x="7668" y="10214"/>
                    </a:cubicBezTo>
                    <a:cubicBezTo>
                      <a:pt x="7668" y="8938"/>
                      <a:pt x="8946" y="7661"/>
                      <a:pt x="10224" y="7661"/>
                    </a:cubicBezTo>
                    <a:lnTo>
                      <a:pt x="10224" y="7661"/>
                    </a:lnTo>
                    <a:cubicBezTo>
                      <a:pt x="11502" y="7661"/>
                      <a:pt x="12780" y="8938"/>
                      <a:pt x="12780" y="10214"/>
                    </a:cubicBezTo>
                    <a:cubicBezTo>
                      <a:pt x="12780" y="11491"/>
                      <a:pt x="11502" y="12768"/>
                      <a:pt x="10224" y="12768"/>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3" name="Graphic 4">
                <a:extLst>
                  <a:ext uri="{FF2B5EF4-FFF2-40B4-BE49-F238E27FC236}">
                    <a16:creationId xmlns:a16="http://schemas.microsoft.com/office/drawing/2014/main" id="{A4035D0B-55EE-F827-B8F6-F1C74818A7C2}"/>
                  </a:ext>
                </a:extLst>
              </p:cNvPr>
              <p:cNvSpPr/>
              <p:nvPr/>
            </p:nvSpPr>
            <p:spPr>
              <a:xfrm>
                <a:off x="1685665" y="1005639"/>
                <a:ext cx="20447" cy="20428"/>
              </a:xfrm>
              <a:custGeom>
                <a:avLst/>
                <a:gdLst>
                  <a:gd name="connsiteX0" fmla="*/ 10224 w 20447"/>
                  <a:gd name="connsiteY0" fmla="*/ 20429 h 20428"/>
                  <a:gd name="connsiteX1" fmla="*/ 20448 w 20447"/>
                  <a:gd name="connsiteY1" fmla="*/ 10214 h 20428"/>
                  <a:gd name="connsiteX2" fmla="*/ 10224 w 20447"/>
                  <a:gd name="connsiteY2" fmla="*/ 0 h 20428"/>
                  <a:gd name="connsiteX3" fmla="*/ 0 w 20447"/>
                  <a:gd name="connsiteY3" fmla="*/ 10214 h 20428"/>
                  <a:gd name="connsiteX4" fmla="*/ 0 w 20447"/>
                  <a:gd name="connsiteY4" fmla="*/ 10214 h 20428"/>
                  <a:gd name="connsiteX5" fmla="*/ 10224 w 20447"/>
                  <a:gd name="connsiteY5" fmla="*/ 20429 h 20428"/>
                  <a:gd name="connsiteX6" fmla="*/ 10224 w 20447"/>
                  <a:gd name="connsiteY6" fmla="*/ 7661 h 20428"/>
                  <a:gd name="connsiteX7" fmla="*/ 12780 w 20447"/>
                  <a:gd name="connsiteY7" fmla="*/ 10214 h 20428"/>
                  <a:gd name="connsiteX8" fmla="*/ 12780 w 20447"/>
                  <a:gd name="connsiteY8" fmla="*/ 10214 h 20428"/>
                  <a:gd name="connsiteX9" fmla="*/ 10224 w 20447"/>
                  <a:gd name="connsiteY9" fmla="*/ 12768 h 20428"/>
                  <a:gd name="connsiteX10" fmla="*/ 7668 w 20447"/>
                  <a:gd name="connsiteY10" fmla="*/ 10214 h 20428"/>
                  <a:gd name="connsiteX11" fmla="*/ 10224 w 20447"/>
                  <a:gd name="connsiteY11" fmla="*/ 7661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47" h="20428">
                    <a:moveTo>
                      <a:pt x="10224" y="20429"/>
                    </a:moveTo>
                    <a:cubicBezTo>
                      <a:pt x="15975" y="20429"/>
                      <a:pt x="20448" y="15960"/>
                      <a:pt x="20448" y="10214"/>
                    </a:cubicBezTo>
                    <a:cubicBezTo>
                      <a:pt x="20448" y="4469"/>
                      <a:pt x="15975" y="0"/>
                      <a:pt x="10224" y="0"/>
                    </a:cubicBezTo>
                    <a:cubicBezTo>
                      <a:pt x="4473" y="0"/>
                      <a:pt x="0" y="4469"/>
                      <a:pt x="0" y="10214"/>
                    </a:cubicBezTo>
                    <a:cubicBezTo>
                      <a:pt x="0" y="10214"/>
                      <a:pt x="0" y="10214"/>
                      <a:pt x="0" y="10214"/>
                    </a:cubicBezTo>
                    <a:cubicBezTo>
                      <a:pt x="0" y="15960"/>
                      <a:pt x="4473" y="20429"/>
                      <a:pt x="10224" y="20429"/>
                    </a:cubicBezTo>
                    <a:close/>
                    <a:moveTo>
                      <a:pt x="10224" y="7661"/>
                    </a:moveTo>
                    <a:cubicBezTo>
                      <a:pt x="11502" y="7661"/>
                      <a:pt x="12780" y="8938"/>
                      <a:pt x="12780" y="10214"/>
                    </a:cubicBezTo>
                    <a:lnTo>
                      <a:pt x="12780" y="10214"/>
                    </a:lnTo>
                    <a:cubicBezTo>
                      <a:pt x="12780" y="11491"/>
                      <a:pt x="11502" y="12768"/>
                      <a:pt x="10224" y="12768"/>
                    </a:cubicBezTo>
                    <a:cubicBezTo>
                      <a:pt x="8946" y="12768"/>
                      <a:pt x="7668" y="11491"/>
                      <a:pt x="7668" y="10214"/>
                    </a:cubicBezTo>
                    <a:cubicBezTo>
                      <a:pt x="7029" y="8938"/>
                      <a:pt x="8307" y="7661"/>
                      <a:pt x="10224" y="7661"/>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4" name="Graphic 4">
                <a:extLst>
                  <a:ext uri="{FF2B5EF4-FFF2-40B4-BE49-F238E27FC236}">
                    <a16:creationId xmlns:a16="http://schemas.microsoft.com/office/drawing/2014/main" id="{64037341-F60B-A5C0-55EB-CC24CFBAEF3B}"/>
                  </a:ext>
                </a:extLst>
              </p:cNvPr>
              <p:cNvSpPr/>
              <p:nvPr/>
            </p:nvSpPr>
            <p:spPr>
              <a:xfrm>
                <a:off x="1696528" y="1088631"/>
                <a:ext cx="20447" cy="20428"/>
              </a:xfrm>
              <a:custGeom>
                <a:avLst/>
                <a:gdLst>
                  <a:gd name="connsiteX0" fmla="*/ 10224 w 20447"/>
                  <a:gd name="connsiteY0" fmla="*/ 20429 h 20428"/>
                  <a:gd name="connsiteX1" fmla="*/ 20448 w 20447"/>
                  <a:gd name="connsiteY1" fmla="*/ 10214 h 20428"/>
                  <a:gd name="connsiteX2" fmla="*/ 10224 w 20447"/>
                  <a:gd name="connsiteY2" fmla="*/ 0 h 20428"/>
                  <a:gd name="connsiteX3" fmla="*/ 0 w 20447"/>
                  <a:gd name="connsiteY3" fmla="*/ 10214 h 20428"/>
                  <a:gd name="connsiteX4" fmla="*/ 0 w 20447"/>
                  <a:gd name="connsiteY4" fmla="*/ 10214 h 20428"/>
                  <a:gd name="connsiteX5" fmla="*/ 10224 w 20447"/>
                  <a:gd name="connsiteY5" fmla="*/ 20429 h 20428"/>
                  <a:gd name="connsiteX6" fmla="*/ 10224 w 20447"/>
                  <a:gd name="connsiteY6" fmla="*/ 20429 h 20428"/>
                  <a:gd name="connsiteX7" fmla="*/ 10224 w 20447"/>
                  <a:gd name="connsiteY7" fmla="*/ 7661 h 20428"/>
                  <a:gd name="connsiteX8" fmla="*/ 12780 w 20447"/>
                  <a:gd name="connsiteY8" fmla="*/ 10214 h 20428"/>
                  <a:gd name="connsiteX9" fmla="*/ 10224 w 20447"/>
                  <a:gd name="connsiteY9" fmla="*/ 12768 h 20428"/>
                  <a:gd name="connsiteX10" fmla="*/ 7668 w 20447"/>
                  <a:gd name="connsiteY10" fmla="*/ 10214 h 20428"/>
                  <a:gd name="connsiteX11" fmla="*/ 10224 w 20447"/>
                  <a:gd name="connsiteY11" fmla="*/ 7661 h 20428"/>
                  <a:gd name="connsiteX12" fmla="*/ 10224 w 20447"/>
                  <a:gd name="connsiteY12" fmla="*/ 7661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47" h="20428">
                    <a:moveTo>
                      <a:pt x="10224" y="20429"/>
                    </a:moveTo>
                    <a:cubicBezTo>
                      <a:pt x="15975" y="20429"/>
                      <a:pt x="20448" y="15960"/>
                      <a:pt x="20448" y="10214"/>
                    </a:cubicBezTo>
                    <a:cubicBezTo>
                      <a:pt x="20448" y="4469"/>
                      <a:pt x="15975" y="0"/>
                      <a:pt x="10224" y="0"/>
                    </a:cubicBezTo>
                    <a:cubicBezTo>
                      <a:pt x="4473" y="0"/>
                      <a:pt x="0" y="4469"/>
                      <a:pt x="0" y="10214"/>
                    </a:cubicBezTo>
                    <a:cubicBezTo>
                      <a:pt x="0" y="10214"/>
                      <a:pt x="0" y="10214"/>
                      <a:pt x="0" y="10214"/>
                    </a:cubicBezTo>
                    <a:cubicBezTo>
                      <a:pt x="639" y="15960"/>
                      <a:pt x="5112" y="20429"/>
                      <a:pt x="10224" y="20429"/>
                    </a:cubicBezTo>
                    <a:cubicBezTo>
                      <a:pt x="10224" y="20429"/>
                      <a:pt x="10224" y="20429"/>
                      <a:pt x="10224" y="20429"/>
                    </a:cubicBezTo>
                    <a:close/>
                    <a:moveTo>
                      <a:pt x="10224" y="7661"/>
                    </a:moveTo>
                    <a:cubicBezTo>
                      <a:pt x="11502" y="7661"/>
                      <a:pt x="12780" y="8938"/>
                      <a:pt x="12780" y="10214"/>
                    </a:cubicBezTo>
                    <a:cubicBezTo>
                      <a:pt x="12780" y="11491"/>
                      <a:pt x="11502" y="12768"/>
                      <a:pt x="10224" y="12768"/>
                    </a:cubicBezTo>
                    <a:cubicBezTo>
                      <a:pt x="8946" y="12768"/>
                      <a:pt x="7668" y="11491"/>
                      <a:pt x="7668" y="10214"/>
                    </a:cubicBezTo>
                    <a:cubicBezTo>
                      <a:pt x="7668" y="8938"/>
                      <a:pt x="8946" y="7661"/>
                      <a:pt x="10224" y="7661"/>
                    </a:cubicBezTo>
                    <a:lnTo>
                      <a:pt x="10224" y="7661"/>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5" name="Graphic 4">
                <a:extLst>
                  <a:ext uri="{FF2B5EF4-FFF2-40B4-BE49-F238E27FC236}">
                    <a16:creationId xmlns:a16="http://schemas.microsoft.com/office/drawing/2014/main" id="{04C1ACED-1B3B-5A94-7F23-5680E272AF5F}"/>
                  </a:ext>
                </a:extLst>
              </p:cNvPr>
              <p:cNvSpPr/>
              <p:nvPr/>
            </p:nvSpPr>
            <p:spPr>
              <a:xfrm>
                <a:off x="1685665" y="1171623"/>
                <a:ext cx="20447" cy="20428"/>
              </a:xfrm>
              <a:custGeom>
                <a:avLst/>
                <a:gdLst>
                  <a:gd name="connsiteX0" fmla="*/ 10224 w 20447"/>
                  <a:gd name="connsiteY0" fmla="*/ 20429 h 20428"/>
                  <a:gd name="connsiteX1" fmla="*/ 20448 w 20447"/>
                  <a:gd name="connsiteY1" fmla="*/ 10214 h 20428"/>
                  <a:gd name="connsiteX2" fmla="*/ 10224 w 20447"/>
                  <a:gd name="connsiteY2" fmla="*/ 0 h 20428"/>
                  <a:gd name="connsiteX3" fmla="*/ 0 w 20447"/>
                  <a:gd name="connsiteY3" fmla="*/ 10214 h 20428"/>
                  <a:gd name="connsiteX4" fmla="*/ 0 w 20447"/>
                  <a:gd name="connsiteY4" fmla="*/ 10214 h 20428"/>
                  <a:gd name="connsiteX5" fmla="*/ 10224 w 20447"/>
                  <a:gd name="connsiteY5" fmla="*/ 20429 h 20428"/>
                  <a:gd name="connsiteX6" fmla="*/ 10224 w 20447"/>
                  <a:gd name="connsiteY6" fmla="*/ 7661 h 20428"/>
                  <a:gd name="connsiteX7" fmla="*/ 12780 w 20447"/>
                  <a:gd name="connsiteY7" fmla="*/ 10214 h 20428"/>
                  <a:gd name="connsiteX8" fmla="*/ 10224 w 20447"/>
                  <a:gd name="connsiteY8" fmla="*/ 12768 h 20428"/>
                  <a:gd name="connsiteX9" fmla="*/ 10224 w 20447"/>
                  <a:gd name="connsiteY9" fmla="*/ 12768 h 20428"/>
                  <a:gd name="connsiteX10" fmla="*/ 7668 w 20447"/>
                  <a:gd name="connsiteY10" fmla="*/ 10214 h 20428"/>
                  <a:gd name="connsiteX11" fmla="*/ 10224 w 20447"/>
                  <a:gd name="connsiteY11" fmla="*/ 7661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47" h="20428">
                    <a:moveTo>
                      <a:pt x="10224" y="20429"/>
                    </a:moveTo>
                    <a:cubicBezTo>
                      <a:pt x="15975" y="20429"/>
                      <a:pt x="20448" y="15960"/>
                      <a:pt x="20448" y="10214"/>
                    </a:cubicBezTo>
                    <a:cubicBezTo>
                      <a:pt x="20448" y="4469"/>
                      <a:pt x="15975" y="0"/>
                      <a:pt x="10224" y="0"/>
                    </a:cubicBezTo>
                    <a:cubicBezTo>
                      <a:pt x="4473" y="0"/>
                      <a:pt x="0" y="4469"/>
                      <a:pt x="0" y="10214"/>
                    </a:cubicBezTo>
                    <a:cubicBezTo>
                      <a:pt x="0" y="10214"/>
                      <a:pt x="0" y="10214"/>
                      <a:pt x="0" y="10214"/>
                    </a:cubicBezTo>
                    <a:cubicBezTo>
                      <a:pt x="0" y="15960"/>
                      <a:pt x="4473" y="20429"/>
                      <a:pt x="10224" y="20429"/>
                    </a:cubicBezTo>
                    <a:close/>
                    <a:moveTo>
                      <a:pt x="10224" y="7661"/>
                    </a:moveTo>
                    <a:cubicBezTo>
                      <a:pt x="11502" y="7661"/>
                      <a:pt x="12780" y="8938"/>
                      <a:pt x="12780" y="10214"/>
                    </a:cubicBezTo>
                    <a:cubicBezTo>
                      <a:pt x="12780" y="11491"/>
                      <a:pt x="11502" y="12768"/>
                      <a:pt x="10224" y="12768"/>
                    </a:cubicBezTo>
                    <a:lnTo>
                      <a:pt x="10224" y="12768"/>
                    </a:lnTo>
                    <a:cubicBezTo>
                      <a:pt x="8946" y="12768"/>
                      <a:pt x="7668" y="11491"/>
                      <a:pt x="7668" y="10214"/>
                    </a:cubicBezTo>
                    <a:cubicBezTo>
                      <a:pt x="7668" y="8938"/>
                      <a:pt x="8307" y="7661"/>
                      <a:pt x="10224" y="7661"/>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6" name="Graphic 4">
                <a:extLst>
                  <a:ext uri="{FF2B5EF4-FFF2-40B4-BE49-F238E27FC236}">
                    <a16:creationId xmlns:a16="http://schemas.microsoft.com/office/drawing/2014/main" id="{CC230D60-38C6-87D0-14C1-91C8ADF6193B}"/>
                  </a:ext>
                </a:extLst>
              </p:cNvPr>
              <p:cNvSpPr/>
              <p:nvPr/>
            </p:nvSpPr>
            <p:spPr>
              <a:xfrm>
                <a:off x="1660744" y="1171623"/>
                <a:ext cx="20447" cy="20428"/>
              </a:xfrm>
              <a:custGeom>
                <a:avLst/>
                <a:gdLst>
                  <a:gd name="connsiteX0" fmla="*/ 10224 w 20447"/>
                  <a:gd name="connsiteY0" fmla="*/ 20429 h 20428"/>
                  <a:gd name="connsiteX1" fmla="*/ 20448 w 20447"/>
                  <a:gd name="connsiteY1" fmla="*/ 10214 h 20428"/>
                  <a:gd name="connsiteX2" fmla="*/ 10224 w 20447"/>
                  <a:gd name="connsiteY2" fmla="*/ 0 h 20428"/>
                  <a:gd name="connsiteX3" fmla="*/ 0 w 20447"/>
                  <a:gd name="connsiteY3" fmla="*/ 10214 h 20428"/>
                  <a:gd name="connsiteX4" fmla="*/ 10224 w 20447"/>
                  <a:gd name="connsiteY4" fmla="*/ 20429 h 20428"/>
                  <a:gd name="connsiteX5" fmla="*/ 10224 w 20447"/>
                  <a:gd name="connsiteY5" fmla="*/ 20429 h 20428"/>
                  <a:gd name="connsiteX6" fmla="*/ 10224 w 20447"/>
                  <a:gd name="connsiteY6" fmla="*/ 7661 h 20428"/>
                  <a:gd name="connsiteX7" fmla="*/ 12780 w 20447"/>
                  <a:gd name="connsiteY7" fmla="*/ 10214 h 20428"/>
                  <a:gd name="connsiteX8" fmla="*/ 10224 w 20447"/>
                  <a:gd name="connsiteY8" fmla="*/ 12768 h 20428"/>
                  <a:gd name="connsiteX9" fmla="*/ 7668 w 20447"/>
                  <a:gd name="connsiteY9" fmla="*/ 10214 h 20428"/>
                  <a:gd name="connsiteX10" fmla="*/ 7668 w 20447"/>
                  <a:gd name="connsiteY10" fmla="*/ 10214 h 20428"/>
                  <a:gd name="connsiteX11" fmla="*/ 10224 w 20447"/>
                  <a:gd name="connsiteY11" fmla="*/ 7661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47" h="20428">
                    <a:moveTo>
                      <a:pt x="10224" y="20429"/>
                    </a:moveTo>
                    <a:cubicBezTo>
                      <a:pt x="15975" y="20429"/>
                      <a:pt x="20448" y="15960"/>
                      <a:pt x="20448" y="10214"/>
                    </a:cubicBezTo>
                    <a:cubicBezTo>
                      <a:pt x="20448" y="4469"/>
                      <a:pt x="15975" y="0"/>
                      <a:pt x="10224" y="0"/>
                    </a:cubicBezTo>
                    <a:cubicBezTo>
                      <a:pt x="4473" y="0"/>
                      <a:pt x="0" y="4469"/>
                      <a:pt x="0" y="10214"/>
                    </a:cubicBezTo>
                    <a:cubicBezTo>
                      <a:pt x="0" y="15960"/>
                      <a:pt x="4473" y="20429"/>
                      <a:pt x="10224" y="20429"/>
                    </a:cubicBezTo>
                    <a:lnTo>
                      <a:pt x="10224" y="20429"/>
                    </a:lnTo>
                    <a:close/>
                    <a:moveTo>
                      <a:pt x="10224" y="7661"/>
                    </a:moveTo>
                    <a:cubicBezTo>
                      <a:pt x="11502" y="7661"/>
                      <a:pt x="12780" y="8938"/>
                      <a:pt x="12780" y="10214"/>
                    </a:cubicBezTo>
                    <a:cubicBezTo>
                      <a:pt x="12780" y="11491"/>
                      <a:pt x="11502" y="12768"/>
                      <a:pt x="10224" y="12768"/>
                    </a:cubicBezTo>
                    <a:cubicBezTo>
                      <a:pt x="8946" y="12768"/>
                      <a:pt x="7668" y="11491"/>
                      <a:pt x="7668" y="10214"/>
                    </a:cubicBezTo>
                    <a:lnTo>
                      <a:pt x="7668" y="10214"/>
                    </a:lnTo>
                    <a:cubicBezTo>
                      <a:pt x="7668" y="8938"/>
                      <a:pt x="8946" y="7661"/>
                      <a:pt x="10224" y="7661"/>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7" name="Graphic 4">
                <a:extLst>
                  <a:ext uri="{FF2B5EF4-FFF2-40B4-BE49-F238E27FC236}">
                    <a16:creationId xmlns:a16="http://schemas.microsoft.com/office/drawing/2014/main" id="{0279667B-4B93-68EC-4050-622D6BE02A76}"/>
                  </a:ext>
                </a:extLst>
              </p:cNvPr>
              <p:cNvSpPr/>
              <p:nvPr/>
            </p:nvSpPr>
            <p:spPr>
              <a:xfrm>
                <a:off x="1710586" y="1171623"/>
                <a:ext cx="20447" cy="20428"/>
              </a:xfrm>
              <a:custGeom>
                <a:avLst/>
                <a:gdLst>
                  <a:gd name="connsiteX0" fmla="*/ 10224 w 20447"/>
                  <a:gd name="connsiteY0" fmla="*/ 20429 h 20428"/>
                  <a:gd name="connsiteX1" fmla="*/ 20448 w 20447"/>
                  <a:gd name="connsiteY1" fmla="*/ 10214 h 20428"/>
                  <a:gd name="connsiteX2" fmla="*/ 10224 w 20447"/>
                  <a:gd name="connsiteY2" fmla="*/ 0 h 20428"/>
                  <a:gd name="connsiteX3" fmla="*/ 0 w 20447"/>
                  <a:gd name="connsiteY3" fmla="*/ 10214 h 20428"/>
                  <a:gd name="connsiteX4" fmla="*/ 0 w 20447"/>
                  <a:gd name="connsiteY4" fmla="*/ 10214 h 20428"/>
                  <a:gd name="connsiteX5" fmla="*/ 10224 w 20447"/>
                  <a:gd name="connsiteY5" fmla="*/ 20429 h 20428"/>
                  <a:gd name="connsiteX6" fmla="*/ 10224 w 20447"/>
                  <a:gd name="connsiteY6" fmla="*/ 7661 h 20428"/>
                  <a:gd name="connsiteX7" fmla="*/ 12780 w 20447"/>
                  <a:gd name="connsiteY7" fmla="*/ 10214 h 20428"/>
                  <a:gd name="connsiteX8" fmla="*/ 10224 w 20447"/>
                  <a:gd name="connsiteY8" fmla="*/ 12768 h 20428"/>
                  <a:gd name="connsiteX9" fmla="*/ 10224 w 20447"/>
                  <a:gd name="connsiteY9" fmla="*/ 12768 h 20428"/>
                  <a:gd name="connsiteX10" fmla="*/ 7668 w 20447"/>
                  <a:gd name="connsiteY10" fmla="*/ 10214 h 20428"/>
                  <a:gd name="connsiteX11" fmla="*/ 10224 w 20447"/>
                  <a:gd name="connsiteY11" fmla="*/ 7661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47" h="20428">
                    <a:moveTo>
                      <a:pt x="10224" y="20429"/>
                    </a:moveTo>
                    <a:cubicBezTo>
                      <a:pt x="15975" y="20429"/>
                      <a:pt x="20448" y="15960"/>
                      <a:pt x="20448" y="10214"/>
                    </a:cubicBezTo>
                    <a:cubicBezTo>
                      <a:pt x="20448" y="4469"/>
                      <a:pt x="15975" y="0"/>
                      <a:pt x="10224" y="0"/>
                    </a:cubicBezTo>
                    <a:cubicBezTo>
                      <a:pt x="4473" y="0"/>
                      <a:pt x="0" y="4469"/>
                      <a:pt x="0" y="10214"/>
                    </a:cubicBezTo>
                    <a:cubicBezTo>
                      <a:pt x="0" y="10214"/>
                      <a:pt x="0" y="10214"/>
                      <a:pt x="0" y="10214"/>
                    </a:cubicBezTo>
                    <a:cubicBezTo>
                      <a:pt x="0" y="15960"/>
                      <a:pt x="4473" y="20429"/>
                      <a:pt x="10224" y="20429"/>
                    </a:cubicBezTo>
                    <a:close/>
                    <a:moveTo>
                      <a:pt x="10224" y="7661"/>
                    </a:moveTo>
                    <a:cubicBezTo>
                      <a:pt x="11502" y="7661"/>
                      <a:pt x="12780" y="8938"/>
                      <a:pt x="12780" y="10214"/>
                    </a:cubicBezTo>
                    <a:cubicBezTo>
                      <a:pt x="12780" y="11491"/>
                      <a:pt x="11502" y="12768"/>
                      <a:pt x="10224" y="12768"/>
                    </a:cubicBezTo>
                    <a:lnTo>
                      <a:pt x="10224" y="12768"/>
                    </a:lnTo>
                    <a:cubicBezTo>
                      <a:pt x="8946" y="12768"/>
                      <a:pt x="7668" y="11491"/>
                      <a:pt x="7668" y="10214"/>
                    </a:cubicBezTo>
                    <a:cubicBezTo>
                      <a:pt x="7029" y="8938"/>
                      <a:pt x="8307" y="7661"/>
                      <a:pt x="10224" y="7661"/>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38" name="Graphic 69">
              <a:extLst>
                <a:ext uri="{FF2B5EF4-FFF2-40B4-BE49-F238E27FC236}">
                  <a16:creationId xmlns:a16="http://schemas.microsoft.com/office/drawing/2014/main" id="{31DD5B59-72D2-D191-C7AE-042CB8786F32}"/>
                </a:ext>
              </a:extLst>
            </p:cNvPr>
            <p:cNvGrpSpPr/>
            <p:nvPr/>
          </p:nvGrpSpPr>
          <p:grpSpPr>
            <a:xfrm>
              <a:off x="5470795" y="2819051"/>
              <a:ext cx="625488" cy="625488"/>
              <a:chOff x="10732414" y="1954892"/>
              <a:chExt cx="965914" cy="965914"/>
            </a:xfrm>
          </p:grpSpPr>
          <p:sp>
            <p:nvSpPr>
              <p:cNvPr id="108" name="Freeform: Shape 397">
                <a:extLst>
                  <a:ext uri="{FF2B5EF4-FFF2-40B4-BE49-F238E27FC236}">
                    <a16:creationId xmlns:a16="http://schemas.microsoft.com/office/drawing/2014/main" id="{858200C0-F22B-7AEC-AA1A-A75844539BF6}"/>
                  </a:ext>
                </a:extLst>
              </p:cNvPr>
              <p:cNvSpPr/>
              <p:nvPr/>
            </p:nvSpPr>
            <p:spPr>
              <a:xfrm>
                <a:off x="10818913" y="2041391"/>
                <a:ext cx="792914" cy="792914"/>
              </a:xfrm>
              <a:custGeom>
                <a:avLst/>
                <a:gdLst>
                  <a:gd name="connsiteX0" fmla="*/ 792915 w 792914"/>
                  <a:gd name="connsiteY0" fmla="*/ 396457 h 792914"/>
                  <a:gd name="connsiteX1" fmla="*/ 396457 w 792914"/>
                  <a:gd name="connsiteY1" fmla="*/ 792915 h 792914"/>
                  <a:gd name="connsiteX2" fmla="*/ 0 w 792914"/>
                  <a:gd name="connsiteY2" fmla="*/ 396457 h 792914"/>
                  <a:gd name="connsiteX3" fmla="*/ 396457 w 792914"/>
                  <a:gd name="connsiteY3" fmla="*/ 0 h 792914"/>
                  <a:gd name="connsiteX4" fmla="*/ 792915 w 792914"/>
                  <a:gd name="connsiteY4" fmla="*/ 396457 h 79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14" h="792914">
                    <a:moveTo>
                      <a:pt x="792915" y="396457"/>
                    </a:moveTo>
                    <a:cubicBezTo>
                      <a:pt x="792915" y="615415"/>
                      <a:pt x="615415" y="792915"/>
                      <a:pt x="396457" y="792915"/>
                    </a:cubicBezTo>
                    <a:cubicBezTo>
                      <a:pt x="177500" y="792915"/>
                      <a:pt x="0" y="615415"/>
                      <a:pt x="0" y="396457"/>
                    </a:cubicBezTo>
                    <a:cubicBezTo>
                      <a:pt x="0" y="177500"/>
                      <a:pt x="177500" y="0"/>
                      <a:pt x="396457" y="0"/>
                    </a:cubicBezTo>
                    <a:cubicBezTo>
                      <a:pt x="615415" y="0"/>
                      <a:pt x="792915" y="177500"/>
                      <a:pt x="792915" y="396457"/>
                    </a:cubicBezTo>
                    <a:close/>
                  </a:path>
                </a:pathLst>
              </a:custGeom>
              <a:solidFill>
                <a:srgbClr val="FFFFFF"/>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9" name="Freeform: Shape 398">
                <a:extLst>
                  <a:ext uri="{FF2B5EF4-FFF2-40B4-BE49-F238E27FC236}">
                    <a16:creationId xmlns:a16="http://schemas.microsoft.com/office/drawing/2014/main" id="{47C6A0F7-65C3-5CBC-906F-82E2D1FE646F}"/>
                  </a:ext>
                </a:extLst>
              </p:cNvPr>
              <p:cNvSpPr/>
              <p:nvPr/>
            </p:nvSpPr>
            <p:spPr>
              <a:xfrm>
                <a:off x="10732414" y="1954892"/>
                <a:ext cx="965914" cy="965914"/>
              </a:xfrm>
              <a:custGeom>
                <a:avLst/>
                <a:gdLst>
                  <a:gd name="connsiteX0" fmla="*/ 482957 w 965914"/>
                  <a:gd name="connsiteY0" fmla="*/ 86500 h 965914"/>
                  <a:gd name="connsiteX1" fmla="*/ 879414 w 965914"/>
                  <a:gd name="connsiteY1" fmla="*/ 482957 h 965914"/>
                  <a:gd name="connsiteX2" fmla="*/ 482957 w 965914"/>
                  <a:gd name="connsiteY2" fmla="*/ 879414 h 965914"/>
                  <a:gd name="connsiteX3" fmla="*/ 86500 w 965914"/>
                  <a:gd name="connsiteY3" fmla="*/ 482957 h 965914"/>
                  <a:gd name="connsiteX4" fmla="*/ 482957 w 965914"/>
                  <a:gd name="connsiteY4" fmla="*/ 86500 h 965914"/>
                  <a:gd name="connsiteX5" fmla="*/ 482957 w 965914"/>
                  <a:gd name="connsiteY5" fmla="*/ 0 h 965914"/>
                  <a:gd name="connsiteX6" fmla="*/ 0 w 965914"/>
                  <a:gd name="connsiteY6" fmla="*/ 482957 h 965914"/>
                  <a:gd name="connsiteX7" fmla="*/ 482957 w 965914"/>
                  <a:gd name="connsiteY7" fmla="*/ 965914 h 965914"/>
                  <a:gd name="connsiteX8" fmla="*/ 965914 w 965914"/>
                  <a:gd name="connsiteY8" fmla="*/ 482957 h 965914"/>
                  <a:gd name="connsiteX9" fmla="*/ 482957 w 965914"/>
                  <a:gd name="connsiteY9" fmla="*/ 0 h 965914"/>
                  <a:gd name="connsiteX10" fmla="*/ 482957 w 965914"/>
                  <a:gd name="connsiteY10" fmla="*/ 0 h 96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914" h="965914">
                    <a:moveTo>
                      <a:pt x="482957" y="86500"/>
                    </a:moveTo>
                    <a:cubicBezTo>
                      <a:pt x="701946" y="86500"/>
                      <a:pt x="879414" y="263968"/>
                      <a:pt x="879414" y="482957"/>
                    </a:cubicBezTo>
                    <a:cubicBezTo>
                      <a:pt x="879414" y="701946"/>
                      <a:pt x="701946" y="879414"/>
                      <a:pt x="482957" y="879414"/>
                    </a:cubicBezTo>
                    <a:cubicBezTo>
                      <a:pt x="263968" y="879414"/>
                      <a:pt x="86500" y="701946"/>
                      <a:pt x="86500" y="482957"/>
                    </a:cubicBezTo>
                    <a:cubicBezTo>
                      <a:pt x="86500" y="263968"/>
                      <a:pt x="263968" y="86500"/>
                      <a:pt x="482957" y="86500"/>
                    </a:cubicBezTo>
                    <a:moveTo>
                      <a:pt x="482957" y="0"/>
                    </a:moveTo>
                    <a:cubicBezTo>
                      <a:pt x="216682" y="0"/>
                      <a:pt x="0" y="216682"/>
                      <a:pt x="0" y="482957"/>
                    </a:cubicBezTo>
                    <a:cubicBezTo>
                      <a:pt x="0" y="749232"/>
                      <a:pt x="216682" y="965914"/>
                      <a:pt x="482957" y="965914"/>
                    </a:cubicBezTo>
                    <a:cubicBezTo>
                      <a:pt x="749232" y="965914"/>
                      <a:pt x="965914" y="749232"/>
                      <a:pt x="965914" y="482957"/>
                    </a:cubicBezTo>
                    <a:cubicBezTo>
                      <a:pt x="965914" y="216682"/>
                      <a:pt x="749232" y="0"/>
                      <a:pt x="482957" y="0"/>
                    </a:cubicBezTo>
                    <a:lnTo>
                      <a:pt x="482957" y="0"/>
                    </a:lnTo>
                    <a:close/>
                  </a:path>
                </a:pathLst>
              </a:custGeom>
              <a:solidFill>
                <a:srgbClr val="BBBCBC"/>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39" name="Graphic 1100">
              <a:extLst>
                <a:ext uri="{FF2B5EF4-FFF2-40B4-BE49-F238E27FC236}">
                  <a16:creationId xmlns:a16="http://schemas.microsoft.com/office/drawing/2014/main" id="{4F5DA4CA-303D-9033-F1B0-924D5962D69E}"/>
                </a:ext>
              </a:extLst>
            </p:cNvPr>
            <p:cNvGrpSpPr>
              <a:grpSpLocks noChangeAspect="1"/>
            </p:cNvGrpSpPr>
            <p:nvPr/>
          </p:nvGrpSpPr>
          <p:grpSpPr>
            <a:xfrm>
              <a:off x="5634920" y="2976776"/>
              <a:ext cx="297238" cy="310037"/>
              <a:chOff x="5708769" y="3828162"/>
              <a:chExt cx="362312" cy="361971"/>
            </a:xfrm>
            <a:solidFill>
              <a:schemeClr val="accent1"/>
            </a:solidFill>
          </p:grpSpPr>
          <p:sp>
            <p:nvSpPr>
              <p:cNvPr id="104" name="Graphic 1100">
                <a:extLst>
                  <a:ext uri="{FF2B5EF4-FFF2-40B4-BE49-F238E27FC236}">
                    <a16:creationId xmlns:a16="http://schemas.microsoft.com/office/drawing/2014/main" id="{D0027FDE-5BE4-C5D7-BF03-D2DB780B98E6}"/>
                  </a:ext>
                </a:extLst>
              </p:cNvPr>
              <p:cNvSpPr/>
              <p:nvPr/>
            </p:nvSpPr>
            <p:spPr>
              <a:xfrm>
                <a:off x="5708769" y="3828162"/>
                <a:ext cx="362312" cy="361971"/>
              </a:xfrm>
              <a:custGeom>
                <a:avLst/>
                <a:gdLst>
                  <a:gd name="connsiteX0" fmla="*/ 181474 w 362312"/>
                  <a:gd name="connsiteY0" fmla="*/ 0 h 361971"/>
                  <a:gd name="connsiteX1" fmla="*/ 0 w 362312"/>
                  <a:gd name="connsiteY1" fmla="*/ 180667 h 361971"/>
                  <a:gd name="connsiteX2" fmla="*/ 180835 w 362312"/>
                  <a:gd name="connsiteY2" fmla="*/ 361971 h 361971"/>
                  <a:gd name="connsiteX3" fmla="*/ 362309 w 362312"/>
                  <a:gd name="connsiteY3" fmla="*/ 181305 h 361971"/>
                  <a:gd name="connsiteX4" fmla="*/ 362309 w 362312"/>
                  <a:gd name="connsiteY4" fmla="*/ 181305 h 361971"/>
                  <a:gd name="connsiteX5" fmla="*/ 181474 w 362312"/>
                  <a:gd name="connsiteY5" fmla="*/ 0 h 361971"/>
                  <a:gd name="connsiteX6" fmla="*/ 181474 w 362312"/>
                  <a:gd name="connsiteY6" fmla="*/ 349204 h 361971"/>
                  <a:gd name="connsiteX7" fmla="*/ 12780 w 362312"/>
                  <a:gd name="connsiteY7" fmla="*/ 181305 h 361971"/>
                  <a:gd name="connsiteX8" fmla="*/ 180835 w 362312"/>
                  <a:gd name="connsiteY8" fmla="*/ 12768 h 361971"/>
                  <a:gd name="connsiteX9" fmla="*/ 349529 w 362312"/>
                  <a:gd name="connsiteY9" fmla="*/ 180667 h 361971"/>
                  <a:gd name="connsiteX10" fmla="*/ 349529 w 362312"/>
                  <a:gd name="connsiteY10" fmla="*/ 180667 h 361971"/>
                  <a:gd name="connsiteX11" fmla="*/ 181474 w 362312"/>
                  <a:gd name="connsiteY11" fmla="*/ 349204 h 361971"/>
                  <a:gd name="connsiteX12" fmla="*/ 181474 w 362312"/>
                  <a:gd name="connsiteY12"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12" h="361971">
                    <a:moveTo>
                      <a:pt x="181474" y="0"/>
                    </a:moveTo>
                    <a:cubicBezTo>
                      <a:pt x="81152" y="0"/>
                      <a:pt x="0" y="81076"/>
                      <a:pt x="0" y="180667"/>
                    </a:cubicBezTo>
                    <a:cubicBezTo>
                      <a:pt x="0" y="280257"/>
                      <a:pt x="81152" y="361971"/>
                      <a:pt x="180835" y="361971"/>
                    </a:cubicBezTo>
                    <a:cubicBezTo>
                      <a:pt x="280518" y="361971"/>
                      <a:pt x="362309" y="280895"/>
                      <a:pt x="362309" y="181305"/>
                    </a:cubicBezTo>
                    <a:cubicBezTo>
                      <a:pt x="362309" y="181305"/>
                      <a:pt x="362309" y="181305"/>
                      <a:pt x="362309" y="181305"/>
                    </a:cubicBezTo>
                    <a:cubicBezTo>
                      <a:pt x="362948" y="81076"/>
                      <a:pt x="281796" y="0"/>
                      <a:pt x="181474" y="0"/>
                    </a:cubicBezTo>
                    <a:close/>
                    <a:moveTo>
                      <a:pt x="181474" y="349204"/>
                    </a:moveTo>
                    <a:cubicBezTo>
                      <a:pt x="88181" y="349204"/>
                      <a:pt x="12780" y="273873"/>
                      <a:pt x="12780" y="181305"/>
                    </a:cubicBezTo>
                    <a:cubicBezTo>
                      <a:pt x="12780" y="88099"/>
                      <a:pt x="88181" y="12768"/>
                      <a:pt x="180835" y="12768"/>
                    </a:cubicBezTo>
                    <a:cubicBezTo>
                      <a:pt x="274128" y="12768"/>
                      <a:pt x="349529" y="88099"/>
                      <a:pt x="349529" y="180667"/>
                    </a:cubicBezTo>
                    <a:cubicBezTo>
                      <a:pt x="349529" y="180667"/>
                      <a:pt x="349529" y="180667"/>
                      <a:pt x="349529" y="180667"/>
                    </a:cubicBezTo>
                    <a:cubicBezTo>
                      <a:pt x="350168" y="273873"/>
                      <a:pt x="274767" y="349204"/>
                      <a:pt x="181474" y="349204"/>
                    </a:cubicBezTo>
                    <a:lnTo>
                      <a:pt x="181474" y="349204"/>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5" name="Graphic 1100">
                <a:extLst>
                  <a:ext uri="{FF2B5EF4-FFF2-40B4-BE49-F238E27FC236}">
                    <a16:creationId xmlns:a16="http://schemas.microsoft.com/office/drawing/2014/main" id="{E8B9EAC2-FBDD-EDFA-FC0F-872F8464A5A7}"/>
                  </a:ext>
                </a:extLst>
              </p:cNvPr>
              <p:cNvSpPr/>
              <p:nvPr/>
            </p:nvSpPr>
            <p:spPr>
              <a:xfrm>
                <a:off x="5804619" y="3900301"/>
                <a:ext cx="160484" cy="218970"/>
              </a:xfrm>
              <a:custGeom>
                <a:avLst/>
                <a:gdLst>
                  <a:gd name="connsiteX0" fmla="*/ 153997 w 160484"/>
                  <a:gd name="connsiteY0" fmla="*/ 185774 h 218970"/>
                  <a:gd name="connsiteX1" fmla="*/ 147607 w 160484"/>
                  <a:gd name="connsiteY1" fmla="*/ 192158 h 218970"/>
                  <a:gd name="connsiteX2" fmla="*/ 147607 w 160484"/>
                  <a:gd name="connsiteY2" fmla="*/ 205564 h 218970"/>
                  <a:gd name="connsiteX3" fmla="*/ 12780 w 160484"/>
                  <a:gd name="connsiteY3" fmla="*/ 205564 h 218970"/>
                  <a:gd name="connsiteX4" fmla="*/ 12780 w 160484"/>
                  <a:gd name="connsiteY4" fmla="*/ 12129 h 218970"/>
                  <a:gd name="connsiteX5" fmla="*/ 104156 w 160484"/>
                  <a:gd name="connsiteY5" fmla="*/ 12129 h 218970"/>
                  <a:gd name="connsiteX6" fmla="*/ 104156 w 160484"/>
                  <a:gd name="connsiteY6" fmla="*/ 49157 h 218970"/>
                  <a:gd name="connsiteX7" fmla="*/ 110546 w 160484"/>
                  <a:gd name="connsiteY7" fmla="*/ 55541 h 218970"/>
                  <a:gd name="connsiteX8" fmla="*/ 147607 w 160484"/>
                  <a:gd name="connsiteY8" fmla="*/ 55541 h 218970"/>
                  <a:gd name="connsiteX9" fmla="*/ 147607 w 160484"/>
                  <a:gd name="connsiteY9" fmla="*/ 70862 h 218970"/>
                  <a:gd name="connsiteX10" fmla="*/ 153997 w 160484"/>
                  <a:gd name="connsiteY10" fmla="*/ 77246 h 218970"/>
                  <a:gd name="connsiteX11" fmla="*/ 160387 w 160484"/>
                  <a:gd name="connsiteY11" fmla="*/ 70862 h 218970"/>
                  <a:gd name="connsiteX12" fmla="*/ 160387 w 160484"/>
                  <a:gd name="connsiteY12" fmla="*/ 49157 h 218970"/>
                  <a:gd name="connsiteX13" fmla="*/ 159748 w 160484"/>
                  <a:gd name="connsiteY13" fmla="*/ 46603 h 218970"/>
                  <a:gd name="connsiteX14" fmla="*/ 158470 w 160484"/>
                  <a:gd name="connsiteY14" fmla="*/ 44688 h 218970"/>
                  <a:gd name="connsiteX15" fmla="*/ 115019 w 160484"/>
                  <a:gd name="connsiteY15" fmla="*/ 1277 h 218970"/>
                  <a:gd name="connsiteX16" fmla="*/ 113102 w 160484"/>
                  <a:gd name="connsiteY16" fmla="*/ 0 h 218970"/>
                  <a:gd name="connsiteX17" fmla="*/ 111185 w 160484"/>
                  <a:gd name="connsiteY17" fmla="*/ 0 h 218970"/>
                  <a:gd name="connsiteX18" fmla="*/ 110546 w 160484"/>
                  <a:gd name="connsiteY18" fmla="*/ 0 h 218970"/>
                  <a:gd name="connsiteX19" fmla="*/ 6390 w 160484"/>
                  <a:gd name="connsiteY19" fmla="*/ 0 h 218970"/>
                  <a:gd name="connsiteX20" fmla="*/ 0 w 160484"/>
                  <a:gd name="connsiteY20" fmla="*/ 6384 h 218970"/>
                  <a:gd name="connsiteX21" fmla="*/ 0 w 160484"/>
                  <a:gd name="connsiteY21" fmla="*/ 212587 h 218970"/>
                  <a:gd name="connsiteX22" fmla="*/ 6390 w 160484"/>
                  <a:gd name="connsiteY22" fmla="*/ 218971 h 218970"/>
                  <a:gd name="connsiteX23" fmla="*/ 153997 w 160484"/>
                  <a:gd name="connsiteY23" fmla="*/ 218971 h 218970"/>
                  <a:gd name="connsiteX24" fmla="*/ 160387 w 160484"/>
                  <a:gd name="connsiteY24" fmla="*/ 212587 h 218970"/>
                  <a:gd name="connsiteX25" fmla="*/ 160387 w 160484"/>
                  <a:gd name="connsiteY25" fmla="*/ 192796 h 218970"/>
                  <a:gd name="connsiteX26" fmla="*/ 153997 w 160484"/>
                  <a:gd name="connsiteY26" fmla="*/ 185774 h 218970"/>
                  <a:gd name="connsiteX27" fmla="*/ 153997 w 160484"/>
                  <a:gd name="connsiteY27" fmla="*/ 185774 h 218970"/>
                  <a:gd name="connsiteX28" fmla="*/ 117575 w 160484"/>
                  <a:gd name="connsiteY28" fmla="*/ 21067 h 218970"/>
                  <a:gd name="connsiteX29" fmla="*/ 139301 w 160484"/>
                  <a:gd name="connsiteY29" fmla="*/ 42773 h 218970"/>
                  <a:gd name="connsiteX30" fmla="*/ 117575 w 160484"/>
                  <a:gd name="connsiteY30" fmla="*/ 42773 h 218970"/>
                  <a:gd name="connsiteX31" fmla="*/ 117575 w 160484"/>
                  <a:gd name="connsiteY31" fmla="*/ 21067 h 21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0484" h="218970">
                    <a:moveTo>
                      <a:pt x="153997" y="185774"/>
                    </a:moveTo>
                    <a:cubicBezTo>
                      <a:pt x="150164" y="185774"/>
                      <a:pt x="147607" y="188327"/>
                      <a:pt x="147607" y="192158"/>
                    </a:cubicBezTo>
                    <a:lnTo>
                      <a:pt x="147607" y="205564"/>
                    </a:lnTo>
                    <a:lnTo>
                      <a:pt x="12780" y="205564"/>
                    </a:lnTo>
                    <a:lnTo>
                      <a:pt x="12780" y="12129"/>
                    </a:lnTo>
                    <a:lnTo>
                      <a:pt x="104156" y="12129"/>
                    </a:lnTo>
                    <a:lnTo>
                      <a:pt x="104156" y="49157"/>
                    </a:lnTo>
                    <a:cubicBezTo>
                      <a:pt x="104156" y="52987"/>
                      <a:pt x="106712" y="55541"/>
                      <a:pt x="110546" y="55541"/>
                    </a:cubicBezTo>
                    <a:lnTo>
                      <a:pt x="147607" y="55541"/>
                    </a:lnTo>
                    <a:lnTo>
                      <a:pt x="147607" y="70862"/>
                    </a:lnTo>
                    <a:cubicBezTo>
                      <a:pt x="147607" y="74693"/>
                      <a:pt x="150164" y="77246"/>
                      <a:pt x="153997" y="77246"/>
                    </a:cubicBezTo>
                    <a:cubicBezTo>
                      <a:pt x="157831" y="77246"/>
                      <a:pt x="160387" y="74693"/>
                      <a:pt x="160387" y="70862"/>
                    </a:cubicBezTo>
                    <a:lnTo>
                      <a:pt x="160387" y="49157"/>
                    </a:lnTo>
                    <a:cubicBezTo>
                      <a:pt x="160387" y="48518"/>
                      <a:pt x="160387" y="47241"/>
                      <a:pt x="159748" y="46603"/>
                    </a:cubicBezTo>
                    <a:cubicBezTo>
                      <a:pt x="159109" y="45965"/>
                      <a:pt x="159109" y="45326"/>
                      <a:pt x="158470" y="44688"/>
                    </a:cubicBezTo>
                    <a:lnTo>
                      <a:pt x="115019" y="1277"/>
                    </a:lnTo>
                    <a:cubicBezTo>
                      <a:pt x="114380" y="638"/>
                      <a:pt x="113741" y="0"/>
                      <a:pt x="113102" y="0"/>
                    </a:cubicBezTo>
                    <a:cubicBezTo>
                      <a:pt x="112463" y="0"/>
                      <a:pt x="111824" y="0"/>
                      <a:pt x="111185" y="0"/>
                    </a:cubicBezTo>
                    <a:lnTo>
                      <a:pt x="110546" y="0"/>
                    </a:lnTo>
                    <a:lnTo>
                      <a:pt x="6390" y="0"/>
                    </a:lnTo>
                    <a:cubicBezTo>
                      <a:pt x="2556" y="0"/>
                      <a:pt x="0" y="2553"/>
                      <a:pt x="0" y="6384"/>
                    </a:cubicBezTo>
                    <a:lnTo>
                      <a:pt x="0" y="212587"/>
                    </a:lnTo>
                    <a:cubicBezTo>
                      <a:pt x="0" y="216417"/>
                      <a:pt x="2556" y="218971"/>
                      <a:pt x="6390" y="218971"/>
                    </a:cubicBezTo>
                    <a:lnTo>
                      <a:pt x="153997" y="218971"/>
                    </a:lnTo>
                    <a:cubicBezTo>
                      <a:pt x="157831" y="218971"/>
                      <a:pt x="160387" y="216417"/>
                      <a:pt x="160387" y="212587"/>
                    </a:cubicBezTo>
                    <a:lnTo>
                      <a:pt x="160387" y="192796"/>
                    </a:lnTo>
                    <a:cubicBezTo>
                      <a:pt x="161026" y="188966"/>
                      <a:pt x="158470" y="185774"/>
                      <a:pt x="153997" y="185774"/>
                    </a:cubicBezTo>
                    <a:cubicBezTo>
                      <a:pt x="154636" y="185774"/>
                      <a:pt x="154636" y="185774"/>
                      <a:pt x="153997" y="185774"/>
                    </a:cubicBezTo>
                    <a:close/>
                    <a:moveTo>
                      <a:pt x="117575" y="21067"/>
                    </a:moveTo>
                    <a:lnTo>
                      <a:pt x="139301" y="42773"/>
                    </a:lnTo>
                    <a:lnTo>
                      <a:pt x="117575" y="42773"/>
                    </a:lnTo>
                    <a:lnTo>
                      <a:pt x="117575" y="21067"/>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6" name="Graphic 1100">
                <a:extLst>
                  <a:ext uri="{FF2B5EF4-FFF2-40B4-BE49-F238E27FC236}">
                    <a16:creationId xmlns:a16="http://schemas.microsoft.com/office/drawing/2014/main" id="{4949674A-29A6-4AA0-2C1A-7DD4D9BD9EF1}"/>
                  </a:ext>
                </a:extLst>
              </p:cNvPr>
              <p:cNvSpPr/>
              <p:nvPr/>
            </p:nvSpPr>
            <p:spPr>
              <a:xfrm>
                <a:off x="5833373" y="3980100"/>
                <a:ext cx="158522" cy="104058"/>
              </a:xfrm>
              <a:custGeom>
                <a:avLst/>
                <a:gdLst>
                  <a:gd name="connsiteX0" fmla="*/ 104156 w 158522"/>
                  <a:gd name="connsiteY0" fmla="*/ 638 h 104058"/>
                  <a:gd name="connsiteX1" fmla="*/ 89459 w 158522"/>
                  <a:gd name="connsiteY1" fmla="*/ 2553 h 104058"/>
                  <a:gd name="connsiteX2" fmla="*/ 88820 w 158522"/>
                  <a:gd name="connsiteY2" fmla="*/ 2553 h 104058"/>
                  <a:gd name="connsiteX3" fmla="*/ 6390 w 158522"/>
                  <a:gd name="connsiteY3" fmla="*/ 2553 h 104058"/>
                  <a:gd name="connsiteX4" fmla="*/ 0 w 158522"/>
                  <a:gd name="connsiteY4" fmla="*/ 8937 h 104058"/>
                  <a:gd name="connsiteX5" fmla="*/ 6390 w 158522"/>
                  <a:gd name="connsiteY5" fmla="*/ 15321 h 104058"/>
                  <a:gd name="connsiteX6" fmla="*/ 68372 w 158522"/>
                  <a:gd name="connsiteY6" fmla="*/ 15321 h 104058"/>
                  <a:gd name="connsiteX7" fmla="*/ 56870 w 158522"/>
                  <a:gd name="connsiteY7" fmla="*/ 31920 h 104058"/>
                  <a:gd name="connsiteX8" fmla="*/ 6390 w 158522"/>
                  <a:gd name="connsiteY8" fmla="*/ 31920 h 104058"/>
                  <a:gd name="connsiteX9" fmla="*/ 0 w 158522"/>
                  <a:gd name="connsiteY9" fmla="*/ 38304 h 104058"/>
                  <a:gd name="connsiteX10" fmla="*/ 6390 w 158522"/>
                  <a:gd name="connsiteY10" fmla="*/ 44688 h 104058"/>
                  <a:gd name="connsiteX11" fmla="*/ 53036 w 158522"/>
                  <a:gd name="connsiteY11" fmla="*/ 44688 h 104058"/>
                  <a:gd name="connsiteX12" fmla="*/ 52397 w 158522"/>
                  <a:gd name="connsiteY12" fmla="*/ 52349 h 104058"/>
                  <a:gd name="connsiteX13" fmla="*/ 53675 w 158522"/>
                  <a:gd name="connsiteY13" fmla="*/ 61925 h 104058"/>
                  <a:gd name="connsiteX14" fmla="*/ 6390 w 158522"/>
                  <a:gd name="connsiteY14" fmla="*/ 61925 h 104058"/>
                  <a:gd name="connsiteX15" fmla="*/ 0 w 158522"/>
                  <a:gd name="connsiteY15" fmla="*/ 68309 h 104058"/>
                  <a:gd name="connsiteX16" fmla="*/ 6390 w 158522"/>
                  <a:gd name="connsiteY16" fmla="*/ 74693 h 104058"/>
                  <a:gd name="connsiteX17" fmla="*/ 58148 w 158522"/>
                  <a:gd name="connsiteY17" fmla="*/ 74693 h 104058"/>
                  <a:gd name="connsiteX18" fmla="*/ 71567 w 158522"/>
                  <a:gd name="connsiteY18" fmla="*/ 91291 h 104058"/>
                  <a:gd name="connsiteX19" fmla="*/ 7029 w 158522"/>
                  <a:gd name="connsiteY19" fmla="*/ 91291 h 104058"/>
                  <a:gd name="connsiteX20" fmla="*/ 639 w 158522"/>
                  <a:gd name="connsiteY20" fmla="*/ 97675 h 104058"/>
                  <a:gd name="connsiteX21" fmla="*/ 7029 w 158522"/>
                  <a:gd name="connsiteY21" fmla="*/ 104059 h 104058"/>
                  <a:gd name="connsiteX22" fmla="*/ 101600 w 158522"/>
                  <a:gd name="connsiteY22" fmla="*/ 104059 h 104058"/>
                  <a:gd name="connsiteX23" fmla="*/ 104156 w 158522"/>
                  <a:gd name="connsiteY23" fmla="*/ 103421 h 104058"/>
                  <a:gd name="connsiteX24" fmla="*/ 104795 w 158522"/>
                  <a:gd name="connsiteY24" fmla="*/ 103421 h 104058"/>
                  <a:gd name="connsiteX25" fmla="*/ 158470 w 158522"/>
                  <a:gd name="connsiteY25" fmla="*/ 53625 h 104058"/>
                  <a:gd name="connsiteX26" fmla="*/ 108629 w 158522"/>
                  <a:gd name="connsiteY26" fmla="*/ 0 h 104058"/>
                  <a:gd name="connsiteX27" fmla="*/ 104156 w 158522"/>
                  <a:gd name="connsiteY27" fmla="*/ 638 h 104058"/>
                  <a:gd name="connsiteX28" fmla="*/ 104156 w 158522"/>
                  <a:gd name="connsiteY28" fmla="*/ 638 h 104058"/>
                  <a:gd name="connsiteX29" fmla="*/ 104156 w 158522"/>
                  <a:gd name="connsiteY29" fmla="*/ 90653 h 104058"/>
                  <a:gd name="connsiteX30" fmla="*/ 65177 w 158522"/>
                  <a:gd name="connsiteY30" fmla="*/ 51710 h 104058"/>
                  <a:gd name="connsiteX31" fmla="*/ 104156 w 158522"/>
                  <a:gd name="connsiteY31" fmla="*/ 12768 h 104058"/>
                  <a:gd name="connsiteX32" fmla="*/ 143134 w 158522"/>
                  <a:gd name="connsiteY32" fmla="*/ 51710 h 104058"/>
                  <a:gd name="connsiteX33" fmla="*/ 104156 w 158522"/>
                  <a:gd name="connsiteY33" fmla="*/ 90653 h 104058"/>
                  <a:gd name="connsiteX34" fmla="*/ 104156 w 158522"/>
                  <a:gd name="connsiteY34" fmla="*/ 90653 h 10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8522" h="104058">
                    <a:moveTo>
                      <a:pt x="104156" y="638"/>
                    </a:moveTo>
                    <a:cubicBezTo>
                      <a:pt x="99044" y="638"/>
                      <a:pt x="93932" y="1277"/>
                      <a:pt x="89459" y="2553"/>
                    </a:cubicBezTo>
                    <a:lnTo>
                      <a:pt x="88820" y="2553"/>
                    </a:lnTo>
                    <a:lnTo>
                      <a:pt x="6390" y="2553"/>
                    </a:lnTo>
                    <a:cubicBezTo>
                      <a:pt x="2556" y="2553"/>
                      <a:pt x="0" y="5107"/>
                      <a:pt x="0" y="8937"/>
                    </a:cubicBezTo>
                    <a:cubicBezTo>
                      <a:pt x="0" y="12768"/>
                      <a:pt x="2556" y="15321"/>
                      <a:pt x="6390" y="15321"/>
                    </a:cubicBezTo>
                    <a:lnTo>
                      <a:pt x="68372" y="15321"/>
                    </a:lnTo>
                    <a:cubicBezTo>
                      <a:pt x="63260" y="19790"/>
                      <a:pt x="60065" y="25536"/>
                      <a:pt x="56870" y="31920"/>
                    </a:cubicBezTo>
                    <a:lnTo>
                      <a:pt x="6390" y="31920"/>
                    </a:lnTo>
                    <a:cubicBezTo>
                      <a:pt x="2556" y="31920"/>
                      <a:pt x="0" y="34473"/>
                      <a:pt x="0" y="38304"/>
                    </a:cubicBezTo>
                    <a:cubicBezTo>
                      <a:pt x="0" y="42134"/>
                      <a:pt x="2556" y="44688"/>
                      <a:pt x="6390" y="44688"/>
                    </a:cubicBezTo>
                    <a:lnTo>
                      <a:pt x="53036" y="44688"/>
                    </a:lnTo>
                    <a:cubicBezTo>
                      <a:pt x="52397" y="47241"/>
                      <a:pt x="52397" y="49795"/>
                      <a:pt x="52397" y="52349"/>
                    </a:cubicBezTo>
                    <a:cubicBezTo>
                      <a:pt x="52397" y="55541"/>
                      <a:pt x="52397" y="58733"/>
                      <a:pt x="53675" y="61925"/>
                    </a:cubicBezTo>
                    <a:lnTo>
                      <a:pt x="6390" y="61925"/>
                    </a:lnTo>
                    <a:cubicBezTo>
                      <a:pt x="2556" y="61925"/>
                      <a:pt x="0" y="64478"/>
                      <a:pt x="0" y="68309"/>
                    </a:cubicBezTo>
                    <a:cubicBezTo>
                      <a:pt x="0" y="72139"/>
                      <a:pt x="2556" y="74693"/>
                      <a:pt x="6390" y="74693"/>
                    </a:cubicBezTo>
                    <a:lnTo>
                      <a:pt x="58148" y="74693"/>
                    </a:lnTo>
                    <a:cubicBezTo>
                      <a:pt x="61343" y="81077"/>
                      <a:pt x="65816" y="86822"/>
                      <a:pt x="71567" y="91291"/>
                    </a:cubicBezTo>
                    <a:lnTo>
                      <a:pt x="7029" y="91291"/>
                    </a:lnTo>
                    <a:cubicBezTo>
                      <a:pt x="3195" y="91291"/>
                      <a:pt x="639" y="93845"/>
                      <a:pt x="639" y="97675"/>
                    </a:cubicBezTo>
                    <a:cubicBezTo>
                      <a:pt x="639" y="101505"/>
                      <a:pt x="3195" y="104059"/>
                      <a:pt x="7029" y="104059"/>
                    </a:cubicBezTo>
                    <a:lnTo>
                      <a:pt x="101600" y="104059"/>
                    </a:lnTo>
                    <a:cubicBezTo>
                      <a:pt x="102239" y="104059"/>
                      <a:pt x="103517" y="104059"/>
                      <a:pt x="104156" y="103421"/>
                    </a:cubicBezTo>
                    <a:lnTo>
                      <a:pt x="104795" y="103421"/>
                    </a:lnTo>
                    <a:cubicBezTo>
                      <a:pt x="133549" y="104697"/>
                      <a:pt x="157192" y="82353"/>
                      <a:pt x="158470" y="53625"/>
                    </a:cubicBezTo>
                    <a:cubicBezTo>
                      <a:pt x="159748" y="24897"/>
                      <a:pt x="137384" y="1277"/>
                      <a:pt x="108629" y="0"/>
                    </a:cubicBezTo>
                    <a:cubicBezTo>
                      <a:pt x="106712" y="638"/>
                      <a:pt x="105434" y="638"/>
                      <a:pt x="104156" y="638"/>
                    </a:cubicBezTo>
                    <a:lnTo>
                      <a:pt x="104156" y="638"/>
                    </a:lnTo>
                    <a:close/>
                    <a:moveTo>
                      <a:pt x="104156" y="90653"/>
                    </a:moveTo>
                    <a:cubicBezTo>
                      <a:pt x="82430" y="90653"/>
                      <a:pt x="65177" y="73416"/>
                      <a:pt x="65177" y="51710"/>
                    </a:cubicBezTo>
                    <a:cubicBezTo>
                      <a:pt x="65177" y="30005"/>
                      <a:pt x="82430" y="12768"/>
                      <a:pt x="104156" y="12768"/>
                    </a:cubicBezTo>
                    <a:cubicBezTo>
                      <a:pt x="125881" y="12768"/>
                      <a:pt x="143134" y="30005"/>
                      <a:pt x="143134" y="51710"/>
                    </a:cubicBezTo>
                    <a:cubicBezTo>
                      <a:pt x="143134" y="73416"/>
                      <a:pt x="125243" y="90653"/>
                      <a:pt x="104156" y="90653"/>
                    </a:cubicBezTo>
                    <a:lnTo>
                      <a:pt x="104156" y="90653"/>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7" name="Graphic 1100">
                <a:extLst>
                  <a:ext uri="{FF2B5EF4-FFF2-40B4-BE49-F238E27FC236}">
                    <a16:creationId xmlns:a16="http://schemas.microsoft.com/office/drawing/2014/main" id="{499C9E02-9626-C627-657A-1E43A5DA6844}"/>
                  </a:ext>
                </a:extLst>
              </p:cNvPr>
              <p:cNvSpPr/>
              <p:nvPr/>
            </p:nvSpPr>
            <p:spPr>
              <a:xfrm>
                <a:off x="5910052" y="4008828"/>
                <a:ext cx="54953" cy="44688"/>
              </a:xfrm>
              <a:custGeom>
                <a:avLst/>
                <a:gdLst>
                  <a:gd name="connsiteX0" fmla="*/ 44091 w 54953"/>
                  <a:gd name="connsiteY0" fmla="*/ 1915 h 44688"/>
                  <a:gd name="connsiteX1" fmla="*/ 17892 w 54953"/>
                  <a:gd name="connsiteY1" fmla="*/ 28728 h 44688"/>
                  <a:gd name="connsiteX2" fmla="*/ 10863 w 54953"/>
                  <a:gd name="connsiteY2" fmla="*/ 21706 h 44688"/>
                  <a:gd name="connsiteX3" fmla="*/ 1917 w 54953"/>
                  <a:gd name="connsiteY3" fmla="*/ 21706 h 44688"/>
                  <a:gd name="connsiteX4" fmla="*/ 1917 w 54953"/>
                  <a:gd name="connsiteY4" fmla="*/ 30643 h 44688"/>
                  <a:gd name="connsiteX5" fmla="*/ 13419 w 54953"/>
                  <a:gd name="connsiteY5" fmla="*/ 42773 h 44688"/>
                  <a:gd name="connsiteX6" fmla="*/ 17892 w 54953"/>
                  <a:gd name="connsiteY6" fmla="*/ 44688 h 44688"/>
                  <a:gd name="connsiteX7" fmla="*/ 22365 w 54953"/>
                  <a:gd name="connsiteY7" fmla="*/ 42773 h 44688"/>
                  <a:gd name="connsiteX8" fmla="*/ 53037 w 54953"/>
                  <a:gd name="connsiteY8" fmla="*/ 10853 h 44688"/>
                  <a:gd name="connsiteX9" fmla="*/ 53037 w 54953"/>
                  <a:gd name="connsiteY9" fmla="*/ 1915 h 44688"/>
                  <a:gd name="connsiteX10" fmla="*/ 53037 w 54953"/>
                  <a:gd name="connsiteY10" fmla="*/ 1915 h 44688"/>
                  <a:gd name="connsiteX11" fmla="*/ 44091 w 54953"/>
                  <a:gd name="connsiteY11" fmla="*/ 1915 h 44688"/>
                  <a:gd name="connsiteX12" fmla="*/ 44091 w 54953"/>
                  <a:gd name="connsiteY12" fmla="*/ 1915 h 4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53" h="44688">
                    <a:moveTo>
                      <a:pt x="44091" y="1915"/>
                    </a:moveTo>
                    <a:lnTo>
                      <a:pt x="17892" y="28728"/>
                    </a:lnTo>
                    <a:lnTo>
                      <a:pt x="10863" y="21706"/>
                    </a:lnTo>
                    <a:cubicBezTo>
                      <a:pt x="8307" y="19152"/>
                      <a:pt x="4473" y="19152"/>
                      <a:pt x="1917" y="21706"/>
                    </a:cubicBezTo>
                    <a:cubicBezTo>
                      <a:pt x="-639" y="24259"/>
                      <a:pt x="-639" y="28089"/>
                      <a:pt x="1917" y="30643"/>
                    </a:cubicBezTo>
                    <a:lnTo>
                      <a:pt x="13419" y="42773"/>
                    </a:lnTo>
                    <a:cubicBezTo>
                      <a:pt x="14697" y="44049"/>
                      <a:pt x="15975" y="44688"/>
                      <a:pt x="17892" y="44688"/>
                    </a:cubicBezTo>
                    <a:cubicBezTo>
                      <a:pt x="19809" y="44688"/>
                      <a:pt x="21087" y="44049"/>
                      <a:pt x="22365" y="42773"/>
                    </a:cubicBezTo>
                    <a:lnTo>
                      <a:pt x="53037" y="10853"/>
                    </a:lnTo>
                    <a:cubicBezTo>
                      <a:pt x="55592" y="8299"/>
                      <a:pt x="55592" y="4469"/>
                      <a:pt x="53037" y="1915"/>
                    </a:cubicBezTo>
                    <a:cubicBezTo>
                      <a:pt x="53037" y="1915"/>
                      <a:pt x="53037" y="1915"/>
                      <a:pt x="53037" y="1915"/>
                    </a:cubicBezTo>
                    <a:cubicBezTo>
                      <a:pt x="51120" y="-638"/>
                      <a:pt x="47285" y="-638"/>
                      <a:pt x="44091" y="1915"/>
                    </a:cubicBezTo>
                    <a:cubicBezTo>
                      <a:pt x="44091" y="1915"/>
                      <a:pt x="44091" y="1915"/>
                      <a:pt x="44091" y="1915"/>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40" name="Graphic 69">
              <a:extLst>
                <a:ext uri="{FF2B5EF4-FFF2-40B4-BE49-F238E27FC236}">
                  <a16:creationId xmlns:a16="http://schemas.microsoft.com/office/drawing/2014/main" id="{14CDFC37-CDD0-7D4C-414C-5649EB5E3867}"/>
                </a:ext>
              </a:extLst>
            </p:cNvPr>
            <p:cNvGrpSpPr/>
            <p:nvPr/>
          </p:nvGrpSpPr>
          <p:grpSpPr>
            <a:xfrm>
              <a:off x="6137226" y="4285727"/>
              <a:ext cx="625488" cy="625488"/>
              <a:chOff x="5492460" y="935925"/>
              <a:chExt cx="965914" cy="965914"/>
            </a:xfrm>
          </p:grpSpPr>
          <p:sp>
            <p:nvSpPr>
              <p:cNvPr id="102" name="Freeform: Shape 407">
                <a:extLst>
                  <a:ext uri="{FF2B5EF4-FFF2-40B4-BE49-F238E27FC236}">
                    <a16:creationId xmlns:a16="http://schemas.microsoft.com/office/drawing/2014/main" id="{B5787CF9-A45C-A103-05E1-F95AB2DDF278}"/>
                  </a:ext>
                </a:extLst>
              </p:cNvPr>
              <p:cNvSpPr/>
              <p:nvPr/>
            </p:nvSpPr>
            <p:spPr>
              <a:xfrm>
                <a:off x="5578960" y="1022425"/>
                <a:ext cx="792914" cy="792914"/>
              </a:xfrm>
              <a:custGeom>
                <a:avLst/>
                <a:gdLst>
                  <a:gd name="connsiteX0" fmla="*/ 792915 w 792914"/>
                  <a:gd name="connsiteY0" fmla="*/ 396457 h 792914"/>
                  <a:gd name="connsiteX1" fmla="*/ 396457 w 792914"/>
                  <a:gd name="connsiteY1" fmla="*/ 792915 h 792914"/>
                  <a:gd name="connsiteX2" fmla="*/ 0 w 792914"/>
                  <a:gd name="connsiteY2" fmla="*/ 396457 h 792914"/>
                  <a:gd name="connsiteX3" fmla="*/ 396457 w 792914"/>
                  <a:gd name="connsiteY3" fmla="*/ 0 h 792914"/>
                  <a:gd name="connsiteX4" fmla="*/ 792915 w 792914"/>
                  <a:gd name="connsiteY4" fmla="*/ 396457 h 79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14" h="792914">
                    <a:moveTo>
                      <a:pt x="792915" y="396457"/>
                    </a:moveTo>
                    <a:cubicBezTo>
                      <a:pt x="792915" y="615415"/>
                      <a:pt x="615415" y="792915"/>
                      <a:pt x="396457" y="792915"/>
                    </a:cubicBezTo>
                    <a:cubicBezTo>
                      <a:pt x="177500" y="792915"/>
                      <a:pt x="0" y="615415"/>
                      <a:pt x="0" y="396457"/>
                    </a:cubicBezTo>
                    <a:cubicBezTo>
                      <a:pt x="0" y="177500"/>
                      <a:pt x="177500" y="0"/>
                      <a:pt x="396457" y="0"/>
                    </a:cubicBezTo>
                    <a:cubicBezTo>
                      <a:pt x="615415" y="0"/>
                      <a:pt x="792915" y="177500"/>
                      <a:pt x="792915" y="396457"/>
                    </a:cubicBezTo>
                    <a:close/>
                  </a:path>
                </a:pathLst>
              </a:custGeom>
              <a:solidFill>
                <a:srgbClr val="FFFFFF"/>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3" name="Freeform: Shape 408">
                <a:extLst>
                  <a:ext uri="{FF2B5EF4-FFF2-40B4-BE49-F238E27FC236}">
                    <a16:creationId xmlns:a16="http://schemas.microsoft.com/office/drawing/2014/main" id="{53766B7E-F0B8-3BD2-04EF-124F4F5EE4AA}"/>
                  </a:ext>
                </a:extLst>
              </p:cNvPr>
              <p:cNvSpPr/>
              <p:nvPr/>
            </p:nvSpPr>
            <p:spPr>
              <a:xfrm>
                <a:off x="5492460" y="935925"/>
                <a:ext cx="965914" cy="965914"/>
              </a:xfrm>
              <a:custGeom>
                <a:avLst/>
                <a:gdLst>
                  <a:gd name="connsiteX0" fmla="*/ 482957 w 965914"/>
                  <a:gd name="connsiteY0" fmla="*/ 86500 h 965914"/>
                  <a:gd name="connsiteX1" fmla="*/ 879414 w 965914"/>
                  <a:gd name="connsiteY1" fmla="*/ 482957 h 965914"/>
                  <a:gd name="connsiteX2" fmla="*/ 482957 w 965914"/>
                  <a:gd name="connsiteY2" fmla="*/ 879414 h 965914"/>
                  <a:gd name="connsiteX3" fmla="*/ 86500 w 965914"/>
                  <a:gd name="connsiteY3" fmla="*/ 482957 h 965914"/>
                  <a:gd name="connsiteX4" fmla="*/ 482957 w 965914"/>
                  <a:gd name="connsiteY4" fmla="*/ 86500 h 965914"/>
                  <a:gd name="connsiteX5" fmla="*/ 482957 w 965914"/>
                  <a:gd name="connsiteY5" fmla="*/ 0 h 965914"/>
                  <a:gd name="connsiteX6" fmla="*/ 0 w 965914"/>
                  <a:gd name="connsiteY6" fmla="*/ 482957 h 965914"/>
                  <a:gd name="connsiteX7" fmla="*/ 482957 w 965914"/>
                  <a:gd name="connsiteY7" fmla="*/ 965914 h 965914"/>
                  <a:gd name="connsiteX8" fmla="*/ 965914 w 965914"/>
                  <a:gd name="connsiteY8" fmla="*/ 482957 h 965914"/>
                  <a:gd name="connsiteX9" fmla="*/ 482957 w 965914"/>
                  <a:gd name="connsiteY9" fmla="*/ 0 h 965914"/>
                  <a:gd name="connsiteX10" fmla="*/ 482957 w 965914"/>
                  <a:gd name="connsiteY10" fmla="*/ 0 h 96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914" h="965914">
                    <a:moveTo>
                      <a:pt x="482957" y="86500"/>
                    </a:moveTo>
                    <a:cubicBezTo>
                      <a:pt x="701946" y="86500"/>
                      <a:pt x="879414" y="263968"/>
                      <a:pt x="879414" y="482957"/>
                    </a:cubicBezTo>
                    <a:cubicBezTo>
                      <a:pt x="879414" y="701946"/>
                      <a:pt x="701946" y="879414"/>
                      <a:pt x="482957" y="879414"/>
                    </a:cubicBezTo>
                    <a:cubicBezTo>
                      <a:pt x="263968" y="879414"/>
                      <a:pt x="86500" y="701946"/>
                      <a:pt x="86500" y="482957"/>
                    </a:cubicBezTo>
                    <a:cubicBezTo>
                      <a:pt x="86500" y="263968"/>
                      <a:pt x="263968" y="86500"/>
                      <a:pt x="482957" y="86500"/>
                    </a:cubicBezTo>
                    <a:moveTo>
                      <a:pt x="482957" y="0"/>
                    </a:moveTo>
                    <a:cubicBezTo>
                      <a:pt x="216682" y="0"/>
                      <a:pt x="0" y="216682"/>
                      <a:pt x="0" y="482957"/>
                    </a:cubicBezTo>
                    <a:cubicBezTo>
                      <a:pt x="0" y="749232"/>
                      <a:pt x="216682" y="965914"/>
                      <a:pt x="482957" y="965914"/>
                    </a:cubicBezTo>
                    <a:cubicBezTo>
                      <a:pt x="749232" y="965914"/>
                      <a:pt x="965914" y="749232"/>
                      <a:pt x="965914" y="482957"/>
                    </a:cubicBezTo>
                    <a:cubicBezTo>
                      <a:pt x="965914" y="216682"/>
                      <a:pt x="749232" y="0"/>
                      <a:pt x="482957" y="0"/>
                    </a:cubicBezTo>
                    <a:lnTo>
                      <a:pt x="482957" y="0"/>
                    </a:lnTo>
                    <a:close/>
                  </a:path>
                </a:pathLst>
              </a:custGeom>
              <a:solidFill>
                <a:srgbClr val="BBBCBC"/>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41" name="Group 40">
              <a:extLst>
                <a:ext uri="{FF2B5EF4-FFF2-40B4-BE49-F238E27FC236}">
                  <a16:creationId xmlns:a16="http://schemas.microsoft.com/office/drawing/2014/main" id="{51716276-044C-2640-5FB3-5CA11603C56C}"/>
                </a:ext>
              </a:extLst>
            </p:cNvPr>
            <p:cNvGrpSpPr/>
            <p:nvPr/>
          </p:nvGrpSpPr>
          <p:grpSpPr>
            <a:xfrm>
              <a:off x="6301210" y="4443452"/>
              <a:ext cx="297520" cy="310037"/>
              <a:chOff x="6301210" y="4443452"/>
              <a:chExt cx="297520" cy="310037"/>
            </a:xfrm>
            <a:solidFill>
              <a:schemeClr val="accent1"/>
            </a:solidFill>
          </p:grpSpPr>
          <p:sp>
            <p:nvSpPr>
              <p:cNvPr id="95" name="Graphic 4">
                <a:extLst>
                  <a:ext uri="{FF2B5EF4-FFF2-40B4-BE49-F238E27FC236}">
                    <a16:creationId xmlns:a16="http://schemas.microsoft.com/office/drawing/2014/main" id="{D0950F94-C5BB-819E-2DD3-49887ECDBC3E}"/>
                  </a:ext>
                </a:extLst>
              </p:cNvPr>
              <p:cNvSpPr/>
              <p:nvPr/>
            </p:nvSpPr>
            <p:spPr>
              <a:xfrm>
                <a:off x="6301210" y="4443452"/>
                <a:ext cx="297520" cy="310037"/>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09 w 362313"/>
                  <a:gd name="connsiteY3" fmla="*/ 181305 h 361971"/>
                  <a:gd name="connsiteX4" fmla="*/ 362309 w 362313"/>
                  <a:gd name="connsiteY4" fmla="*/ 181305 h 361971"/>
                  <a:gd name="connsiteX5" fmla="*/ 181474 w 362313"/>
                  <a:gd name="connsiteY5" fmla="*/ 0 h 361971"/>
                  <a:gd name="connsiteX6" fmla="*/ 181474 w 362313"/>
                  <a:gd name="connsiteY6" fmla="*/ 349204 h 361971"/>
                  <a:gd name="connsiteX7" fmla="*/ 12780 w 362313"/>
                  <a:gd name="connsiteY7" fmla="*/ 181305 h 361971"/>
                  <a:gd name="connsiteX8" fmla="*/ 180835 w 362313"/>
                  <a:gd name="connsiteY8" fmla="*/ 12768 h 361971"/>
                  <a:gd name="connsiteX9" fmla="*/ 349529 w 362313"/>
                  <a:gd name="connsiteY9" fmla="*/ 180667 h 361971"/>
                  <a:gd name="connsiteX10" fmla="*/ 349529 w 362313"/>
                  <a:gd name="connsiteY10" fmla="*/ 180667 h 361971"/>
                  <a:gd name="connsiteX11" fmla="*/ 181474 w 362313"/>
                  <a:gd name="connsiteY11"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313"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948" y="81077"/>
                      <a:pt x="281796" y="0"/>
                      <a:pt x="181474" y="0"/>
                    </a:cubicBezTo>
                    <a:close/>
                    <a:moveTo>
                      <a:pt x="181474" y="349204"/>
                    </a:moveTo>
                    <a:cubicBezTo>
                      <a:pt x="88181" y="349204"/>
                      <a:pt x="12780" y="273873"/>
                      <a:pt x="12780" y="181305"/>
                    </a:cubicBezTo>
                    <a:cubicBezTo>
                      <a:pt x="12780" y="88099"/>
                      <a:pt x="88181" y="12768"/>
                      <a:pt x="180835" y="12768"/>
                    </a:cubicBezTo>
                    <a:cubicBezTo>
                      <a:pt x="274128" y="12768"/>
                      <a:pt x="349529" y="88099"/>
                      <a:pt x="349529" y="180667"/>
                    </a:cubicBezTo>
                    <a:cubicBezTo>
                      <a:pt x="349529" y="180667"/>
                      <a:pt x="349529" y="180667"/>
                      <a:pt x="349529" y="180667"/>
                    </a:cubicBezTo>
                    <a:cubicBezTo>
                      <a:pt x="350168" y="273873"/>
                      <a:pt x="274767" y="349204"/>
                      <a:pt x="181474" y="349204"/>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6" name="Graphic 4">
                <a:extLst>
                  <a:ext uri="{FF2B5EF4-FFF2-40B4-BE49-F238E27FC236}">
                    <a16:creationId xmlns:a16="http://schemas.microsoft.com/office/drawing/2014/main" id="{0B2BCB16-4E05-7209-183D-106AA91547C3}"/>
                  </a:ext>
                </a:extLst>
              </p:cNvPr>
              <p:cNvSpPr/>
              <p:nvPr/>
            </p:nvSpPr>
            <p:spPr>
              <a:xfrm>
                <a:off x="6425362" y="4672664"/>
                <a:ext cx="102320" cy="10935"/>
              </a:xfrm>
              <a:custGeom>
                <a:avLst/>
                <a:gdLst>
                  <a:gd name="connsiteX0" fmla="*/ 118853 w 124603"/>
                  <a:gd name="connsiteY0" fmla="*/ 0 h 12767"/>
                  <a:gd name="connsiteX1" fmla="*/ 6390 w 124603"/>
                  <a:gd name="connsiteY1" fmla="*/ 0 h 12767"/>
                  <a:gd name="connsiteX2" fmla="*/ 0 w 124603"/>
                  <a:gd name="connsiteY2" fmla="*/ 6384 h 12767"/>
                  <a:gd name="connsiteX3" fmla="*/ 6390 w 124603"/>
                  <a:gd name="connsiteY3" fmla="*/ 12768 h 12767"/>
                  <a:gd name="connsiteX4" fmla="*/ 118214 w 124603"/>
                  <a:gd name="connsiteY4" fmla="*/ 12768 h 12767"/>
                  <a:gd name="connsiteX5" fmla="*/ 124604 w 124603"/>
                  <a:gd name="connsiteY5" fmla="*/ 6384 h 12767"/>
                  <a:gd name="connsiteX6" fmla="*/ 118853 w 124603"/>
                  <a:gd name="connsiteY6" fmla="*/ 0 h 12767"/>
                  <a:gd name="connsiteX7" fmla="*/ 118853 w 12460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603" h="12767">
                    <a:moveTo>
                      <a:pt x="118853" y="0"/>
                    </a:moveTo>
                    <a:lnTo>
                      <a:pt x="6390" y="0"/>
                    </a:lnTo>
                    <a:cubicBezTo>
                      <a:pt x="2556" y="0"/>
                      <a:pt x="0" y="2554"/>
                      <a:pt x="0" y="6384"/>
                    </a:cubicBezTo>
                    <a:cubicBezTo>
                      <a:pt x="0" y="10214"/>
                      <a:pt x="2556" y="12768"/>
                      <a:pt x="6390" y="12768"/>
                    </a:cubicBezTo>
                    <a:lnTo>
                      <a:pt x="118214" y="12768"/>
                    </a:lnTo>
                    <a:cubicBezTo>
                      <a:pt x="122048" y="12768"/>
                      <a:pt x="124604" y="10214"/>
                      <a:pt x="124604" y="6384"/>
                    </a:cubicBezTo>
                    <a:cubicBezTo>
                      <a:pt x="124604" y="2554"/>
                      <a:pt x="122687" y="0"/>
                      <a:pt x="118853" y="0"/>
                    </a:cubicBezTo>
                    <a:lnTo>
                      <a:pt x="118853" y="0"/>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7" name="Graphic 4">
                <a:extLst>
                  <a:ext uri="{FF2B5EF4-FFF2-40B4-BE49-F238E27FC236}">
                    <a16:creationId xmlns:a16="http://schemas.microsoft.com/office/drawing/2014/main" id="{EA15CF9E-6EC0-72B7-1051-24F2FCF60AC4}"/>
                  </a:ext>
                </a:extLst>
              </p:cNvPr>
              <p:cNvSpPr/>
              <p:nvPr/>
            </p:nvSpPr>
            <p:spPr>
              <a:xfrm>
                <a:off x="6425362" y="4613609"/>
                <a:ext cx="102320" cy="10935"/>
              </a:xfrm>
              <a:custGeom>
                <a:avLst/>
                <a:gdLst>
                  <a:gd name="connsiteX0" fmla="*/ 118853 w 124603"/>
                  <a:gd name="connsiteY0" fmla="*/ 0 h 12767"/>
                  <a:gd name="connsiteX1" fmla="*/ 6390 w 124603"/>
                  <a:gd name="connsiteY1" fmla="*/ 0 h 12767"/>
                  <a:gd name="connsiteX2" fmla="*/ 0 w 124603"/>
                  <a:gd name="connsiteY2" fmla="*/ 6384 h 12767"/>
                  <a:gd name="connsiteX3" fmla="*/ 6390 w 124603"/>
                  <a:gd name="connsiteY3" fmla="*/ 12768 h 12767"/>
                  <a:gd name="connsiteX4" fmla="*/ 118214 w 124603"/>
                  <a:gd name="connsiteY4" fmla="*/ 12768 h 12767"/>
                  <a:gd name="connsiteX5" fmla="*/ 124604 w 124603"/>
                  <a:gd name="connsiteY5" fmla="*/ 6384 h 12767"/>
                  <a:gd name="connsiteX6" fmla="*/ 118853 w 124603"/>
                  <a:gd name="connsiteY6" fmla="*/ 0 h 12767"/>
                  <a:gd name="connsiteX7" fmla="*/ 118853 w 12460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603" h="12767">
                    <a:moveTo>
                      <a:pt x="118853" y="0"/>
                    </a:moveTo>
                    <a:lnTo>
                      <a:pt x="6390" y="0"/>
                    </a:lnTo>
                    <a:cubicBezTo>
                      <a:pt x="2556" y="0"/>
                      <a:pt x="0" y="2554"/>
                      <a:pt x="0" y="6384"/>
                    </a:cubicBezTo>
                    <a:cubicBezTo>
                      <a:pt x="0" y="10214"/>
                      <a:pt x="2556" y="12768"/>
                      <a:pt x="6390" y="12768"/>
                    </a:cubicBezTo>
                    <a:lnTo>
                      <a:pt x="118214" y="12768"/>
                    </a:lnTo>
                    <a:cubicBezTo>
                      <a:pt x="122048" y="12768"/>
                      <a:pt x="124604" y="10214"/>
                      <a:pt x="124604" y="6384"/>
                    </a:cubicBezTo>
                    <a:cubicBezTo>
                      <a:pt x="124604" y="2554"/>
                      <a:pt x="122687" y="0"/>
                      <a:pt x="118853" y="0"/>
                    </a:cubicBezTo>
                    <a:lnTo>
                      <a:pt x="118853" y="0"/>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8" name="Graphic 4">
                <a:extLst>
                  <a:ext uri="{FF2B5EF4-FFF2-40B4-BE49-F238E27FC236}">
                    <a16:creationId xmlns:a16="http://schemas.microsoft.com/office/drawing/2014/main" id="{998636F9-F0B9-6F5B-236B-FF4EECF469E9}"/>
                  </a:ext>
                </a:extLst>
              </p:cNvPr>
              <p:cNvSpPr/>
              <p:nvPr/>
            </p:nvSpPr>
            <p:spPr>
              <a:xfrm>
                <a:off x="6424518" y="4556092"/>
                <a:ext cx="102320" cy="10935"/>
              </a:xfrm>
              <a:custGeom>
                <a:avLst/>
                <a:gdLst>
                  <a:gd name="connsiteX0" fmla="*/ 118853 w 124603"/>
                  <a:gd name="connsiteY0" fmla="*/ 0 h 12767"/>
                  <a:gd name="connsiteX1" fmla="*/ 6390 w 124603"/>
                  <a:gd name="connsiteY1" fmla="*/ 0 h 12767"/>
                  <a:gd name="connsiteX2" fmla="*/ 0 w 124603"/>
                  <a:gd name="connsiteY2" fmla="*/ 6384 h 12767"/>
                  <a:gd name="connsiteX3" fmla="*/ 6390 w 124603"/>
                  <a:gd name="connsiteY3" fmla="*/ 12768 h 12767"/>
                  <a:gd name="connsiteX4" fmla="*/ 118214 w 124603"/>
                  <a:gd name="connsiteY4" fmla="*/ 12768 h 12767"/>
                  <a:gd name="connsiteX5" fmla="*/ 124604 w 124603"/>
                  <a:gd name="connsiteY5" fmla="*/ 6384 h 12767"/>
                  <a:gd name="connsiteX6" fmla="*/ 118853 w 124603"/>
                  <a:gd name="connsiteY6" fmla="*/ 0 h 12767"/>
                  <a:gd name="connsiteX7" fmla="*/ 118853 w 12460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603" h="12767">
                    <a:moveTo>
                      <a:pt x="118853" y="0"/>
                    </a:moveTo>
                    <a:lnTo>
                      <a:pt x="6390" y="0"/>
                    </a:lnTo>
                    <a:cubicBezTo>
                      <a:pt x="2556" y="0"/>
                      <a:pt x="0" y="2554"/>
                      <a:pt x="0" y="6384"/>
                    </a:cubicBezTo>
                    <a:cubicBezTo>
                      <a:pt x="0" y="10214"/>
                      <a:pt x="2556" y="12768"/>
                      <a:pt x="6390" y="12768"/>
                    </a:cubicBezTo>
                    <a:lnTo>
                      <a:pt x="118214" y="12768"/>
                    </a:lnTo>
                    <a:cubicBezTo>
                      <a:pt x="122048" y="12768"/>
                      <a:pt x="124604" y="10214"/>
                      <a:pt x="124604" y="6384"/>
                    </a:cubicBezTo>
                    <a:cubicBezTo>
                      <a:pt x="124604" y="2554"/>
                      <a:pt x="122687" y="0"/>
                      <a:pt x="118853" y="0"/>
                    </a:cubicBezTo>
                    <a:lnTo>
                      <a:pt x="118853" y="0"/>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9" name="Graphic 4">
                <a:extLst>
                  <a:ext uri="{FF2B5EF4-FFF2-40B4-BE49-F238E27FC236}">
                    <a16:creationId xmlns:a16="http://schemas.microsoft.com/office/drawing/2014/main" id="{2534DD95-C3B2-B0D8-8C34-0A17BC2ED1E6}"/>
                  </a:ext>
                </a:extLst>
              </p:cNvPr>
              <p:cNvSpPr/>
              <p:nvPr/>
            </p:nvSpPr>
            <p:spPr>
              <a:xfrm>
                <a:off x="6373938" y="4511356"/>
                <a:ext cx="64088" cy="54680"/>
              </a:xfrm>
              <a:custGeom>
                <a:avLst/>
                <a:gdLst>
                  <a:gd name="connsiteX0" fmla="*/ 15975 w 78045"/>
                  <a:gd name="connsiteY0" fmla="*/ 63840 h 63839"/>
                  <a:gd name="connsiteX1" fmla="*/ 39618 w 78045"/>
                  <a:gd name="connsiteY1" fmla="*/ 63840 h 63839"/>
                  <a:gd name="connsiteX2" fmla="*/ 55593 w 78045"/>
                  <a:gd name="connsiteY2" fmla="*/ 47880 h 63839"/>
                  <a:gd name="connsiteX3" fmla="*/ 55593 w 78045"/>
                  <a:gd name="connsiteY3" fmla="*/ 30005 h 63839"/>
                  <a:gd name="connsiteX4" fmla="*/ 76040 w 78045"/>
                  <a:gd name="connsiteY4" fmla="*/ 10853 h 63839"/>
                  <a:gd name="connsiteX5" fmla="*/ 76679 w 78045"/>
                  <a:gd name="connsiteY5" fmla="*/ 1915 h 63839"/>
                  <a:gd name="connsiteX6" fmla="*/ 76679 w 78045"/>
                  <a:gd name="connsiteY6" fmla="*/ 1915 h 63839"/>
                  <a:gd name="connsiteX7" fmla="*/ 67733 w 78045"/>
                  <a:gd name="connsiteY7" fmla="*/ 1915 h 63839"/>
                  <a:gd name="connsiteX8" fmla="*/ 51759 w 78045"/>
                  <a:gd name="connsiteY8" fmla="*/ 16598 h 63839"/>
                  <a:gd name="connsiteX9" fmla="*/ 39618 w 78045"/>
                  <a:gd name="connsiteY9" fmla="*/ 10853 h 63839"/>
                  <a:gd name="connsiteX10" fmla="*/ 15975 w 78045"/>
                  <a:gd name="connsiteY10" fmla="*/ 10853 h 63839"/>
                  <a:gd name="connsiteX11" fmla="*/ 0 w 78045"/>
                  <a:gd name="connsiteY11" fmla="*/ 26813 h 63839"/>
                  <a:gd name="connsiteX12" fmla="*/ 0 w 78045"/>
                  <a:gd name="connsiteY12" fmla="*/ 48518 h 63839"/>
                  <a:gd name="connsiteX13" fmla="*/ 15975 w 78045"/>
                  <a:gd name="connsiteY13" fmla="*/ 63840 h 63839"/>
                  <a:gd name="connsiteX14" fmla="*/ 15975 w 78045"/>
                  <a:gd name="connsiteY14" fmla="*/ 63840 h 63839"/>
                  <a:gd name="connsiteX15" fmla="*/ 42813 w 78045"/>
                  <a:gd name="connsiteY15" fmla="*/ 47880 h 63839"/>
                  <a:gd name="connsiteX16" fmla="*/ 39618 w 78045"/>
                  <a:gd name="connsiteY16" fmla="*/ 51072 h 63839"/>
                  <a:gd name="connsiteX17" fmla="*/ 15975 w 78045"/>
                  <a:gd name="connsiteY17" fmla="*/ 51072 h 63839"/>
                  <a:gd name="connsiteX18" fmla="*/ 12780 w 78045"/>
                  <a:gd name="connsiteY18" fmla="*/ 47880 h 63839"/>
                  <a:gd name="connsiteX19" fmla="*/ 12780 w 78045"/>
                  <a:gd name="connsiteY19" fmla="*/ 37027 h 63839"/>
                  <a:gd name="connsiteX20" fmla="*/ 25560 w 78045"/>
                  <a:gd name="connsiteY20" fmla="*/ 49157 h 63839"/>
                  <a:gd name="connsiteX21" fmla="*/ 30033 w 78045"/>
                  <a:gd name="connsiteY21" fmla="*/ 51072 h 63839"/>
                  <a:gd name="connsiteX22" fmla="*/ 34506 w 78045"/>
                  <a:gd name="connsiteY22" fmla="*/ 49157 h 63839"/>
                  <a:gd name="connsiteX23" fmla="*/ 42174 w 78045"/>
                  <a:gd name="connsiteY23" fmla="*/ 42134 h 63839"/>
                  <a:gd name="connsiteX24" fmla="*/ 42174 w 78045"/>
                  <a:gd name="connsiteY24" fmla="*/ 47880 h 63839"/>
                  <a:gd name="connsiteX25" fmla="*/ 15975 w 78045"/>
                  <a:gd name="connsiteY25" fmla="*/ 23621 h 63839"/>
                  <a:gd name="connsiteX26" fmla="*/ 39618 w 78045"/>
                  <a:gd name="connsiteY26" fmla="*/ 23621 h 63839"/>
                  <a:gd name="connsiteX27" fmla="*/ 42174 w 78045"/>
                  <a:gd name="connsiteY27" fmla="*/ 24897 h 63839"/>
                  <a:gd name="connsiteX28" fmla="*/ 30672 w 78045"/>
                  <a:gd name="connsiteY28" fmla="*/ 35750 h 63839"/>
                  <a:gd name="connsiteX29" fmla="*/ 21087 w 78045"/>
                  <a:gd name="connsiteY29" fmla="*/ 26813 h 63839"/>
                  <a:gd name="connsiteX30" fmla="*/ 13419 w 78045"/>
                  <a:gd name="connsiteY30" fmla="*/ 26174 h 63839"/>
                  <a:gd name="connsiteX31" fmla="*/ 13419 w 78045"/>
                  <a:gd name="connsiteY31" fmla="*/ 26174 h 63839"/>
                  <a:gd name="connsiteX32" fmla="*/ 15975 w 78045"/>
                  <a:gd name="connsiteY32" fmla="*/ 23621 h 63839"/>
                  <a:gd name="connsiteX33" fmla="*/ 15975 w 78045"/>
                  <a:gd name="connsiteY33" fmla="*/ 23621 h 63839"/>
                  <a:gd name="connsiteX34" fmla="*/ 15975 w 78045"/>
                  <a:gd name="connsiteY34" fmla="*/ 23621 h 6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8045" h="63839">
                    <a:moveTo>
                      <a:pt x="15975" y="63840"/>
                    </a:moveTo>
                    <a:lnTo>
                      <a:pt x="39618" y="63840"/>
                    </a:lnTo>
                    <a:cubicBezTo>
                      <a:pt x="48564" y="63840"/>
                      <a:pt x="55593" y="56817"/>
                      <a:pt x="55593" y="47880"/>
                    </a:cubicBezTo>
                    <a:lnTo>
                      <a:pt x="55593" y="30005"/>
                    </a:lnTo>
                    <a:lnTo>
                      <a:pt x="76040" y="10853"/>
                    </a:lnTo>
                    <a:cubicBezTo>
                      <a:pt x="78596" y="8299"/>
                      <a:pt x="78596" y="4469"/>
                      <a:pt x="76679" y="1915"/>
                    </a:cubicBezTo>
                    <a:cubicBezTo>
                      <a:pt x="76679" y="1915"/>
                      <a:pt x="76679" y="1915"/>
                      <a:pt x="76679" y="1915"/>
                    </a:cubicBezTo>
                    <a:cubicBezTo>
                      <a:pt x="74123" y="-638"/>
                      <a:pt x="70289" y="-638"/>
                      <a:pt x="67733" y="1915"/>
                    </a:cubicBezTo>
                    <a:lnTo>
                      <a:pt x="51759" y="16598"/>
                    </a:lnTo>
                    <a:cubicBezTo>
                      <a:pt x="48564" y="12768"/>
                      <a:pt x="44730" y="10853"/>
                      <a:pt x="39618" y="10853"/>
                    </a:cubicBezTo>
                    <a:lnTo>
                      <a:pt x="15975" y="10853"/>
                    </a:lnTo>
                    <a:cubicBezTo>
                      <a:pt x="7029" y="10853"/>
                      <a:pt x="0" y="17875"/>
                      <a:pt x="0" y="26813"/>
                    </a:cubicBezTo>
                    <a:lnTo>
                      <a:pt x="0" y="48518"/>
                    </a:lnTo>
                    <a:cubicBezTo>
                      <a:pt x="639" y="56817"/>
                      <a:pt x="7668" y="63840"/>
                      <a:pt x="15975" y="63840"/>
                    </a:cubicBezTo>
                    <a:lnTo>
                      <a:pt x="15975" y="63840"/>
                    </a:lnTo>
                    <a:close/>
                    <a:moveTo>
                      <a:pt x="42813" y="47880"/>
                    </a:moveTo>
                    <a:cubicBezTo>
                      <a:pt x="42813" y="49795"/>
                      <a:pt x="41535" y="51072"/>
                      <a:pt x="39618" y="51072"/>
                    </a:cubicBezTo>
                    <a:lnTo>
                      <a:pt x="15975" y="51072"/>
                    </a:lnTo>
                    <a:cubicBezTo>
                      <a:pt x="14058" y="51072"/>
                      <a:pt x="12780" y="49795"/>
                      <a:pt x="12780" y="47880"/>
                    </a:cubicBezTo>
                    <a:lnTo>
                      <a:pt x="12780" y="37027"/>
                    </a:lnTo>
                    <a:lnTo>
                      <a:pt x="25560" y="49157"/>
                    </a:lnTo>
                    <a:cubicBezTo>
                      <a:pt x="26838" y="50433"/>
                      <a:pt x="28116" y="51072"/>
                      <a:pt x="30033" y="51072"/>
                    </a:cubicBezTo>
                    <a:cubicBezTo>
                      <a:pt x="31950" y="51072"/>
                      <a:pt x="33228" y="50433"/>
                      <a:pt x="34506" y="49157"/>
                    </a:cubicBezTo>
                    <a:lnTo>
                      <a:pt x="42174" y="42134"/>
                    </a:lnTo>
                    <a:lnTo>
                      <a:pt x="42174" y="47880"/>
                    </a:lnTo>
                    <a:close/>
                    <a:moveTo>
                      <a:pt x="15975" y="23621"/>
                    </a:moveTo>
                    <a:lnTo>
                      <a:pt x="39618" y="23621"/>
                    </a:lnTo>
                    <a:cubicBezTo>
                      <a:pt x="40896" y="23621"/>
                      <a:pt x="41535" y="24259"/>
                      <a:pt x="42174" y="24897"/>
                    </a:cubicBezTo>
                    <a:lnTo>
                      <a:pt x="30672" y="35750"/>
                    </a:lnTo>
                    <a:lnTo>
                      <a:pt x="21087" y="26813"/>
                    </a:lnTo>
                    <a:cubicBezTo>
                      <a:pt x="19170" y="24897"/>
                      <a:pt x="15336" y="24897"/>
                      <a:pt x="13419" y="26174"/>
                    </a:cubicBezTo>
                    <a:lnTo>
                      <a:pt x="13419" y="26174"/>
                    </a:lnTo>
                    <a:cubicBezTo>
                      <a:pt x="13419" y="24897"/>
                      <a:pt x="14697" y="23621"/>
                      <a:pt x="15975" y="23621"/>
                    </a:cubicBezTo>
                    <a:cubicBezTo>
                      <a:pt x="15975" y="23621"/>
                      <a:pt x="15975" y="23621"/>
                      <a:pt x="15975" y="23621"/>
                    </a:cubicBezTo>
                    <a:lnTo>
                      <a:pt x="15975" y="23621"/>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0" name="Graphic 4">
                <a:extLst>
                  <a:ext uri="{FF2B5EF4-FFF2-40B4-BE49-F238E27FC236}">
                    <a16:creationId xmlns:a16="http://schemas.microsoft.com/office/drawing/2014/main" id="{873F2320-B942-A93F-80FB-4818D3D24166}"/>
                  </a:ext>
                </a:extLst>
              </p:cNvPr>
              <p:cNvSpPr/>
              <p:nvPr/>
            </p:nvSpPr>
            <p:spPr>
              <a:xfrm>
                <a:off x="6373096" y="4570781"/>
                <a:ext cx="64088" cy="54756"/>
              </a:xfrm>
              <a:custGeom>
                <a:avLst/>
                <a:gdLst>
                  <a:gd name="connsiteX0" fmla="*/ 15975 w 78045"/>
                  <a:gd name="connsiteY0" fmla="*/ 63928 h 63928"/>
                  <a:gd name="connsiteX1" fmla="*/ 39618 w 78045"/>
                  <a:gd name="connsiteY1" fmla="*/ 63928 h 63928"/>
                  <a:gd name="connsiteX2" fmla="*/ 55593 w 78045"/>
                  <a:gd name="connsiteY2" fmla="*/ 47968 h 63928"/>
                  <a:gd name="connsiteX3" fmla="*/ 55593 w 78045"/>
                  <a:gd name="connsiteY3" fmla="*/ 30093 h 63928"/>
                  <a:gd name="connsiteX4" fmla="*/ 76040 w 78045"/>
                  <a:gd name="connsiteY4" fmla="*/ 10941 h 63928"/>
                  <a:gd name="connsiteX5" fmla="*/ 76679 w 78045"/>
                  <a:gd name="connsiteY5" fmla="*/ 2004 h 63928"/>
                  <a:gd name="connsiteX6" fmla="*/ 67733 w 78045"/>
                  <a:gd name="connsiteY6" fmla="*/ 1365 h 63928"/>
                  <a:gd name="connsiteX7" fmla="*/ 67733 w 78045"/>
                  <a:gd name="connsiteY7" fmla="*/ 1365 h 63928"/>
                  <a:gd name="connsiteX8" fmla="*/ 51759 w 78045"/>
                  <a:gd name="connsiteY8" fmla="*/ 16048 h 63928"/>
                  <a:gd name="connsiteX9" fmla="*/ 39618 w 78045"/>
                  <a:gd name="connsiteY9" fmla="*/ 10303 h 63928"/>
                  <a:gd name="connsiteX10" fmla="*/ 15975 w 78045"/>
                  <a:gd name="connsiteY10" fmla="*/ 10303 h 63928"/>
                  <a:gd name="connsiteX11" fmla="*/ 0 w 78045"/>
                  <a:gd name="connsiteY11" fmla="*/ 26263 h 63928"/>
                  <a:gd name="connsiteX12" fmla="*/ 0 w 78045"/>
                  <a:gd name="connsiteY12" fmla="*/ 47968 h 63928"/>
                  <a:gd name="connsiteX13" fmla="*/ 15975 w 78045"/>
                  <a:gd name="connsiteY13" fmla="*/ 63928 h 63928"/>
                  <a:gd name="connsiteX14" fmla="*/ 42813 w 78045"/>
                  <a:gd name="connsiteY14" fmla="*/ 48607 h 63928"/>
                  <a:gd name="connsiteX15" fmla="*/ 39618 w 78045"/>
                  <a:gd name="connsiteY15" fmla="*/ 51799 h 63928"/>
                  <a:gd name="connsiteX16" fmla="*/ 15975 w 78045"/>
                  <a:gd name="connsiteY16" fmla="*/ 51799 h 63928"/>
                  <a:gd name="connsiteX17" fmla="*/ 12780 w 78045"/>
                  <a:gd name="connsiteY17" fmla="*/ 48607 h 63928"/>
                  <a:gd name="connsiteX18" fmla="*/ 12780 w 78045"/>
                  <a:gd name="connsiteY18" fmla="*/ 37754 h 63928"/>
                  <a:gd name="connsiteX19" fmla="*/ 25560 w 78045"/>
                  <a:gd name="connsiteY19" fmla="*/ 49883 h 63928"/>
                  <a:gd name="connsiteX20" fmla="*/ 34506 w 78045"/>
                  <a:gd name="connsiteY20" fmla="*/ 49883 h 63928"/>
                  <a:gd name="connsiteX21" fmla="*/ 42174 w 78045"/>
                  <a:gd name="connsiteY21" fmla="*/ 42861 h 63928"/>
                  <a:gd name="connsiteX22" fmla="*/ 42813 w 78045"/>
                  <a:gd name="connsiteY22" fmla="*/ 48607 h 63928"/>
                  <a:gd name="connsiteX23" fmla="*/ 15975 w 78045"/>
                  <a:gd name="connsiteY23" fmla="*/ 23709 h 63928"/>
                  <a:gd name="connsiteX24" fmla="*/ 39618 w 78045"/>
                  <a:gd name="connsiteY24" fmla="*/ 23709 h 63928"/>
                  <a:gd name="connsiteX25" fmla="*/ 42174 w 78045"/>
                  <a:gd name="connsiteY25" fmla="*/ 24986 h 63928"/>
                  <a:gd name="connsiteX26" fmla="*/ 30033 w 78045"/>
                  <a:gd name="connsiteY26" fmla="*/ 35839 h 63928"/>
                  <a:gd name="connsiteX27" fmla="*/ 20448 w 78045"/>
                  <a:gd name="connsiteY27" fmla="*/ 26901 h 63928"/>
                  <a:gd name="connsiteX28" fmla="*/ 12780 w 78045"/>
                  <a:gd name="connsiteY28" fmla="*/ 26263 h 63928"/>
                  <a:gd name="connsiteX29" fmla="*/ 12780 w 78045"/>
                  <a:gd name="connsiteY29" fmla="*/ 26263 h 63928"/>
                  <a:gd name="connsiteX30" fmla="*/ 15975 w 78045"/>
                  <a:gd name="connsiteY30" fmla="*/ 23709 h 63928"/>
                  <a:gd name="connsiteX31" fmla="*/ 15975 w 78045"/>
                  <a:gd name="connsiteY31" fmla="*/ 23709 h 63928"/>
                  <a:gd name="connsiteX32" fmla="*/ 15975 w 78045"/>
                  <a:gd name="connsiteY32" fmla="*/ 23709 h 6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045" h="63928">
                    <a:moveTo>
                      <a:pt x="15975" y="63928"/>
                    </a:moveTo>
                    <a:lnTo>
                      <a:pt x="39618" y="63928"/>
                    </a:lnTo>
                    <a:cubicBezTo>
                      <a:pt x="48564" y="63928"/>
                      <a:pt x="55593" y="56906"/>
                      <a:pt x="55593" y="47968"/>
                    </a:cubicBezTo>
                    <a:lnTo>
                      <a:pt x="55593" y="30093"/>
                    </a:lnTo>
                    <a:lnTo>
                      <a:pt x="76040" y="10941"/>
                    </a:lnTo>
                    <a:cubicBezTo>
                      <a:pt x="78596" y="8388"/>
                      <a:pt x="78596" y="4557"/>
                      <a:pt x="76679" y="2004"/>
                    </a:cubicBezTo>
                    <a:cubicBezTo>
                      <a:pt x="74123" y="-550"/>
                      <a:pt x="70289" y="-550"/>
                      <a:pt x="67733" y="1365"/>
                    </a:cubicBezTo>
                    <a:lnTo>
                      <a:pt x="67733" y="1365"/>
                    </a:lnTo>
                    <a:lnTo>
                      <a:pt x="51759" y="16048"/>
                    </a:lnTo>
                    <a:cubicBezTo>
                      <a:pt x="48564" y="12218"/>
                      <a:pt x="44730" y="10303"/>
                      <a:pt x="39618" y="10303"/>
                    </a:cubicBezTo>
                    <a:lnTo>
                      <a:pt x="15975" y="10303"/>
                    </a:lnTo>
                    <a:cubicBezTo>
                      <a:pt x="7029" y="10303"/>
                      <a:pt x="0" y="17325"/>
                      <a:pt x="0" y="26263"/>
                    </a:cubicBezTo>
                    <a:lnTo>
                      <a:pt x="0" y="47968"/>
                    </a:lnTo>
                    <a:cubicBezTo>
                      <a:pt x="639" y="56906"/>
                      <a:pt x="7668" y="63928"/>
                      <a:pt x="15975" y="63928"/>
                    </a:cubicBezTo>
                    <a:close/>
                    <a:moveTo>
                      <a:pt x="42813" y="48607"/>
                    </a:moveTo>
                    <a:cubicBezTo>
                      <a:pt x="42813" y="50522"/>
                      <a:pt x="41535" y="51799"/>
                      <a:pt x="39618" y="51799"/>
                    </a:cubicBezTo>
                    <a:lnTo>
                      <a:pt x="15975" y="51799"/>
                    </a:lnTo>
                    <a:cubicBezTo>
                      <a:pt x="14058" y="51799"/>
                      <a:pt x="12780" y="50522"/>
                      <a:pt x="12780" y="48607"/>
                    </a:cubicBezTo>
                    <a:lnTo>
                      <a:pt x="12780" y="37754"/>
                    </a:lnTo>
                    <a:lnTo>
                      <a:pt x="25560" y="49883"/>
                    </a:lnTo>
                    <a:cubicBezTo>
                      <a:pt x="28116" y="51799"/>
                      <a:pt x="31950" y="51799"/>
                      <a:pt x="34506" y="49883"/>
                    </a:cubicBezTo>
                    <a:lnTo>
                      <a:pt x="42174" y="42861"/>
                    </a:lnTo>
                    <a:lnTo>
                      <a:pt x="42813" y="48607"/>
                    </a:lnTo>
                    <a:close/>
                    <a:moveTo>
                      <a:pt x="15975" y="23709"/>
                    </a:moveTo>
                    <a:lnTo>
                      <a:pt x="39618" y="23709"/>
                    </a:lnTo>
                    <a:cubicBezTo>
                      <a:pt x="40896" y="23709"/>
                      <a:pt x="41535" y="24347"/>
                      <a:pt x="42174" y="24986"/>
                    </a:cubicBezTo>
                    <a:lnTo>
                      <a:pt x="30033" y="35839"/>
                    </a:lnTo>
                    <a:lnTo>
                      <a:pt x="20448" y="26901"/>
                    </a:lnTo>
                    <a:cubicBezTo>
                      <a:pt x="18531" y="24986"/>
                      <a:pt x="14697" y="24986"/>
                      <a:pt x="12780" y="26263"/>
                    </a:cubicBezTo>
                    <a:lnTo>
                      <a:pt x="12780" y="26263"/>
                    </a:lnTo>
                    <a:cubicBezTo>
                      <a:pt x="12780" y="25624"/>
                      <a:pt x="14058" y="23709"/>
                      <a:pt x="15975" y="23709"/>
                    </a:cubicBezTo>
                    <a:cubicBezTo>
                      <a:pt x="15975" y="23709"/>
                      <a:pt x="15975" y="23709"/>
                      <a:pt x="15975" y="23709"/>
                    </a:cubicBezTo>
                    <a:lnTo>
                      <a:pt x="15975" y="23709"/>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1" name="Graphic 4">
                <a:extLst>
                  <a:ext uri="{FF2B5EF4-FFF2-40B4-BE49-F238E27FC236}">
                    <a16:creationId xmlns:a16="http://schemas.microsoft.com/office/drawing/2014/main" id="{E9AADD04-C724-BD1C-D485-B2A0A6C31B56}"/>
                  </a:ext>
                </a:extLst>
              </p:cNvPr>
              <p:cNvSpPr/>
              <p:nvPr/>
            </p:nvSpPr>
            <p:spPr>
              <a:xfrm>
                <a:off x="6375680" y="4640362"/>
                <a:ext cx="64088" cy="54756"/>
              </a:xfrm>
              <a:custGeom>
                <a:avLst/>
                <a:gdLst>
                  <a:gd name="connsiteX0" fmla="*/ 76040 w 78045"/>
                  <a:gd name="connsiteY0" fmla="*/ 10941 h 63928"/>
                  <a:gd name="connsiteX1" fmla="*/ 76679 w 78045"/>
                  <a:gd name="connsiteY1" fmla="*/ 2004 h 63928"/>
                  <a:gd name="connsiteX2" fmla="*/ 67733 w 78045"/>
                  <a:gd name="connsiteY2" fmla="*/ 1365 h 63928"/>
                  <a:gd name="connsiteX3" fmla="*/ 67733 w 78045"/>
                  <a:gd name="connsiteY3" fmla="*/ 1365 h 63928"/>
                  <a:gd name="connsiteX4" fmla="*/ 51759 w 78045"/>
                  <a:gd name="connsiteY4" fmla="*/ 16048 h 63928"/>
                  <a:gd name="connsiteX5" fmla="*/ 39618 w 78045"/>
                  <a:gd name="connsiteY5" fmla="*/ 10303 h 63928"/>
                  <a:gd name="connsiteX6" fmla="*/ 15975 w 78045"/>
                  <a:gd name="connsiteY6" fmla="*/ 10303 h 63928"/>
                  <a:gd name="connsiteX7" fmla="*/ 0 w 78045"/>
                  <a:gd name="connsiteY7" fmla="*/ 26263 h 63928"/>
                  <a:gd name="connsiteX8" fmla="*/ 0 w 78045"/>
                  <a:gd name="connsiteY8" fmla="*/ 47968 h 63928"/>
                  <a:gd name="connsiteX9" fmla="*/ 15975 w 78045"/>
                  <a:gd name="connsiteY9" fmla="*/ 63928 h 63928"/>
                  <a:gd name="connsiteX10" fmla="*/ 39618 w 78045"/>
                  <a:gd name="connsiteY10" fmla="*/ 63928 h 63928"/>
                  <a:gd name="connsiteX11" fmla="*/ 55593 w 78045"/>
                  <a:gd name="connsiteY11" fmla="*/ 47968 h 63928"/>
                  <a:gd name="connsiteX12" fmla="*/ 55593 w 78045"/>
                  <a:gd name="connsiteY12" fmla="*/ 30093 h 63928"/>
                  <a:gd name="connsiteX13" fmla="*/ 76040 w 78045"/>
                  <a:gd name="connsiteY13" fmla="*/ 10941 h 63928"/>
                  <a:gd name="connsiteX14" fmla="*/ 15975 w 78045"/>
                  <a:gd name="connsiteY14" fmla="*/ 23071 h 63928"/>
                  <a:gd name="connsiteX15" fmla="*/ 39618 w 78045"/>
                  <a:gd name="connsiteY15" fmla="*/ 23071 h 63928"/>
                  <a:gd name="connsiteX16" fmla="*/ 42174 w 78045"/>
                  <a:gd name="connsiteY16" fmla="*/ 24348 h 63928"/>
                  <a:gd name="connsiteX17" fmla="*/ 30033 w 78045"/>
                  <a:gd name="connsiteY17" fmla="*/ 35200 h 63928"/>
                  <a:gd name="connsiteX18" fmla="*/ 20448 w 78045"/>
                  <a:gd name="connsiteY18" fmla="*/ 26263 h 63928"/>
                  <a:gd name="connsiteX19" fmla="*/ 12780 w 78045"/>
                  <a:gd name="connsiteY19" fmla="*/ 25624 h 63928"/>
                  <a:gd name="connsiteX20" fmla="*/ 12780 w 78045"/>
                  <a:gd name="connsiteY20" fmla="*/ 25624 h 63928"/>
                  <a:gd name="connsiteX21" fmla="*/ 15975 w 78045"/>
                  <a:gd name="connsiteY21" fmla="*/ 23071 h 63928"/>
                  <a:gd name="connsiteX22" fmla="*/ 15975 w 78045"/>
                  <a:gd name="connsiteY22" fmla="*/ 23071 h 63928"/>
                  <a:gd name="connsiteX23" fmla="*/ 42813 w 78045"/>
                  <a:gd name="connsiteY23" fmla="*/ 47968 h 63928"/>
                  <a:gd name="connsiteX24" fmla="*/ 39618 w 78045"/>
                  <a:gd name="connsiteY24" fmla="*/ 51160 h 63928"/>
                  <a:gd name="connsiteX25" fmla="*/ 15975 w 78045"/>
                  <a:gd name="connsiteY25" fmla="*/ 51160 h 63928"/>
                  <a:gd name="connsiteX26" fmla="*/ 12780 w 78045"/>
                  <a:gd name="connsiteY26" fmla="*/ 47968 h 63928"/>
                  <a:gd name="connsiteX27" fmla="*/ 12780 w 78045"/>
                  <a:gd name="connsiteY27" fmla="*/ 37116 h 63928"/>
                  <a:gd name="connsiteX28" fmla="*/ 25560 w 78045"/>
                  <a:gd name="connsiteY28" fmla="*/ 49245 h 63928"/>
                  <a:gd name="connsiteX29" fmla="*/ 34506 w 78045"/>
                  <a:gd name="connsiteY29" fmla="*/ 49245 h 63928"/>
                  <a:gd name="connsiteX30" fmla="*/ 42174 w 78045"/>
                  <a:gd name="connsiteY30" fmla="*/ 42223 h 63928"/>
                  <a:gd name="connsiteX31" fmla="*/ 42813 w 78045"/>
                  <a:gd name="connsiteY31" fmla="*/ 47968 h 6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45" h="63928">
                    <a:moveTo>
                      <a:pt x="76040" y="10941"/>
                    </a:moveTo>
                    <a:cubicBezTo>
                      <a:pt x="78596" y="8388"/>
                      <a:pt x="78596" y="4557"/>
                      <a:pt x="76679" y="2004"/>
                    </a:cubicBezTo>
                    <a:cubicBezTo>
                      <a:pt x="74123" y="-550"/>
                      <a:pt x="70289" y="-550"/>
                      <a:pt x="67733" y="1365"/>
                    </a:cubicBezTo>
                    <a:lnTo>
                      <a:pt x="67733" y="1365"/>
                    </a:lnTo>
                    <a:lnTo>
                      <a:pt x="51759" y="16048"/>
                    </a:lnTo>
                    <a:cubicBezTo>
                      <a:pt x="48564" y="12218"/>
                      <a:pt x="44730" y="10303"/>
                      <a:pt x="39618" y="10303"/>
                    </a:cubicBezTo>
                    <a:lnTo>
                      <a:pt x="15975" y="10303"/>
                    </a:lnTo>
                    <a:cubicBezTo>
                      <a:pt x="7029" y="10303"/>
                      <a:pt x="0" y="17325"/>
                      <a:pt x="0" y="26263"/>
                    </a:cubicBezTo>
                    <a:lnTo>
                      <a:pt x="0" y="47968"/>
                    </a:lnTo>
                    <a:cubicBezTo>
                      <a:pt x="0" y="56906"/>
                      <a:pt x="7029" y="63928"/>
                      <a:pt x="15975" y="63928"/>
                    </a:cubicBezTo>
                    <a:lnTo>
                      <a:pt x="39618" y="63928"/>
                    </a:lnTo>
                    <a:cubicBezTo>
                      <a:pt x="48564" y="63928"/>
                      <a:pt x="55593" y="56906"/>
                      <a:pt x="55593" y="47968"/>
                    </a:cubicBezTo>
                    <a:lnTo>
                      <a:pt x="55593" y="30093"/>
                    </a:lnTo>
                    <a:lnTo>
                      <a:pt x="76040" y="10941"/>
                    </a:lnTo>
                    <a:close/>
                    <a:moveTo>
                      <a:pt x="15975" y="23071"/>
                    </a:moveTo>
                    <a:lnTo>
                      <a:pt x="39618" y="23071"/>
                    </a:lnTo>
                    <a:cubicBezTo>
                      <a:pt x="40896" y="23071"/>
                      <a:pt x="41535" y="23709"/>
                      <a:pt x="42174" y="24348"/>
                    </a:cubicBezTo>
                    <a:lnTo>
                      <a:pt x="30033" y="35200"/>
                    </a:lnTo>
                    <a:lnTo>
                      <a:pt x="20448" y="26263"/>
                    </a:lnTo>
                    <a:cubicBezTo>
                      <a:pt x="18531" y="24348"/>
                      <a:pt x="14697" y="24348"/>
                      <a:pt x="12780" y="25624"/>
                    </a:cubicBezTo>
                    <a:lnTo>
                      <a:pt x="12780" y="25624"/>
                    </a:lnTo>
                    <a:cubicBezTo>
                      <a:pt x="12780" y="24986"/>
                      <a:pt x="14058" y="23709"/>
                      <a:pt x="15975" y="23071"/>
                    </a:cubicBezTo>
                    <a:cubicBezTo>
                      <a:pt x="15975" y="23709"/>
                      <a:pt x="15975" y="23709"/>
                      <a:pt x="15975" y="23071"/>
                    </a:cubicBezTo>
                    <a:close/>
                    <a:moveTo>
                      <a:pt x="42813" y="47968"/>
                    </a:moveTo>
                    <a:cubicBezTo>
                      <a:pt x="42813" y="49884"/>
                      <a:pt x="41535" y="51160"/>
                      <a:pt x="39618" y="51160"/>
                    </a:cubicBezTo>
                    <a:lnTo>
                      <a:pt x="15975" y="51160"/>
                    </a:lnTo>
                    <a:cubicBezTo>
                      <a:pt x="14058" y="51160"/>
                      <a:pt x="12780" y="49884"/>
                      <a:pt x="12780" y="47968"/>
                    </a:cubicBezTo>
                    <a:lnTo>
                      <a:pt x="12780" y="37116"/>
                    </a:lnTo>
                    <a:lnTo>
                      <a:pt x="25560" y="49245"/>
                    </a:lnTo>
                    <a:cubicBezTo>
                      <a:pt x="28116" y="51160"/>
                      <a:pt x="31950" y="51160"/>
                      <a:pt x="34506" y="49245"/>
                    </a:cubicBezTo>
                    <a:lnTo>
                      <a:pt x="42174" y="42223"/>
                    </a:lnTo>
                    <a:lnTo>
                      <a:pt x="42813" y="47968"/>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42" name="Freeform: Shape 401">
              <a:extLst>
                <a:ext uri="{FF2B5EF4-FFF2-40B4-BE49-F238E27FC236}">
                  <a16:creationId xmlns:a16="http://schemas.microsoft.com/office/drawing/2014/main" id="{EDBDE561-D814-3466-D30A-A4FC83DEA3FC}"/>
                </a:ext>
              </a:extLst>
            </p:cNvPr>
            <p:cNvSpPr/>
            <p:nvPr/>
          </p:nvSpPr>
          <p:spPr>
            <a:xfrm>
              <a:off x="8967290" y="4336829"/>
              <a:ext cx="513459" cy="513460"/>
            </a:xfrm>
            <a:custGeom>
              <a:avLst/>
              <a:gdLst>
                <a:gd name="connsiteX0" fmla="*/ 792915 w 792914"/>
                <a:gd name="connsiteY0" fmla="*/ 396457 h 792914"/>
                <a:gd name="connsiteX1" fmla="*/ 396457 w 792914"/>
                <a:gd name="connsiteY1" fmla="*/ 792915 h 792914"/>
                <a:gd name="connsiteX2" fmla="*/ 0 w 792914"/>
                <a:gd name="connsiteY2" fmla="*/ 396457 h 792914"/>
                <a:gd name="connsiteX3" fmla="*/ 396457 w 792914"/>
                <a:gd name="connsiteY3" fmla="*/ 0 h 792914"/>
                <a:gd name="connsiteX4" fmla="*/ 792915 w 792914"/>
                <a:gd name="connsiteY4" fmla="*/ 396457 h 79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14" h="792914">
                  <a:moveTo>
                    <a:pt x="792915" y="396457"/>
                  </a:moveTo>
                  <a:cubicBezTo>
                    <a:pt x="792915" y="615415"/>
                    <a:pt x="615415" y="792915"/>
                    <a:pt x="396457" y="792915"/>
                  </a:cubicBezTo>
                  <a:cubicBezTo>
                    <a:pt x="177500" y="792915"/>
                    <a:pt x="0" y="615415"/>
                    <a:pt x="0" y="396457"/>
                  </a:cubicBezTo>
                  <a:cubicBezTo>
                    <a:pt x="0" y="177500"/>
                    <a:pt x="177500" y="0"/>
                    <a:pt x="396457" y="0"/>
                  </a:cubicBezTo>
                  <a:cubicBezTo>
                    <a:pt x="615415" y="0"/>
                    <a:pt x="792915" y="177500"/>
                    <a:pt x="792915" y="396457"/>
                  </a:cubicBezTo>
                  <a:close/>
                </a:path>
              </a:pathLst>
            </a:custGeom>
            <a:solidFill>
              <a:srgbClr val="FFFFFF"/>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3" name="Freeform: Shape 402">
              <a:extLst>
                <a:ext uri="{FF2B5EF4-FFF2-40B4-BE49-F238E27FC236}">
                  <a16:creationId xmlns:a16="http://schemas.microsoft.com/office/drawing/2014/main" id="{F2425275-8859-127D-3B2E-8C33F8BC72EF}"/>
                </a:ext>
              </a:extLst>
            </p:cNvPr>
            <p:cNvSpPr/>
            <p:nvPr/>
          </p:nvSpPr>
          <p:spPr>
            <a:xfrm>
              <a:off x="8911307" y="4280816"/>
              <a:ext cx="625488" cy="625488"/>
            </a:xfrm>
            <a:custGeom>
              <a:avLst/>
              <a:gdLst>
                <a:gd name="connsiteX0" fmla="*/ 482957 w 965914"/>
                <a:gd name="connsiteY0" fmla="*/ 86500 h 965914"/>
                <a:gd name="connsiteX1" fmla="*/ 879414 w 965914"/>
                <a:gd name="connsiteY1" fmla="*/ 482957 h 965914"/>
                <a:gd name="connsiteX2" fmla="*/ 482957 w 965914"/>
                <a:gd name="connsiteY2" fmla="*/ 879414 h 965914"/>
                <a:gd name="connsiteX3" fmla="*/ 86500 w 965914"/>
                <a:gd name="connsiteY3" fmla="*/ 482957 h 965914"/>
                <a:gd name="connsiteX4" fmla="*/ 482957 w 965914"/>
                <a:gd name="connsiteY4" fmla="*/ 86500 h 965914"/>
                <a:gd name="connsiteX5" fmla="*/ 482957 w 965914"/>
                <a:gd name="connsiteY5" fmla="*/ 0 h 965914"/>
                <a:gd name="connsiteX6" fmla="*/ 0 w 965914"/>
                <a:gd name="connsiteY6" fmla="*/ 482957 h 965914"/>
                <a:gd name="connsiteX7" fmla="*/ 482957 w 965914"/>
                <a:gd name="connsiteY7" fmla="*/ 965914 h 965914"/>
                <a:gd name="connsiteX8" fmla="*/ 965914 w 965914"/>
                <a:gd name="connsiteY8" fmla="*/ 482957 h 965914"/>
                <a:gd name="connsiteX9" fmla="*/ 482957 w 965914"/>
                <a:gd name="connsiteY9" fmla="*/ 0 h 965914"/>
                <a:gd name="connsiteX10" fmla="*/ 482957 w 965914"/>
                <a:gd name="connsiteY10" fmla="*/ 0 h 96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914" h="965914">
                  <a:moveTo>
                    <a:pt x="482957" y="86500"/>
                  </a:moveTo>
                  <a:cubicBezTo>
                    <a:pt x="701946" y="86500"/>
                    <a:pt x="879414" y="263968"/>
                    <a:pt x="879414" y="482957"/>
                  </a:cubicBezTo>
                  <a:cubicBezTo>
                    <a:pt x="879414" y="701946"/>
                    <a:pt x="701946" y="879414"/>
                    <a:pt x="482957" y="879414"/>
                  </a:cubicBezTo>
                  <a:cubicBezTo>
                    <a:pt x="263968" y="879414"/>
                    <a:pt x="86500" y="701946"/>
                    <a:pt x="86500" y="482957"/>
                  </a:cubicBezTo>
                  <a:cubicBezTo>
                    <a:pt x="86500" y="263968"/>
                    <a:pt x="263968" y="86500"/>
                    <a:pt x="482957" y="86500"/>
                  </a:cubicBezTo>
                  <a:moveTo>
                    <a:pt x="482957" y="0"/>
                  </a:moveTo>
                  <a:cubicBezTo>
                    <a:pt x="216682" y="0"/>
                    <a:pt x="0" y="216682"/>
                    <a:pt x="0" y="482957"/>
                  </a:cubicBezTo>
                  <a:cubicBezTo>
                    <a:pt x="0" y="749232"/>
                    <a:pt x="216682" y="965914"/>
                    <a:pt x="482957" y="965914"/>
                  </a:cubicBezTo>
                  <a:cubicBezTo>
                    <a:pt x="749232" y="965914"/>
                    <a:pt x="965914" y="749232"/>
                    <a:pt x="965914" y="482957"/>
                  </a:cubicBezTo>
                  <a:cubicBezTo>
                    <a:pt x="965914" y="216682"/>
                    <a:pt x="749232" y="0"/>
                    <a:pt x="482957" y="0"/>
                  </a:cubicBezTo>
                  <a:lnTo>
                    <a:pt x="482957" y="0"/>
                  </a:lnTo>
                  <a:close/>
                </a:path>
              </a:pathLst>
            </a:custGeom>
            <a:solidFill>
              <a:srgbClr val="BBBCBC"/>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44" name="Graphic 4">
              <a:extLst>
                <a:ext uri="{FF2B5EF4-FFF2-40B4-BE49-F238E27FC236}">
                  <a16:creationId xmlns:a16="http://schemas.microsoft.com/office/drawing/2014/main" id="{8AF71B40-B6FD-3BC3-4C9C-58952BCB6DC3}"/>
                </a:ext>
              </a:extLst>
            </p:cNvPr>
            <p:cNvGrpSpPr>
              <a:grpSpLocks noChangeAspect="1"/>
            </p:cNvGrpSpPr>
            <p:nvPr/>
          </p:nvGrpSpPr>
          <p:grpSpPr>
            <a:xfrm>
              <a:off x="9075818" y="4438541"/>
              <a:ext cx="296467" cy="310037"/>
              <a:chOff x="467743" y="2855717"/>
              <a:chExt cx="361670" cy="362610"/>
            </a:xfrm>
            <a:solidFill>
              <a:schemeClr val="accent1"/>
            </a:solidFill>
          </p:grpSpPr>
          <p:sp>
            <p:nvSpPr>
              <p:cNvPr id="84" name="Graphic 4">
                <a:extLst>
                  <a:ext uri="{FF2B5EF4-FFF2-40B4-BE49-F238E27FC236}">
                    <a16:creationId xmlns:a16="http://schemas.microsoft.com/office/drawing/2014/main" id="{5D2C340F-AEC1-94B9-CA69-800ECB9CA1D6}"/>
                  </a:ext>
                </a:extLst>
              </p:cNvPr>
              <p:cNvSpPr/>
              <p:nvPr/>
            </p:nvSpPr>
            <p:spPr>
              <a:xfrm>
                <a:off x="467743" y="2855717"/>
                <a:ext cx="361670" cy="362610"/>
              </a:xfrm>
              <a:custGeom>
                <a:avLst/>
                <a:gdLst>
                  <a:gd name="connsiteX0" fmla="*/ 180835 w 361670"/>
                  <a:gd name="connsiteY0" fmla="*/ 0 h 362610"/>
                  <a:gd name="connsiteX1" fmla="*/ 0 w 361670"/>
                  <a:gd name="connsiteY1" fmla="*/ 181305 h 362610"/>
                  <a:gd name="connsiteX2" fmla="*/ 180835 w 361670"/>
                  <a:gd name="connsiteY2" fmla="*/ 362610 h 362610"/>
                  <a:gd name="connsiteX3" fmla="*/ 361670 w 361670"/>
                  <a:gd name="connsiteY3" fmla="*/ 181305 h 362610"/>
                  <a:gd name="connsiteX4" fmla="*/ 361670 w 361670"/>
                  <a:gd name="connsiteY4" fmla="*/ 181305 h 362610"/>
                  <a:gd name="connsiteX5" fmla="*/ 180835 w 361670"/>
                  <a:gd name="connsiteY5" fmla="*/ 0 h 362610"/>
                  <a:gd name="connsiteX6" fmla="*/ 180835 w 361670"/>
                  <a:gd name="connsiteY6" fmla="*/ 0 h 362610"/>
                  <a:gd name="connsiteX7" fmla="*/ 180835 w 361670"/>
                  <a:gd name="connsiteY7" fmla="*/ 349204 h 362610"/>
                  <a:gd name="connsiteX8" fmla="*/ 12780 w 361670"/>
                  <a:gd name="connsiteY8" fmla="*/ 180667 h 362610"/>
                  <a:gd name="connsiteX9" fmla="*/ 180835 w 361670"/>
                  <a:gd name="connsiteY9" fmla="*/ 12130 h 362610"/>
                  <a:gd name="connsiteX10" fmla="*/ 348891 w 361670"/>
                  <a:gd name="connsiteY10" fmla="*/ 180667 h 362610"/>
                  <a:gd name="connsiteX11" fmla="*/ 180835 w 361670"/>
                  <a:gd name="connsiteY11" fmla="*/ 349204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670" h="362610">
                    <a:moveTo>
                      <a:pt x="180835" y="0"/>
                    </a:moveTo>
                    <a:cubicBezTo>
                      <a:pt x="80513" y="0"/>
                      <a:pt x="0" y="81076"/>
                      <a:pt x="0" y="181305"/>
                    </a:cubicBezTo>
                    <a:cubicBezTo>
                      <a:pt x="0" y="281533"/>
                      <a:pt x="81152" y="362610"/>
                      <a:pt x="180835" y="362610"/>
                    </a:cubicBezTo>
                    <a:cubicBezTo>
                      <a:pt x="280518" y="362610"/>
                      <a:pt x="361670" y="281533"/>
                      <a:pt x="361670" y="181305"/>
                    </a:cubicBezTo>
                    <a:cubicBezTo>
                      <a:pt x="361670" y="181305"/>
                      <a:pt x="361670" y="181305"/>
                      <a:pt x="361670" y="181305"/>
                    </a:cubicBezTo>
                    <a:cubicBezTo>
                      <a:pt x="361670" y="80438"/>
                      <a:pt x="281157" y="0"/>
                      <a:pt x="180835" y="0"/>
                    </a:cubicBezTo>
                    <a:cubicBezTo>
                      <a:pt x="180835" y="0"/>
                      <a:pt x="180835" y="0"/>
                      <a:pt x="180835" y="0"/>
                    </a:cubicBezTo>
                    <a:close/>
                    <a:moveTo>
                      <a:pt x="180835" y="349204"/>
                    </a:moveTo>
                    <a:cubicBezTo>
                      <a:pt x="87542" y="349204"/>
                      <a:pt x="12780" y="273873"/>
                      <a:pt x="12780" y="180667"/>
                    </a:cubicBezTo>
                    <a:cubicBezTo>
                      <a:pt x="12780" y="87460"/>
                      <a:pt x="88181" y="12130"/>
                      <a:pt x="180835" y="12130"/>
                    </a:cubicBezTo>
                    <a:cubicBezTo>
                      <a:pt x="273489" y="12130"/>
                      <a:pt x="348891" y="87460"/>
                      <a:pt x="348891" y="180667"/>
                    </a:cubicBezTo>
                    <a:cubicBezTo>
                      <a:pt x="348891" y="273234"/>
                      <a:pt x="273489" y="348565"/>
                      <a:pt x="180835" y="349204"/>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5" name="Graphic 4">
                <a:extLst>
                  <a:ext uri="{FF2B5EF4-FFF2-40B4-BE49-F238E27FC236}">
                    <a16:creationId xmlns:a16="http://schemas.microsoft.com/office/drawing/2014/main" id="{EDBA69B9-D812-1045-B48C-CFA1B8D1E212}"/>
                  </a:ext>
                </a:extLst>
              </p:cNvPr>
              <p:cNvSpPr/>
              <p:nvPr/>
            </p:nvSpPr>
            <p:spPr>
              <a:xfrm>
                <a:off x="603209" y="2977651"/>
                <a:ext cx="92015" cy="121295"/>
              </a:xfrm>
              <a:custGeom>
                <a:avLst/>
                <a:gdLst>
                  <a:gd name="connsiteX0" fmla="*/ 92015 w 92015"/>
                  <a:gd name="connsiteY0" fmla="*/ 45965 h 121295"/>
                  <a:gd name="connsiteX1" fmla="*/ 46008 w 92015"/>
                  <a:gd name="connsiteY1" fmla="*/ 0 h 121295"/>
                  <a:gd name="connsiteX2" fmla="*/ 46008 w 92015"/>
                  <a:gd name="connsiteY2" fmla="*/ 0 h 121295"/>
                  <a:gd name="connsiteX3" fmla="*/ 0 w 92015"/>
                  <a:gd name="connsiteY3" fmla="*/ 45965 h 121295"/>
                  <a:gd name="connsiteX4" fmla="*/ 6390 w 92015"/>
                  <a:gd name="connsiteY4" fmla="*/ 69586 h 121295"/>
                  <a:gd name="connsiteX5" fmla="*/ 37701 w 92015"/>
                  <a:gd name="connsiteY5" fmla="*/ 116827 h 121295"/>
                  <a:gd name="connsiteX6" fmla="*/ 46008 w 92015"/>
                  <a:gd name="connsiteY6" fmla="*/ 121296 h 121295"/>
                  <a:gd name="connsiteX7" fmla="*/ 46008 w 92015"/>
                  <a:gd name="connsiteY7" fmla="*/ 121296 h 121295"/>
                  <a:gd name="connsiteX8" fmla="*/ 54314 w 92015"/>
                  <a:gd name="connsiteY8" fmla="*/ 116827 h 121295"/>
                  <a:gd name="connsiteX9" fmla="*/ 85625 w 92015"/>
                  <a:gd name="connsiteY9" fmla="*/ 69586 h 121295"/>
                  <a:gd name="connsiteX10" fmla="*/ 92015 w 92015"/>
                  <a:gd name="connsiteY10" fmla="*/ 45965 h 121295"/>
                  <a:gd name="connsiteX11" fmla="*/ 74762 w 92015"/>
                  <a:gd name="connsiteY11" fmla="*/ 62563 h 121295"/>
                  <a:gd name="connsiteX12" fmla="*/ 46008 w 92015"/>
                  <a:gd name="connsiteY12" fmla="*/ 106613 h 121295"/>
                  <a:gd name="connsiteX13" fmla="*/ 17253 w 92015"/>
                  <a:gd name="connsiteY13" fmla="*/ 63202 h 121295"/>
                  <a:gd name="connsiteX14" fmla="*/ 12780 w 92015"/>
                  <a:gd name="connsiteY14" fmla="*/ 46603 h 121295"/>
                  <a:gd name="connsiteX15" fmla="*/ 46008 w 92015"/>
                  <a:gd name="connsiteY15" fmla="*/ 13406 h 121295"/>
                  <a:gd name="connsiteX16" fmla="*/ 46647 w 92015"/>
                  <a:gd name="connsiteY16" fmla="*/ 13406 h 121295"/>
                  <a:gd name="connsiteX17" fmla="*/ 79874 w 92015"/>
                  <a:gd name="connsiteY17" fmla="*/ 46603 h 121295"/>
                  <a:gd name="connsiteX18" fmla="*/ 74762 w 92015"/>
                  <a:gd name="connsiteY18" fmla="*/ 62563 h 121295"/>
                  <a:gd name="connsiteX19" fmla="*/ 74762 w 92015"/>
                  <a:gd name="connsiteY19" fmla="*/ 62563 h 12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015" h="121295">
                    <a:moveTo>
                      <a:pt x="92015" y="45965"/>
                    </a:moveTo>
                    <a:cubicBezTo>
                      <a:pt x="92015" y="20429"/>
                      <a:pt x="71567" y="0"/>
                      <a:pt x="46008" y="0"/>
                    </a:cubicBezTo>
                    <a:lnTo>
                      <a:pt x="46008" y="0"/>
                    </a:lnTo>
                    <a:cubicBezTo>
                      <a:pt x="20448" y="0"/>
                      <a:pt x="0" y="20429"/>
                      <a:pt x="0" y="45965"/>
                    </a:cubicBezTo>
                    <a:cubicBezTo>
                      <a:pt x="0" y="54264"/>
                      <a:pt x="1917" y="62563"/>
                      <a:pt x="6390" y="69586"/>
                    </a:cubicBezTo>
                    <a:lnTo>
                      <a:pt x="37701" y="116827"/>
                    </a:lnTo>
                    <a:cubicBezTo>
                      <a:pt x="39618" y="119381"/>
                      <a:pt x="42813" y="121296"/>
                      <a:pt x="46008" y="121296"/>
                    </a:cubicBezTo>
                    <a:lnTo>
                      <a:pt x="46008" y="121296"/>
                    </a:lnTo>
                    <a:cubicBezTo>
                      <a:pt x="49202" y="121296"/>
                      <a:pt x="52397" y="119381"/>
                      <a:pt x="54314" y="116827"/>
                    </a:cubicBezTo>
                    <a:lnTo>
                      <a:pt x="85625" y="69586"/>
                    </a:lnTo>
                    <a:cubicBezTo>
                      <a:pt x="89459" y="61925"/>
                      <a:pt x="92015" y="54264"/>
                      <a:pt x="92015" y="45965"/>
                    </a:cubicBezTo>
                    <a:close/>
                    <a:moveTo>
                      <a:pt x="74762" y="62563"/>
                    </a:moveTo>
                    <a:lnTo>
                      <a:pt x="46008" y="106613"/>
                    </a:lnTo>
                    <a:lnTo>
                      <a:pt x="17253" y="63202"/>
                    </a:lnTo>
                    <a:cubicBezTo>
                      <a:pt x="14058" y="58094"/>
                      <a:pt x="12141" y="52349"/>
                      <a:pt x="12780" y="46603"/>
                    </a:cubicBezTo>
                    <a:cubicBezTo>
                      <a:pt x="12780" y="28090"/>
                      <a:pt x="27477" y="13406"/>
                      <a:pt x="46008" y="13406"/>
                    </a:cubicBezTo>
                    <a:lnTo>
                      <a:pt x="46647" y="13406"/>
                    </a:lnTo>
                    <a:cubicBezTo>
                      <a:pt x="65177" y="13406"/>
                      <a:pt x="79874" y="28728"/>
                      <a:pt x="79874" y="46603"/>
                    </a:cubicBezTo>
                    <a:cubicBezTo>
                      <a:pt x="79235" y="51710"/>
                      <a:pt x="77957" y="57456"/>
                      <a:pt x="74762" y="62563"/>
                    </a:cubicBezTo>
                    <a:lnTo>
                      <a:pt x="74762" y="62563"/>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6" name="Graphic 4">
                <a:extLst>
                  <a:ext uri="{FF2B5EF4-FFF2-40B4-BE49-F238E27FC236}">
                    <a16:creationId xmlns:a16="http://schemas.microsoft.com/office/drawing/2014/main" id="{EB82F160-DBC4-EB6C-33BA-4D928E644E0F}"/>
                  </a:ext>
                </a:extLst>
              </p:cNvPr>
              <p:cNvSpPr/>
              <p:nvPr/>
            </p:nvSpPr>
            <p:spPr>
              <a:xfrm>
                <a:off x="624935" y="2999357"/>
                <a:ext cx="48563" cy="48518"/>
              </a:xfrm>
              <a:custGeom>
                <a:avLst/>
                <a:gdLst>
                  <a:gd name="connsiteX0" fmla="*/ 24282 w 48563"/>
                  <a:gd name="connsiteY0" fmla="*/ 0 h 48518"/>
                  <a:gd name="connsiteX1" fmla="*/ 0 w 48563"/>
                  <a:gd name="connsiteY1" fmla="*/ 24259 h 48518"/>
                  <a:gd name="connsiteX2" fmla="*/ 24282 w 48563"/>
                  <a:gd name="connsiteY2" fmla="*/ 48518 h 48518"/>
                  <a:gd name="connsiteX3" fmla="*/ 48564 w 48563"/>
                  <a:gd name="connsiteY3" fmla="*/ 24259 h 48518"/>
                  <a:gd name="connsiteX4" fmla="*/ 48564 w 48563"/>
                  <a:gd name="connsiteY4" fmla="*/ 24259 h 48518"/>
                  <a:gd name="connsiteX5" fmla="*/ 24282 w 48563"/>
                  <a:gd name="connsiteY5" fmla="*/ 0 h 48518"/>
                  <a:gd name="connsiteX6" fmla="*/ 24282 w 48563"/>
                  <a:gd name="connsiteY6" fmla="*/ 36389 h 48518"/>
                  <a:gd name="connsiteX7" fmla="*/ 12780 w 48563"/>
                  <a:gd name="connsiteY7" fmla="*/ 24897 h 48518"/>
                  <a:gd name="connsiteX8" fmla="*/ 24282 w 48563"/>
                  <a:gd name="connsiteY8" fmla="*/ 13406 h 48518"/>
                  <a:gd name="connsiteX9" fmla="*/ 35784 w 48563"/>
                  <a:gd name="connsiteY9" fmla="*/ 24897 h 48518"/>
                  <a:gd name="connsiteX10" fmla="*/ 24282 w 48563"/>
                  <a:gd name="connsiteY10" fmla="*/ 36389 h 48518"/>
                  <a:gd name="connsiteX11" fmla="*/ 24282 w 48563"/>
                  <a:gd name="connsiteY11" fmla="*/ 36389 h 4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63" h="48518">
                    <a:moveTo>
                      <a:pt x="24282" y="0"/>
                    </a:moveTo>
                    <a:cubicBezTo>
                      <a:pt x="10863" y="0"/>
                      <a:pt x="0" y="10853"/>
                      <a:pt x="0" y="24259"/>
                    </a:cubicBezTo>
                    <a:cubicBezTo>
                      <a:pt x="0" y="37665"/>
                      <a:pt x="10863" y="48518"/>
                      <a:pt x="24282" y="48518"/>
                    </a:cubicBezTo>
                    <a:cubicBezTo>
                      <a:pt x="37701" y="48518"/>
                      <a:pt x="48564" y="37665"/>
                      <a:pt x="48564" y="24259"/>
                    </a:cubicBezTo>
                    <a:cubicBezTo>
                      <a:pt x="48564" y="24259"/>
                      <a:pt x="48564" y="24259"/>
                      <a:pt x="48564" y="24259"/>
                    </a:cubicBezTo>
                    <a:cubicBezTo>
                      <a:pt x="48564" y="10853"/>
                      <a:pt x="37701" y="0"/>
                      <a:pt x="24282" y="0"/>
                    </a:cubicBezTo>
                    <a:close/>
                    <a:moveTo>
                      <a:pt x="24282" y="36389"/>
                    </a:moveTo>
                    <a:cubicBezTo>
                      <a:pt x="17892" y="36389"/>
                      <a:pt x="12780" y="31281"/>
                      <a:pt x="12780" y="24897"/>
                    </a:cubicBezTo>
                    <a:cubicBezTo>
                      <a:pt x="12780" y="18514"/>
                      <a:pt x="17892" y="13406"/>
                      <a:pt x="24282" y="13406"/>
                    </a:cubicBezTo>
                    <a:cubicBezTo>
                      <a:pt x="30672" y="13406"/>
                      <a:pt x="35784" y="18514"/>
                      <a:pt x="35784" y="24897"/>
                    </a:cubicBezTo>
                    <a:cubicBezTo>
                      <a:pt x="35784" y="30643"/>
                      <a:pt x="30672" y="35750"/>
                      <a:pt x="24282" y="36389"/>
                    </a:cubicBezTo>
                    <a:cubicBezTo>
                      <a:pt x="24282" y="36389"/>
                      <a:pt x="24282" y="36389"/>
                      <a:pt x="24282" y="36389"/>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7" name="Graphic 4">
                <a:extLst>
                  <a:ext uri="{FF2B5EF4-FFF2-40B4-BE49-F238E27FC236}">
                    <a16:creationId xmlns:a16="http://schemas.microsoft.com/office/drawing/2014/main" id="{19A680AE-6746-957C-BAB3-8233BFAC71B5}"/>
                  </a:ext>
                </a:extLst>
              </p:cNvPr>
              <p:cNvSpPr/>
              <p:nvPr/>
            </p:nvSpPr>
            <p:spPr>
              <a:xfrm>
                <a:off x="527808" y="3030000"/>
                <a:ext cx="44729" cy="12767"/>
              </a:xfrm>
              <a:custGeom>
                <a:avLst/>
                <a:gdLst>
                  <a:gd name="connsiteX0" fmla="*/ 44730 w 44729"/>
                  <a:gd name="connsiteY0" fmla="*/ 6384 h 12767"/>
                  <a:gd name="connsiteX1" fmla="*/ 38340 w 44729"/>
                  <a:gd name="connsiteY1" fmla="*/ 0 h 12767"/>
                  <a:gd name="connsiteX2" fmla="*/ 6390 w 44729"/>
                  <a:gd name="connsiteY2" fmla="*/ 0 h 12767"/>
                  <a:gd name="connsiteX3" fmla="*/ 0 w 44729"/>
                  <a:gd name="connsiteY3" fmla="*/ 6384 h 12767"/>
                  <a:gd name="connsiteX4" fmla="*/ 6390 w 44729"/>
                  <a:gd name="connsiteY4" fmla="*/ 12768 h 12767"/>
                  <a:gd name="connsiteX5" fmla="*/ 38340 w 44729"/>
                  <a:gd name="connsiteY5" fmla="*/ 12768 h 12767"/>
                  <a:gd name="connsiteX6" fmla="*/ 44730 w 44729"/>
                  <a:gd name="connsiteY6" fmla="*/ 6384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29" h="12767">
                    <a:moveTo>
                      <a:pt x="44730" y="6384"/>
                    </a:moveTo>
                    <a:cubicBezTo>
                      <a:pt x="44730" y="2554"/>
                      <a:pt x="42174" y="0"/>
                      <a:pt x="38340" y="0"/>
                    </a:cubicBezTo>
                    <a:lnTo>
                      <a:pt x="6390" y="0"/>
                    </a:lnTo>
                    <a:cubicBezTo>
                      <a:pt x="2556" y="0"/>
                      <a:pt x="0" y="2554"/>
                      <a:pt x="0" y="6384"/>
                    </a:cubicBezTo>
                    <a:cubicBezTo>
                      <a:pt x="0" y="10214"/>
                      <a:pt x="2556" y="12768"/>
                      <a:pt x="6390" y="12768"/>
                    </a:cubicBezTo>
                    <a:lnTo>
                      <a:pt x="38340" y="12768"/>
                    </a:lnTo>
                    <a:cubicBezTo>
                      <a:pt x="41535" y="12768"/>
                      <a:pt x="44730" y="10214"/>
                      <a:pt x="44730" y="6384"/>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8" name="Graphic 4">
                <a:extLst>
                  <a:ext uri="{FF2B5EF4-FFF2-40B4-BE49-F238E27FC236}">
                    <a16:creationId xmlns:a16="http://schemas.microsoft.com/office/drawing/2014/main" id="{7C3B8AD2-91A9-CC41-CC6D-571C32DB27D1}"/>
                  </a:ext>
                </a:extLst>
              </p:cNvPr>
              <p:cNvSpPr/>
              <p:nvPr/>
            </p:nvSpPr>
            <p:spPr>
              <a:xfrm>
                <a:off x="724618" y="3030000"/>
                <a:ext cx="44729" cy="12767"/>
              </a:xfrm>
              <a:custGeom>
                <a:avLst/>
                <a:gdLst>
                  <a:gd name="connsiteX0" fmla="*/ 38340 w 44729"/>
                  <a:gd name="connsiteY0" fmla="*/ 0 h 12767"/>
                  <a:gd name="connsiteX1" fmla="*/ 6390 w 44729"/>
                  <a:gd name="connsiteY1" fmla="*/ 0 h 12767"/>
                  <a:gd name="connsiteX2" fmla="*/ 0 w 44729"/>
                  <a:gd name="connsiteY2" fmla="*/ 6384 h 12767"/>
                  <a:gd name="connsiteX3" fmla="*/ 6390 w 44729"/>
                  <a:gd name="connsiteY3" fmla="*/ 12768 h 12767"/>
                  <a:gd name="connsiteX4" fmla="*/ 38340 w 44729"/>
                  <a:gd name="connsiteY4" fmla="*/ 12768 h 12767"/>
                  <a:gd name="connsiteX5" fmla="*/ 44730 w 44729"/>
                  <a:gd name="connsiteY5" fmla="*/ 6384 h 12767"/>
                  <a:gd name="connsiteX6" fmla="*/ 38340 w 44729"/>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29" h="12767">
                    <a:moveTo>
                      <a:pt x="38340" y="0"/>
                    </a:moveTo>
                    <a:lnTo>
                      <a:pt x="6390" y="0"/>
                    </a:lnTo>
                    <a:cubicBezTo>
                      <a:pt x="2556" y="0"/>
                      <a:pt x="0" y="2554"/>
                      <a:pt x="0" y="6384"/>
                    </a:cubicBezTo>
                    <a:cubicBezTo>
                      <a:pt x="0" y="10214"/>
                      <a:pt x="2556" y="12768"/>
                      <a:pt x="6390" y="12768"/>
                    </a:cubicBezTo>
                    <a:lnTo>
                      <a:pt x="38340" y="12768"/>
                    </a:lnTo>
                    <a:cubicBezTo>
                      <a:pt x="42174" y="12768"/>
                      <a:pt x="44730" y="10214"/>
                      <a:pt x="44730" y="6384"/>
                    </a:cubicBezTo>
                    <a:cubicBezTo>
                      <a:pt x="44730" y="2554"/>
                      <a:pt x="42174" y="0"/>
                      <a:pt x="38340" y="0"/>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9" name="Graphic 4">
                <a:extLst>
                  <a:ext uri="{FF2B5EF4-FFF2-40B4-BE49-F238E27FC236}">
                    <a16:creationId xmlns:a16="http://schemas.microsoft.com/office/drawing/2014/main" id="{899F1CD0-5BA7-2936-03C6-1EDC945AA489}"/>
                  </a:ext>
                </a:extLst>
              </p:cNvPr>
              <p:cNvSpPr/>
              <p:nvPr/>
            </p:nvSpPr>
            <p:spPr>
              <a:xfrm>
                <a:off x="642188" y="2915088"/>
                <a:ext cx="12779" cy="44687"/>
              </a:xfrm>
              <a:custGeom>
                <a:avLst/>
                <a:gdLst>
                  <a:gd name="connsiteX0" fmla="*/ 6390 w 12779"/>
                  <a:gd name="connsiteY0" fmla="*/ 44688 h 44687"/>
                  <a:gd name="connsiteX1" fmla="*/ 12780 w 12779"/>
                  <a:gd name="connsiteY1" fmla="*/ 38304 h 44687"/>
                  <a:gd name="connsiteX2" fmla="*/ 12780 w 12779"/>
                  <a:gd name="connsiteY2" fmla="*/ 6384 h 44687"/>
                  <a:gd name="connsiteX3" fmla="*/ 6390 w 12779"/>
                  <a:gd name="connsiteY3" fmla="*/ 0 h 44687"/>
                  <a:gd name="connsiteX4" fmla="*/ 0 w 12779"/>
                  <a:gd name="connsiteY4" fmla="*/ 6384 h 44687"/>
                  <a:gd name="connsiteX5" fmla="*/ 0 w 12779"/>
                  <a:gd name="connsiteY5" fmla="*/ 38304 h 44687"/>
                  <a:gd name="connsiteX6" fmla="*/ 6390 w 12779"/>
                  <a:gd name="connsiteY6" fmla="*/ 44688 h 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44687">
                    <a:moveTo>
                      <a:pt x="6390" y="44688"/>
                    </a:moveTo>
                    <a:cubicBezTo>
                      <a:pt x="10224" y="44688"/>
                      <a:pt x="12780" y="42134"/>
                      <a:pt x="12780" y="38304"/>
                    </a:cubicBezTo>
                    <a:lnTo>
                      <a:pt x="12780" y="6384"/>
                    </a:lnTo>
                    <a:cubicBezTo>
                      <a:pt x="12780" y="2554"/>
                      <a:pt x="10224" y="0"/>
                      <a:pt x="6390" y="0"/>
                    </a:cubicBezTo>
                    <a:cubicBezTo>
                      <a:pt x="2556" y="0"/>
                      <a:pt x="0" y="2554"/>
                      <a:pt x="0" y="6384"/>
                    </a:cubicBezTo>
                    <a:lnTo>
                      <a:pt x="0" y="38304"/>
                    </a:lnTo>
                    <a:cubicBezTo>
                      <a:pt x="0" y="42134"/>
                      <a:pt x="2556" y="44688"/>
                      <a:pt x="6390" y="44688"/>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0" name="Graphic 4">
                <a:extLst>
                  <a:ext uri="{FF2B5EF4-FFF2-40B4-BE49-F238E27FC236}">
                    <a16:creationId xmlns:a16="http://schemas.microsoft.com/office/drawing/2014/main" id="{ACAF8A64-8C99-8D81-7078-D32DAF2ACEB1}"/>
                  </a:ext>
                </a:extLst>
              </p:cNvPr>
              <p:cNvSpPr/>
              <p:nvPr/>
            </p:nvSpPr>
            <p:spPr>
              <a:xfrm>
                <a:off x="642827" y="3112992"/>
                <a:ext cx="12779" cy="44687"/>
              </a:xfrm>
              <a:custGeom>
                <a:avLst/>
                <a:gdLst>
                  <a:gd name="connsiteX0" fmla="*/ 6390 w 12779"/>
                  <a:gd name="connsiteY0" fmla="*/ 0 h 44687"/>
                  <a:gd name="connsiteX1" fmla="*/ 0 w 12779"/>
                  <a:gd name="connsiteY1" fmla="*/ 6384 h 44687"/>
                  <a:gd name="connsiteX2" fmla="*/ 0 w 12779"/>
                  <a:gd name="connsiteY2" fmla="*/ 38304 h 44687"/>
                  <a:gd name="connsiteX3" fmla="*/ 6390 w 12779"/>
                  <a:gd name="connsiteY3" fmla="*/ 44688 h 44687"/>
                  <a:gd name="connsiteX4" fmla="*/ 12780 w 12779"/>
                  <a:gd name="connsiteY4" fmla="*/ 38304 h 44687"/>
                  <a:gd name="connsiteX5" fmla="*/ 12780 w 12779"/>
                  <a:gd name="connsiteY5" fmla="*/ 6384 h 44687"/>
                  <a:gd name="connsiteX6" fmla="*/ 6390 w 12779"/>
                  <a:gd name="connsiteY6" fmla="*/ 0 h 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44687">
                    <a:moveTo>
                      <a:pt x="6390" y="0"/>
                    </a:moveTo>
                    <a:cubicBezTo>
                      <a:pt x="2556" y="0"/>
                      <a:pt x="0" y="2554"/>
                      <a:pt x="0" y="6384"/>
                    </a:cubicBezTo>
                    <a:lnTo>
                      <a:pt x="0" y="38304"/>
                    </a:lnTo>
                    <a:cubicBezTo>
                      <a:pt x="0" y="42134"/>
                      <a:pt x="2556" y="44688"/>
                      <a:pt x="6390" y="44688"/>
                    </a:cubicBezTo>
                    <a:cubicBezTo>
                      <a:pt x="10224" y="44688"/>
                      <a:pt x="12780" y="42134"/>
                      <a:pt x="12780" y="38304"/>
                    </a:cubicBezTo>
                    <a:lnTo>
                      <a:pt x="12780" y="6384"/>
                    </a:lnTo>
                    <a:cubicBezTo>
                      <a:pt x="12780" y="2554"/>
                      <a:pt x="10224" y="0"/>
                      <a:pt x="6390" y="0"/>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1" name="Graphic 4">
                <a:extLst>
                  <a:ext uri="{FF2B5EF4-FFF2-40B4-BE49-F238E27FC236}">
                    <a16:creationId xmlns:a16="http://schemas.microsoft.com/office/drawing/2014/main" id="{0199799D-E449-69C9-FC26-68A6C71EB968}"/>
                  </a:ext>
                </a:extLst>
              </p:cNvPr>
              <p:cNvSpPr/>
              <p:nvPr/>
            </p:nvSpPr>
            <p:spPr>
              <a:xfrm>
                <a:off x="552729" y="3051067"/>
                <a:ext cx="81152" cy="81076"/>
              </a:xfrm>
              <a:custGeom>
                <a:avLst/>
                <a:gdLst>
                  <a:gd name="connsiteX0" fmla="*/ 74762 w 81152"/>
                  <a:gd name="connsiteY0" fmla="*/ 68309 h 81076"/>
                  <a:gd name="connsiteX1" fmla="*/ 12780 w 81152"/>
                  <a:gd name="connsiteY1" fmla="*/ 68309 h 81076"/>
                  <a:gd name="connsiteX2" fmla="*/ 12780 w 81152"/>
                  <a:gd name="connsiteY2" fmla="*/ 6384 h 81076"/>
                  <a:gd name="connsiteX3" fmla="*/ 6390 w 81152"/>
                  <a:gd name="connsiteY3" fmla="*/ 0 h 81076"/>
                  <a:gd name="connsiteX4" fmla="*/ 0 w 81152"/>
                  <a:gd name="connsiteY4" fmla="*/ 6384 h 81076"/>
                  <a:gd name="connsiteX5" fmla="*/ 0 w 81152"/>
                  <a:gd name="connsiteY5" fmla="*/ 74693 h 81076"/>
                  <a:gd name="connsiteX6" fmla="*/ 6390 w 81152"/>
                  <a:gd name="connsiteY6" fmla="*/ 81077 h 81076"/>
                  <a:gd name="connsiteX7" fmla="*/ 74762 w 81152"/>
                  <a:gd name="connsiteY7" fmla="*/ 81077 h 81076"/>
                  <a:gd name="connsiteX8" fmla="*/ 81152 w 81152"/>
                  <a:gd name="connsiteY8" fmla="*/ 74693 h 81076"/>
                  <a:gd name="connsiteX9" fmla="*/ 74762 w 81152"/>
                  <a:gd name="connsiteY9" fmla="*/ 68309 h 8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152" h="81076">
                    <a:moveTo>
                      <a:pt x="74762" y="68309"/>
                    </a:moveTo>
                    <a:lnTo>
                      <a:pt x="12780" y="68309"/>
                    </a:lnTo>
                    <a:lnTo>
                      <a:pt x="12780" y="6384"/>
                    </a:lnTo>
                    <a:cubicBezTo>
                      <a:pt x="12780" y="2554"/>
                      <a:pt x="10224" y="0"/>
                      <a:pt x="6390" y="0"/>
                    </a:cubicBezTo>
                    <a:cubicBezTo>
                      <a:pt x="2556" y="0"/>
                      <a:pt x="0" y="2554"/>
                      <a:pt x="0" y="6384"/>
                    </a:cubicBezTo>
                    <a:lnTo>
                      <a:pt x="0" y="74693"/>
                    </a:lnTo>
                    <a:cubicBezTo>
                      <a:pt x="0" y="78523"/>
                      <a:pt x="2556" y="81077"/>
                      <a:pt x="6390" y="81077"/>
                    </a:cubicBezTo>
                    <a:lnTo>
                      <a:pt x="74762" y="81077"/>
                    </a:lnTo>
                    <a:cubicBezTo>
                      <a:pt x="78596" y="81077"/>
                      <a:pt x="81152" y="78523"/>
                      <a:pt x="81152" y="74693"/>
                    </a:cubicBezTo>
                    <a:cubicBezTo>
                      <a:pt x="81152" y="70862"/>
                      <a:pt x="77957" y="68309"/>
                      <a:pt x="74762" y="68309"/>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2" name="Graphic 4">
                <a:extLst>
                  <a:ext uri="{FF2B5EF4-FFF2-40B4-BE49-F238E27FC236}">
                    <a16:creationId xmlns:a16="http://schemas.microsoft.com/office/drawing/2014/main" id="{BDB0FCCA-572E-0218-6087-93BF01FE1429}"/>
                  </a:ext>
                </a:extLst>
              </p:cNvPr>
              <p:cNvSpPr/>
              <p:nvPr/>
            </p:nvSpPr>
            <p:spPr>
              <a:xfrm>
                <a:off x="663275" y="3051067"/>
                <a:ext cx="81152" cy="81076"/>
              </a:xfrm>
              <a:custGeom>
                <a:avLst/>
                <a:gdLst>
                  <a:gd name="connsiteX0" fmla="*/ 74762 w 81152"/>
                  <a:gd name="connsiteY0" fmla="*/ 0 h 81076"/>
                  <a:gd name="connsiteX1" fmla="*/ 68372 w 81152"/>
                  <a:gd name="connsiteY1" fmla="*/ 6384 h 81076"/>
                  <a:gd name="connsiteX2" fmla="*/ 68372 w 81152"/>
                  <a:gd name="connsiteY2" fmla="*/ 68309 h 81076"/>
                  <a:gd name="connsiteX3" fmla="*/ 6390 w 81152"/>
                  <a:gd name="connsiteY3" fmla="*/ 68309 h 81076"/>
                  <a:gd name="connsiteX4" fmla="*/ 0 w 81152"/>
                  <a:gd name="connsiteY4" fmla="*/ 74693 h 81076"/>
                  <a:gd name="connsiteX5" fmla="*/ 6390 w 81152"/>
                  <a:gd name="connsiteY5" fmla="*/ 81077 h 81076"/>
                  <a:gd name="connsiteX6" fmla="*/ 74762 w 81152"/>
                  <a:gd name="connsiteY6" fmla="*/ 81077 h 81076"/>
                  <a:gd name="connsiteX7" fmla="*/ 81152 w 81152"/>
                  <a:gd name="connsiteY7" fmla="*/ 74693 h 81076"/>
                  <a:gd name="connsiteX8" fmla="*/ 81152 w 81152"/>
                  <a:gd name="connsiteY8" fmla="*/ 6384 h 81076"/>
                  <a:gd name="connsiteX9" fmla="*/ 74762 w 81152"/>
                  <a:gd name="connsiteY9" fmla="*/ 0 h 8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152" h="81076">
                    <a:moveTo>
                      <a:pt x="74762" y="0"/>
                    </a:moveTo>
                    <a:cubicBezTo>
                      <a:pt x="70928" y="0"/>
                      <a:pt x="68372" y="2554"/>
                      <a:pt x="68372" y="6384"/>
                    </a:cubicBezTo>
                    <a:lnTo>
                      <a:pt x="68372" y="68309"/>
                    </a:lnTo>
                    <a:lnTo>
                      <a:pt x="6390" y="68309"/>
                    </a:lnTo>
                    <a:cubicBezTo>
                      <a:pt x="2556" y="68309"/>
                      <a:pt x="0" y="70862"/>
                      <a:pt x="0" y="74693"/>
                    </a:cubicBezTo>
                    <a:cubicBezTo>
                      <a:pt x="0" y="78523"/>
                      <a:pt x="2556" y="81077"/>
                      <a:pt x="6390" y="81077"/>
                    </a:cubicBezTo>
                    <a:lnTo>
                      <a:pt x="74762" y="81077"/>
                    </a:lnTo>
                    <a:cubicBezTo>
                      <a:pt x="78596" y="81077"/>
                      <a:pt x="81152" y="78523"/>
                      <a:pt x="81152" y="74693"/>
                    </a:cubicBezTo>
                    <a:lnTo>
                      <a:pt x="81152" y="6384"/>
                    </a:lnTo>
                    <a:cubicBezTo>
                      <a:pt x="81152" y="2554"/>
                      <a:pt x="78596" y="0"/>
                      <a:pt x="74762" y="0"/>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3" name="Graphic 4">
                <a:extLst>
                  <a:ext uri="{FF2B5EF4-FFF2-40B4-BE49-F238E27FC236}">
                    <a16:creationId xmlns:a16="http://schemas.microsoft.com/office/drawing/2014/main" id="{2798B658-08E2-671A-3B5E-1255BFDF3019}"/>
                  </a:ext>
                </a:extLst>
              </p:cNvPr>
              <p:cNvSpPr/>
              <p:nvPr/>
            </p:nvSpPr>
            <p:spPr>
              <a:xfrm>
                <a:off x="663275" y="2939986"/>
                <a:ext cx="81152" cy="81076"/>
              </a:xfrm>
              <a:custGeom>
                <a:avLst/>
                <a:gdLst>
                  <a:gd name="connsiteX0" fmla="*/ 6390 w 81152"/>
                  <a:gd name="connsiteY0" fmla="*/ 12768 h 81076"/>
                  <a:gd name="connsiteX1" fmla="*/ 68372 w 81152"/>
                  <a:gd name="connsiteY1" fmla="*/ 12768 h 81076"/>
                  <a:gd name="connsiteX2" fmla="*/ 68372 w 81152"/>
                  <a:gd name="connsiteY2" fmla="*/ 74693 h 81076"/>
                  <a:gd name="connsiteX3" fmla="*/ 74762 w 81152"/>
                  <a:gd name="connsiteY3" fmla="*/ 81077 h 81076"/>
                  <a:gd name="connsiteX4" fmla="*/ 81152 w 81152"/>
                  <a:gd name="connsiteY4" fmla="*/ 74693 h 81076"/>
                  <a:gd name="connsiteX5" fmla="*/ 81152 w 81152"/>
                  <a:gd name="connsiteY5" fmla="*/ 6384 h 81076"/>
                  <a:gd name="connsiteX6" fmla="*/ 74762 w 81152"/>
                  <a:gd name="connsiteY6" fmla="*/ 0 h 81076"/>
                  <a:gd name="connsiteX7" fmla="*/ 6390 w 81152"/>
                  <a:gd name="connsiteY7" fmla="*/ 0 h 81076"/>
                  <a:gd name="connsiteX8" fmla="*/ 0 w 81152"/>
                  <a:gd name="connsiteY8" fmla="*/ 6384 h 81076"/>
                  <a:gd name="connsiteX9" fmla="*/ 6390 w 81152"/>
                  <a:gd name="connsiteY9" fmla="*/ 12768 h 8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152" h="81076">
                    <a:moveTo>
                      <a:pt x="6390" y="12768"/>
                    </a:moveTo>
                    <a:lnTo>
                      <a:pt x="68372" y="12768"/>
                    </a:lnTo>
                    <a:lnTo>
                      <a:pt x="68372" y="74693"/>
                    </a:lnTo>
                    <a:cubicBezTo>
                      <a:pt x="68372" y="78523"/>
                      <a:pt x="70928" y="81077"/>
                      <a:pt x="74762" y="81077"/>
                    </a:cubicBezTo>
                    <a:cubicBezTo>
                      <a:pt x="78596" y="81077"/>
                      <a:pt x="81152" y="78523"/>
                      <a:pt x="81152" y="74693"/>
                    </a:cubicBezTo>
                    <a:lnTo>
                      <a:pt x="81152" y="6384"/>
                    </a:lnTo>
                    <a:cubicBezTo>
                      <a:pt x="81152" y="2554"/>
                      <a:pt x="78596" y="0"/>
                      <a:pt x="74762" y="0"/>
                    </a:cubicBezTo>
                    <a:lnTo>
                      <a:pt x="6390" y="0"/>
                    </a:lnTo>
                    <a:cubicBezTo>
                      <a:pt x="2556" y="0"/>
                      <a:pt x="0" y="2554"/>
                      <a:pt x="0" y="6384"/>
                    </a:cubicBezTo>
                    <a:cubicBezTo>
                      <a:pt x="0" y="10214"/>
                      <a:pt x="2556" y="12768"/>
                      <a:pt x="6390" y="12768"/>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4" name="Graphic 4">
                <a:extLst>
                  <a:ext uri="{FF2B5EF4-FFF2-40B4-BE49-F238E27FC236}">
                    <a16:creationId xmlns:a16="http://schemas.microsoft.com/office/drawing/2014/main" id="{D783750A-6385-415E-D6A6-9FD88C097AA6}"/>
                  </a:ext>
                </a:extLst>
              </p:cNvPr>
              <p:cNvSpPr/>
              <p:nvPr/>
            </p:nvSpPr>
            <p:spPr>
              <a:xfrm>
                <a:off x="552090" y="2939986"/>
                <a:ext cx="81152" cy="81076"/>
              </a:xfrm>
              <a:custGeom>
                <a:avLst/>
                <a:gdLst>
                  <a:gd name="connsiteX0" fmla="*/ 6390 w 81152"/>
                  <a:gd name="connsiteY0" fmla="*/ 81077 h 81076"/>
                  <a:gd name="connsiteX1" fmla="*/ 12780 w 81152"/>
                  <a:gd name="connsiteY1" fmla="*/ 74693 h 81076"/>
                  <a:gd name="connsiteX2" fmla="*/ 12780 w 81152"/>
                  <a:gd name="connsiteY2" fmla="*/ 12768 h 81076"/>
                  <a:gd name="connsiteX3" fmla="*/ 74762 w 81152"/>
                  <a:gd name="connsiteY3" fmla="*/ 12768 h 81076"/>
                  <a:gd name="connsiteX4" fmla="*/ 81152 w 81152"/>
                  <a:gd name="connsiteY4" fmla="*/ 6384 h 81076"/>
                  <a:gd name="connsiteX5" fmla="*/ 74762 w 81152"/>
                  <a:gd name="connsiteY5" fmla="*/ 0 h 81076"/>
                  <a:gd name="connsiteX6" fmla="*/ 6390 w 81152"/>
                  <a:gd name="connsiteY6" fmla="*/ 0 h 81076"/>
                  <a:gd name="connsiteX7" fmla="*/ 0 w 81152"/>
                  <a:gd name="connsiteY7" fmla="*/ 6384 h 81076"/>
                  <a:gd name="connsiteX8" fmla="*/ 0 w 81152"/>
                  <a:gd name="connsiteY8" fmla="*/ 74693 h 81076"/>
                  <a:gd name="connsiteX9" fmla="*/ 6390 w 81152"/>
                  <a:gd name="connsiteY9" fmla="*/ 81077 h 8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152" h="81076">
                    <a:moveTo>
                      <a:pt x="6390" y="81077"/>
                    </a:moveTo>
                    <a:cubicBezTo>
                      <a:pt x="10224" y="81077"/>
                      <a:pt x="12780" y="78523"/>
                      <a:pt x="12780" y="74693"/>
                    </a:cubicBezTo>
                    <a:lnTo>
                      <a:pt x="12780" y="12768"/>
                    </a:lnTo>
                    <a:lnTo>
                      <a:pt x="74762" y="12768"/>
                    </a:lnTo>
                    <a:cubicBezTo>
                      <a:pt x="78596" y="12768"/>
                      <a:pt x="81152" y="10214"/>
                      <a:pt x="81152" y="6384"/>
                    </a:cubicBezTo>
                    <a:cubicBezTo>
                      <a:pt x="81152" y="2554"/>
                      <a:pt x="78596" y="0"/>
                      <a:pt x="74762" y="0"/>
                    </a:cubicBezTo>
                    <a:lnTo>
                      <a:pt x="6390" y="0"/>
                    </a:lnTo>
                    <a:cubicBezTo>
                      <a:pt x="2556" y="0"/>
                      <a:pt x="0" y="2554"/>
                      <a:pt x="0" y="6384"/>
                    </a:cubicBezTo>
                    <a:lnTo>
                      <a:pt x="0" y="74693"/>
                    </a:lnTo>
                    <a:cubicBezTo>
                      <a:pt x="0" y="78523"/>
                      <a:pt x="3195" y="81077"/>
                      <a:pt x="6390" y="81077"/>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45" name="Freeform: Shape 403">
              <a:extLst>
                <a:ext uri="{FF2B5EF4-FFF2-40B4-BE49-F238E27FC236}">
                  <a16:creationId xmlns:a16="http://schemas.microsoft.com/office/drawing/2014/main" id="{273E8811-2AC8-07E6-60F1-7157596BECAA}"/>
                </a:ext>
              </a:extLst>
            </p:cNvPr>
            <p:cNvSpPr/>
            <p:nvPr/>
          </p:nvSpPr>
          <p:spPr>
            <a:xfrm>
              <a:off x="3419153" y="4336829"/>
              <a:ext cx="513458" cy="513460"/>
            </a:xfrm>
            <a:custGeom>
              <a:avLst/>
              <a:gdLst>
                <a:gd name="connsiteX0" fmla="*/ 792915 w 792914"/>
                <a:gd name="connsiteY0" fmla="*/ 396457 h 792914"/>
                <a:gd name="connsiteX1" fmla="*/ 396457 w 792914"/>
                <a:gd name="connsiteY1" fmla="*/ 792915 h 792914"/>
                <a:gd name="connsiteX2" fmla="*/ 0 w 792914"/>
                <a:gd name="connsiteY2" fmla="*/ 396457 h 792914"/>
                <a:gd name="connsiteX3" fmla="*/ 396457 w 792914"/>
                <a:gd name="connsiteY3" fmla="*/ 0 h 792914"/>
                <a:gd name="connsiteX4" fmla="*/ 792915 w 792914"/>
                <a:gd name="connsiteY4" fmla="*/ 396457 h 79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14" h="792914">
                  <a:moveTo>
                    <a:pt x="792915" y="396457"/>
                  </a:moveTo>
                  <a:cubicBezTo>
                    <a:pt x="792915" y="615415"/>
                    <a:pt x="615415" y="792915"/>
                    <a:pt x="396457" y="792915"/>
                  </a:cubicBezTo>
                  <a:cubicBezTo>
                    <a:pt x="177500" y="792915"/>
                    <a:pt x="0" y="615415"/>
                    <a:pt x="0" y="396457"/>
                  </a:cubicBezTo>
                  <a:cubicBezTo>
                    <a:pt x="0" y="177500"/>
                    <a:pt x="177500" y="0"/>
                    <a:pt x="396457" y="0"/>
                  </a:cubicBezTo>
                  <a:cubicBezTo>
                    <a:pt x="615415" y="0"/>
                    <a:pt x="792915" y="177500"/>
                    <a:pt x="792915" y="396457"/>
                  </a:cubicBezTo>
                  <a:close/>
                </a:path>
              </a:pathLst>
            </a:custGeom>
            <a:solidFill>
              <a:srgbClr val="FFFFFF"/>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6" name="Freeform: Shape 404">
              <a:extLst>
                <a:ext uri="{FF2B5EF4-FFF2-40B4-BE49-F238E27FC236}">
                  <a16:creationId xmlns:a16="http://schemas.microsoft.com/office/drawing/2014/main" id="{1260BF73-305D-4A30-6459-AE1CC84F64DE}"/>
                </a:ext>
              </a:extLst>
            </p:cNvPr>
            <p:cNvSpPr/>
            <p:nvPr/>
          </p:nvSpPr>
          <p:spPr>
            <a:xfrm>
              <a:off x="3363145" y="4280816"/>
              <a:ext cx="625488" cy="625488"/>
            </a:xfrm>
            <a:custGeom>
              <a:avLst/>
              <a:gdLst>
                <a:gd name="connsiteX0" fmla="*/ 482957 w 965914"/>
                <a:gd name="connsiteY0" fmla="*/ 86500 h 965914"/>
                <a:gd name="connsiteX1" fmla="*/ 879414 w 965914"/>
                <a:gd name="connsiteY1" fmla="*/ 482957 h 965914"/>
                <a:gd name="connsiteX2" fmla="*/ 482957 w 965914"/>
                <a:gd name="connsiteY2" fmla="*/ 879414 h 965914"/>
                <a:gd name="connsiteX3" fmla="*/ 86500 w 965914"/>
                <a:gd name="connsiteY3" fmla="*/ 482957 h 965914"/>
                <a:gd name="connsiteX4" fmla="*/ 482957 w 965914"/>
                <a:gd name="connsiteY4" fmla="*/ 86500 h 965914"/>
                <a:gd name="connsiteX5" fmla="*/ 482957 w 965914"/>
                <a:gd name="connsiteY5" fmla="*/ 0 h 965914"/>
                <a:gd name="connsiteX6" fmla="*/ 0 w 965914"/>
                <a:gd name="connsiteY6" fmla="*/ 482957 h 965914"/>
                <a:gd name="connsiteX7" fmla="*/ 482957 w 965914"/>
                <a:gd name="connsiteY7" fmla="*/ 965914 h 965914"/>
                <a:gd name="connsiteX8" fmla="*/ 965914 w 965914"/>
                <a:gd name="connsiteY8" fmla="*/ 482957 h 965914"/>
                <a:gd name="connsiteX9" fmla="*/ 482957 w 965914"/>
                <a:gd name="connsiteY9" fmla="*/ 0 h 965914"/>
                <a:gd name="connsiteX10" fmla="*/ 482957 w 965914"/>
                <a:gd name="connsiteY10" fmla="*/ 0 h 96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914" h="965914">
                  <a:moveTo>
                    <a:pt x="482957" y="86500"/>
                  </a:moveTo>
                  <a:cubicBezTo>
                    <a:pt x="701946" y="86500"/>
                    <a:pt x="879414" y="263968"/>
                    <a:pt x="879414" y="482957"/>
                  </a:cubicBezTo>
                  <a:cubicBezTo>
                    <a:pt x="879414" y="701946"/>
                    <a:pt x="701946" y="879414"/>
                    <a:pt x="482957" y="879414"/>
                  </a:cubicBezTo>
                  <a:cubicBezTo>
                    <a:pt x="263968" y="879414"/>
                    <a:pt x="86500" y="701946"/>
                    <a:pt x="86500" y="482957"/>
                  </a:cubicBezTo>
                  <a:cubicBezTo>
                    <a:pt x="86500" y="263968"/>
                    <a:pt x="263968" y="86500"/>
                    <a:pt x="482957" y="86500"/>
                  </a:cubicBezTo>
                  <a:moveTo>
                    <a:pt x="482957" y="0"/>
                  </a:moveTo>
                  <a:cubicBezTo>
                    <a:pt x="216682" y="0"/>
                    <a:pt x="0" y="216682"/>
                    <a:pt x="0" y="482957"/>
                  </a:cubicBezTo>
                  <a:cubicBezTo>
                    <a:pt x="0" y="749232"/>
                    <a:pt x="216682" y="965914"/>
                    <a:pt x="482957" y="965914"/>
                  </a:cubicBezTo>
                  <a:cubicBezTo>
                    <a:pt x="749232" y="965914"/>
                    <a:pt x="965914" y="749232"/>
                    <a:pt x="965914" y="482957"/>
                  </a:cubicBezTo>
                  <a:cubicBezTo>
                    <a:pt x="965914" y="216682"/>
                    <a:pt x="749232" y="0"/>
                    <a:pt x="482957" y="0"/>
                  </a:cubicBezTo>
                  <a:lnTo>
                    <a:pt x="482957" y="0"/>
                  </a:lnTo>
                  <a:close/>
                </a:path>
              </a:pathLst>
            </a:custGeom>
            <a:solidFill>
              <a:srgbClr val="BBBCBC"/>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47" name="Graphic 1100">
              <a:extLst>
                <a:ext uri="{FF2B5EF4-FFF2-40B4-BE49-F238E27FC236}">
                  <a16:creationId xmlns:a16="http://schemas.microsoft.com/office/drawing/2014/main" id="{9E400F2E-2DD8-EB51-0153-CB9A941E1498}"/>
                </a:ext>
              </a:extLst>
            </p:cNvPr>
            <p:cNvGrpSpPr>
              <a:grpSpLocks noChangeAspect="1"/>
            </p:cNvGrpSpPr>
            <p:nvPr/>
          </p:nvGrpSpPr>
          <p:grpSpPr>
            <a:xfrm>
              <a:off x="3527131" y="4438541"/>
              <a:ext cx="297516" cy="310037"/>
              <a:chOff x="9209941" y="1897007"/>
              <a:chExt cx="362309" cy="361971"/>
            </a:xfrm>
            <a:solidFill>
              <a:schemeClr val="accent1"/>
            </a:solidFill>
          </p:grpSpPr>
          <p:sp>
            <p:nvSpPr>
              <p:cNvPr id="81" name="Graphic 1100">
                <a:extLst>
                  <a:ext uri="{FF2B5EF4-FFF2-40B4-BE49-F238E27FC236}">
                    <a16:creationId xmlns:a16="http://schemas.microsoft.com/office/drawing/2014/main" id="{7B9CFBE5-E3F8-0D36-E113-3AB4CE3C45B8}"/>
                  </a:ext>
                </a:extLst>
              </p:cNvPr>
              <p:cNvSpPr/>
              <p:nvPr/>
            </p:nvSpPr>
            <p:spPr>
              <a:xfrm>
                <a:off x="9209941" y="1897007"/>
                <a:ext cx="362309" cy="361971"/>
              </a:xfrm>
              <a:custGeom>
                <a:avLst/>
                <a:gdLst>
                  <a:gd name="connsiteX0" fmla="*/ 180835 w 362309"/>
                  <a:gd name="connsiteY0" fmla="*/ 0 h 361971"/>
                  <a:gd name="connsiteX1" fmla="*/ 0 w 362309"/>
                  <a:gd name="connsiteY1" fmla="*/ 181305 h 361971"/>
                  <a:gd name="connsiteX2" fmla="*/ 181474 w 362309"/>
                  <a:gd name="connsiteY2" fmla="*/ 361972 h 361971"/>
                  <a:gd name="connsiteX3" fmla="*/ 362309 w 362309"/>
                  <a:gd name="connsiteY3" fmla="*/ 180667 h 361971"/>
                  <a:gd name="connsiteX4" fmla="*/ 180835 w 362309"/>
                  <a:gd name="connsiteY4" fmla="*/ 0 h 361971"/>
                  <a:gd name="connsiteX5" fmla="*/ 180835 w 362309"/>
                  <a:gd name="connsiteY5" fmla="*/ 0 h 361971"/>
                  <a:gd name="connsiteX6" fmla="*/ 180835 w 362309"/>
                  <a:gd name="connsiteY6" fmla="*/ 349204 h 361971"/>
                  <a:gd name="connsiteX7" fmla="*/ 12780 w 362309"/>
                  <a:gd name="connsiteY7" fmla="*/ 180667 h 361971"/>
                  <a:gd name="connsiteX8" fmla="*/ 181474 w 362309"/>
                  <a:gd name="connsiteY8" fmla="*/ 12768 h 361971"/>
                  <a:gd name="connsiteX9" fmla="*/ 349529 w 362309"/>
                  <a:gd name="connsiteY9" fmla="*/ 180667 h 361971"/>
                  <a:gd name="connsiteX10" fmla="*/ 180835 w 362309"/>
                  <a:gd name="connsiteY10"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309" h="361971">
                    <a:moveTo>
                      <a:pt x="180835" y="0"/>
                    </a:moveTo>
                    <a:cubicBezTo>
                      <a:pt x="80513" y="0"/>
                      <a:pt x="0" y="81077"/>
                      <a:pt x="0" y="181305"/>
                    </a:cubicBezTo>
                    <a:cubicBezTo>
                      <a:pt x="0" y="281534"/>
                      <a:pt x="81152" y="361972"/>
                      <a:pt x="181474" y="361972"/>
                    </a:cubicBezTo>
                    <a:cubicBezTo>
                      <a:pt x="281796" y="361972"/>
                      <a:pt x="362309" y="280895"/>
                      <a:pt x="362309" y="180667"/>
                    </a:cubicBezTo>
                    <a:cubicBezTo>
                      <a:pt x="362309" y="81077"/>
                      <a:pt x="281157" y="0"/>
                      <a:pt x="180835" y="0"/>
                    </a:cubicBezTo>
                    <a:cubicBezTo>
                      <a:pt x="181474" y="0"/>
                      <a:pt x="180835" y="0"/>
                      <a:pt x="180835" y="0"/>
                    </a:cubicBezTo>
                    <a:close/>
                    <a:moveTo>
                      <a:pt x="180835" y="349204"/>
                    </a:moveTo>
                    <a:cubicBezTo>
                      <a:pt x="87542" y="349204"/>
                      <a:pt x="12780" y="273873"/>
                      <a:pt x="12780" y="180667"/>
                    </a:cubicBezTo>
                    <a:cubicBezTo>
                      <a:pt x="12780" y="87461"/>
                      <a:pt x="88181" y="12768"/>
                      <a:pt x="181474" y="12768"/>
                    </a:cubicBezTo>
                    <a:cubicBezTo>
                      <a:pt x="274128" y="12768"/>
                      <a:pt x="349529" y="88099"/>
                      <a:pt x="349529" y="180667"/>
                    </a:cubicBezTo>
                    <a:cubicBezTo>
                      <a:pt x="349529" y="273873"/>
                      <a:pt x="274128" y="349204"/>
                      <a:pt x="180835" y="349204"/>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2" name="Graphic 1100">
                <a:extLst>
                  <a:ext uri="{FF2B5EF4-FFF2-40B4-BE49-F238E27FC236}">
                    <a16:creationId xmlns:a16="http://schemas.microsoft.com/office/drawing/2014/main" id="{1A02DB43-CF39-32BB-DD35-E2A2A92D3D11}"/>
                  </a:ext>
                </a:extLst>
              </p:cNvPr>
              <p:cNvSpPr/>
              <p:nvPr/>
            </p:nvSpPr>
            <p:spPr>
              <a:xfrm>
                <a:off x="9288518" y="2050780"/>
                <a:ext cx="120148" cy="130374"/>
              </a:xfrm>
              <a:custGeom>
                <a:avLst/>
                <a:gdLst>
                  <a:gd name="connsiteX0" fmla="*/ 97145 w 120148"/>
                  <a:gd name="connsiteY0" fmla="*/ 69666 h 130374"/>
                  <a:gd name="connsiteX1" fmla="*/ 57527 w 120148"/>
                  <a:gd name="connsiteY1" fmla="*/ 109247 h 130374"/>
                  <a:gd name="connsiteX2" fmla="*/ 20466 w 120148"/>
                  <a:gd name="connsiteY2" fmla="*/ 107970 h 130374"/>
                  <a:gd name="connsiteX3" fmla="*/ 20466 w 120148"/>
                  <a:gd name="connsiteY3" fmla="*/ 72220 h 130374"/>
                  <a:gd name="connsiteX4" fmla="*/ 72224 w 120148"/>
                  <a:gd name="connsiteY4" fmla="*/ 20510 h 130374"/>
                  <a:gd name="connsiteX5" fmla="*/ 90116 w 120148"/>
                  <a:gd name="connsiteY5" fmla="*/ 12849 h 130374"/>
                  <a:gd name="connsiteX6" fmla="*/ 109286 w 120148"/>
                  <a:gd name="connsiteY6" fmla="*/ 20510 h 130374"/>
                  <a:gd name="connsiteX7" fmla="*/ 118232 w 120148"/>
                  <a:gd name="connsiteY7" fmla="*/ 20510 h 130374"/>
                  <a:gd name="connsiteX8" fmla="*/ 118232 w 120148"/>
                  <a:gd name="connsiteY8" fmla="*/ 11572 h 130374"/>
                  <a:gd name="connsiteX9" fmla="*/ 63917 w 120148"/>
                  <a:gd name="connsiteY9" fmla="*/ 10934 h 130374"/>
                  <a:gd name="connsiteX10" fmla="*/ 63278 w 120148"/>
                  <a:gd name="connsiteY10" fmla="*/ 11572 h 130374"/>
                  <a:gd name="connsiteX11" fmla="*/ 11520 w 120148"/>
                  <a:gd name="connsiteY11" fmla="*/ 63282 h 130374"/>
                  <a:gd name="connsiteX12" fmla="*/ 18 w 120148"/>
                  <a:gd name="connsiteY12" fmla="*/ 90095 h 130374"/>
                  <a:gd name="connsiteX13" fmla="*/ 37719 w 120148"/>
                  <a:gd name="connsiteY13" fmla="*/ 130314 h 130374"/>
                  <a:gd name="connsiteX14" fmla="*/ 67112 w 120148"/>
                  <a:gd name="connsiteY14" fmla="*/ 118823 h 130374"/>
                  <a:gd name="connsiteX15" fmla="*/ 106730 w 120148"/>
                  <a:gd name="connsiteY15" fmla="*/ 79242 h 130374"/>
                  <a:gd name="connsiteX16" fmla="*/ 106730 w 120148"/>
                  <a:gd name="connsiteY16" fmla="*/ 70305 h 130374"/>
                  <a:gd name="connsiteX17" fmla="*/ 97145 w 120148"/>
                  <a:gd name="connsiteY17" fmla="*/ 69666 h 130374"/>
                  <a:gd name="connsiteX18" fmla="*/ 97145 w 120148"/>
                  <a:gd name="connsiteY18" fmla="*/ 69666 h 13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148" h="130374">
                    <a:moveTo>
                      <a:pt x="97145" y="69666"/>
                    </a:moveTo>
                    <a:lnTo>
                      <a:pt x="57527" y="109247"/>
                    </a:lnTo>
                    <a:cubicBezTo>
                      <a:pt x="46665" y="119462"/>
                      <a:pt x="30051" y="118823"/>
                      <a:pt x="20466" y="107970"/>
                    </a:cubicBezTo>
                    <a:cubicBezTo>
                      <a:pt x="10881" y="97756"/>
                      <a:pt x="10881" y="81796"/>
                      <a:pt x="20466" y="72220"/>
                    </a:cubicBezTo>
                    <a:lnTo>
                      <a:pt x="72224" y="20510"/>
                    </a:lnTo>
                    <a:cubicBezTo>
                      <a:pt x="77336" y="15403"/>
                      <a:pt x="83726" y="12849"/>
                      <a:pt x="90116" y="12849"/>
                    </a:cubicBezTo>
                    <a:cubicBezTo>
                      <a:pt x="97145" y="12849"/>
                      <a:pt x="104174" y="15403"/>
                      <a:pt x="109286" y="20510"/>
                    </a:cubicBezTo>
                    <a:cubicBezTo>
                      <a:pt x="111842" y="23063"/>
                      <a:pt x="115676" y="23063"/>
                      <a:pt x="118232" y="20510"/>
                    </a:cubicBezTo>
                    <a:cubicBezTo>
                      <a:pt x="120788" y="17956"/>
                      <a:pt x="120788" y="14126"/>
                      <a:pt x="118232" y="11572"/>
                    </a:cubicBezTo>
                    <a:cubicBezTo>
                      <a:pt x="103535" y="-3749"/>
                      <a:pt x="79253" y="-3749"/>
                      <a:pt x="63917" y="10934"/>
                    </a:cubicBezTo>
                    <a:cubicBezTo>
                      <a:pt x="63917" y="10934"/>
                      <a:pt x="63278" y="11572"/>
                      <a:pt x="63278" y="11572"/>
                    </a:cubicBezTo>
                    <a:lnTo>
                      <a:pt x="11520" y="63282"/>
                    </a:lnTo>
                    <a:cubicBezTo>
                      <a:pt x="4491" y="70305"/>
                      <a:pt x="18" y="79881"/>
                      <a:pt x="18" y="90095"/>
                    </a:cubicBezTo>
                    <a:cubicBezTo>
                      <a:pt x="-621" y="111801"/>
                      <a:pt x="15993" y="129676"/>
                      <a:pt x="37719" y="130314"/>
                    </a:cubicBezTo>
                    <a:cubicBezTo>
                      <a:pt x="48581" y="130953"/>
                      <a:pt x="59445" y="126484"/>
                      <a:pt x="67112" y="118823"/>
                    </a:cubicBezTo>
                    <a:lnTo>
                      <a:pt x="106730" y="79242"/>
                    </a:lnTo>
                    <a:cubicBezTo>
                      <a:pt x="109286" y="76689"/>
                      <a:pt x="109286" y="72858"/>
                      <a:pt x="106730" y="70305"/>
                    </a:cubicBezTo>
                    <a:cubicBezTo>
                      <a:pt x="103535" y="67113"/>
                      <a:pt x="99701" y="66474"/>
                      <a:pt x="97145" y="69666"/>
                    </a:cubicBezTo>
                    <a:cubicBezTo>
                      <a:pt x="97145" y="69028"/>
                      <a:pt x="97145" y="69666"/>
                      <a:pt x="97145" y="69666"/>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3" name="Graphic 1100">
                <a:extLst>
                  <a:ext uri="{FF2B5EF4-FFF2-40B4-BE49-F238E27FC236}">
                    <a16:creationId xmlns:a16="http://schemas.microsoft.com/office/drawing/2014/main" id="{B4561303-3F66-D0CA-3F34-33E0810CA017}"/>
                  </a:ext>
                </a:extLst>
              </p:cNvPr>
              <p:cNvSpPr/>
              <p:nvPr/>
            </p:nvSpPr>
            <p:spPr>
              <a:xfrm>
                <a:off x="9372244" y="1975530"/>
                <a:ext cx="120541" cy="130314"/>
              </a:xfrm>
              <a:custGeom>
                <a:avLst/>
                <a:gdLst>
                  <a:gd name="connsiteX0" fmla="*/ 81152 w 120541"/>
                  <a:gd name="connsiteY0" fmla="*/ 0 h 130314"/>
                  <a:gd name="connsiteX1" fmla="*/ 54314 w 120541"/>
                  <a:gd name="connsiteY1" fmla="*/ 12130 h 130314"/>
                  <a:gd name="connsiteX2" fmla="*/ 16614 w 120541"/>
                  <a:gd name="connsiteY2" fmla="*/ 51710 h 130314"/>
                  <a:gd name="connsiteX3" fmla="*/ 16614 w 120541"/>
                  <a:gd name="connsiteY3" fmla="*/ 60648 h 130314"/>
                  <a:gd name="connsiteX4" fmla="*/ 16614 w 120541"/>
                  <a:gd name="connsiteY4" fmla="*/ 60648 h 130314"/>
                  <a:gd name="connsiteX5" fmla="*/ 25560 w 120541"/>
                  <a:gd name="connsiteY5" fmla="*/ 60648 h 130314"/>
                  <a:gd name="connsiteX6" fmla="*/ 63260 w 120541"/>
                  <a:gd name="connsiteY6" fmla="*/ 21067 h 130314"/>
                  <a:gd name="connsiteX7" fmla="*/ 100322 w 120541"/>
                  <a:gd name="connsiteY7" fmla="*/ 22344 h 130314"/>
                  <a:gd name="connsiteX8" fmla="*/ 100322 w 120541"/>
                  <a:gd name="connsiteY8" fmla="*/ 58094 h 130314"/>
                  <a:gd name="connsiteX9" fmla="*/ 48564 w 120541"/>
                  <a:gd name="connsiteY9" fmla="*/ 109804 h 130314"/>
                  <a:gd name="connsiteX10" fmla="*/ 12141 w 120541"/>
                  <a:gd name="connsiteY10" fmla="*/ 111081 h 130314"/>
                  <a:gd name="connsiteX11" fmla="*/ 10863 w 120541"/>
                  <a:gd name="connsiteY11" fmla="*/ 109804 h 130314"/>
                  <a:gd name="connsiteX12" fmla="*/ 1917 w 120541"/>
                  <a:gd name="connsiteY12" fmla="*/ 109804 h 130314"/>
                  <a:gd name="connsiteX13" fmla="*/ 1917 w 120541"/>
                  <a:gd name="connsiteY13" fmla="*/ 118742 h 130314"/>
                  <a:gd name="connsiteX14" fmla="*/ 1917 w 120541"/>
                  <a:gd name="connsiteY14" fmla="*/ 118742 h 130314"/>
                  <a:gd name="connsiteX15" fmla="*/ 56232 w 120541"/>
                  <a:gd name="connsiteY15" fmla="*/ 119380 h 130314"/>
                  <a:gd name="connsiteX16" fmla="*/ 56870 w 120541"/>
                  <a:gd name="connsiteY16" fmla="*/ 118742 h 130314"/>
                  <a:gd name="connsiteX17" fmla="*/ 108629 w 120541"/>
                  <a:gd name="connsiteY17" fmla="*/ 67032 h 130314"/>
                  <a:gd name="connsiteX18" fmla="*/ 109907 w 120541"/>
                  <a:gd name="connsiteY18" fmla="*/ 12768 h 130314"/>
                  <a:gd name="connsiteX19" fmla="*/ 108629 w 120541"/>
                  <a:gd name="connsiteY19" fmla="*/ 11491 h 130314"/>
                  <a:gd name="connsiteX20" fmla="*/ 81152 w 120541"/>
                  <a:gd name="connsiteY20" fmla="*/ 0 h 13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541" h="130314">
                    <a:moveTo>
                      <a:pt x="81152" y="0"/>
                    </a:moveTo>
                    <a:cubicBezTo>
                      <a:pt x="70929" y="0"/>
                      <a:pt x="61344" y="4469"/>
                      <a:pt x="54314" y="12130"/>
                    </a:cubicBezTo>
                    <a:lnTo>
                      <a:pt x="16614" y="51710"/>
                    </a:lnTo>
                    <a:cubicBezTo>
                      <a:pt x="14058" y="54264"/>
                      <a:pt x="14058" y="58094"/>
                      <a:pt x="16614" y="60648"/>
                    </a:cubicBezTo>
                    <a:cubicBezTo>
                      <a:pt x="16614" y="60648"/>
                      <a:pt x="16614" y="60648"/>
                      <a:pt x="16614" y="60648"/>
                    </a:cubicBezTo>
                    <a:cubicBezTo>
                      <a:pt x="19170" y="63201"/>
                      <a:pt x="23004" y="63201"/>
                      <a:pt x="25560" y="60648"/>
                    </a:cubicBezTo>
                    <a:lnTo>
                      <a:pt x="63260" y="21067"/>
                    </a:lnTo>
                    <a:cubicBezTo>
                      <a:pt x="74124" y="10853"/>
                      <a:pt x="90737" y="11491"/>
                      <a:pt x="100322" y="22344"/>
                    </a:cubicBezTo>
                    <a:cubicBezTo>
                      <a:pt x="109907" y="32558"/>
                      <a:pt x="109907" y="48518"/>
                      <a:pt x="100322" y="58094"/>
                    </a:cubicBezTo>
                    <a:lnTo>
                      <a:pt x="48564" y="109804"/>
                    </a:lnTo>
                    <a:cubicBezTo>
                      <a:pt x="38979" y="120019"/>
                      <a:pt x="22365" y="120657"/>
                      <a:pt x="12141" y="111081"/>
                    </a:cubicBezTo>
                    <a:cubicBezTo>
                      <a:pt x="11502" y="110443"/>
                      <a:pt x="11502" y="110443"/>
                      <a:pt x="10863" y="109804"/>
                    </a:cubicBezTo>
                    <a:cubicBezTo>
                      <a:pt x="8307" y="107251"/>
                      <a:pt x="4473" y="107251"/>
                      <a:pt x="1917" y="109804"/>
                    </a:cubicBezTo>
                    <a:cubicBezTo>
                      <a:pt x="-639" y="112358"/>
                      <a:pt x="-639" y="116188"/>
                      <a:pt x="1917" y="118742"/>
                    </a:cubicBezTo>
                    <a:cubicBezTo>
                      <a:pt x="1917" y="118742"/>
                      <a:pt x="1917" y="118742"/>
                      <a:pt x="1917" y="118742"/>
                    </a:cubicBezTo>
                    <a:cubicBezTo>
                      <a:pt x="16614" y="134064"/>
                      <a:pt x="40896" y="134064"/>
                      <a:pt x="56232" y="119380"/>
                    </a:cubicBezTo>
                    <a:cubicBezTo>
                      <a:pt x="56232" y="119380"/>
                      <a:pt x="56870" y="118742"/>
                      <a:pt x="56870" y="118742"/>
                    </a:cubicBezTo>
                    <a:lnTo>
                      <a:pt x="108629" y="67032"/>
                    </a:lnTo>
                    <a:cubicBezTo>
                      <a:pt x="123965" y="52349"/>
                      <a:pt x="124604" y="28089"/>
                      <a:pt x="109907" y="12768"/>
                    </a:cubicBezTo>
                    <a:cubicBezTo>
                      <a:pt x="109268" y="12130"/>
                      <a:pt x="109268" y="12130"/>
                      <a:pt x="108629" y="11491"/>
                    </a:cubicBezTo>
                    <a:cubicBezTo>
                      <a:pt x="102239" y="3830"/>
                      <a:pt x="92015" y="0"/>
                      <a:pt x="81152" y="0"/>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48" name="Freeform: Shape 395">
              <a:extLst>
                <a:ext uri="{FF2B5EF4-FFF2-40B4-BE49-F238E27FC236}">
                  <a16:creationId xmlns:a16="http://schemas.microsoft.com/office/drawing/2014/main" id="{20922A63-5080-417C-4137-0C6D4F28F6AA}"/>
                </a:ext>
              </a:extLst>
            </p:cNvPr>
            <p:cNvSpPr/>
            <p:nvPr/>
          </p:nvSpPr>
          <p:spPr>
            <a:xfrm>
              <a:off x="8403710" y="2875064"/>
              <a:ext cx="513460" cy="513460"/>
            </a:xfrm>
            <a:custGeom>
              <a:avLst/>
              <a:gdLst>
                <a:gd name="connsiteX0" fmla="*/ 792915 w 792914"/>
                <a:gd name="connsiteY0" fmla="*/ 396457 h 792914"/>
                <a:gd name="connsiteX1" fmla="*/ 396457 w 792914"/>
                <a:gd name="connsiteY1" fmla="*/ 792915 h 792914"/>
                <a:gd name="connsiteX2" fmla="*/ 0 w 792914"/>
                <a:gd name="connsiteY2" fmla="*/ 396457 h 792914"/>
                <a:gd name="connsiteX3" fmla="*/ 396457 w 792914"/>
                <a:gd name="connsiteY3" fmla="*/ 0 h 792914"/>
                <a:gd name="connsiteX4" fmla="*/ 792915 w 792914"/>
                <a:gd name="connsiteY4" fmla="*/ 396457 h 79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14" h="792914">
                  <a:moveTo>
                    <a:pt x="792915" y="396457"/>
                  </a:moveTo>
                  <a:cubicBezTo>
                    <a:pt x="792915" y="615415"/>
                    <a:pt x="615415" y="792915"/>
                    <a:pt x="396457" y="792915"/>
                  </a:cubicBezTo>
                  <a:cubicBezTo>
                    <a:pt x="177500" y="792915"/>
                    <a:pt x="0" y="615415"/>
                    <a:pt x="0" y="396457"/>
                  </a:cubicBezTo>
                  <a:cubicBezTo>
                    <a:pt x="0" y="177500"/>
                    <a:pt x="177500" y="0"/>
                    <a:pt x="396457" y="0"/>
                  </a:cubicBezTo>
                  <a:cubicBezTo>
                    <a:pt x="615415" y="0"/>
                    <a:pt x="792915" y="177500"/>
                    <a:pt x="792915" y="396457"/>
                  </a:cubicBezTo>
                  <a:close/>
                </a:path>
              </a:pathLst>
            </a:custGeom>
            <a:solidFill>
              <a:srgbClr val="FFFFFF"/>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9" name="Freeform: Shape 396">
              <a:extLst>
                <a:ext uri="{FF2B5EF4-FFF2-40B4-BE49-F238E27FC236}">
                  <a16:creationId xmlns:a16="http://schemas.microsoft.com/office/drawing/2014/main" id="{033CE04D-AAAC-8DC0-98A4-D3F667A7EDD7}"/>
                </a:ext>
              </a:extLst>
            </p:cNvPr>
            <p:cNvSpPr/>
            <p:nvPr/>
          </p:nvSpPr>
          <p:spPr>
            <a:xfrm>
              <a:off x="8347697" y="2819051"/>
              <a:ext cx="625488" cy="625488"/>
            </a:xfrm>
            <a:custGeom>
              <a:avLst/>
              <a:gdLst>
                <a:gd name="connsiteX0" fmla="*/ 482957 w 965914"/>
                <a:gd name="connsiteY0" fmla="*/ 86500 h 965914"/>
                <a:gd name="connsiteX1" fmla="*/ 879414 w 965914"/>
                <a:gd name="connsiteY1" fmla="*/ 482957 h 965914"/>
                <a:gd name="connsiteX2" fmla="*/ 482957 w 965914"/>
                <a:gd name="connsiteY2" fmla="*/ 879414 h 965914"/>
                <a:gd name="connsiteX3" fmla="*/ 86500 w 965914"/>
                <a:gd name="connsiteY3" fmla="*/ 482957 h 965914"/>
                <a:gd name="connsiteX4" fmla="*/ 482957 w 965914"/>
                <a:gd name="connsiteY4" fmla="*/ 86500 h 965914"/>
                <a:gd name="connsiteX5" fmla="*/ 482957 w 965914"/>
                <a:gd name="connsiteY5" fmla="*/ 0 h 965914"/>
                <a:gd name="connsiteX6" fmla="*/ 0 w 965914"/>
                <a:gd name="connsiteY6" fmla="*/ 482957 h 965914"/>
                <a:gd name="connsiteX7" fmla="*/ 482957 w 965914"/>
                <a:gd name="connsiteY7" fmla="*/ 965914 h 965914"/>
                <a:gd name="connsiteX8" fmla="*/ 965914 w 965914"/>
                <a:gd name="connsiteY8" fmla="*/ 482957 h 965914"/>
                <a:gd name="connsiteX9" fmla="*/ 482957 w 965914"/>
                <a:gd name="connsiteY9" fmla="*/ 0 h 965914"/>
                <a:gd name="connsiteX10" fmla="*/ 482957 w 965914"/>
                <a:gd name="connsiteY10" fmla="*/ 0 h 96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914" h="965914">
                  <a:moveTo>
                    <a:pt x="482957" y="86500"/>
                  </a:moveTo>
                  <a:cubicBezTo>
                    <a:pt x="701946" y="86500"/>
                    <a:pt x="879414" y="263968"/>
                    <a:pt x="879414" y="482957"/>
                  </a:cubicBezTo>
                  <a:cubicBezTo>
                    <a:pt x="879414" y="701946"/>
                    <a:pt x="701946" y="879414"/>
                    <a:pt x="482957" y="879414"/>
                  </a:cubicBezTo>
                  <a:cubicBezTo>
                    <a:pt x="263968" y="879414"/>
                    <a:pt x="86500" y="701946"/>
                    <a:pt x="86500" y="482957"/>
                  </a:cubicBezTo>
                  <a:cubicBezTo>
                    <a:pt x="86500" y="263968"/>
                    <a:pt x="263968" y="86500"/>
                    <a:pt x="482957" y="86500"/>
                  </a:cubicBezTo>
                  <a:moveTo>
                    <a:pt x="482957" y="0"/>
                  </a:moveTo>
                  <a:cubicBezTo>
                    <a:pt x="216682" y="0"/>
                    <a:pt x="0" y="216682"/>
                    <a:pt x="0" y="482957"/>
                  </a:cubicBezTo>
                  <a:cubicBezTo>
                    <a:pt x="0" y="749232"/>
                    <a:pt x="216682" y="965914"/>
                    <a:pt x="482957" y="965914"/>
                  </a:cubicBezTo>
                  <a:cubicBezTo>
                    <a:pt x="749232" y="965914"/>
                    <a:pt x="965914" y="749232"/>
                    <a:pt x="965914" y="482957"/>
                  </a:cubicBezTo>
                  <a:cubicBezTo>
                    <a:pt x="965914" y="216682"/>
                    <a:pt x="749232" y="0"/>
                    <a:pt x="482957" y="0"/>
                  </a:cubicBezTo>
                  <a:lnTo>
                    <a:pt x="482957" y="0"/>
                  </a:lnTo>
                  <a:close/>
                </a:path>
              </a:pathLst>
            </a:custGeom>
            <a:solidFill>
              <a:srgbClr val="BBBCBC"/>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50" name="Group 49">
              <a:extLst>
                <a:ext uri="{FF2B5EF4-FFF2-40B4-BE49-F238E27FC236}">
                  <a16:creationId xmlns:a16="http://schemas.microsoft.com/office/drawing/2014/main" id="{16FDC5EB-F858-B18D-88C0-C408B8D8A968}"/>
                </a:ext>
              </a:extLst>
            </p:cNvPr>
            <p:cNvGrpSpPr/>
            <p:nvPr/>
          </p:nvGrpSpPr>
          <p:grpSpPr>
            <a:xfrm>
              <a:off x="8511822" y="2976776"/>
              <a:ext cx="297238" cy="310037"/>
              <a:chOff x="8511822" y="2976776"/>
              <a:chExt cx="297238" cy="310037"/>
            </a:xfrm>
            <a:solidFill>
              <a:schemeClr val="accent1"/>
            </a:solidFill>
          </p:grpSpPr>
          <p:sp>
            <p:nvSpPr>
              <p:cNvPr id="78" name="Graphic 1100">
                <a:extLst>
                  <a:ext uri="{FF2B5EF4-FFF2-40B4-BE49-F238E27FC236}">
                    <a16:creationId xmlns:a16="http://schemas.microsoft.com/office/drawing/2014/main" id="{7BF88B3C-B565-4CB5-D60B-ADB1147E602E}"/>
                  </a:ext>
                </a:extLst>
              </p:cNvPr>
              <p:cNvSpPr/>
              <p:nvPr/>
            </p:nvSpPr>
            <p:spPr>
              <a:xfrm>
                <a:off x="8511822" y="2976776"/>
                <a:ext cx="297238" cy="310037"/>
              </a:xfrm>
              <a:custGeom>
                <a:avLst/>
                <a:gdLst>
                  <a:gd name="connsiteX0" fmla="*/ 181474 w 362313"/>
                  <a:gd name="connsiteY0" fmla="*/ 0 h 361971"/>
                  <a:gd name="connsiteX1" fmla="*/ 0 w 362313"/>
                  <a:gd name="connsiteY1" fmla="*/ 180667 h 361971"/>
                  <a:gd name="connsiteX2" fmla="*/ 180835 w 362313"/>
                  <a:gd name="connsiteY2" fmla="*/ 361971 h 361971"/>
                  <a:gd name="connsiteX3" fmla="*/ 362310 w 362313"/>
                  <a:gd name="connsiteY3" fmla="*/ 181305 h 361971"/>
                  <a:gd name="connsiteX4" fmla="*/ 362310 w 362313"/>
                  <a:gd name="connsiteY4" fmla="*/ 181305 h 361971"/>
                  <a:gd name="connsiteX5" fmla="*/ 181474 w 362313"/>
                  <a:gd name="connsiteY5" fmla="*/ 0 h 361971"/>
                  <a:gd name="connsiteX6" fmla="*/ 181474 w 362313"/>
                  <a:gd name="connsiteY6" fmla="*/ 349204 h 361971"/>
                  <a:gd name="connsiteX7" fmla="*/ 12780 w 362313"/>
                  <a:gd name="connsiteY7" fmla="*/ 181305 h 361971"/>
                  <a:gd name="connsiteX8" fmla="*/ 180835 w 362313"/>
                  <a:gd name="connsiteY8" fmla="*/ 12768 h 361971"/>
                  <a:gd name="connsiteX9" fmla="*/ 349530 w 362313"/>
                  <a:gd name="connsiteY9" fmla="*/ 180667 h 361971"/>
                  <a:gd name="connsiteX10" fmla="*/ 349530 w 362313"/>
                  <a:gd name="connsiteY10" fmla="*/ 180667 h 361971"/>
                  <a:gd name="connsiteX11" fmla="*/ 181474 w 362313"/>
                  <a:gd name="connsiteY11" fmla="*/ 349204 h 361971"/>
                  <a:gd name="connsiteX12" fmla="*/ 181474 w 362313"/>
                  <a:gd name="connsiteY12"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13" h="361971">
                    <a:moveTo>
                      <a:pt x="181474" y="0"/>
                    </a:moveTo>
                    <a:cubicBezTo>
                      <a:pt x="81152" y="0"/>
                      <a:pt x="0" y="81076"/>
                      <a:pt x="0" y="180667"/>
                    </a:cubicBezTo>
                    <a:cubicBezTo>
                      <a:pt x="0" y="280257"/>
                      <a:pt x="81152" y="361971"/>
                      <a:pt x="180835" y="361971"/>
                    </a:cubicBezTo>
                    <a:cubicBezTo>
                      <a:pt x="280518" y="361971"/>
                      <a:pt x="362310" y="280895"/>
                      <a:pt x="362310" y="181305"/>
                    </a:cubicBezTo>
                    <a:lnTo>
                      <a:pt x="362310" y="181305"/>
                    </a:lnTo>
                    <a:cubicBezTo>
                      <a:pt x="362948" y="81076"/>
                      <a:pt x="281796" y="0"/>
                      <a:pt x="181474" y="0"/>
                    </a:cubicBezTo>
                    <a:close/>
                    <a:moveTo>
                      <a:pt x="181474" y="349204"/>
                    </a:moveTo>
                    <a:cubicBezTo>
                      <a:pt x="88181" y="349204"/>
                      <a:pt x="12780" y="273873"/>
                      <a:pt x="12780" y="181305"/>
                    </a:cubicBezTo>
                    <a:cubicBezTo>
                      <a:pt x="12780" y="88737"/>
                      <a:pt x="88181" y="12768"/>
                      <a:pt x="180835" y="12768"/>
                    </a:cubicBezTo>
                    <a:cubicBezTo>
                      <a:pt x="274128" y="12768"/>
                      <a:pt x="349530" y="88099"/>
                      <a:pt x="349530" y="180667"/>
                    </a:cubicBezTo>
                    <a:lnTo>
                      <a:pt x="349530" y="180667"/>
                    </a:lnTo>
                    <a:cubicBezTo>
                      <a:pt x="350168" y="273873"/>
                      <a:pt x="274767" y="349204"/>
                      <a:pt x="181474" y="349204"/>
                    </a:cubicBezTo>
                    <a:lnTo>
                      <a:pt x="181474" y="349204"/>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9" name="Graphic 1100">
                <a:extLst>
                  <a:ext uri="{FF2B5EF4-FFF2-40B4-BE49-F238E27FC236}">
                    <a16:creationId xmlns:a16="http://schemas.microsoft.com/office/drawing/2014/main" id="{0A82C813-2E17-CF14-501E-C6E8B6717757}"/>
                  </a:ext>
                </a:extLst>
              </p:cNvPr>
              <p:cNvSpPr/>
              <p:nvPr/>
            </p:nvSpPr>
            <p:spPr>
              <a:xfrm>
                <a:off x="8598239" y="3038017"/>
                <a:ext cx="131660" cy="187553"/>
              </a:xfrm>
              <a:custGeom>
                <a:avLst/>
                <a:gdLst>
                  <a:gd name="connsiteX0" fmla="*/ 158568 w 160485"/>
                  <a:gd name="connsiteY0" fmla="*/ 45327 h 218970"/>
                  <a:gd name="connsiteX1" fmla="*/ 115117 w 160485"/>
                  <a:gd name="connsiteY1" fmla="*/ 1916 h 218970"/>
                  <a:gd name="connsiteX2" fmla="*/ 113200 w 160485"/>
                  <a:gd name="connsiteY2" fmla="*/ 639 h 218970"/>
                  <a:gd name="connsiteX3" fmla="*/ 111283 w 160485"/>
                  <a:gd name="connsiteY3" fmla="*/ 0 h 218970"/>
                  <a:gd name="connsiteX4" fmla="*/ 6488 w 160485"/>
                  <a:gd name="connsiteY4" fmla="*/ 0 h 218970"/>
                  <a:gd name="connsiteX5" fmla="*/ 98 w 160485"/>
                  <a:gd name="connsiteY5" fmla="*/ 6384 h 218970"/>
                  <a:gd name="connsiteX6" fmla="*/ 98 w 160485"/>
                  <a:gd name="connsiteY6" fmla="*/ 140448 h 218970"/>
                  <a:gd name="connsiteX7" fmla="*/ 6488 w 160485"/>
                  <a:gd name="connsiteY7" fmla="*/ 146832 h 218970"/>
                  <a:gd name="connsiteX8" fmla="*/ 12878 w 160485"/>
                  <a:gd name="connsiteY8" fmla="*/ 140448 h 218970"/>
                  <a:gd name="connsiteX9" fmla="*/ 12878 w 160485"/>
                  <a:gd name="connsiteY9" fmla="*/ 12768 h 218970"/>
                  <a:gd name="connsiteX10" fmla="*/ 104893 w 160485"/>
                  <a:gd name="connsiteY10" fmla="*/ 12768 h 218970"/>
                  <a:gd name="connsiteX11" fmla="*/ 104893 w 160485"/>
                  <a:gd name="connsiteY11" fmla="*/ 49795 h 218970"/>
                  <a:gd name="connsiteX12" fmla="*/ 111283 w 160485"/>
                  <a:gd name="connsiteY12" fmla="*/ 56179 h 218970"/>
                  <a:gd name="connsiteX13" fmla="*/ 148344 w 160485"/>
                  <a:gd name="connsiteY13" fmla="*/ 56179 h 218970"/>
                  <a:gd name="connsiteX14" fmla="*/ 148344 w 160485"/>
                  <a:gd name="connsiteY14" fmla="*/ 206203 h 218970"/>
                  <a:gd name="connsiteX15" fmla="*/ 12878 w 160485"/>
                  <a:gd name="connsiteY15" fmla="*/ 206203 h 218970"/>
                  <a:gd name="connsiteX16" fmla="*/ 5849 w 160485"/>
                  <a:gd name="connsiteY16" fmla="*/ 200457 h 218970"/>
                  <a:gd name="connsiteX17" fmla="*/ 98 w 160485"/>
                  <a:gd name="connsiteY17" fmla="*/ 207479 h 218970"/>
                  <a:gd name="connsiteX18" fmla="*/ 98 w 160485"/>
                  <a:gd name="connsiteY18" fmla="*/ 212587 h 218970"/>
                  <a:gd name="connsiteX19" fmla="*/ 6488 w 160485"/>
                  <a:gd name="connsiteY19" fmla="*/ 218971 h 218970"/>
                  <a:gd name="connsiteX20" fmla="*/ 154095 w 160485"/>
                  <a:gd name="connsiteY20" fmla="*/ 218971 h 218970"/>
                  <a:gd name="connsiteX21" fmla="*/ 160485 w 160485"/>
                  <a:gd name="connsiteY21" fmla="*/ 212587 h 218970"/>
                  <a:gd name="connsiteX22" fmla="*/ 160485 w 160485"/>
                  <a:gd name="connsiteY22" fmla="*/ 49795 h 218970"/>
                  <a:gd name="connsiteX23" fmla="*/ 159846 w 160485"/>
                  <a:gd name="connsiteY23" fmla="*/ 47242 h 218970"/>
                  <a:gd name="connsiteX24" fmla="*/ 158568 w 160485"/>
                  <a:gd name="connsiteY24" fmla="*/ 45327 h 218970"/>
                  <a:gd name="connsiteX25" fmla="*/ 117034 w 160485"/>
                  <a:gd name="connsiteY25" fmla="*/ 21706 h 218970"/>
                  <a:gd name="connsiteX26" fmla="*/ 138760 w 160485"/>
                  <a:gd name="connsiteY26" fmla="*/ 43411 h 218970"/>
                  <a:gd name="connsiteX27" fmla="*/ 117034 w 160485"/>
                  <a:gd name="connsiteY27" fmla="*/ 43411 h 218970"/>
                  <a:gd name="connsiteX28" fmla="*/ 117034 w 160485"/>
                  <a:gd name="connsiteY28" fmla="*/ 21706 h 21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485" h="218970">
                    <a:moveTo>
                      <a:pt x="158568" y="45327"/>
                    </a:moveTo>
                    <a:lnTo>
                      <a:pt x="115117" y="1916"/>
                    </a:lnTo>
                    <a:cubicBezTo>
                      <a:pt x="114478" y="1277"/>
                      <a:pt x="113839" y="639"/>
                      <a:pt x="113200" y="639"/>
                    </a:cubicBezTo>
                    <a:cubicBezTo>
                      <a:pt x="112561" y="639"/>
                      <a:pt x="111922" y="0"/>
                      <a:pt x="111283" y="0"/>
                    </a:cubicBezTo>
                    <a:lnTo>
                      <a:pt x="6488" y="0"/>
                    </a:lnTo>
                    <a:cubicBezTo>
                      <a:pt x="2654" y="0"/>
                      <a:pt x="98" y="2554"/>
                      <a:pt x="98" y="6384"/>
                    </a:cubicBezTo>
                    <a:lnTo>
                      <a:pt x="98" y="140448"/>
                    </a:lnTo>
                    <a:cubicBezTo>
                      <a:pt x="98" y="144278"/>
                      <a:pt x="2654" y="146832"/>
                      <a:pt x="6488" y="146832"/>
                    </a:cubicBezTo>
                    <a:cubicBezTo>
                      <a:pt x="10322" y="146832"/>
                      <a:pt x="12878" y="144278"/>
                      <a:pt x="12878" y="140448"/>
                    </a:cubicBezTo>
                    <a:lnTo>
                      <a:pt x="12878" y="12768"/>
                    </a:lnTo>
                    <a:lnTo>
                      <a:pt x="104893" y="12768"/>
                    </a:lnTo>
                    <a:lnTo>
                      <a:pt x="104893" y="49795"/>
                    </a:lnTo>
                    <a:cubicBezTo>
                      <a:pt x="104893" y="53626"/>
                      <a:pt x="107449" y="56179"/>
                      <a:pt x="111283" y="56179"/>
                    </a:cubicBezTo>
                    <a:lnTo>
                      <a:pt x="148344" y="56179"/>
                    </a:lnTo>
                    <a:lnTo>
                      <a:pt x="148344" y="206203"/>
                    </a:lnTo>
                    <a:lnTo>
                      <a:pt x="12878" y="206203"/>
                    </a:lnTo>
                    <a:cubicBezTo>
                      <a:pt x="12878" y="202372"/>
                      <a:pt x="9683" y="199819"/>
                      <a:pt x="5849" y="200457"/>
                    </a:cubicBezTo>
                    <a:cubicBezTo>
                      <a:pt x="2015" y="200457"/>
                      <a:pt x="-541" y="203649"/>
                      <a:pt x="98" y="207479"/>
                    </a:cubicBezTo>
                    <a:lnTo>
                      <a:pt x="98" y="212587"/>
                    </a:lnTo>
                    <a:cubicBezTo>
                      <a:pt x="98" y="216417"/>
                      <a:pt x="2654" y="218971"/>
                      <a:pt x="6488" y="218971"/>
                    </a:cubicBezTo>
                    <a:lnTo>
                      <a:pt x="154095" y="218971"/>
                    </a:lnTo>
                    <a:cubicBezTo>
                      <a:pt x="157929" y="218971"/>
                      <a:pt x="160485" y="216417"/>
                      <a:pt x="160485" y="212587"/>
                    </a:cubicBezTo>
                    <a:lnTo>
                      <a:pt x="160485" y="49795"/>
                    </a:lnTo>
                    <a:cubicBezTo>
                      <a:pt x="160485" y="49157"/>
                      <a:pt x="159846" y="47880"/>
                      <a:pt x="159846" y="47242"/>
                    </a:cubicBezTo>
                    <a:cubicBezTo>
                      <a:pt x="159846" y="46603"/>
                      <a:pt x="159207" y="45965"/>
                      <a:pt x="158568" y="45327"/>
                    </a:cubicBezTo>
                    <a:close/>
                    <a:moveTo>
                      <a:pt x="117034" y="21706"/>
                    </a:moveTo>
                    <a:lnTo>
                      <a:pt x="138760" y="43411"/>
                    </a:lnTo>
                    <a:lnTo>
                      <a:pt x="117034" y="43411"/>
                    </a:lnTo>
                    <a:lnTo>
                      <a:pt x="117034" y="21706"/>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0" name="Graphic 1100">
                <a:extLst>
                  <a:ext uri="{FF2B5EF4-FFF2-40B4-BE49-F238E27FC236}">
                    <a16:creationId xmlns:a16="http://schemas.microsoft.com/office/drawing/2014/main" id="{EF949DA1-7070-4B1F-2988-7D1E6FF13EEF}"/>
                  </a:ext>
                </a:extLst>
              </p:cNvPr>
              <p:cNvSpPr/>
              <p:nvPr/>
            </p:nvSpPr>
            <p:spPr>
              <a:xfrm>
                <a:off x="8593077" y="3099260"/>
                <a:ext cx="98768" cy="103892"/>
              </a:xfrm>
              <a:custGeom>
                <a:avLst/>
                <a:gdLst>
                  <a:gd name="connsiteX0" fmla="*/ 15975 w 120391"/>
                  <a:gd name="connsiteY0" fmla="*/ 121296 h 121295"/>
                  <a:gd name="connsiteX1" fmla="*/ 20448 w 120391"/>
                  <a:gd name="connsiteY1" fmla="*/ 119380 h 121295"/>
                  <a:gd name="connsiteX2" fmla="*/ 49202 w 120391"/>
                  <a:gd name="connsiteY2" fmla="*/ 90653 h 121295"/>
                  <a:gd name="connsiteX3" fmla="*/ 49202 w 120391"/>
                  <a:gd name="connsiteY3" fmla="*/ 81715 h 121295"/>
                  <a:gd name="connsiteX4" fmla="*/ 48563 w 120391"/>
                  <a:gd name="connsiteY4" fmla="*/ 81077 h 121295"/>
                  <a:gd name="connsiteX5" fmla="*/ 58148 w 120391"/>
                  <a:gd name="connsiteY5" fmla="*/ 71501 h 121295"/>
                  <a:gd name="connsiteX6" fmla="*/ 113102 w 120391"/>
                  <a:gd name="connsiteY6" fmla="*/ 61925 h 121295"/>
                  <a:gd name="connsiteX7" fmla="*/ 109268 w 120391"/>
                  <a:gd name="connsiteY7" fmla="*/ 11491 h 121295"/>
                  <a:gd name="connsiteX8" fmla="*/ 53676 w 120391"/>
                  <a:gd name="connsiteY8" fmla="*/ 11491 h 121295"/>
                  <a:gd name="connsiteX9" fmla="*/ 42173 w 120391"/>
                  <a:gd name="connsiteY9" fmla="*/ 39581 h 121295"/>
                  <a:gd name="connsiteX10" fmla="*/ 49841 w 120391"/>
                  <a:gd name="connsiteY10" fmla="*/ 62563 h 121295"/>
                  <a:gd name="connsiteX11" fmla="*/ 40256 w 120391"/>
                  <a:gd name="connsiteY11" fmla="*/ 72139 h 121295"/>
                  <a:gd name="connsiteX12" fmla="*/ 39618 w 120391"/>
                  <a:gd name="connsiteY12" fmla="*/ 71501 h 121295"/>
                  <a:gd name="connsiteX13" fmla="*/ 35145 w 120391"/>
                  <a:gd name="connsiteY13" fmla="*/ 69585 h 121295"/>
                  <a:gd name="connsiteX14" fmla="*/ 30672 w 120391"/>
                  <a:gd name="connsiteY14" fmla="*/ 71501 h 121295"/>
                  <a:gd name="connsiteX15" fmla="*/ 1917 w 120391"/>
                  <a:gd name="connsiteY15" fmla="*/ 100229 h 121295"/>
                  <a:gd name="connsiteX16" fmla="*/ 1917 w 120391"/>
                  <a:gd name="connsiteY16" fmla="*/ 109166 h 121295"/>
                  <a:gd name="connsiteX17" fmla="*/ 12780 w 120391"/>
                  <a:gd name="connsiteY17" fmla="*/ 120019 h 121295"/>
                  <a:gd name="connsiteX18" fmla="*/ 15975 w 120391"/>
                  <a:gd name="connsiteY18" fmla="*/ 121296 h 121295"/>
                  <a:gd name="connsiteX19" fmla="*/ 61343 w 120391"/>
                  <a:gd name="connsiteY19" fmla="*/ 21067 h 121295"/>
                  <a:gd name="connsiteX20" fmla="*/ 99044 w 120391"/>
                  <a:gd name="connsiteY20" fmla="*/ 21067 h 121295"/>
                  <a:gd name="connsiteX21" fmla="*/ 99044 w 120391"/>
                  <a:gd name="connsiteY21" fmla="*/ 58733 h 121295"/>
                  <a:gd name="connsiteX22" fmla="*/ 61343 w 120391"/>
                  <a:gd name="connsiteY22" fmla="*/ 58733 h 121295"/>
                  <a:gd name="connsiteX23" fmla="*/ 53676 w 120391"/>
                  <a:gd name="connsiteY23" fmla="*/ 39581 h 121295"/>
                  <a:gd name="connsiteX24" fmla="*/ 61343 w 120391"/>
                  <a:gd name="connsiteY24" fmla="*/ 21067 h 121295"/>
                  <a:gd name="connsiteX25" fmla="*/ 33228 w 120391"/>
                  <a:gd name="connsiteY25" fmla="*/ 84907 h 121295"/>
                  <a:gd name="connsiteX26" fmla="*/ 33866 w 120391"/>
                  <a:gd name="connsiteY26" fmla="*/ 85545 h 121295"/>
                  <a:gd name="connsiteX27" fmla="*/ 33866 w 120391"/>
                  <a:gd name="connsiteY27" fmla="*/ 85545 h 121295"/>
                  <a:gd name="connsiteX28" fmla="*/ 34506 w 120391"/>
                  <a:gd name="connsiteY28" fmla="*/ 86184 h 121295"/>
                  <a:gd name="connsiteX29" fmla="*/ 15336 w 120391"/>
                  <a:gd name="connsiteY29" fmla="*/ 105336 h 121295"/>
                  <a:gd name="connsiteX30" fmla="*/ 13419 w 120391"/>
                  <a:gd name="connsiteY30" fmla="*/ 103420 h 121295"/>
                  <a:gd name="connsiteX31" fmla="*/ 33228 w 120391"/>
                  <a:gd name="connsiteY31" fmla="*/ 84907 h 12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0391" h="121295">
                    <a:moveTo>
                      <a:pt x="15975" y="121296"/>
                    </a:moveTo>
                    <a:cubicBezTo>
                      <a:pt x="17892" y="121296"/>
                      <a:pt x="19170" y="120657"/>
                      <a:pt x="20448" y="119380"/>
                    </a:cubicBezTo>
                    <a:lnTo>
                      <a:pt x="49202" y="90653"/>
                    </a:lnTo>
                    <a:cubicBezTo>
                      <a:pt x="51758" y="88099"/>
                      <a:pt x="51758" y="84269"/>
                      <a:pt x="49202" y="81715"/>
                    </a:cubicBezTo>
                    <a:lnTo>
                      <a:pt x="48563" y="81077"/>
                    </a:lnTo>
                    <a:lnTo>
                      <a:pt x="58148" y="71501"/>
                    </a:lnTo>
                    <a:cubicBezTo>
                      <a:pt x="76040" y="84269"/>
                      <a:pt x="100322" y="79800"/>
                      <a:pt x="113102" y="61925"/>
                    </a:cubicBezTo>
                    <a:cubicBezTo>
                      <a:pt x="123965" y="46603"/>
                      <a:pt x="122687" y="24898"/>
                      <a:pt x="109268" y="11491"/>
                    </a:cubicBezTo>
                    <a:cubicBezTo>
                      <a:pt x="93932" y="-3830"/>
                      <a:pt x="69011" y="-3830"/>
                      <a:pt x="53676" y="11491"/>
                    </a:cubicBezTo>
                    <a:cubicBezTo>
                      <a:pt x="46008" y="19152"/>
                      <a:pt x="42173" y="28728"/>
                      <a:pt x="42173" y="39581"/>
                    </a:cubicBezTo>
                    <a:cubicBezTo>
                      <a:pt x="42173" y="47880"/>
                      <a:pt x="44729" y="55541"/>
                      <a:pt x="49841" y="62563"/>
                    </a:cubicBezTo>
                    <a:lnTo>
                      <a:pt x="40256" y="72139"/>
                    </a:lnTo>
                    <a:lnTo>
                      <a:pt x="39618" y="71501"/>
                    </a:lnTo>
                    <a:cubicBezTo>
                      <a:pt x="38340" y="70224"/>
                      <a:pt x="37061" y="69585"/>
                      <a:pt x="35145" y="69585"/>
                    </a:cubicBezTo>
                    <a:cubicBezTo>
                      <a:pt x="33228" y="69585"/>
                      <a:pt x="31950" y="70224"/>
                      <a:pt x="30672" y="71501"/>
                    </a:cubicBezTo>
                    <a:lnTo>
                      <a:pt x="1917" y="100229"/>
                    </a:lnTo>
                    <a:cubicBezTo>
                      <a:pt x="-639" y="102782"/>
                      <a:pt x="-639" y="106612"/>
                      <a:pt x="1917" y="109166"/>
                    </a:cubicBezTo>
                    <a:lnTo>
                      <a:pt x="12780" y="120019"/>
                    </a:lnTo>
                    <a:cubicBezTo>
                      <a:pt x="12141" y="120657"/>
                      <a:pt x="14058" y="121296"/>
                      <a:pt x="15975" y="121296"/>
                    </a:cubicBezTo>
                    <a:close/>
                    <a:moveTo>
                      <a:pt x="61343" y="21067"/>
                    </a:moveTo>
                    <a:cubicBezTo>
                      <a:pt x="71567" y="10853"/>
                      <a:pt x="88820" y="10215"/>
                      <a:pt x="99044" y="21067"/>
                    </a:cubicBezTo>
                    <a:cubicBezTo>
                      <a:pt x="109268" y="31282"/>
                      <a:pt x="109907" y="48518"/>
                      <a:pt x="99044" y="58733"/>
                    </a:cubicBezTo>
                    <a:cubicBezTo>
                      <a:pt x="88820" y="68947"/>
                      <a:pt x="71567" y="69585"/>
                      <a:pt x="61343" y="58733"/>
                    </a:cubicBezTo>
                    <a:cubicBezTo>
                      <a:pt x="56231" y="53626"/>
                      <a:pt x="53676" y="46603"/>
                      <a:pt x="53676" y="39581"/>
                    </a:cubicBezTo>
                    <a:cubicBezTo>
                      <a:pt x="53676" y="32558"/>
                      <a:pt x="56231" y="26174"/>
                      <a:pt x="61343" y="21067"/>
                    </a:cubicBezTo>
                    <a:close/>
                    <a:moveTo>
                      <a:pt x="33228" y="84907"/>
                    </a:moveTo>
                    <a:lnTo>
                      <a:pt x="33866" y="85545"/>
                    </a:lnTo>
                    <a:lnTo>
                      <a:pt x="33866" y="85545"/>
                    </a:lnTo>
                    <a:lnTo>
                      <a:pt x="34506" y="86184"/>
                    </a:lnTo>
                    <a:lnTo>
                      <a:pt x="15336" y="105336"/>
                    </a:lnTo>
                    <a:lnTo>
                      <a:pt x="13419" y="103420"/>
                    </a:lnTo>
                    <a:lnTo>
                      <a:pt x="33228" y="84907"/>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51" name="Graphic 69">
              <a:extLst>
                <a:ext uri="{FF2B5EF4-FFF2-40B4-BE49-F238E27FC236}">
                  <a16:creationId xmlns:a16="http://schemas.microsoft.com/office/drawing/2014/main" id="{175F9DA6-0241-09D4-1F9B-1DD2AC13DF9D}"/>
                </a:ext>
              </a:extLst>
            </p:cNvPr>
            <p:cNvGrpSpPr/>
            <p:nvPr/>
          </p:nvGrpSpPr>
          <p:grpSpPr>
            <a:xfrm>
              <a:off x="2593893" y="2819051"/>
              <a:ext cx="625488" cy="625488"/>
              <a:chOff x="10732414" y="1954892"/>
              <a:chExt cx="965914" cy="965914"/>
            </a:xfrm>
          </p:grpSpPr>
          <p:sp>
            <p:nvSpPr>
              <p:cNvPr id="76" name="Freeform: Shape 399">
                <a:extLst>
                  <a:ext uri="{FF2B5EF4-FFF2-40B4-BE49-F238E27FC236}">
                    <a16:creationId xmlns:a16="http://schemas.microsoft.com/office/drawing/2014/main" id="{F5F68206-ECFC-AB57-2DF0-63699B4AEC7A}"/>
                  </a:ext>
                </a:extLst>
              </p:cNvPr>
              <p:cNvSpPr/>
              <p:nvPr/>
            </p:nvSpPr>
            <p:spPr>
              <a:xfrm>
                <a:off x="10818913" y="2041391"/>
                <a:ext cx="792914" cy="792914"/>
              </a:xfrm>
              <a:custGeom>
                <a:avLst/>
                <a:gdLst>
                  <a:gd name="connsiteX0" fmla="*/ 792915 w 792914"/>
                  <a:gd name="connsiteY0" fmla="*/ 396457 h 792914"/>
                  <a:gd name="connsiteX1" fmla="*/ 396457 w 792914"/>
                  <a:gd name="connsiteY1" fmla="*/ 792915 h 792914"/>
                  <a:gd name="connsiteX2" fmla="*/ 0 w 792914"/>
                  <a:gd name="connsiteY2" fmla="*/ 396457 h 792914"/>
                  <a:gd name="connsiteX3" fmla="*/ 396457 w 792914"/>
                  <a:gd name="connsiteY3" fmla="*/ 0 h 792914"/>
                  <a:gd name="connsiteX4" fmla="*/ 792915 w 792914"/>
                  <a:gd name="connsiteY4" fmla="*/ 396457 h 79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14" h="792914">
                    <a:moveTo>
                      <a:pt x="792915" y="396457"/>
                    </a:moveTo>
                    <a:cubicBezTo>
                      <a:pt x="792915" y="615415"/>
                      <a:pt x="615415" y="792915"/>
                      <a:pt x="396457" y="792915"/>
                    </a:cubicBezTo>
                    <a:cubicBezTo>
                      <a:pt x="177500" y="792915"/>
                      <a:pt x="0" y="615415"/>
                      <a:pt x="0" y="396457"/>
                    </a:cubicBezTo>
                    <a:cubicBezTo>
                      <a:pt x="0" y="177500"/>
                      <a:pt x="177500" y="0"/>
                      <a:pt x="396457" y="0"/>
                    </a:cubicBezTo>
                    <a:cubicBezTo>
                      <a:pt x="615415" y="0"/>
                      <a:pt x="792915" y="177500"/>
                      <a:pt x="792915" y="396457"/>
                    </a:cubicBezTo>
                    <a:close/>
                  </a:path>
                </a:pathLst>
              </a:custGeom>
              <a:solidFill>
                <a:srgbClr val="FFFFFF"/>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7" name="Freeform: Shape 400">
                <a:extLst>
                  <a:ext uri="{FF2B5EF4-FFF2-40B4-BE49-F238E27FC236}">
                    <a16:creationId xmlns:a16="http://schemas.microsoft.com/office/drawing/2014/main" id="{EF7F9D2D-B7D8-C40E-606C-EAC37EA899A2}"/>
                  </a:ext>
                </a:extLst>
              </p:cNvPr>
              <p:cNvSpPr/>
              <p:nvPr/>
            </p:nvSpPr>
            <p:spPr>
              <a:xfrm>
                <a:off x="10732414" y="1954892"/>
                <a:ext cx="965914" cy="965914"/>
              </a:xfrm>
              <a:custGeom>
                <a:avLst/>
                <a:gdLst>
                  <a:gd name="connsiteX0" fmla="*/ 482957 w 965914"/>
                  <a:gd name="connsiteY0" fmla="*/ 86500 h 965914"/>
                  <a:gd name="connsiteX1" fmla="*/ 879414 w 965914"/>
                  <a:gd name="connsiteY1" fmla="*/ 482957 h 965914"/>
                  <a:gd name="connsiteX2" fmla="*/ 482957 w 965914"/>
                  <a:gd name="connsiteY2" fmla="*/ 879414 h 965914"/>
                  <a:gd name="connsiteX3" fmla="*/ 86500 w 965914"/>
                  <a:gd name="connsiteY3" fmla="*/ 482957 h 965914"/>
                  <a:gd name="connsiteX4" fmla="*/ 482957 w 965914"/>
                  <a:gd name="connsiteY4" fmla="*/ 86500 h 965914"/>
                  <a:gd name="connsiteX5" fmla="*/ 482957 w 965914"/>
                  <a:gd name="connsiteY5" fmla="*/ 0 h 965914"/>
                  <a:gd name="connsiteX6" fmla="*/ 0 w 965914"/>
                  <a:gd name="connsiteY6" fmla="*/ 482957 h 965914"/>
                  <a:gd name="connsiteX7" fmla="*/ 482957 w 965914"/>
                  <a:gd name="connsiteY7" fmla="*/ 965914 h 965914"/>
                  <a:gd name="connsiteX8" fmla="*/ 965914 w 965914"/>
                  <a:gd name="connsiteY8" fmla="*/ 482957 h 965914"/>
                  <a:gd name="connsiteX9" fmla="*/ 482957 w 965914"/>
                  <a:gd name="connsiteY9" fmla="*/ 0 h 965914"/>
                  <a:gd name="connsiteX10" fmla="*/ 482957 w 965914"/>
                  <a:gd name="connsiteY10" fmla="*/ 0 h 96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914" h="965914">
                    <a:moveTo>
                      <a:pt x="482957" y="86500"/>
                    </a:moveTo>
                    <a:cubicBezTo>
                      <a:pt x="701946" y="86500"/>
                      <a:pt x="879414" y="263968"/>
                      <a:pt x="879414" y="482957"/>
                    </a:cubicBezTo>
                    <a:cubicBezTo>
                      <a:pt x="879414" y="701946"/>
                      <a:pt x="701946" y="879414"/>
                      <a:pt x="482957" y="879414"/>
                    </a:cubicBezTo>
                    <a:cubicBezTo>
                      <a:pt x="263968" y="879414"/>
                      <a:pt x="86500" y="701946"/>
                      <a:pt x="86500" y="482957"/>
                    </a:cubicBezTo>
                    <a:cubicBezTo>
                      <a:pt x="86500" y="263968"/>
                      <a:pt x="263968" y="86500"/>
                      <a:pt x="482957" y="86500"/>
                    </a:cubicBezTo>
                    <a:moveTo>
                      <a:pt x="482957" y="0"/>
                    </a:moveTo>
                    <a:cubicBezTo>
                      <a:pt x="216682" y="0"/>
                      <a:pt x="0" y="216682"/>
                      <a:pt x="0" y="482957"/>
                    </a:cubicBezTo>
                    <a:cubicBezTo>
                      <a:pt x="0" y="749232"/>
                      <a:pt x="216682" y="965914"/>
                      <a:pt x="482957" y="965914"/>
                    </a:cubicBezTo>
                    <a:cubicBezTo>
                      <a:pt x="749232" y="965914"/>
                      <a:pt x="965914" y="749232"/>
                      <a:pt x="965914" y="482957"/>
                    </a:cubicBezTo>
                    <a:cubicBezTo>
                      <a:pt x="965914" y="216682"/>
                      <a:pt x="749232" y="0"/>
                      <a:pt x="482957" y="0"/>
                    </a:cubicBezTo>
                    <a:lnTo>
                      <a:pt x="482957" y="0"/>
                    </a:lnTo>
                    <a:close/>
                  </a:path>
                </a:pathLst>
              </a:custGeom>
              <a:solidFill>
                <a:srgbClr val="BBBCBC"/>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52" name="Graphic 134">
              <a:extLst>
                <a:ext uri="{FF2B5EF4-FFF2-40B4-BE49-F238E27FC236}">
                  <a16:creationId xmlns:a16="http://schemas.microsoft.com/office/drawing/2014/main" id="{0FCC184F-8734-AFD5-508D-5486E7833E41}"/>
                </a:ext>
              </a:extLst>
            </p:cNvPr>
            <p:cNvGrpSpPr>
              <a:grpSpLocks noChangeAspect="1"/>
            </p:cNvGrpSpPr>
            <p:nvPr/>
          </p:nvGrpSpPr>
          <p:grpSpPr>
            <a:xfrm>
              <a:off x="2758264" y="2977028"/>
              <a:ext cx="296755" cy="309534"/>
              <a:chOff x="4969404" y="-197956"/>
              <a:chExt cx="1521523" cy="1521523"/>
            </a:xfrm>
            <a:solidFill>
              <a:schemeClr val="accent1"/>
            </a:solidFill>
          </p:grpSpPr>
          <p:sp>
            <p:nvSpPr>
              <p:cNvPr id="71" name="Freeform 32">
                <a:extLst>
                  <a:ext uri="{FF2B5EF4-FFF2-40B4-BE49-F238E27FC236}">
                    <a16:creationId xmlns:a16="http://schemas.microsoft.com/office/drawing/2014/main" id="{F8100E65-4923-4D03-F3E3-2A572DCB823D}"/>
                  </a:ext>
                </a:extLst>
              </p:cNvPr>
              <p:cNvSpPr/>
              <p:nvPr/>
            </p:nvSpPr>
            <p:spPr>
              <a:xfrm>
                <a:off x="5381550" y="86936"/>
                <a:ext cx="697325" cy="951166"/>
              </a:xfrm>
              <a:custGeom>
                <a:avLst/>
                <a:gdLst>
                  <a:gd name="connsiteX0" fmla="*/ 665543 w 697325"/>
                  <a:gd name="connsiteY0" fmla="*/ 63789 h 951166"/>
                  <a:gd name="connsiteX1" fmla="*/ 507047 w 697325"/>
                  <a:gd name="connsiteY1" fmla="*/ 63789 h 951166"/>
                  <a:gd name="connsiteX2" fmla="*/ 507047 w 697325"/>
                  <a:gd name="connsiteY2" fmla="*/ 32071 h 951166"/>
                  <a:gd name="connsiteX3" fmla="*/ 475712 w 697325"/>
                  <a:gd name="connsiteY3" fmla="*/ -26 h 951166"/>
                  <a:gd name="connsiteX4" fmla="*/ 475424 w 697325"/>
                  <a:gd name="connsiteY4" fmla="*/ -28 h 951166"/>
                  <a:gd name="connsiteX5" fmla="*/ 221773 w 697325"/>
                  <a:gd name="connsiteY5" fmla="*/ -28 h 951166"/>
                  <a:gd name="connsiteX6" fmla="*/ 190055 w 697325"/>
                  <a:gd name="connsiteY6" fmla="*/ 31690 h 951166"/>
                  <a:gd name="connsiteX7" fmla="*/ 190055 w 697325"/>
                  <a:gd name="connsiteY7" fmla="*/ 63789 h 951166"/>
                  <a:gd name="connsiteX8" fmla="*/ 31654 w 697325"/>
                  <a:gd name="connsiteY8" fmla="*/ 63789 h 951166"/>
                  <a:gd name="connsiteX9" fmla="*/ -64 w 697325"/>
                  <a:gd name="connsiteY9" fmla="*/ 95222 h 951166"/>
                  <a:gd name="connsiteX10" fmla="*/ -64 w 697325"/>
                  <a:gd name="connsiteY10" fmla="*/ 919420 h 951166"/>
                  <a:gd name="connsiteX11" fmla="*/ 31654 w 697325"/>
                  <a:gd name="connsiteY11" fmla="*/ 951138 h 951166"/>
                  <a:gd name="connsiteX12" fmla="*/ 665543 w 697325"/>
                  <a:gd name="connsiteY12" fmla="*/ 951138 h 951166"/>
                  <a:gd name="connsiteX13" fmla="*/ 697261 w 697325"/>
                  <a:gd name="connsiteY13" fmla="*/ 919420 h 951166"/>
                  <a:gd name="connsiteX14" fmla="*/ 697261 w 697325"/>
                  <a:gd name="connsiteY14" fmla="*/ 95222 h 951166"/>
                  <a:gd name="connsiteX15" fmla="*/ 665543 w 697325"/>
                  <a:gd name="connsiteY15" fmla="*/ 63789 h 951166"/>
                  <a:gd name="connsiteX16" fmla="*/ 253777 w 697325"/>
                  <a:gd name="connsiteY16" fmla="*/ 63789 h 951166"/>
                  <a:gd name="connsiteX17" fmla="*/ 444277 w 697325"/>
                  <a:gd name="connsiteY17" fmla="*/ 63789 h 951166"/>
                  <a:gd name="connsiteX18" fmla="*/ 444277 w 697325"/>
                  <a:gd name="connsiteY18" fmla="*/ 127131 h 951166"/>
                  <a:gd name="connsiteX19" fmla="*/ 253777 w 697325"/>
                  <a:gd name="connsiteY19" fmla="*/ 127131 h 951166"/>
                  <a:gd name="connsiteX20" fmla="*/ 634206 w 697325"/>
                  <a:gd name="connsiteY20" fmla="*/ 887892 h 951166"/>
                  <a:gd name="connsiteX21" fmla="*/ 63277 w 697325"/>
                  <a:gd name="connsiteY21" fmla="*/ 887892 h 951166"/>
                  <a:gd name="connsiteX22" fmla="*/ 63277 w 697325"/>
                  <a:gd name="connsiteY22" fmla="*/ 127131 h 951166"/>
                  <a:gd name="connsiteX23" fmla="*/ 190055 w 697325"/>
                  <a:gd name="connsiteY23" fmla="*/ 127131 h 951166"/>
                  <a:gd name="connsiteX24" fmla="*/ 190055 w 697325"/>
                  <a:gd name="connsiteY24" fmla="*/ 158849 h 951166"/>
                  <a:gd name="connsiteX25" fmla="*/ 221773 w 697325"/>
                  <a:gd name="connsiteY25" fmla="*/ 190472 h 951166"/>
                  <a:gd name="connsiteX26" fmla="*/ 475424 w 697325"/>
                  <a:gd name="connsiteY26" fmla="*/ 190472 h 951166"/>
                  <a:gd name="connsiteX27" fmla="*/ 507047 w 697325"/>
                  <a:gd name="connsiteY27" fmla="*/ 158754 h 951166"/>
                  <a:gd name="connsiteX28" fmla="*/ 507047 w 697325"/>
                  <a:gd name="connsiteY28" fmla="*/ 127131 h 951166"/>
                  <a:gd name="connsiteX29" fmla="*/ 633920 w 697325"/>
                  <a:gd name="connsiteY29" fmla="*/ 127131 h 95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7325" h="951166">
                    <a:moveTo>
                      <a:pt x="665543" y="63789"/>
                    </a:moveTo>
                    <a:lnTo>
                      <a:pt x="507047" y="63789"/>
                    </a:lnTo>
                    <a:lnTo>
                      <a:pt x="507047" y="32071"/>
                    </a:lnTo>
                    <a:cubicBezTo>
                      <a:pt x="507257" y="14555"/>
                      <a:pt x="493228" y="185"/>
                      <a:pt x="475712" y="-26"/>
                    </a:cubicBezTo>
                    <a:cubicBezTo>
                      <a:pt x="475616" y="-27"/>
                      <a:pt x="475520" y="-28"/>
                      <a:pt x="475424" y="-28"/>
                    </a:cubicBezTo>
                    <a:lnTo>
                      <a:pt x="221773" y="-28"/>
                    </a:lnTo>
                    <a:cubicBezTo>
                      <a:pt x="204256" y="-28"/>
                      <a:pt x="190055" y="14173"/>
                      <a:pt x="190055" y="31690"/>
                    </a:cubicBezTo>
                    <a:lnTo>
                      <a:pt x="190055" y="63789"/>
                    </a:lnTo>
                    <a:lnTo>
                      <a:pt x="31654" y="63789"/>
                    </a:lnTo>
                    <a:cubicBezTo>
                      <a:pt x="14226" y="63737"/>
                      <a:pt x="41" y="77794"/>
                      <a:pt x="-64" y="95222"/>
                    </a:cubicBezTo>
                    <a:lnTo>
                      <a:pt x="-64" y="919420"/>
                    </a:lnTo>
                    <a:cubicBezTo>
                      <a:pt x="-64" y="936938"/>
                      <a:pt x="14137" y="951138"/>
                      <a:pt x="31654" y="951138"/>
                    </a:cubicBezTo>
                    <a:lnTo>
                      <a:pt x="665543" y="951138"/>
                    </a:lnTo>
                    <a:cubicBezTo>
                      <a:pt x="683060" y="951138"/>
                      <a:pt x="697261" y="936938"/>
                      <a:pt x="697261" y="919420"/>
                    </a:cubicBezTo>
                    <a:lnTo>
                      <a:pt x="697261" y="95222"/>
                    </a:lnTo>
                    <a:cubicBezTo>
                      <a:pt x="697156" y="77794"/>
                      <a:pt x="682971" y="63737"/>
                      <a:pt x="665543" y="63789"/>
                    </a:cubicBezTo>
                    <a:close/>
                    <a:moveTo>
                      <a:pt x="253777" y="63789"/>
                    </a:moveTo>
                    <a:lnTo>
                      <a:pt x="444277" y="63789"/>
                    </a:lnTo>
                    <a:lnTo>
                      <a:pt x="444277" y="127131"/>
                    </a:lnTo>
                    <a:lnTo>
                      <a:pt x="253777" y="127131"/>
                    </a:lnTo>
                    <a:close/>
                    <a:moveTo>
                      <a:pt x="634206" y="887892"/>
                    </a:moveTo>
                    <a:lnTo>
                      <a:pt x="63277" y="887892"/>
                    </a:lnTo>
                    <a:lnTo>
                      <a:pt x="63277" y="127131"/>
                    </a:lnTo>
                    <a:lnTo>
                      <a:pt x="190055" y="127131"/>
                    </a:lnTo>
                    <a:lnTo>
                      <a:pt x="190055" y="158849"/>
                    </a:lnTo>
                    <a:cubicBezTo>
                      <a:pt x="190107" y="176329"/>
                      <a:pt x="204293" y="190472"/>
                      <a:pt x="221773" y="190472"/>
                    </a:cubicBezTo>
                    <a:lnTo>
                      <a:pt x="475424" y="190472"/>
                    </a:lnTo>
                    <a:cubicBezTo>
                      <a:pt x="492904" y="190419"/>
                      <a:pt x="507047" y="176234"/>
                      <a:pt x="507047" y="158754"/>
                    </a:cubicBezTo>
                    <a:lnTo>
                      <a:pt x="507047" y="127131"/>
                    </a:lnTo>
                    <a:lnTo>
                      <a:pt x="633920" y="1271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2" name="Freeform 33">
                <a:extLst>
                  <a:ext uri="{FF2B5EF4-FFF2-40B4-BE49-F238E27FC236}">
                    <a16:creationId xmlns:a16="http://schemas.microsoft.com/office/drawing/2014/main" id="{7CCD8008-3874-1DAB-E399-28FFA806CFE9}"/>
                  </a:ext>
                </a:extLst>
              </p:cNvPr>
              <p:cNvSpPr/>
              <p:nvPr/>
            </p:nvSpPr>
            <p:spPr>
              <a:xfrm>
                <a:off x="4969404" y="-197956"/>
                <a:ext cx="1521523" cy="1521523"/>
              </a:xfrm>
              <a:custGeom>
                <a:avLst/>
                <a:gdLst>
                  <a:gd name="connsiteX0" fmla="*/ 761174 w 1521523"/>
                  <a:gd name="connsiteY0" fmla="*/ -28 h 1521523"/>
                  <a:gd name="connsiteX1" fmla="*/ -64 w 1521523"/>
                  <a:gd name="connsiteY1" fmla="*/ 760258 h 1521523"/>
                  <a:gd name="connsiteX2" fmla="*/ 760222 w 1521523"/>
                  <a:gd name="connsiteY2" fmla="*/ 1521495 h 1521523"/>
                  <a:gd name="connsiteX3" fmla="*/ 1521459 w 1521523"/>
                  <a:gd name="connsiteY3" fmla="*/ 761210 h 1521523"/>
                  <a:gd name="connsiteX4" fmla="*/ 1521459 w 1521523"/>
                  <a:gd name="connsiteY4" fmla="*/ 761115 h 1521523"/>
                  <a:gd name="connsiteX5" fmla="*/ 761174 w 1521523"/>
                  <a:gd name="connsiteY5" fmla="*/ -28 h 1521523"/>
                  <a:gd name="connsiteX6" fmla="*/ 761174 w 1521523"/>
                  <a:gd name="connsiteY6" fmla="*/ 1458059 h 1521523"/>
                  <a:gd name="connsiteX7" fmla="*/ 63277 w 1521523"/>
                  <a:gd name="connsiteY7" fmla="*/ 761115 h 1521523"/>
                  <a:gd name="connsiteX8" fmla="*/ 760222 w 1521523"/>
                  <a:gd name="connsiteY8" fmla="*/ 63218 h 1521523"/>
                  <a:gd name="connsiteX9" fmla="*/ 1458118 w 1521523"/>
                  <a:gd name="connsiteY9" fmla="*/ 760163 h 1521523"/>
                  <a:gd name="connsiteX10" fmla="*/ 1458118 w 1521523"/>
                  <a:gd name="connsiteY10" fmla="*/ 761115 h 1521523"/>
                  <a:gd name="connsiteX11" fmla="*/ 761174 w 1521523"/>
                  <a:gd name="connsiteY11" fmla="*/ 1458059 h 152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1523" h="1521523">
                    <a:moveTo>
                      <a:pt x="761174" y="-28"/>
                    </a:moveTo>
                    <a:cubicBezTo>
                      <a:pt x="341017" y="-291"/>
                      <a:pt x="199" y="340100"/>
                      <a:pt x="-64" y="760258"/>
                    </a:cubicBezTo>
                    <a:cubicBezTo>
                      <a:pt x="-327" y="1180415"/>
                      <a:pt x="340065" y="1521232"/>
                      <a:pt x="760222" y="1521495"/>
                    </a:cubicBezTo>
                    <a:cubicBezTo>
                      <a:pt x="1180379" y="1521758"/>
                      <a:pt x="1521196" y="1181367"/>
                      <a:pt x="1521459" y="761210"/>
                    </a:cubicBezTo>
                    <a:cubicBezTo>
                      <a:pt x="1521459" y="761178"/>
                      <a:pt x="1521459" y="761147"/>
                      <a:pt x="1521459" y="761115"/>
                    </a:cubicBezTo>
                    <a:cubicBezTo>
                      <a:pt x="1521670" y="340995"/>
                      <a:pt x="1181294" y="235"/>
                      <a:pt x="761174" y="-28"/>
                    </a:cubicBezTo>
                    <a:close/>
                    <a:moveTo>
                      <a:pt x="761174" y="1458059"/>
                    </a:moveTo>
                    <a:cubicBezTo>
                      <a:pt x="375999" y="1458322"/>
                      <a:pt x="63540" y="1146289"/>
                      <a:pt x="63277" y="761115"/>
                    </a:cubicBezTo>
                    <a:cubicBezTo>
                      <a:pt x="63014" y="375940"/>
                      <a:pt x="375047" y="63481"/>
                      <a:pt x="760222" y="63218"/>
                    </a:cubicBezTo>
                    <a:cubicBezTo>
                      <a:pt x="1145396" y="62955"/>
                      <a:pt x="1457855" y="374988"/>
                      <a:pt x="1458118" y="760163"/>
                    </a:cubicBezTo>
                    <a:cubicBezTo>
                      <a:pt x="1458118" y="760480"/>
                      <a:pt x="1458118" y="760797"/>
                      <a:pt x="1458118" y="761115"/>
                    </a:cubicBezTo>
                    <a:cubicBezTo>
                      <a:pt x="1457489" y="1145766"/>
                      <a:pt x="1145825" y="1457430"/>
                      <a:pt x="761174" y="14580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3" name="Freeform 34">
                <a:extLst>
                  <a:ext uri="{FF2B5EF4-FFF2-40B4-BE49-F238E27FC236}">
                    <a16:creationId xmlns:a16="http://schemas.microsoft.com/office/drawing/2014/main" id="{60F7C843-706A-4DB3-FC7C-23F6B1C5D5CD}"/>
                  </a:ext>
                </a:extLst>
              </p:cNvPr>
              <p:cNvSpPr/>
              <p:nvPr/>
            </p:nvSpPr>
            <p:spPr>
              <a:xfrm>
                <a:off x="5650136" y="371407"/>
                <a:ext cx="255423" cy="537678"/>
              </a:xfrm>
              <a:custGeom>
                <a:avLst/>
                <a:gdLst>
                  <a:gd name="connsiteX0" fmla="*/ 121685 w 255423"/>
                  <a:gd name="connsiteY0" fmla="*/ 13 h 537678"/>
                  <a:gd name="connsiteX1" fmla="*/ 91586 w 255423"/>
                  <a:gd name="connsiteY1" fmla="*/ 27064 h 537678"/>
                  <a:gd name="connsiteX2" fmla="*/ 118637 w 255423"/>
                  <a:gd name="connsiteY2" fmla="*/ 57163 h 537678"/>
                  <a:gd name="connsiteX3" fmla="*/ 156737 w 255423"/>
                  <a:gd name="connsiteY3" fmla="*/ 59163 h 537678"/>
                  <a:gd name="connsiteX4" fmla="*/ 52629 w 255423"/>
                  <a:gd name="connsiteY4" fmla="*/ 195276 h 537678"/>
                  <a:gd name="connsiteX5" fmla="*/ 23101 w 255423"/>
                  <a:gd name="connsiteY5" fmla="*/ 520840 h 537678"/>
                  <a:gd name="connsiteX6" fmla="*/ 60910 w 255423"/>
                  <a:gd name="connsiteY6" fmla="*/ 535106 h 537678"/>
                  <a:gd name="connsiteX7" fmla="*/ 75176 w 255423"/>
                  <a:gd name="connsiteY7" fmla="*/ 497297 h 537678"/>
                  <a:gd name="connsiteX8" fmla="*/ 74441 w 255423"/>
                  <a:gd name="connsiteY8" fmla="*/ 495790 h 537678"/>
                  <a:gd name="connsiteX9" fmla="*/ 104064 w 255423"/>
                  <a:gd name="connsiteY9" fmla="*/ 220231 h 537678"/>
                  <a:gd name="connsiteX10" fmla="*/ 194456 w 255423"/>
                  <a:gd name="connsiteY10" fmla="*/ 102407 h 537678"/>
                  <a:gd name="connsiteX11" fmla="*/ 192360 w 255423"/>
                  <a:gd name="connsiteY11" fmla="*/ 140507 h 537678"/>
                  <a:gd name="connsiteX12" fmla="*/ 219316 w 255423"/>
                  <a:gd name="connsiteY12" fmla="*/ 170511 h 537678"/>
                  <a:gd name="connsiteX13" fmla="*/ 220935 w 255423"/>
                  <a:gd name="connsiteY13" fmla="*/ 170511 h 537678"/>
                  <a:gd name="connsiteX14" fmla="*/ 249510 w 255423"/>
                  <a:gd name="connsiteY14" fmla="*/ 143460 h 537678"/>
                  <a:gd name="connsiteX15" fmla="*/ 255321 w 255423"/>
                  <a:gd name="connsiteY15" fmla="*/ 35351 h 537678"/>
                  <a:gd name="connsiteX16" fmla="*/ 228365 w 255423"/>
                  <a:gd name="connsiteY16" fmla="*/ 5347 h 53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423" h="537678">
                    <a:moveTo>
                      <a:pt x="121685" y="13"/>
                    </a:moveTo>
                    <a:cubicBezTo>
                      <a:pt x="105903" y="-828"/>
                      <a:pt x="92428" y="11283"/>
                      <a:pt x="91586" y="27064"/>
                    </a:cubicBezTo>
                    <a:cubicBezTo>
                      <a:pt x="90744" y="42846"/>
                      <a:pt x="102855" y="56322"/>
                      <a:pt x="118637" y="57163"/>
                    </a:cubicBezTo>
                    <a:lnTo>
                      <a:pt x="156737" y="59163"/>
                    </a:lnTo>
                    <a:cubicBezTo>
                      <a:pt x="118637" y="87738"/>
                      <a:pt x="82061" y="134601"/>
                      <a:pt x="52629" y="195276"/>
                    </a:cubicBezTo>
                    <a:cubicBezTo>
                      <a:pt x="9290" y="284525"/>
                      <a:pt x="-24524" y="423304"/>
                      <a:pt x="23101" y="520840"/>
                    </a:cubicBezTo>
                    <a:cubicBezTo>
                      <a:pt x="29602" y="535221"/>
                      <a:pt x="46530" y="541607"/>
                      <a:pt x="60910" y="535106"/>
                    </a:cubicBezTo>
                    <a:cubicBezTo>
                      <a:pt x="75291" y="528605"/>
                      <a:pt x="81678" y="511677"/>
                      <a:pt x="75176" y="497297"/>
                    </a:cubicBezTo>
                    <a:cubicBezTo>
                      <a:pt x="74946" y="496787"/>
                      <a:pt x="74701" y="496285"/>
                      <a:pt x="74441" y="495790"/>
                    </a:cubicBezTo>
                    <a:cubicBezTo>
                      <a:pt x="43199" y="431686"/>
                      <a:pt x="55391" y="321006"/>
                      <a:pt x="104064" y="220231"/>
                    </a:cubicBezTo>
                    <a:cubicBezTo>
                      <a:pt x="130067" y="166605"/>
                      <a:pt x="162642" y="124981"/>
                      <a:pt x="194456" y="102407"/>
                    </a:cubicBezTo>
                    <a:lnTo>
                      <a:pt x="192360" y="140507"/>
                    </a:lnTo>
                    <a:cubicBezTo>
                      <a:pt x="191549" y="156225"/>
                      <a:pt x="203601" y="169640"/>
                      <a:pt x="219316" y="170511"/>
                    </a:cubicBezTo>
                    <a:lnTo>
                      <a:pt x="220935" y="170511"/>
                    </a:lnTo>
                    <a:cubicBezTo>
                      <a:pt x="236140" y="170532"/>
                      <a:pt x="248700" y="158643"/>
                      <a:pt x="249510" y="143460"/>
                    </a:cubicBezTo>
                    <a:lnTo>
                      <a:pt x="255321" y="35351"/>
                    </a:lnTo>
                    <a:cubicBezTo>
                      <a:pt x="256132" y="19633"/>
                      <a:pt x="244080" y="6218"/>
                      <a:pt x="228365" y="53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4" name="Freeform 35">
                <a:extLst>
                  <a:ext uri="{FF2B5EF4-FFF2-40B4-BE49-F238E27FC236}">
                    <a16:creationId xmlns:a16="http://schemas.microsoft.com/office/drawing/2014/main" id="{3075F786-1A68-CA53-0183-FEA1AC2E39F2}"/>
                  </a:ext>
                </a:extLst>
              </p:cNvPr>
              <p:cNvSpPr/>
              <p:nvPr/>
            </p:nvSpPr>
            <p:spPr>
              <a:xfrm>
                <a:off x="5523403" y="353304"/>
                <a:ext cx="150515" cy="150636"/>
              </a:xfrm>
              <a:custGeom>
                <a:avLst/>
                <a:gdLst>
                  <a:gd name="connsiteX0" fmla="*/ 141357 w 150515"/>
                  <a:gd name="connsiteY0" fmla="*/ 101840 h 150636"/>
                  <a:gd name="connsiteX1" fmla="*/ 115259 w 150515"/>
                  <a:gd name="connsiteY1" fmla="*/ 75647 h 150636"/>
                  <a:gd name="connsiteX2" fmla="*/ 141357 w 150515"/>
                  <a:gd name="connsiteY2" fmla="*/ 49453 h 150636"/>
                  <a:gd name="connsiteX3" fmla="*/ 142783 w 150515"/>
                  <a:gd name="connsiteY3" fmla="*/ 9067 h 150636"/>
                  <a:gd name="connsiteX4" fmla="*/ 102397 w 150515"/>
                  <a:gd name="connsiteY4" fmla="*/ 7641 h 150636"/>
                  <a:gd name="connsiteX5" fmla="*/ 100971 w 150515"/>
                  <a:gd name="connsiteY5" fmla="*/ 9067 h 150636"/>
                  <a:gd name="connsiteX6" fmla="*/ 74777 w 150515"/>
                  <a:gd name="connsiteY6" fmla="*/ 35260 h 150636"/>
                  <a:gd name="connsiteX7" fmla="*/ 48679 w 150515"/>
                  <a:gd name="connsiteY7" fmla="*/ 9067 h 150636"/>
                  <a:gd name="connsiteX8" fmla="*/ 8293 w 150515"/>
                  <a:gd name="connsiteY8" fmla="*/ 10492 h 150636"/>
                  <a:gd name="connsiteX9" fmla="*/ 8293 w 150515"/>
                  <a:gd name="connsiteY9" fmla="*/ 49453 h 150636"/>
                  <a:gd name="connsiteX10" fmla="*/ 34391 w 150515"/>
                  <a:gd name="connsiteY10" fmla="*/ 75647 h 150636"/>
                  <a:gd name="connsiteX11" fmla="*/ 8293 w 150515"/>
                  <a:gd name="connsiteY11" fmla="*/ 101840 h 150636"/>
                  <a:gd name="connsiteX12" fmla="*/ 8318 w 150515"/>
                  <a:gd name="connsiteY12" fmla="*/ 142251 h 150636"/>
                  <a:gd name="connsiteX13" fmla="*/ 28486 w 150515"/>
                  <a:gd name="connsiteY13" fmla="*/ 150608 h 150636"/>
                  <a:gd name="connsiteX14" fmla="*/ 48679 w 150515"/>
                  <a:gd name="connsiteY14" fmla="*/ 142226 h 150636"/>
                  <a:gd name="connsiteX15" fmla="*/ 74777 w 150515"/>
                  <a:gd name="connsiteY15" fmla="*/ 116033 h 150636"/>
                  <a:gd name="connsiteX16" fmla="*/ 100971 w 150515"/>
                  <a:gd name="connsiteY16" fmla="*/ 142226 h 150636"/>
                  <a:gd name="connsiteX17" fmla="*/ 141357 w 150515"/>
                  <a:gd name="connsiteY17" fmla="*/ 140801 h 150636"/>
                  <a:gd name="connsiteX18" fmla="*/ 141357 w 150515"/>
                  <a:gd name="connsiteY18" fmla="*/ 101840 h 15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515" h="150636">
                    <a:moveTo>
                      <a:pt x="141357" y="101840"/>
                    </a:moveTo>
                    <a:lnTo>
                      <a:pt x="115259" y="75647"/>
                    </a:lnTo>
                    <a:lnTo>
                      <a:pt x="141357" y="49453"/>
                    </a:lnTo>
                    <a:cubicBezTo>
                      <a:pt x="152903" y="38694"/>
                      <a:pt x="153541" y="20613"/>
                      <a:pt x="142783" y="9067"/>
                    </a:cubicBezTo>
                    <a:cubicBezTo>
                      <a:pt x="132024" y="-2479"/>
                      <a:pt x="113943" y="-3117"/>
                      <a:pt x="102397" y="7641"/>
                    </a:cubicBezTo>
                    <a:cubicBezTo>
                      <a:pt x="101905" y="8100"/>
                      <a:pt x="101429" y="8575"/>
                      <a:pt x="100971" y="9067"/>
                    </a:cubicBezTo>
                    <a:lnTo>
                      <a:pt x="74777" y="35260"/>
                    </a:lnTo>
                    <a:lnTo>
                      <a:pt x="48679" y="9067"/>
                    </a:lnTo>
                    <a:cubicBezTo>
                      <a:pt x="37133" y="-1692"/>
                      <a:pt x="19051" y="-1054"/>
                      <a:pt x="8293" y="10492"/>
                    </a:cubicBezTo>
                    <a:cubicBezTo>
                      <a:pt x="-1933" y="21466"/>
                      <a:pt x="-1933" y="38479"/>
                      <a:pt x="8293" y="49453"/>
                    </a:cubicBezTo>
                    <a:lnTo>
                      <a:pt x="34391" y="75647"/>
                    </a:lnTo>
                    <a:lnTo>
                      <a:pt x="8293" y="101840"/>
                    </a:lnTo>
                    <a:cubicBezTo>
                      <a:pt x="-2860" y="113006"/>
                      <a:pt x="-2848" y="131099"/>
                      <a:pt x="8318" y="142251"/>
                    </a:cubicBezTo>
                    <a:cubicBezTo>
                      <a:pt x="13670" y="147596"/>
                      <a:pt x="20922" y="150602"/>
                      <a:pt x="28486" y="150608"/>
                    </a:cubicBezTo>
                    <a:cubicBezTo>
                      <a:pt x="36062" y="150602"/>
                      <a:pt x="43325" y="147587"/>
                      <a:pt x="48679" y="142226"/>
                    </a:cubicBezTo>
                    <a:lnTo>
                      <a:pt x="74777" y="116033"/>
                    </a:lnTo>
                    <a:lnTo>
                      <a:pt x="100971" y="142226"/>
                    </a:lnTo>
                    <a:cubicBezTo>
                      <a:pt x="112517" y="152985"/>
                      <a:pt x="130598" y="152347"/>
                      <a:pt x="141357" y="140801"/>
                    </a:cubicBezTo>
                    <a:cubicBezTo>
                      <a:pt x="151583" y="129827"/>
                      <a:pt x="151583" y="112814"/>
                      <a:pt x="141357" y="10184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5" name="Freeform 36">
                <a:extLst>
                  <a:ext uri="{FF2B5EF4-FFF2-40B4-BE49-F238E27FC236}">
                    <a16:creationId xmlns:a16="http://schemas.microsoft.com/office/drawing/2014/main" id="{21233AD9-1108-EEF2-4B4A-5A59668911A8}"/>
                  </a:ext>
                </a:extLst>
              </p:cNvPr>
              <p:cNvSpPr/>
              <p:nvPr/>
            </p:nvSpPr>
            <p:spPr>
              <a:xfrm>
                <a:off x="5783315" y="715586"/>
                <a:ext cx="142303" cy="142303"/>
              </a:xfrm>
              <a:custGeom>
                <a:avLst/>
                <a:gdLst>
                  <a:gd name="connsiteX0" fmla="*/ 71088 w 142303"/>
                  <a:gd name="connsiteY0" fmla="*/ -28 h 142303"/>
                  <a:gd name="connsiteX1" fmla="*/ -64 w 142303"/>
                  <a:gd name="connsiteY1" fmla="*/ 71124 h 142303"/>
                  <a:gd name="connsiteX2" fmla="*/ 71088 w 142303"/>
                  <a:gd name="connsiteY2" fmla="*/ 142275 h 142303"/>
                  <a:gd name="connsiteX3" fmla="*/ 142239 w 142303"/>
                  <a:gd name="connsiteY3" fmla="*/ 71124 h 142303"/>
                  <a:gd name="connsiteX4" fmla="*/ 71088 w 142303"/>
                  <a:gd name="connsiteY4" fmla="*/ -28 h 142303"/>
                  <a:gd name="connsiteX5" fmla="*/ 71088 w 142303"/>
                  <a:gd name="connsiteY5" fmla="*/ 89888 h 142303"/>
                  <a:gd name="connsiteX6" fmla="*/ 52038 w 142303"/>
                  <a:gd name="connsiteY6" fmla="*/ 70838 h 142303"/>
                  <a:gd name="connsiteX7" fmla="*/ 71088 w 142303"/>
                  <a:gd name="connsiteY7" fmla="*/ 51788 h 142303"/>
                  <a:gd name="connsiteX8" fmla="*/ 90138 w 142303"/>
                  <a:gd name="connsiteY8" fmla="*/ 70838 h 142303"/>
                  <a:gd name="connsiteX9" fmla="*/ 71183 w 142303"/>
                  <a:gd name="connsiteY9" fmla="*/ 89983 h 142303"/>
                  <a:gd name="connsiteX10" fmla="*/ 71088 w 142303"/>
                  <a:gd name="connsiteY10" fmla="*/ 89983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303" h="142303">
                    <a:moveTo>
                      <a:pt x="71088" y="-28"/>
                    </a:moveTo>
                    <a:cubicBezTo>
                      <a:pt x="31792" y="-28"/>
                      <a:pt x="-64" y="31828"/>
                      <a:pt x="-64" y="71124"/>
                    </a:cubicBezTo>
                    <a:cubicBezTo>
                      <a:pt x="-64" y="110420"/>
                      <a:pt x="31792" y="142275"/>
                      <a:pt x="71088" y="142275"/>
                    </a:cubicBezTo>
                    <a:cubicBezTo>
                      <a:pt x="110384" y="142275"/>
                      <a:pt x="142239" y="110420"/>
                      <a:pt x="142239" y="71124"/>
                    </a:cubicBezTo>
                    <a:cubicBezTo>
                      <a:pt x="142187" y="31849"/>
                      <a:pt x="110362" y="24"/>
                      <a:pt x="71088" y="-28"/>
                    </a:cubicBezTo>
                    <a:close/>
                    <a:moveTo>
                      <a:pt x="71088" y="89888"/>
                    </a:moveTo>
                    <a:cubicBezTo>
                      <a:pt x="60567" y="89888"/>
                      <a:pt x="52038" y="81359"/>
                      <a:pt x="52038" y="70838"/>
                    </a:cubicBezTo>
                    <a:cubicBezTo>
                      <a:pt x="52038" y="60317"/>
                      <a:pt x="60567" y="51788"/>
                      <a:pt x="71088" y="51788"/>
                    </a:cubicBezTo>
                    <a:cubicBezTo>
                      <a:pt x="81609" y="51788"/>
                      <a:pt x="90138" y="60317"/>
                      <a:pt x="90138" y="70838"/>
                    </a:cubicBezTo>
                    <a:cubicBezTo>
                      <a:pt x="90190" y="81359"/>
                      <a:pt x="81704" y="89930"/>
                      <a:pt x="71183" y="89983"/>
                    </a:cubicBezTo>
                    <a:cubicBezTo>
                      <a:pt x="71151" y="89983"/>
                      <a:pt x="71120" y="89983"/>
                      <a:pt x="71088" y="8998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53" name="Graphic 69">
              <a:extLst>
                <a:ext uri="{FF2B5EF4-FFF2-40B4-BE49-F238E27FC236}">
                  <a16:creationId xmlns:a16="http://schemas.microsoft.com/office/drawing/2014/main" id="{2777E7B3-7A47-F293-3401-90AA90236F59}"/>
                </a:ext>
              </a:extLst>
            </p:cNvPr>
            <p:cNvGrpSpPr/>
            <p:nvPr/>
          </p:nvGrpSpPr>
          <p:grpSpPr>
            <a:xfrm>
              <a:off x="1927965" y="5749894"/>
              <a:ext cx="625488" cy="625488"/>
              <a:chOff x="10732414" y="1954892"/>
              <a:chExt cx="965914" cy="965914"/>
            </a:xfrm>
          </p:grpSpPr>
          <p:sp>
            <p:nvSpPr>
              <p:cNvPr id="69" name="Freeform: Shape 413">
                <a:extLst>
                  <a:ext uri="{FF2B5EF4-FFF2-40B4-BE49-F238E27FC236}">
                    <a16:creationId xmlns:a16="http://schemas.microsoft.com/office/drawing/2014/main" id="{2E4F91F1-F568-6ECB-D826-A584FFD7FF5F}"/>
                  </a:ext>
                </a:extLst>
              </p:cNvPr>
              <p:cNvSpPr/>
              <p:nvPr/>
            </p:nvSpPr>
            <p:spPr>
              <a:xfrm>
                <a:off x="10818913" y="2041391"/>
                <a:ext cx="792914" cy="792914"/>
              </a:xfrm>
              <a:custGeom>
                <a:avLst/>
                <a:gdLst>
                  <a:gd name="connsiteX0" fmla="*/ 792915 w 792914"/>
                  <a:gd name="connsiteY0" fmla="*/ 396457 h 792914"/>
                  <a:gd name="connsiteX1" fmla="*/ 396457 w 792914"/>
                  <a:gd name="connsiteY1" fmla="*/ 792915 h 792914"/>
                  <a:gd name="connsiteX2" fmla="*/ 0 w 792914"/>
                  <a:gd name="connsiteY2" fmla="*/ 396457 h 792914"/>
                  <a:gd name="connsiteX3" fmla="*/ 396457 w 792914"/>
                  <a:gd name="connsiteY3" fmla="*/ 0 h 792914"/>
                  <a:gd name="connsiteX4" fmla="*/ 792915 w 792914"/>
                  <a:gd name="connsiteY4" fmla="*/ 396457 h 79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14" h="792914">
                    <a:moveTo>
                      <a:pt x="792915" y="396457"/>
                    </a:moveTo>
                    <a:cubicBezTo>
                      <a:pt x="792915" y="615415"/>
                      <a:pt x="615415" y="792915"/>
                      <a:pt x="396457" y="792915"/>
                    </a:cubicBezTo>
                    <a:cubicBezTo>
                      <a:pt x="177500" y="792915"/>
                      <a:pt x="0" y="615415"/>
                      <a:pt x="0" y="396457"/>
                    </a:cubicBezTo>
                    <a:cubicBezTo>
                      <a:pt x="0" y="177500"/>
                      <a:pt x="177500" y="0"/>
                      <a:pt x="396457" y="0"/>
                    </a:cubicBezTo>
                    <a:cubicBezTo>
                      <a:pt x="615415" y="0"/>
                      <a:pt x="792915" y="177500"/>
                      <a:pt x="792915" y="396457"/>
                    </a:cubicBezTo>
                    <a:close/>
                  </a:path>
                </a:pathLst>
              </a:custGeom>
              <a:solidFill>
                <a:srgbClr val="FFFFFF"/>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0" name="Freeform: Shape 414">
                <a:extLst>
                  <a:ext uri="{FF2B5EF4-FFF2-40B4-BE49-F238E27FC236}">
                    <a16:creationId xmlns:a16="http://schemas.microsoft.com/office/drawing/2014/main" id="{207F4FB4-CAD9-B002-806F-7C2AF0D6DAB2}"/>
                  </a:ext>
                </a:extLst>
              </p:cNvPr>
              <p:cNvSpPr/>
              <p:nvPr/>
            </p:nvSpPr>
            <p:spPr>
              <a:xfrm>
                <a:off x="10732414" y="1954892"/>
                <a:ext cx="965914" cy="965914"/>
              </a:xfrm>
              <a:custGeom>
                <a:avLst/>
                <a:gdLst>
                  <a:gd name="connsiteX0" fmla="*/ 482957 w 965914"/>
                  <a:gd name="connsiteY0" fmla="*/ 86500 h 965914"/>
                  <a:gd name="connsiteX1" fmla="*/ 879414 w 965914"/>
                  <a:gd name="connsiteY1" fmla="*/ 482957 h 965914"/>
                  <a:gd name="connsiteX2" fmla="*/ 482957 w 965914"/>
                  <a:gd name="connsiteY2" fmla="*/ 879414 h 965914"/>
                  <a:gd name="connsiteX3" fmla="*/ 86500 w 965914"/>
                  <a:gd name="connsiteY3" fmla="*/ 482957 h 965914"/>
                  <a:gd name="connsiteX4" fmla="*/ 482957 w 965914"/>
                  <a:gd name="connsiteY4" fmla="*/ 86500 h 965914"/>
                  <a:gd name="connsiteX5" fmla="*/ 482957 w 965914"/>
                  <a:gd name="connsiteY5" fmla="*/ 0 h 965914"/>
                  <a:gd name="connsiteX6" fmla="*/ 0 w 965914"/>
                  <a:gd name="connsiteY6" fmla="*/ 482957 h 965914"/>
                  <a:gd name="connsiteX7" fmla="*/ 482957 w 965914"/>
                  <a:gd name="connsiteY7" fmla="*/ 965914 h 965914"/>
                  <a:gd name="connsiteX8" fmla="*/ 965914 w 965914"/>
                  <a:gd name="connsiteY8" fmla="*/ 482957 h 965914"/>
                  <a:gd name="connsiteX9" fmla="*/ 482957 w 965914"/>
                  <a:gd name="connsiteY9" fmla="*/ 0 h 965914"/>
                  <a:gd name="connsiteX10" fmla="*/ 482957 w 965914"/>
                  <a:gd name="connsiteY10" fmla="*/ 0 h 96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914" h="965914">
                    <a:moveTo>
                      <a:pt x="482957" y="86500"/>
                    </a:moveTo>
                    <a:cubicBezTo>
                      <a:pt x="701946" y="86500"/>
                      <a:pt x="879414" y="263968"/>
                      <a:pt x="879414" y="482957"/>
                    </a:cubicBezTo>
                    <a:cubicBezTo>
                      <a:pt x="879414" y="701946"/>
                      <a:pt x="701946" y="879414"/>
                      <a:pt x="482957" y="879414"/>
                    </a:cubicBezTo>
                    <a:cubicBezTo>
                      <a:pt x="263968" y="879414"/>
                      <a:pt x="86500" y="701946"/>
                      <a:pt x="86500" y="482957"/>
                    </a:cubicBezTo>
                    <a:cubicBezTo>
                      <a:pt x="86500" y="263968"/>
                      <a:pt x="263968" y="86500"/>
                      <a:pt x="482957" y="86500"/>
                    </a:cubicBezTo>
                    <a:moveTo>
                      <a:pt x="482957" y="0"/>
                    </a:moveTo>
                    <a:cubicBezTo>
                      <a:pt x="216682" y="0"/>
                      <a:pt x="0" y="216682"/>
                      <a:pt x="0" y="482957"/>
                    </a:cubicBezTo>
                    <a:cubicBezTo>
                      <a:pt x="0" y="749232"/>
                      <a:pt x="216682" y="965914"/>
                      <a:pt x="482957" y="965914"/>
                    </a:cubicBezTo>
                    <a:cubicBezTo>
                      <a:pt x="749232" y="965914"/>
                      <a:pt x="965914" y="749232"/>
                      <a:pt x="965914" y="482957"/>
                    </a:cubicBezTo>
                    <a:cubicBezTo>
                      <a:pt x="965914" y="216682"/>
                      <a:pt x="749232" y="0"/>
                      <a:pt x="482957" y="0"/>
                    </a:cubicBezTo>
                    <a:lnTo>
                      <a:pt x="482957" y="0"/>
                    </a:lnTo>
                    <a:close/>
                  </a:path>
                </a:pathLst>
              </a:custGeom>
              <a:solidFill>
                <a:srgbClr val="BBBCBC"/>
              </a:solidFill>
              <a:ln w="71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54" name="Graphic 4">
              <a:extLst>
                <a:ext uri="{FF2B5EF4-FFF2-40B4-BE49-F238E27FC236}">
                  <a16:creationId xmlns:a16="http://schemas.microsoft.com/office/drawing/2014/main" id="{3BBBF637-BE10-8129-D05C-1AEA43677818}"/>
                </a:ext>
              </a:extLst>
            </p:cNvPr>
            <p:cNvGrpSpPr>
              <a:grpSpLocks noChangeAspect="1"/>
            </p:cNvGrpSpPr>
            <p:nvPr/>
          </p:nvGrpSpPr>
          <p:grpSpPr>
            <a:xfrm>
              <a:off x="2091500" y="5913569"/>
              <a:ext cx="298415" cy="298137"/>
              <a:chOff x="9886894" y="2855462"/>
              <a:chExt cx="362309" cy="361971"/>
            </a:xfrm>
            <a:solidFill>
              <a:schemeClr val="accent1"/>
            </a:solidFill>
          </p:grpSpPr>
          <p:sp>
            <p:nvSpPr>
              <p:cNvPr id="67" name="Freeform 1111">
                <a:extLst>
                  <a:ext uri="{FF2B5EF4-FFF2-40B4-BE49-F238E27FC236}">
                    <a16:creationId xmlns:a16="http://schemas.microsoft.com/office/drawing/2014/main" id="{74B9EF26-E98D-2773-2A3D-9B91B25AFC51}"/>
                  </a:ext>
                </a:extLst>
              </p:cNvPr>
              <p:cNvSpPr/>
              <p:nvPr/>
            </p:nvSpPr>
            <p:spPr>
              <a:xfrm>
                <a:off x="9886894" y="2855462"/>
                <a:ext cx="362309" cy="361971"/>
              </a:xfrm>
              <a:custGeom>
                <a:avLst/>
                <a:gdLst>
                  <a:gd name="connsiteX0" fmla="*/ 181155 w 362309"/>
                  <a:gd name="connsiteY0" fmla="*/ 0 h 361971"/>
                  <a:gd name="connsiteX1" fmla="*/ 0 w 362309"/>
                  <a:gd name="connsiteY1" fmla="*/ 180986 h 361971"/>
                  <a:gd name="connsiteX2" fmla="*/ 181155 w 362309"/>
                  <a:gd name="connsiteY2" fmla="*/ 361972 h 361971"/>
                  <a:gd name="connsiteX3" fmla="*/ 362309 w 362309"/>
                  <a:gd name="connsiteY3" fmla="*/ 180986 h 361971"/>
                  <a:gd name="connsiteX4" fmla="*/ 181155 w 362309"/>
                  <a:gd name="connsiteY4" fmla="*/ 0 h 361971"/>
                  <a:gd name="connsiteX5" fmla="*/ 181155 w 362309"/>
                  <a:gd name="connsiteY5" fmla="*/ 349140 h 361971"/>
                  <a:gd name="connsiteX6" fmla="*/ 12780 w 362309"/>
                  <a:gd name="connsiteY6" fmla="*/ 180922 h 361971"/>
                  <a:gd name="connsiteX7" fmla="*/ 181155 w 362309"/>
                  <a:gd name="connsiteY7" fmla="*/ 12704 h 361971"/>
                  <a:gd name="connsiteX8" fmla="*/ 349529 w 362309"/>
                  <a:gd name="connsiteY8" fmla="*/ 180922 h 361971"/>
                  <a:gd name="connsiteX9" fmla="*/ 181155 w 362309"/>
                  <a:gd name="connsiteY9" fmla="*/ 34914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309" h="361971">
                    <a:moveTo>
                      <a:pt x="181155" y="0"/>
                    </a:moveTo>
                    <a:cubicBezTo>
                      <a:pt x="81088" y="0"/>
                      <a:pt x="0" y="81013"/>
                      <a:pt x="0" y="180986"/>
                    </a:cubicBezTo>
                    <a:cubicBezTo>
                      <a:pt x="0" y="280959"/>
                      <a:pt x="81088" y="361972"/>
                      <a:pt x="181155" y="361972"/>
                    </a:cubicBezTo>
                    <a:cubicBezTo>
                      <a:pt x="281221" y="361972"/>
                      <a:pt x="362309" y="280959"/>
                      <a:pt x="362309" y="180986"/>
                    </a:cubicBezTo>
                    <a:cubicBezTo>
                      <a:pt x="362245" y="81013"/>
                      <a:pt x="281157" y="0"/>
                      <a:pt x="181155" y="0"/>
                    </a:cubicBezTo>
                    <a:close/>
                    <a:moveTo>
                      <a:pt x="181155" y="349140"/>
                    </a:moveTo>
                    <a:cubicBezTo>
                      <a:pt x="88309" y="349140"/>
                      <a:pt x="12780" y="273681"/>
                      <a:pt x="12780" y="180922"/>
                    </a:cubicBezTo>
                    <a:cubicBezTo>
                      <a:pt x="12780" y="88163"/>
                      <a:pt x="88309" y="12704"/>
                      <a:pt x="181155" y="12704"/>
                    </a:cubicBezTo>
                    <a:cubicBezTo>
                      <a:pt x="274001" y="12704"/>
                      <a:pt x="349529" y="88163"/>
                      <a:pt x="349529" y="180922"/>
                    </a:cubicBezTo>
                    <a:cubicBezTo>
                      <a:pt x="349529" y="273681"/>
                      <a:pt x="273937" y="349140"/>
                      <a:pt x="181155" y="349140"/>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8" name="Freeform 1112">
                <a:extLst>
                  <a:ext uri="{FF2B5EF4-FFF2-40B4-BE49-F238E27FC236}">
                    <a16:creationId xmlns:a16="http://schemas.microsoft.com/office/drawing/2014/main" id="{DCFBDC64-586E-E3C0-FC16-00DB0E39BAD6}"/>
                  </a:ext>
                </a:extLst>
              </p:cNvPr>
              <p:cNvSpPr/>
              <p:nvPr/>
            </p:nvSpPr>
            <p:spPr>
              <a:xfrm>
                <a:off x="9962614" y="2931112"/>
                <a:ext cx="210883" cy="210607"/>
              </a:xfrm>
              <a:custGeom>
                <a:avLst/>
                <a:gdLst>
                  <a:gd name="connsiteX0" fmla="*/ 136937 w 210883"/>
                  <a:gd name="connsiteY0" fmla="*/ 127680 h 210607"/>
                  <a:gd name="connsiteX1" fmla="*/ 155404 w 210883"/>
                  <a:gd name="connsiteY1" fmla="*/ 77629 h 210607"/>
                  <a:gd name="connsiteX2" fmla="*/ 77702 w 210883"/>
                  <a:gd name="connsiteY2" fmla="*/ 0 h 210607"/>
                  <a:gd name="connsiteX3" fmla="*/ 0 w 210883"/>
                  <a:gd name="connsiteY3" fmla="*/ 77629 h 210607"/>
                  <a:gd name="connsiteX4" fmla="*/ 77702 w 210883"/>
                  <a:gd name="connsiteY4" fmla="*/ 155258 h 210607"/>
                  <a:gd name="connsiteX5" fmla="*/ 127927 w 210883"/>
                  <a:gd name="connsiteY5" fmla="*/ 136745 h 210607"/>
                  <a:gd name="connsiteX6" fmla="*/ 199941 w 210883"/>
                  <a:gd name="connsiteY6" fmla="*/ 208756 h 210607"/>
                  <a:gd name="connsiteX7" fmla="*/ 204478 w 210883"/>
                  <a:gd name="connsiteY7" fmla="*/ 210608 h 210607"/>
                  <a:gd name="connsiteX8" fmla="*/ 209015 w 210883"/>
                  <a:gd name="connsiteY8" fmla="*/ 208756 h 210607"/>
                  <a:gd name="connsiteX9" fmla="*/ 209015 w 210883"/>
                  <a:gd name="connsiteY9" fmla="*/ 199755 h 210607"/>
                  <a:gd name="connsiteX10" fmla="*/ 136937 w 210883"/>
                  <a:gd name="connsiteY10" fmla="*/ 127680 h 210607"/>
                  <a:gd name="connsiteX11" fmla="*/ 12780 w 210883"/>
                  <a:gd name="connsiteY11" fmla="*/ 77629 h 210607"/>
                  <a:gd name="connsiteX12" fmla="*/ 77702 w 210883"/>
                  <a:gd name="connsiteY12" fmla="*/ 12768 h 210607"/>
                  <a:gd name="connsiteX13" fmla="*/ 142624 w 210883"/>
                  <a:gd name="connsiteY13" fmla="*/ 77629 h 210607"/>
                  <a:gd name="connsiteX14" fmla="*/ 77702 w 210883"/>
                  <a:gd name="connsiteY14" fmla="*/ 142490 h 210607"/>
                  <a:gd name="connsiteX15" fmla="*/ 12780 w 210883"/>
                  <a:gd name="connsiteY15" fmla="*/ 77629 h 21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0883" h="210607">
                    <a:moveTo>
                      <a:pt x="136937" y="127680"/>
                    </a:moveTo>
                    <a:cubicBezTo>
                      <a:pt x="148438" y="114146"/>
                      <a:pt x="155404" y="96653"/>
                      <a:pt x="155404" y="77629"/>
                    </a:cubicBezTo>
                    <a:cubicBezTo>
                      <a:pt x="155404" y="34856"/>
                      <a:pt x="120578" y="0"/>
                      <a:pt x="77702" y="0"/>
                    </a:cubicBezTo>
                    <a:cubicBezTo>
                      <a:pt x="34826" y="0"/>
                      <a:pt x="0" y="34793"/>
                      <a:pt x="0" y="77629"/>
                    </a:cubicBezTo>
                    <a:cubicBezTo>
                      <a:pt x="0" y="120466"/>
                      <a:pt x="34826" y="155258"/>
                      <a:pt x="77702" y="155258"/>
                    </a:cubicBezTo>
                    <a:cubicBezTo>
                      <a:pt x="96872" y="155258"/>
                      <a:pt x="114380" y="148300"/>
                      <a:pt x="127927" y="136745"/>
                    </a:cubicBezTo>
                    <a:lnTo>
                      <a:pt x="199941" y="208756"/>
                    </a:lnTo>
                    <a:cubicBezTo>
                      <a:pt x="201219" y="210033"/>
                      <a:pt x="202817" y="210608"/>
                      <a:pt x="204478" y="210608"/>
                    </a:cubicBezTo>
                    <a:cubicBezTo>
                      <a:pt x="206139" y="210608"/>
                      <a:pt x="207737" y="209969"/>
                      <a:pt x="209015" y="208756"/>
                    </a:cubicBezTo>
                    <a:cubicBezTo>
                      <a:pt x="211507" y="206266"/>
                      <a:pt x="211507" y="202245"/>
                      <a:pt x="209015" y="199755"/>
                    </a:cubicBezTo>
                    <a:lnTo>
                      <a:pt x="136937" y="127680"/>
                    </a:lnTo>
                    <a:close/>
                    <a:moveTo>
                      <a:pt x="12780" y="77629"/>
                    </a:moveTo>
                    <a:cubicBezTo>
                      <a:pt x="12780" y="41879"/>
                      <a:pt x="41918" y="12768"/>
                      <a:pt x="77702" y="12768"/>
                    </a:cubicBezTo>
                    <a:cubicBezTo>
                      <a:pt x="113485" y="12768"/>
                      <a:pt x="142624" y="41879"/>
                      <a:pt x="142624" y="77629"/>
                    </a:cubicBezTo>
                    <a:cubicBezTo>
                      <a:pt x="142624" y="113379"/>
                      <a:pt x="113485" y="142490"/>
                      <a:pt x="77702" y="142490"/>
                    </a:cubicBezTo>
                    <a:cubicBezTo>
                      <a:pt x="41918" y="142490"/>
                      <a:pt x="12780" y="113379"/>
                      <a:pt x="12780" y="77629"/>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55" name="Group 54">
              <a:extLst>
                <a:ext uri="{FF2B5EF4-FFF2-40B4-BE49-F238E27FC236}">
                  <a16:creationId xmlns:a16="http://schemas.microsoft.com/office/drawing/2014/main" id="{A735DC5E-1038-7495-65BD-F665586C468D}"/>
                </a:ext>
              </a:extLst>
            </p:cNvPr>
            <p:cNvGrpSpPr/>
            <p:nvPr/>
          </p:nvGrpSpPr>
          <p:grpSpPr>
            <a:xfrm flipH="1">
              <a:off x="10194202" y="5276348"/>
              <a:ext cx="1083422" cy="1111771"/>
              <a:chOff x="1400141" y="3268497"/>
              <a:chExt cx="1312176" cy="1343210"/>
            </a:xfrm>
            <a:solidFill>
              <a:schemeClr val="accent1"/>
            </a:solidFill>
          </p:grpSpPr>
          <p:sp>
            <p:nvSpPr>
              <p:cNvPr id="57" name="Freeform: Shape 330">
                <a:extLst>
                  <a:ext uri="{FF2B5EF4-FFF2-40B4-BE49-F238E27FC236}">
                    <a16:creationId xmlns:a16="http://schemas.microsoft.com/office/drawing/2014/main" id="{1D00AB44-2FE5-5790-99FC-9DE0C0C8AB0B}"/>
                  </a:ext>
                </a:extLst>
              </p:cNvPr>
              <p:cNvSpPr/>
              <p:nvPr/>
            </p:nvSpPr>
            <p:spPr>
              <a:xfrm>
                <a:off x="2680653" y="4542635"/>
                <a:ext cx="31664" cy="69072"/>
              </a:xfrm>
              <a:custGeom>
                <a:avLst/>
                <a:gdLst>
                  <a:gd name="connsiteX0" fmla="*/ 0 w 31664"/>
                  <a:gd name="connsiteY0" fmla="*/ 34536 h 69072"/>
                  <a:gd name="connsiteX1" fmla="*/ 31664 w 31664"/>
                  <a:gd name="connsiteY1" fmla="*/ 0 h 69072"/>
                  <a:gd name="connsiteX2" fmla="*/ 31664 w 31664"/>
                  <a:gd name="connsiteY2" fmla="*/ 69073 h 69072"/>
                  <a:gd name="connsiteX3" fmla="*/ 0 w 31664"/>
                  <a:gd name="connsiteY3" fmla="*/ 34536 h 69072"/>
                </a:gdLst>
                <a:ahLst/>
                <a:cxnLst>
                  <a:cxn ang="0">
                    <a:pos x="connsiteX0" y="connsiteY0"/>
                  </a:cxn>
                  <a:cxn ang="0">
                    <a:pos x="connsiteX1" y="connsiteY1"/>
                  </a:cxn>
                  <a:cxn ang="0">
                    <a:pos x="connsiteX2" y="connsiteY2"/>
                  </a:cxn>
                  <a:cxn ang="0">
                    <a:pos x="connsiteX3" y="connsiteY3"/>
                  </a:cxn>
                </a:cxnLst>
                <a:rect l="l" t="t" r="r" b="b"/>
                <a:pathLst>
                  <a:path w="31664" h="69072">
                    <a:moveTo>
                      <a:pt x="0" y="34536"/>
                    </a:moveTo>
                    <a:lnTo>
                      <a:pt x="31664" y="0"/>
                    </a:lnTo>
                    <a:lnTo>
                      <a:pt x="31664" y="69073"/>
                    </a:lnTo>
                    <a:lnTo>
                      <a:pt x="0" y="34536"/>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8" name="Freeform: Shape 331">
                <a:extLst>
                  <a:ext uri="{FF2B5EF4-FFF2-40B4-BE49-F238E27FC236}">
                    <a16:creationId xmlns:a16="http://schemas.microsoft.com/office/drawing/2014/main" id="{50A2F759-D935-FC37-ECC1-A440715D2B51}"/>
                  </a:ext>
                </a:extLst>
              </p:cNvPr>
              <p:cNvSpPr/>
              <p:nvPr/>
            </p:nvSpPr>
            <p:spPr>
              <a:xfrm>
                <a:off x="2459283" y="4523791"/>
                <a:ext cx="37198" cy="68022"/>
              </a:xfrm>
              <a:custGeom>
                <a:avLst/>
                <a:gdLst>
                  <a:gd name="connsiteX0" fmla="*/ 0 w 37198"/>
                  <a:gd name="connsiteY0" fmla="*/ 28512 h 68022"/>
                  <a:gd name="connsiteX1" fmla="*/ 37199 w 37198"/>
                  <a:gd name="connsiteY1" fmla="*/ 0 h 68022"/>
                  <a:gd name="connsiteX2" fmla="*/ 25219 w 37198"/>
                  <a:gd name="connsiteY2" fmla="*/ 68022 h 68022"/>
                  <a:gd name="connsiteX3" fmla="*/ 0 w 37198"/>
                  <a:gd name="connsiteY3" fmla="*/ 28512 h 68022"/>
                </a:gdLst>
                <a:ahLst/>
                <a:cxnLst>
                  <a:cxn ang="0">
                    <a:pos x="connsiteX0" y="connsiteY0"/>
                  </a:cxn>
                  <a:cxn ang="0">
                    <a:pos x="connsiteX1" y="connsiteY1"/>
                  </a:cxn>
                  <a:cxn ang="0">
                    <a:pos x="connsiteX2" y="connsiteY2"/>
                  </a:cxn>
                  <a:cxn ang="0">
                    <a:pos x="connsiteX3" y="connsiteY3"/>
                  </a:cxn>
                </a:cxnLst>
                <a:rect l="l" t="t" r="r" b="b"/>
                <a:pathLst>
                  <a:path w="37198" h="68022">
                    <a:moveTo>
                      <a:pt x="0" y="28512"/>
                    </a:moveTo>
                    <a:lnTo>
                      <a:pt x="37199" y="0"/>
                    </a:lnTo>
                    <a:lnTo>
                      <a:pt x="25219" y="68022"/>
                    </a:lnTo>
                    <a:lnTo>
                      <a:pt x="0" y="28512"/>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9" name="Freeform: Shape 332">
                <a:extLst>
                  <a:ext uri="{FF2B5EF4-FFF2-40B4-BE49-F238E27FC236}">
                    <a16:creationId xmlns:a16="http://schemas.microsoft.com/office/drawing/2014/main" id="{E2A330DC-6019-A1CA-6B2C-F11B37FEA3AD}"/>
                  </a:ext>
                </a:extLst>
              </p:cNvPr>
              <p:cNvSpPr/>
              <p:nvPr/>
            </p:nvSpPr>
            <p:spPr>
              <a:xfrm>
                <a:off x="2245689" y="4467748"/>
                <a:ext cx="41541" cy="64939"/>
              </a:xfrm>
              <a:custGeom>
                <a:avLst/>
                <a:gdLst>
                  <a:gd name="connsiteX0" fmla="*/ 0 w 41541"/>
                  <a:gd name="connsiteY0" fmla="*/ 21647 h 64939"/>
                  <a:gd name="connsiteX1" fmla="*/ 41542 w 41541"/>
                  <a:gd name="connsiteY1" fmla="*/ 0 h 64939"/>
                  <a:gd name="connsiteX2" fmla="*/ 17864 w 41541"/>
                  <a:gd name="connsiteY2" fmla="*/ 64940 h 64939"/>
                  <a:gd name="connsiteX3" fmla="*/ 0 w 41541"/>
                  <a:gd name="connsiteY3" fmla="*/ 21647 h 64939"/>
                </a:gdLst>
                <a:ahLst/>
                <a:cxnLst>
                  <a:cxn ang="0">
                    <a:pos x="connsiteX0" y="connsiteY0"/>
                  </a:cxn>
                  <a:cxn ang="0">
                    <a:pos x="connsiteX1" y="connsiteY1"/>
                  </a:cxn>
                  <a:cxn ang="0">
                    <a:pos x="connsiteX2" y="connsiteY2"/>
                  </a:cxn>
                  <a:cxn ang="0">
                    <a:pos x="connsiteX3" y="connsiteY3"/>
                  </a:cxn>
                </a:cxnLst>
                <a:rect l="l" t="t" r="r" b="b"/>
                <a:pathLst>
                  <a:path w="41541" h="64939">
                    <a:moveTo>
                      <a:pt x="0" y="21647"/>
                    </a:moveTo>
                    <a:lnTo>
                      <a:pt x="41542" y="0"/>
                    </a:lnTo>
                    <a:lnTo>
                      <a:pt x="17864" y="64940"/>
                    </a:lnTo>
                    <a:lnTo>
                      <a:pt x="0" y="21647"/>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0" name="Freeform: Shape 333">
                <a:extLst>
                  <a:ext uri="{FF2B5EF4-FFF2-40B4-BE49-F238E27FC236}">
                    <a16:creationId xmlns:a16="http://schemas.microsoft.com/office/drawing/2014/main" id="{290A679C-DC32-1270-C09C-6EBB84230C89}"/>
                  </a:ext>
                </a:extLst>
              </p:cNvPr>
              <p:cNvSpPr/>
              <p:nvPr/>
            </p:nvSpPr>
            <p:spPr>
              <a:xfrm>
                <a:off x="2046176" y="4376257"/>
                <a:ext cx="44694" cy="59825"/>
              </a:xfrm>
              <a:custGeom>
                <a:avLst/>
                <a:gdLst>
                  <a:gd name="connsiteX0" fmla="*/ 0 w 44694"/>
                  <a:gd name="connsiteY0" fmla="*/ 14081 h 59825"/>
                  <a:gd name="connsiteX1" fmla="*/ 44694 w 44694"/>
                  <a:gd name="connsiteY1" fmla="*/ 0 h 59825"/>
                  <a:gd name="connsiteX2" fmla="*/ 10158 w 44694"/>
                  <a:gd name="connsiteY2" fmla="*/ 59826 h 59825"/>
                  <a:gd name="connsiteX3" fmla="*/ 0 w 44694"/>
                  <a:gd name="connsiteY3" fmla="*/ 14081 h 59825"/>
                </a:gdLst>
                <a:ahLst/>
                <a:cxnLst>
                  <a:cxn ang="0">
                    <a:pos x="connsiteX0" y="connsiteY0"/>
                  </a:cxn>
                  <a:cxn ang="0">
                    <a:pos x="connsiteX1" y="connsiteY1"/>
                  </a:cxn>
                  <a:cxn ang="0">
                    <a:pos x="connsiteX2" y="connsiteY2"/>
                  </a:cxn>
                  <a:cxn ang="0">
                    <a:pos x="connsiteX3" y="connsiteY3"/>
                  </a:cxn>
                </a:cxnLst>
                <a:rect l="l" t="t" r="r" b="b"/>
                <a:pathLst>
                  <a:path w="44694" h="59825">
                    <a:moveTo>
                      <a:pt x="0" y="14081"/>
                    </a:moveTo>
                    <a:lnTo>
                      <a:pt x="44694" y="0"/>
                    </a:lnTo>
                    <a:lnTo>
                      <a:pt x="10158" y="59826"/>
                    </a:lnTo>
                    <a:lnTo>
                      <a:pt x="0" y="14081"/>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1" name="Freeform: Shape 334">
                <a:extLst>
                  <a:ext uri="{FF2B5EF4-FFF2-40B4-BE49-F238E27FC236}">
                    <a16:creationId xmlns:a16="http://schemas.microsoft.com/office/drawing/2014/main" id="{FDF1A541-F6E1-424D-0E18-F5924200F062}"/>
                  </a:ext>
                </a:extLst>
              </p:cNvPr>
              <p:cNvSpPr/>
              <p:nvPr/>
            </p:nvSpPr>
            <p:spPr>
              <a:xfrm>
                <a:off x="1866909" y="4252052"/>
                <a:ext cx="46445" cy="52890"/>
              </a:xfrm>
              <a:custGeom>
                <a:avLst/>
                <a:gdLst>
                  <a:gd name="connsiteX0" fmla="*/ 0 w 46445"/>
                  <a:gd name="connsiteY0" fmla="*/ 6095 h 52890"/>
                  <a:gd name="connsiteX1" fmla="*/ 46446 w 46445"/>
                  <a:gd name="connsiteY1" fmla="*/ 0 h 52890"/>
                  <a:gd name="connsiteX2" fmla="*/ 2032 w 46445"/>
                  <a:gd name="connsiteY2" fmla="*/ 52891 h 52890"/>
                  <a:gd name="connsiteX3" fmla="*/ 0 w 46445"/>
                  <a:gd name="connsiteY3" fmla="*/ 6095 h 52890"/>
                </a:gdLst>
                <a:ahLst/>
                <a:cxnLst>
                  <a:cxn ang="0">
                    <a:pos x="connsiteX0" y="connsiteY0"/>
                  </a:cxn>
                  <a:cxn ang="0">
                    <a:pos x="connsiteX1" y="connsiteY1"/>
                  </a:cxn>
                  <a:cxn ang="0">
                    <a:pos x="connsiteX2" y="connsiteY2"/>
                  </a:cxn>
                  <a:cxn ang="0">
                    <a:pos x="connsiteX3" y="connsiteY3"/>
                  </a:cxn>
                </a:cxnLst>
                <a:rect l="l" t="t" r="r" b="b"/>
                <a:pathLst>
                  <a:path w="46445" h="52890">
                    <a:moveTo>
                      <a:pt x="0" y="6095"/>
                    </a:moveTo>
                    <a:lnTo>
                      <a:pt x="46446" y="0"/>
                    </a:lnTo>
                    <a:lnTo>
                      <a:pt x="2032" y="52891"/>
                    </a:lnTo>
                    <a:lnTo>
                      <a:pt x="0" y="6095"/>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2" name="Freeform: Shape 335">
                <a:extLst>
                  <a:ext uri="{FF2B5EF4-FFF2-40B4-BE49-F238E27FC236}">
                    <a16:creationId xmlns:a16="http://schemas.microsoft.com/office/drawing/2014/main" id="{42F8ECB0-BDFC-1200-C4E5-8AE6EE2E86A7}"/>
                  </a:ext>
                </a:extLst>
              </p:cNvPr>
              <p:cNvSpPr/>
              <p:nvPr/>
            </p:nvSpPr>
            <p:spPr>
              <a:xfrm>
                <a:off x="1707256" y="4096883"/>
                <a:ext cx="52890" cy="46445"/>
              </a:xfrm>
              <a:custGeom>
                <a:avLst/>
                <a:gdLst>
                  <a:gd name="connsiteX0" fmla="*/ 6095 w 52890"/>
                  <a:gd name="connsiteY0" fmla="*/ 0 h 46445"/>
                  <a:gd name="connsiteX1" fmla="*/ 52891 w 52890"/>
                  <a:gd name="connsiteY1" fmla="*/ 2031 h 46445"/>
                  <a:gd name="connsiteX2" fmla="*/ 0 w 52890"/>
                  <a:gd name="connsiteY2" fmla="*/ 46446 h 46445"/>
                  <a:gd name="connsiteX3" fmla="*/ 6095 w 52890"/>
                  <a:gd name="connsiteY3" fmla="*/ 0 h 46445"/>
                </a:gdLst>
                <a:ahLst/>
                <a:cxnLst>
                  <a:cxn ang="0">
                    <a:pos x="connsiteX0" y="connsiteY0"/>
                  </a:cxn>
                  <a:cxn ang="0">
                    <a:pos x="connsiteX1" y="connsiteY1"/>
                  </a:cxn>
                  <a:cxn ang="0">
                    <a:pos x="connsiteX2" y="connsiteY2"/>
                  </a:cxn>
                  <a:cxn ang="0">
                    <a:pos x="connsiteX3" y="connsiteY3"/>
                  </a:cxn>
                </a:cxnLst>
                <a:rect l="l" t="t" r="r" b="b"/>
                <a:pathLst>
                  <a:path w="52890" h="46445">
                    <a:moveTo>
                      <a:pt x="6095" y="0"/>
                    </a:moveTo>
                    <a:lnTo>
                      <a:pt x="52891" y="2031"/>
                    </a:lnTo>
                    <a:lnTo>
                      <a:pt x="0" y="46446"/>
                    </a:lnTo>
                    <a:lnTo>
                      <a:pt x="6095" y="0"/>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3" name="Freeform: Shape 336">
                <a:extLst>
                  <a:ext uri="{FF2B5EF4-FFF2-40B4-BE49-F238E27FC236}">
                    <a16:creationId xmlns:a16="http://schemas.microsoft.com/office/drawing/2014/main" id="{D9EF6408-43C7-2F9B-63AC-99F9F92E466E}"/>
                  </a:ext>
                </a:extLst>
              </p:cNvPr>
              <p:cNvSpPr/>
              <p:nvPr/>
            </p:nvSpPr>
            <p:spPr>
              <a:xfrm>
                <a:off x="1576045" y="3911310"/>
                <a:ext cx="59825" cy="44694"/>
              </a:xfrm>
              <a:custGeom>
                <a:avLst/>
                <a:gdLst>
                  <a:gd name="connsiteX0" fmla="*/ 14081 w 59825"/>
                  <a:gd name="connsiteY0" fmla="*/ 0 h 44694"/>
                  <a:gd name="connsiteX1" fmla="*/ 59826 w 59825"/>
                  <a:gd name="connsiteY1" fmla="*/ 10158 h 44694"/>
                  <a:gd name="connsiteX2" fmla="*/ 0 w 59825"/>
                  <a:gd name="connsiteY2" fmla="*/ 44694 h 44694"/>
                  <a:gd name="connsiteX3" fmla="*/ 14081 w 59825"/>
                  <a:gd name="connsiteY3" fmla="*/ 0 h 44694"/>
                </a:gdLst>
                <a:ahLst/>
                <a:cxnLst>
                  <a:cxn ang="0">
                    <a:pos x="connsiteX0" y="connsiteY0"/>
                  </a:cxn>
                  <a:cxn ang="0">
                    <a:pos x="connsiteX1" y="connsiteY1"/>
                  </a:cxn>
                  <a:cxn ang="0">
                    <a:pos x="connsiteX2" y="connsiteY2"/>
                  </a:cxn>
                  <a:cxn ang="0">
                    <a:pos x="connsiteX3" y="connsiteY3"/>
                  </a:cxn>
                </a:cxnLst>
                <a:rect l="l" t="t" r="r" b="b"/>
                <a:pathLst>
                  <a:path w="59825" h="44694">
                    <a:moveTo>
                      <a:pt x="14081" y="0"/>
                    </a:moveTo>
                    <a:lnTo>
                      <a:pt x="59826" y="10158"/>
                    </a:lnTo>
                    <a:lnTo>
                      <a:pt x="0" y="44694"/>
                    </a:lnTo>
                    <a:lnTo>
                      <a:pt x="14081" y="0"/>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4" name="Freeform: Shape 337">
                <a:extLst>
                  <a:ext uri="{FF2B5EF4-FFF2-40B4-BE49-F238E27FC236}">
                    <a16:creationId xmlns:a16="http://schemas.microsoft.com/office/drawing/2014/main" id="{819EA2E1-C145-F6E1-17C9-47512D4E32F2}"/>
                  </a:ext>
                </a:extLst>
              </p:cNvPr>
              <p:cNvSpPr/>
              <p:nvPr/>
            </p:nvSpPr>
            <p:spPr>
              <a:xfrm>
                <a:off x="1479371" y="3707244"/>
                <a:ext cx="64869" cy="41541"/>
              </a:xfrm>
              <a:custGeom>
                <a:avLst/>
                <a:gdLst>
                  <a:gd name="connsiteX0" fmla="*/ 21577 w 64869"/>
                  <a:gd name="connsiteY0" fmla="*/ 0 h 41541"/>
                  <a:gd name="connsiteX1" fmla="*/ 64870 w 64869"/>
                  <a:gd name="connsiteY1" fmla="*/ 17934 h 41541"/>
                  <a:gd name="connsiteX2" fmla="*/ 0 w 64869"/>
                  <a:gd name="connsiteY2" fmla="*/ 41542 h 41541"/>
                  <a:gd name="connsiteX3" fmla="*/ 21577 w 64869"/>
                  <a:gd name="connsiteY3" fmla="*/ 0 h 41541"/>
                </a:gdLst>
                <a:ahLst/>
                <a:cxnLst>
                  <a:cxn ang="0">
                    <a:pos x="connsiteX0" y="connsiteY0"/>
                  </a:cxn>
                  <a:cxn ang="0">
                    <a:pos x="connsiteX1" y="connsiteY1"/>
                  </a:cxn>
                  <a:cxn ang="0">
                    <a:pos x="connsiteX2" y="connsiteY2"/>
                  </a:cxn>
                  <a:cxn ang="0">
                    <a:pos x="connsiteX3" y="connsiteY3"/>
                  </a:cxn>
                </a:cxnLst>
                <a:rect l="l" t="t" r="r" b="b"/>
                <a:pathLst>
                  <a:path w="64869" h="41541">
                    <a:moveTo>
                      <a:pt x="21577" y="0"/>
                    </a:moveTo>
                    <a:lnTo>
                      <a:pt x="64870" y="17934"/>
                    </a:lnTo>
                    <a:lnTo>
                      <a:pt x="0" y="41542"/>
                    </a:lnTo>
                    <a:lnTo>
                      <a:pt x="21577" y="0"/>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5" name="Freeform: Shape 338">
                <a:extLst>
                  <a:ext uri="{FF2B5EF4-FFF2-40B4-BE49-F238E27FC236}">
                    <a16:creationId xmlns:a16="http://schemas.microsoft.com/office/drawing/2014/main" id="{E005C313-CC9E-76A6-5E1D-480F3E0E6B35}"/>
                  </a:ext>
                </a:extLst>
              </p:cNvPr>
              <p:cNvSpPr/>
              <p:nvPr/>
            </p:nvSpPr>
            <p:spPr>
              <a:xfrm>
                <a:off x="1420106" y="3490778"/>
                <a:ext cx="68022" cy="37128"/>
              </a:xfrm>
              <a:custGeom>
                <a:avLst/>
                <a:gdLst>
                  <a:gd name="connsiteX0" fmla="*/ 28512 w 68022"/>
                  <a:gd name="connsiteY0" fmla="*/ 0 h 37128"/>
                  <a:gd name="connsiteX1" fmla="*/ 68022 w 68022"/>
                  <a:gd name="connsiteY1" fmla="*/ 25149 h 37128"/>
                  <a:gd name="connsiteX2" fmla="*/ 0 w 68022"/>
                  <a:gd name="connsiteY2" fmla="*/ 37129 h 37128"/>
                  <a:gd name="connsiteX3" fmla="*/ 28512 w 68022"/>
                  <a:gd name="connsiteY3" fmla="*/ 0 h 37128"/>
                </a:gdLst>
                <a:ahLst/>
                <a:cxnLst>
                  <a:cxn ang="0">
                    <a:pos x="connsiteX0" y="connsiteY0"/>
                  </a:cxn>
                  <a:cxn ang="0">
                    <a:pos x="connsiteX1" y="connsiteY1"/>
                  </a:cxn>
                  <a:cxn ang="0">
                    <a:pos x="connsiteX2" y="connsiteY2"/>
                  </a:cxn>
                  <a:cxn ang="0">
                    <a:pos x="connsiteX3" y="connsiteY3"/>
                  </a:cxn>
                </a:cxnLst>
                <a:rect l="l" t="t" r="r" b="b"/>
                <a:pathLst>
                  <a:path w="68022" h="37128">
                    <a:moveTo>
                      <a:pt x="28512" y="0"/>
                    </a:moveTo>
                    <a:lnTo>
                      <a:pt x="68022" y="25149"/>
                    </a:lnTo>
                    <a:lnTo>
                      <a:pt x="0" y="37129"/>
                    </a:lnTo>
                    <a:lnTo>
                      <a:pt x="28512" y="0"/>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6" name="Freeform: Shape 339">
                <a:extLst>
                  <a:ext uri="{FF2B5EF4-FFF2-40B4-BE49-F238E27FC236}">
                    <a16:creationId xmlns:a16="http://schemas.microsoft.com/office/drawing/2014/main" id="{DAA9A4A0-E6BD-55CA-BA27-D582A4B9F617}"/>
                  </a:ext>
                </a:extLst>
              </p:cNvPr>
              <p:cNvSpPr/>
              <p:nvPr/>
            </p:nvSpPr>
            <p:spPr>
              <a:xfrm>
                <a:off x="1400141" y="3268497"/>
                <a:ext cx="69072" cy="31664"/>
              </a:xfrm>
              <a:custGeom>
                <a:avLst/>
                <a:gdLst>
                  <a:gd name="connsiteX0" fmla="*/ 34536 w 69072"/>
                  <a:gd name="connsiteY0" fmla="*/ 0 h 31664"/>
                  <a:gd name="connsiteX1" fmla="*/ 69073 w 69072"/>
                  <a:gd name="connsiteY1" fmla="*/ 31664 h 31664"/>
                  <a:gd name="connsiteX2" fmla="*/ 0 w 69072"/>
                  <a:gd name="connsiteY2" fmla="*/ 31664 h 31664"/>
                  <a:gd name="connsiteX3" fmla="*/ 34536 w 69072"/>
                  <a:gd name="connsiteY3" fmla="*/ 0 h 31664"/>
                </a:gdLst>
                <a:ahLst/>
                <a:cxnLst>
                  <a:cxn ang="0">
                    <a:pos x="connsiteX0" y="connsiteY0"/>
                  </a:cxn>
                  <a:cxn ang="0">
                    <a:pos x="connsiteX1" y="connsiteY1"/>
                  </a:cxn>
                  <a:cxn ang="0">
                    <a:pos x="connsiteX2" y="connsiteY2"/>
                  </a:cxn>
                  <a:cxn ang="0">
                    <a:pos x="connsiteX3" y="connsiteY3"/>
                  </a:cxn>
                </a:cxnLst>
                <a:rect l="l" t="t" r="r" b="b"/>
                <a:pathLst>
                  <a:path w="69072" h="31664">
                    <a:moveTo>
                      <a:pt x="34536" y="0"/>
                    </a:moveTo>
                    <a:lnTo>
                      <a:pt x="69073" y="31664"/>
                    </a:lnTo>
                    <a:lnTo>
                      <a:pt x="0" y="31664"/>
                    </a:lnTo>
                    <a:lnTo>
                      <a:pt x="34536" y="0"/>
                    </a:lnTo>
                    <a:close/>
                  </a:path>
                </a:pathLst>
              </a:custGeom>
              <a:grpFill/>
              <a:ln w="6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cxnSp>
          <p:nvCxnSpPr>
            <p:cNvPr id="56" name="Straight Connector 55">
              <a:extLst>
                <a:ext uri="{FF2B5EF4-FFF2-40B4-BE49-F238E27FC236}">
                  <a16:creationId xmlns:a16="http://schemas.microsoft.com/office/drawing/2014/main" id="{80E606C5-CB5F-A56C-23AC-341A6046BB90}"/>
                </a:ext>
              </a:extLst>
            </p:cNvPr>
            <p:cNvCxnSpPr>
              <a:cxnSpLocks/>
              <a:stCxn id="124" idx="3"/>
              <a:endCxn id="10" idx="2"/>
            </p:cNvCxnSpPr>
            <p:nvPr/>
          </p:nvCxnSpPr>
          <p:spPr>
            <a:xfrm flipH="1" flipV="1">
              <a:off x="11254328" y="2685917"/>
              <a:ext cx="2523" cy="63659"/>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819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F8D082E4-69A2-5E47-9EFA-D1B55BB80C9C}"/>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6" name="Text Placeholder 25">
            <a:extLst>
              <a:ext uri="{FF2B5EF4-FFF2-40B4-BE49-F238E27FC236}">
                <a16:creationId xmlns:a16="http://schemas.microsoft.com/office/drawing/2014/main" id="{0BDD0C0B-8FAD-844E-97FB-CA74C902FD53}"/>
              </a:ext>
            </a:extLst>
          </p:cNvPr>
          <p:cNvSpPr txBox="1">
            <a:spLocks/>
          </p:cNvSpPr>
          <p:nvPr/>
        </p:nvSpPr>
        <p:spPr>
          <a:xfrm>
            <a:off x="467668" y="244399"/>
            <a:ext cx="9641278" cy="981809"/>
          </a:xfrm>
          <a:prstGeom prst="rect">
            <a:avLst/>
          </a:prstGeom>
        </p:spPr>
        <p:txBody>
          <a:bodyPr vert="horz" anchor="ctr"/>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ESG Action| </a:t>
            </a:r>
            <a:r>
              <a:rPr lang="en-US" sz="2000" dirty="0"/>
              <a:t>End-to-end Journey</a:t>
            </a:r>
            <a:endParaRPr lang="en-US" dirty="0"/>
          </a:p>
        </p:txBody>
      </p:sp>
      <p:sp>
        <p:nvSpPr>
          <p:cNvPr id="7" name="TextBox 6"/>
          <p:cNvSpPr txBox="1"/>
          <p:nvPr/>
        </p:nvSpPr>
        <p:spPr>
          <a:xfrm>
            <a:off x="32921" y="6468347"/>
            <a:ext cx="1613857" cy="369332"/>
          </a:xfrm>
          <a:prstGeom prst="rect">
            <a:avLst/>
          </a:prstGeom>
          <a:noFill/>
        </p:spPr>
        <p:txBody>
          <a:bodyPr wrap="square" rtlCol="0">
            <a:spAutoFit/>
          </a:bodyPr>
          <a:lstStyle/>
          <a:p>
            <a:r>
              <a:rPr lang="en-US" b="1" i="1" dirty="0">
                <a:solidFill>
                  <a:srgbClr val="00B0F0"/>
                </a:solidFill>
              </a:rPr>
              <a:t>GRC 2024</a:t>
            </a:r>
          </a:p>
        </p:txBody>
      </p:sp>
      <p:sp>
        <p:nvSpPr>
          <p:cNvPr id="8" name="object 2">
            <a:extLst>
              <a:ext uri="{FF2B5EF4-FFF2-40B4-BE49-F238E27FC236}">
                <a16:creationId xmlns:a16="http://schemas.microsoft.com/office/drawing/2014/main" id="{97BA5405-D552-0187-E395-B60E83485690}"/>
              </a:ext>
            </a:extLst>
          </p:cNvPr>
          <p:cNvSpPr/>
          <p:nvPr/>
        </p:nvSpPr>
        <p:spPr>
          <a:xfrm>
            <a:off x="506730" y="1049375"/>
            <a:ext cx="11200130" cy="4666615"/>
          </a:xfrm>
          <a:custGeom>
            <a:avLst/>
            <a:gdLst/>
            <a:ahLst/>
            <a:cxnLst/>
            <a:rect l="l" t="t" r="r" b="b"/>
            <a:pathLst>
              <a:path w="11200130" h="4666615">
                <a:moveTo>
                  <a:pt x="295859" y="0"/>
                </a:moveTo>
                <a:lnTo>
                  <a:pt x="10903966" y="0"/>
                </a:lnTo>
                <a:lnTo>
                  <a:pt x="10928238" y="980"/>
                </a:lnTo>
                <a:lnTo>
                  <a:pt x="10975083" y="8598"/>
                </a:lnTo>
                <a:lnTo>
                  <a:pt x="11019156" y="23250"/>
                </a:lnTo>
                <a:lnTo>
                  <a:pt x="11059848" y="44328"/>
                </a:lnTo>
                <a:lnTo>
                  <a:pt x="11096550" y="71223"/>
                </a:lnTo>
                <a:lnTo>
                  <a:pt x="11128652" y="103325"/>
                </a:lnTo>
                <a:lnTo>
                  <a:pt x="11155547" y="140027"/>
                </a:lnTo>
                <a:lnTo>
                  <a:pt x="11176625" y="180719"/>
                </a:lnTo>
                <a:lnTo>
                  <a:pt x="11191277" y="224792"/>
                </a:lnTo>
                <a:lnTo>
                  <a:pt x="11198895" y="271637"/>
                </a:lnTo>
                <a:lnTo>
                  <a:pt x="11199876" y="295910"/>
                </a:lnTo>
                <a:lnTo>
                  <a:pt x="11199876" y="4666488"/>
                </a:lnTo>
                <a:lnTo>
                  <a:pt x="0" y="4666488"/>
                </a:lnTo>
                <a:lnTo>
                  <a:pt x="0" y="295910"/>
                </a:lnTo>
                <a:lnTo>
                  <a:pt x="3872" y="247906"/>
                </a:lnTo>
                <a:lnTo>
                  <a:pt x="15083" y="202370"/>
                </a:lnTo>
                <a:lnTo>
                  <a:pt x="33023" y="159912"/>
                </a:lnTo>
                <a:lnTo>
                  <a:pt x="57083" y="121139"/>
                </a:lnTo>
                <a:lnTo>
                  <a:pt x="86655" y="86661"/>
                </a:lnTo>
                <a:lnTo>
                  <a:pt x="121128" y="57087"/>
                </a:lnTo>
                <a:lnTo>
                  <a:pt x="159895" y="33024"/>
                </a:lnTo>
                <a:lnTo>
                  <a:pt x="202344" y="15083"/>
                </a:lnTo>
                <a:lnTo>
                  <a:pt x="247869" y="3872"/>
                </a:lnTo>
                <a:lnTo>
                  <a:pt x="295859" y="0"/>
                </a:lnTo>
                <a:close/>
              </a:path>
            </a:pathLst>
          </a:custGeom>
          <a:ln w="19050">
            <a:solidFill>
              <a:srgbClr val="0D8390"/>
            </a:solidFill>
            <a:prstDash val="dash"/>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9" name="object 3">
            <a:extLst>
              <a:ext uri="{FF2B5EF4-FFF2-40B4-BE49-F238E27FC236}">
                <a16:creationId xmlns:a16="http://schemas.microsoft.com/office/drawing/2014/main" id="{FE5497D1-D5E8-367E-97DA-2D24EE10ECDA}"/>
              </a:ext>
            </a:extLst>
          </p:cNvPr>
          <p:cNvSpPr/>
          <p:nvPr/>
        </p:nvSpPr>
        <p:spPr>
          <a:xfrm>
            <a:off x="231212" y="1423911"/>
            <a:ext cx="11625943" cy="4584277"/>
          </a:xfrm>
          <a:custGeom>
            <a:avLst/>
            <a:gdLst/>
            <a:ahLst/>
            <a:cxnLst/>
            <a:rect l="l" t="t" r="r" b="b"/>
            <a:pathLst>
              <a:path w="11451590" h="3493135">
                <a:moveTo>
                  <a:pt x="11390884" y="0"/>
                </a:moveTo>
                <a:lnTo>
                  <a:pt x="0" y="646303"/>
                </a:lnTo>
                <a:lnTo>
                  <a:pt x="0" y="3493008"/>
                </a:lnTo>
                <a:lnTo>
                  <a:pt x="11451336" y="3493008"/>
                </a:lnTo>
                <a:lnTo>
                  <a:pt x="11390884" y="0"/>
                </a:lnTo>
                <a:close/>
              </a:path>
            </a:pathLst>
          </a:custGeom>
          <a:solidFill>
            <a:srgbClr val="FFFFFF"/>
          </a:solidFill>
        </p:spPr>
        <p:txBody>
          <a:bodyPr wrap="square" lIns="0" tIns="0" rIns="0" bIns="0" rtlCol="0"/>
          <a:lstStyle/>
          <a:p>
            <a:endParaRPr lang="en-US" sz="2400">
              <a:latin typeface="Arial" panose="020B0604020202020204" pitchFamily="34" charset="0"/>
              <a:cs typeface="Arial" panose="020B0604020202020204" pitchFamily="34" charset="0"/>
            </a:endParaRPr>
          </a:p>
        </p:txBody>
      </p:sp>
      <p:sp>
        <p:nvSpPr>
          <p:cNvPr id="10" name="object 4">
            <a:extLst>
              <a:ext uri="{FF2B5EF4-FFF2-40B4-BE49-F238E27FC236}">
                <a16:creationId xmlns:a16="http://schemas.microsoft.com/office/drawing/2014/main" id="{D201C879-9A41-6D10-3847-BE211DCBFEDA}"/>
              </a:ext>
            </a:extLst>
          </p:cNvPr>
          <p:cNvSpPr/>
          <p:nvPr/>
        </p:nvSpPr>
        <p:spPr>
          <a:xfrm>
            <a:off x="2046732" y="2045339"/>
            <a:ext cx="458470" cy="173990"/>
          </a:xfrm>
          <a:custGeom>
            <a:avLst/>
            <a:gdLst/>
            <a:ahLst/>
            <a:cxnLst/>
            <a:rect l="l" t="t" r="r" b="b"/>
            <a:pathLst>
              <a:path w="458469" h="173989">
                <a:moveTo>
                  <a:pt x="223246" y="0"/>
                </a:moveTo>
                <a:lnTo>
                  <a:pt x="185049" y="1589"/>
                </a:lnTo>
                <a:lnTo>
                  <a:pt x="131939" y="8171"/>
                </a:lnTo>
                <a:lnTo>
                  <a:pt x="85427" y="19197"/>
                </a:lnTo>
                <a:lnTo>
                  <a:pt x="47287" y="33997"/>
                </a:lnTo>
                <a:lnTo>
                  <a:pt x="12522" y="58448"/>
                </a:lnTo>
                <a:lnTo>
                  <a:pt x="0" y="86837"/>
                </a:lnTo>
                <a:lnTo>
                  <a:pt x="761" y="93966"/>
                </a:lnTo>
                <a:lnTo>
                  <a:pt x="25874" y="126769"/>
                </a:lnTo>
                <a:lnTo>
                  <a:pt x="68418" y="148264"/>
                </a:lnTo>
                <a:lnTo>
                  <a:pt x="111247" y="160676"/>
                </a:lnTo>
                <a:lnTo>
                  <a:pt x="161882" y="169240"/>
                </a:lnTo>
                <a:lnTo>
                  <a:pt x="218923" y="173351"/>
                </a:lnTo>
                <a:lnTo>
                  <a:pt x="239119" y="173628"/>
                </a:lnTo>
                <a:lnTo>
                  <a:pt x="258182" y="173023"/>
                </a:lnTo>
                <a:lnTo>
                  <a:pt x="312277" y="167787"/>
                </a:lnTo>
                <a:lnTo>
                  <a:pt x="360383" y="157827"/>
                </a:lnTo>
                <a:lnTo>
                  <a:pt x="400767" y="143671"/>
                </a:lnTo>
                <a:lnTo>
                  <a:pt x="439607" y="119183"/>
                </a:lnTo>
                <a:lnTo>
                  <a:pt x="458267" y="81314"/>
                </a:lnTo>
                <a:lnTo>
                  <a:pt x="456320" y="74224"/>
                </a:lnTo>
                <a:lnTo>
                  <a:pt x="425539" y="41955"/>
                </a:lnTo>
                <a:lnTo>
                  <a:pt x="379051" y="21344"/>
                </a:lnTo>
                <a:lnTo>
                  <a:pt x="333807" y="9893"/>
                </a:lnTo>
                <a:lnTo>
                  <a:pt x="281363" y="2570"/>
                </a:lnTo>
                <a:lnTo>
                  <a:pt x="243154" y="290"/>
                </a:lnTo>
                <a:lnTo>
                  <a:pt x="223246"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1" name="object 5">
            <a:extLst>
              <a:ext uri="{FF2B5EF4-FFF2-40B4-BE49-F238E27FC236}">
                <a16:creationId xmlns:a16="http://schemas.microsoft.com/office/drawing/2014/main" id="{FF48330C-71E6-DF96-F23D-F4A14514BF46}"/>
              </a:ext>
            </a:extLst>
          </p:cNvPr>
          <p:cNvSpPr/>
          <p:nvPr/>
        </p:nvSpPr>
        <p:spPr>
          <a:xfrm>
            <a:off x="10186416" y="1396126"/>
            <a:ext cx="459740" cy="173990"/>
          </a:xfrm>
          <a:custGeom>
            <a:avLst/>
            <a:gdLst/>
            <a:ahLst/>
            <a:cxnLst/>
            <a:rect l="l" t="t" r="r" b="b"/>
            <a:pathLst>
              <a:path w="459740" h="173989">
                <a:moveTo>
                  <a:pt x="222903" y="0"/>
                </a:moveTo>
                <a:lnTo>
                  <a:pt x="184721" y="1646"/>
                </a:lnTo>
                <a:lnTo>
                  <a:pt x="131660" y="8281"/>
                </a:lnTo>
                <a:lnTo>
                  <a:pt x="85220" y="19324"/>
                </a:lnTo>
                <a:lnTo>
                  <a:pt x="47159" y="34113"/>
                </a:lnTo>
                <a:lnTo>
                  <a:pt x="12484" y="58514"/>
                </a:lnTo>
                <a:lnTo>
                  <a:pt x="0" y="86826"/>
                </a:lnTo>
                <a:lnTo>
                  <a:pt x="764" y="93954"/>
                </a:lnTo>
                <a:lnTo>
                  <a:pt x="25992" y="126757"/>
                </a:lnTo>
                <a:lnTo>
                  <a:pt x="68838" y="148248"/>
                </a:lnTo>
                <a:lnTo>
                  <a:pt x="112074" y="160656"/>
                </a:lnTo>
                <a:lnTo>
                  <a:pt x="163311" y="169212"/>
                </a:lnTo>
                <a:lnTo>
                  <a:pt x="221187" y="173313"/>
                </a:lnTo>
                <a:lnTo>
                  <a:pt x="241720" y="173585"/>
                </a:lnTo>
                <a:lnTo>
                  <a:pt x="260723" y="172930"/>
                </a:lnTo>
                <a:lnTo>
                  <a:pt x="314610" y="167573"/>
                </a:lnTo>
                <a:lnTo>
                  <a:pt x="362483" y="157521"/>
                </a:lnTo>
                <a:lnTo>
                  <a:pt x="402631" y="143273"/>
                </a:lnTo>
                <a:lnTo>
                  <a:pt x="441188" y="118614"/>
                </a:lnTo>
                <a:lnTo>
                  <a:pt x="459619" y="80357"/>
                </a:lnTo>
                <a:lnTo>
                  <a:pt x="457488" y="73338"/>
                </a:lnTo>
                <a:lnTo>
                  <a:pt x="426073" y="41421"/>
                </a:lnTo>
                <a:lnTo>
                  <a:pt x="379306" y="21058"/>
                </a:lnTo>
                <a:lnTo>
                  <a:pt x="333900" y="9754"/>
                </a:lnTo>
                <a:lnTo>
                  <a:pt x="281275" y="2531"/>
                </a:lnTo>
                <a:lnTo>
                  <a:pt x="242908" y="284"/>
                </a:lnTo>
                <a:lnTo>
                  <a:pt x="222903"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2" name="object 6">
            <a:extLst>
              <a:ext uri="{FF2B5EF4-FFF2-40B4-BE49-F238E27FC236}">
                <a16:creationId xmlns:a16="http://schemas.microsoft.com/office/drawing/2014/main" id="{C8D09A71-9E5C-1398-6321-43B7A0A6770C}"/>
              </a:ext>
            </a:extLst>
          </p:cNvPr>
          <p:cNvSpPr/>
          <p:nvPr/>
        </p:nvSpPr>
        <p:spPr>
          <a:xfrm>
            <a:off x="10125456" y="1187297"/>
            <a:ext cx="612775" cy="612775"/>
          </a:xfrm>
          <a:custGeom>
            <a:avLst/>
            <a:gdLst/>
            <a:ahLst/>
            <a:cxnLst/>
            <a:rect l="l" t="t" r="r" b="b"/>
            <a:pathLst>
              <a:path w="612775" h="612775">
                <a:moveTo>
                  <a:pt x="306324" y="0"/>
                </a:moveTo>
                <a:lnTo>
                  <a:pt x="256454" y="3989"/>
                </a:lnTo>
                <a:lnTo>
                  <a:pt x="209214" y="15544"/>
                </a:lnTo>
                <a:lnTo>
                  <a:pt x="165220" y="34049"/>
                </a:lnTo>
                <a:lnTo>
                  <a:pt x="125089" y="58887"/>
                </a:lnTo>
                <a:lnTo>
                  <a:pt x="89439" y="89439"/>
                </a:lnTo>
                <a:lnTo>
                  <a:pt x="58887" y="125089"/>
                </a:lnTo>
                <a:lnTo>
                  <a:pt x="34049" y="165220"/>
                </a:lnTo>
                <a:lnTo>
                  <a:pt x="15544" y="209214"/>
                </a:lnTo>
                <a:lnTo>
                  <a:pt x="3989" y="256454"/>
                </a:lnTo>
                <a:lnTo>
                  <a:pt x="0" y="306324"/>
                </a:lnTo>
                <a:lnTo>
                  <a:pt x="1010" y="331376"/>
                </a:lnTo>
                <a:lnTo>
                  <a:pt x="8859" y="379767"/>
                </a:lnTo>
                <a:lnTo>
                  <a:pt x="23967" y="425338"/>
                </a:lnTo>
                <a:lnTo>
                  <a:pt x="45715" y="467450"/>
                </a:lnTo>
                <a:lnTo>
                  <a:pt x="73487" y="505463"/>
                </a:lnTo>
                <a:lnTo>
                  <a:pt x="106666" y="538735"/>
                </a:lnTo>
                <a:lnTo>
                  <a:pt x="144633" y="566628"/>
                </a:lnTo>
                <a:lnTo>
                  <a:pt x="186773" y="588502"/>
                </a:lnTo>
                <a:lnTo>
                  <a:pt x="232467" y="603715"/>
                </a:lnTo>
                <a:lnTo>
                  <a:pt x="281099" y="611628"/>
                </a:lnTo>
                <a:lnTo>
                  <a:pt x="306324" y="612647"/>
                </a:lnTo>
                <a:lnTo>
                  <a:pt x="331376" y="611628"/>
                </a:lnTo>
                <a:lnTo>
                  <a:pt x="379767" y="603715"/>
                </a:lnTo>
                <a:lnTo>
                  <a:pt x="425338" y="588502"/>
                </a:lnTo>
                <a:lnTo>
                  <a:pt x="467450" y="566628"/>
                </a:lnTo>
                <a:lnTo>
                  <a:pt x="505463" y="538735"/>
                </a:lnTo>
                <a:lnTo>
                  <a:pt x="538735" y="505463"/>
                </a:lnTo>
                <a:lnTo>
                  <a:pt x="566628" y="467450"/>
                </a:lnTo>
                <a:lnTo>
                  <a:pt x="571167" y="459486"/>
                </a:lnTo>
                <a:lnTo>
                  <a:pt x="212978" y="459486"/>
                </a:lnTo>
                <a:lnTo>
                  <a:pt x="210566" y="458342"/>
                </a:lnTo>
                <a:lnTo>
                  <a:pt x="206978" y="455897"/>
                </a:lnTo>
                <a:lnTo>
                  <a:pt x="118563" y="366214"/>
                </a:lnTo>
                <a:lnTo>
                  <a:pt x="113665" y="361314"/>
                </a:lnTo>
                <a:lnTo>
                  <a:pt x="113665" y="352932"/>
                </a:lnTo>
                <a:lnTo>
                  <a:pt x="118491" y="348233"/>
                </a:lnTo>
                <a:lnTo>
                  <a:pt x="123190" y="343407"/>
                </a:lnTo>
                <a:lnTo>
                  <a:pt x="301380" y="343407"/>
                </a:lnTo>
                <a:lnTo>
                  <a:pt x="467868" y="177037"/>
                </a:lnTo>
                <a:lnTo>
                  <a:pt x="583920" y="177037"/>
                </a:lnTo>
                <a:lnTo>
                  <a:pt x="553394" y="125089"/>
                </a:lnTo>
                <a:lnTo>
                  <a:pt x="522731" y="89439"/>
                </a:lnTo>
                <a:lnTo>
                  <a:pt x="487009" y="58887"/>
                </a:lnTo>
                <a:lnTo>
                  <a:pt x="446867" y="34049"/>
                </a:lnTo>
                <a:lnTo>
                  <a:pt x="402945" y="15544"/>
                </a:lnTo>
                <a:lnTo>
                  <a:pt x="355884" y="3989"/>
                </a:lnTo>
                <a:lnTo>
                  <a:pt x="331376" y="1010"/>
                </a:lnTo>
                <a:lnTo>
                  <a:pt x="306324" y="0"/>
                </a:lnTo>
                <a:close/>
              </a:path>
              <a:path w="612775" h="612775">
                <a:moveTo>
                  <a:pt x="583920" y="177037"/>
                </a:moveTo>
                <a:lnTo>
                  <a:pt x="476250" y="177037"/>
                </a:lnTo>
                <a:lnTo>
                  <a:pt x="481075" y="181863"/>
                </a:lnTo>
                <a:lnTo>
                  <a:pt x="485775" y="186689"/>
                </a:lnTo>
                <a:lnTo>
                  <a:pt x="485775" y="195071"/>
                </a:lnTo>
                <a:lnTo>
                  <a:pt x="226170" y="455929"/>
                </a:lnTo>
                <a:lnTo>
                  <a:pt x="222503" y="458342"/>
                </a:lnTo>
                <a:lnTo>
                  <a:pt x="220218" y="459486"/>
                </a:lnTo>
                <a:lnTo>
                  <a:pt x="571167" y="459486"/>
                </a:lnTo>
                <a:lnTo>
                  <a:pt x="588502" y="425338"/>
                </a:lnTo>
                <a:lnTo>
                  <a:pt x="603715" y="379767"/>
                </a:lnTo>
                <a:lnTo>
                  <a:pt x="611628" y="331376"/>
                </a:lnTo>
                <a:lnTo>
                  <a:pt x="612648" y="306324"/>
                </a:lnTo>
                <a:lnTo>
                  <a:pt x="611628" y="281099"/>
                </a:lnTo>
                <a:lnTo>
                  <a:pt x="608624" y="256454"/>
                </a:lnTo>
                <a:lnTo>
                  <a:pt x="603715" y="232467"/>
                </a:lnTo>
                <a:lnTo>
                  <a:pt x="596981" y="209214"/>
                </a:lnTo>
                <a:lnTo>
                  <a:pt x="588462" y="186689"/>
                </a:lnTo>
                <a:lnTo>
                  <a:pt x="583920" y="177037"/>
                </a:lnTo>
                <a:close/>
              </a:path>
              <a:path w="612775" h="612775">
                <a:moveTo>
                  <a:pt x="301380" y="343407"/>
                </a:moveTo>
                <a:lnTo>
                  <a:pt x="131572" y="343407"/>
                </a:lnTo>
                <a:lnTo>
                  <a:pt x="216446" y="428282"/>
                </a:lnTo>
                <a:lnTo>
                  <a:pt x="301380" y="343407"/>
                </a:lnTo>
                <a:close/>
              </a:path>
            </a:pathLst>
          </a:custGeom>
          <a:solidFill>
            <a:srgbClr val="0D8390"/>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3" name="object 7">
            <a:extLst>
              <a:ext uri="{FF2B5EF4-FFF2-40B4-BE49-F238E27FC236}">
                <a16:creationId xmlns:a16="http://schemas.microsoft.com/office/drawing/2014/main" id="{7BAB34C7-461B-3258-68F6-1AD41E94A206}"/>
              </a:ext>
            </a:extLst>
          </p:cNvPr>
          <p:cNvSpPr/>
          <p:nvPr/>
        </p:nvSpPr>
        <p:spPr>
          <a:xfrm>
            <a:off x="6332220" y="1489049"/>
            <a:ext cx="614680" cy="612775"/>
          </a:xfrm>
          <a:custGeom>
            <a:avLst/>
            <a:gdLst/>
            <a:ahLst/>
            <a:cxnLst/>
            <a:rect l="l" t="t" r="r" b="b"/>
            <a:pathLst>
              <a:path w="614679" h="612775">
                <a:moveTo>
                  <a:pt x="307085" y="0"/>
                </a:moveTo>
                <a:lnTo>
                  <a:pt x="257288" y="4009"/>
                </a:lnTo>
                <a:lnTo>
                  <a:pt x="210043" y="15617"/>
                </a:lnTo>
                <a:lnTo>
                  <a:pt x="165986" y="34193"/>
                </a:lnTo>
                <a:lnTo>
                  <a:pt x="125748" y="59106"/>
                </a:lnTo>
                <a:lnTo>
                  <a:pt x="89963" y="89725"/>
                </a:lnTo>
                <a:lnTo>
                  <a:pt x="59265" y="125419"/>
                </a:lnTo>
                <a:lnTo>
                  <a:pt x="34286" y="165556"/>
                </a:lnTo>
                <a:lnTo>
                  <a:pt x="15660" y="209507"/>
                </a:lnTo>
                <a:lnTo>
                  <a:pt x="4020" y="256640"/>
                </a:lnTo>
                <a:lnTo>
                  <a:pt x="0" y="306324"/>
                </a:lnTo>
                <a:lnTo>
                  <a:pt x="1018" y="331445"/>
                </a:lnTo>
                <a:lnTo>
                  <a:pt x="8927" y="379932"/>
                </a:lnTo>
                <a:lnTo>
                  <a:pt x="24139" y="425553"/>
                </a:lnTo>
                <a:lnTo>
                  <a:pt x="46021" y="467676"/>
                </a:lnTo>
                <a:lnTo>
                  <a:pt x="73939" y="505670"/>
                </a:lnTo>
                <a:lnTo>
                  <a:pt x="107259" y="538905"/>
                </a:lnTo>
                <a:lnTo>
                  <a:pt x="145350" y="566750"/>
                </a:lnTo>
                <a:lnTo>
                  <a:pt x="187577" y="588573"/>
                </a:lnTo>
                <a:lnTo>
                  <a:pt x="233307" y="603744"/>
                </a:lnTo>
                <a:lnTo>
                  <a:pt x="281907" y="611632"/>
                </a:lnTo>
                <a:lnTo>
                  <a:pt x="307085" y="612648"/>
                </a:lnTo>
                <a:lnTo>
                  <a:pt x="332264" y="611632"/>
                </a:lnTo>
                <a:lnTo>
                  <a:pt x="380864" y="603744"/>
                </a:lnTo>
                <a:lnTo>
                  <a:pt x="426594" y="588573"/>
                </a:lnTo>
                <a:lnTo>
                  <a:pt x="468821" y="566750"/>
                </a:lnTo>
                <a:lnTo>
                  <a:pt x="506912" y="538905"/>
                </a:lnTo>
                <a:lnTo>
                  <a:pt x="540232" y="505670"/>
                </a:lnTo>
                <a:lnTo>
                  <a:pt x="568150" y="467676"/>
                </a:lnTo>
                <a:lnTo>
                  <a:pt x="590032" y="425553"/>
                </a:lnTo>
                <a:lnTo>
                  <a:pt x="605244" y="379932"/>
                </a:lnTo>
                <a:lnTo>
                  <a:pt x="613153" y="331445"/>
                </a:lnTo>
                <a:lnTo>
                  <a:pt x="614172" y="306324"/>
                </a:lnTo>
                <a:lnTo>
                  <a:pt x="613153" y="281202"/>
                </a:lnTo>
                <a:lnTo>
                  <a:pt x="605244" y="232715"/>
                </a:lnTo>
                <a:lnTo>
                  <a:pt x="590032" y="187094"/>
                </a:lnTo>
                <a:lnTo>
                  <a:pt x="568150" y="144971"/>
                </a:lnTo>
                <a:lnTo>
                  <a:pt x="540232" y="106977"/>
                </a:lnTo>
                <a:lnTo>
                  <a:pt x="506912" y="73742"/>
                </a:lnTo>
                <a:lnTo>
                  <a:pt x="468821" y="45897"/>
                </a:lnTo>
                <a:lnTo>
                  <a:pt x="426594" y="24074"/>
                </a:lnTo>
                <a:lnTo>
                  <a:pt x="380864" y="8903"/>
                </a:lnTo>
                <a:lnTo>
                  <a:pt x="332264" y="1015"/>
                </a:lnTo>
                <a:lnTo>
                  <a:pt x="307085" y="0"/>
                </a:lnTo>
                <a:close/>
              </a:path>
            </a:pathLst>
          </a:custGeom>
          <a:solidFill>
            <a:srgbClr val="09616C"/>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4" name="object 8">
            <a:extLst>
              <a:ext uri="{FF2B5EF4-FFF2-40B4-BE49-F238E27FC236}">
                <a16:creationId xmlns:a16="http://schemas.microsoft.com/office/drawing/2014/main" id="{D7F63D12-EC3B-9320-0A5A-AA6321C01935}"/>
              </a:ext>
            </a:extLst>
          </p:cNvPr>
          <p:cNvSpPr/>
          <p:nvPr/>
        </p:nvSpPr>
        <p:spPr>
          <a:xfrm>
            <a:off x="6719442" y="1626332"/>
            <a:ext cx="40640" cy="40005"/>
          </a:xfrm>
          <a:custGeom>
            <a:avLst/>
            <a:gdLst/>
            <a:ahLst/>
            <a:cxnLst/>
            <a:rect l="l" t="t" r="r" b="b"/>
            <a:pathLst>
              <a:path w="40640" h="40005">
                <a:moveTo>
                  <a:pt x="19939" y="39754"/>
                </a:moveTo>
                <a:lnTo>
                  <a:pt x="7012" y="34985"/>
                </a:lnTo>
                <a:lnTo>
                  <a:pt x="0" y="23199"/>
                </a:lnTo>
                <a:lnTo>
                  <a:pt x="3626" y="8197"/>
                </a:lnTo>
                <a:lnTo>
                  <a:pt x="13434" y="0"/>
                </a:lnTo>
                <a:lnTo>
                  <a:pt x="29428" y="2561"/>
                </a:lnTo>
                <a:lnTo>
                  <a:pt x="38363" y="11059"/>
                </a:lnTo>
                <a:lnTo>
                  <a:pt x="40259" y="19307"/>
                </a:lnTo>
                <a:lnTo>
                  <a:pt x="35501" y="32339"/>
                </a:lnTo>
                <a:lnTo>
                  <a:pt x="23791" y="39373"/>
                </a:lnTo>
                <a:lnTo>
                  <a:pt x="19939" y="39754"/>
                </a:lnTo>
                <a:close/>
              </a:path>
            </a:pathLst>
          </a:custGeom>
          <a:ln w="12700">
            <a:solidFill>
              <a:srgbClr val="FFFFFF"/>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5" name="object 9">
            <a:extLst>
              <a:ext uri="{FF2B5EF4-FFF2-40B4-BE49-F238E27FC236}">
                <a16:creationId xmlns:a16="http://schemas.microsoft.com/office/drawing/2014/main" id="{2FE013FA-501A-5D19-EA84-EF6F7ECBCF79}"/>
              </a:ext>
            </a:extLst>
          </p:cNvPr>
          <p:cNvSpPr/>
          <p:nvPr/>
        </p:nvSpPr>
        <p:spPr>
          <a:xfrm>
            <a:off x="6692165" y="1597253"/>
            <a:ext cx="93980" cy="156210"/>
          </a:xfrm>
          <a:custGeom>
            <a:avLst/>
            <a:gdLst/>
            <a:ahLst/>
            <a:cxnLst/>
            <a:rect l="l" t="t" r="r" b="b"/>
            <a:pathLst>
              <a:path w="93979" h="156210">
                <a:moveTo>
                  <a:pt x="47217" y="0"/>
                </a:moveTo>
                <a:lnTo>
                  <a:pt x="12103" y="15650"/>
                </a:lnTo>
                <a:lnTo>
                  <a:pt x="0" y="51992"/>
                </a:lnTo>
                <a:lnTo>
                  <a:pt x="2008" y="62960"/>
                </a:lnTo>
                <a:lnTo>
                  <a:pt x="24611" y="113411"/>
                </a:lnTo>
                <a:lnTo>
                  <a:pt x="43026" y="152908"/>
                </a:lnTo>
                <a:lnTo>
                  <a:pt x="44423" y="155321"/>
                </a:lnTo>
                <a:lnTo>
                  <a:pt x="47217" y="156210"/>
                </a:lnTo>
                <a:lnTo>
                  <a:pt x="48995" y="154812"/>
                </a:lnTo>
                <a:lnTo>
                  <a:pt x="50011" y="154305"/>
                </a:lnTo>
                <a:lnTo>
                  <a:pt x="69315" y="113411"/>
                </a:lnTo>
                <a:lnTo>
                  <a:pt x="91032" y="65532"/>
                </a:lnTo>
                <a:lnTo>
                  <a:pt x="93920" y="53300"/>
                </a:lnTo>
                <a:lnTo>
                  <a:pt x="93661" y="40908"/>
                </a:lnTo>
                <a:lnTo>
                  <a:pt x="70380" y="6893"/>
                </a:lnTo>
                <a:lnTo>
                  <a:pt x="48265" y="11"/>
                </a:lnTo>
                <a:lnTo>
                  <a:pt x="47217" y="0"/>
                </a:lnTo>
                <a:close/>
              </a:path>
            </a:pathLst>
          </a:custGeom>
          <a:ln w="12700">
            <a:solidFill>
              <a:srgbClr val="FFFFFF"/>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6" name="object 10">
            <a:extLst>
              <a:ext uri="{FF2B5EF4-FFF2-40B4-BE49-F238E27FC236}">
                <a16:creationId xmlns:a16="http://schemas.microsoft.com/office/drawing/2014/main" id="{EA3C9FAF-1CCE-867F-E6D8-454D763319D4}"/>
              </a:ext>
            </a:extLst>
          </p:cNvPr>
          <p:cNvSpPr/>
          <p:nvPr/>
        </p:nvSpPr>
        <p:spPr>
          <a:xfrm>
            <a:off x="6480371" y="1801718"/>
            <a:ext cx="48895" cy="50165"/>
          </a:xfrm>
          <a:custGeom>
            <a:avLst/>
            <a:gdLst/>
            <a:ahLst/>
            <a:cxnLst/>
            <a:rect l="l" t="t" r="r" b="b"/>
            <a:pathLst>
              <a:path w="48895" h="50164">
                <a:moveTo>
                  <a:pt x="22663" y="50169"/>
                </a:moveTo>
                <a:lnTo>
                  <a:pt x="9299" y="46258"/>
                </a:lnTo>
                <a:lnTo>
                  <a:pt x="0" y="36152"/>
                </a:lnTo>
                <a:lnTo>
                  <a:pt x="622" y="18312"/>
                </a:lnTo>
                <a:lnTo>
                  <a:pt x="6157" y="6355"/>
                </a:lnTo>
                <a:lnTo>
                  <a:pt x="15135" y="0"/>
                </a:lnTo>
                <a:lnTo>
                  <a:pt x="31628" y="2017"/>
                </a:lnTo>
                <a:lnTo>
                  <a:pt x="42646" y="9222"/>
                </a:lnTo>
                <a:lnTo>
                  <a:pt x="47895" y="19965"/>
                </a:lnTo>
                <a:lnTo>
                  <a:pt x="48317" y="24515"/>
                </a:lnTo>
                <a:lnTo>
                  <a:pt x="44425" y="37942"/>
                </a:lnTo>
                <a:lnTo>
                  <a:pt x="34361" y="47270"/>
                </a:lnTo>
                <a:lnTo>
                  <a:pt x="22663" y="50169"/>
                </a:lnTo>
                <a:close/>
              </a:path>
            </a:pathLst>
          </a:custGeom>
          <a:ln w="12700">
            <a:solidFill>
              <a:srgbClr val="FFFFFF"/>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7" name="object 11">
            <a:extLst>
              <a:ext uri="{FF2B5EF4-FFF2-40B4-BE49-F238E27FC236}">
                <a16:creationId xmlns:a16="http://schemas.microsoft.com/office/drawing/2014/main" id="{AA106803-D50D-B91F-0518-3A55CD9B8313}"/>
              </a:ext>
            </a:extLst>
          </p:cNvPr>
          <p:cNvSpPr/>
          <p:nvPr/>
        </p:nvSpPr>
        <p:spPr>
          <a:xfrm>
            <a:off x="6443699" y="1766416"/>
            <a:ext cx="118745" cy="194310"/>
          </a:xfrm>
          <a:custGeom>
            <a:avLst/>
            <a:gdLst/>
            <a:ahLst/>
            <a:cxnLst/>
            <a:rect l="l" t="t" r="r" b="b"/>
            <a:pathLst>
              <a:path w="118745" h="194310">
                <a:moveTo>
                  <a:pt x="59335" y="0"/>
                </a:moveTo>
                <a:lnTo>
                  <a:pt x="22736" y="12670"/>
                </a:lnTo>
                <a:lnTo>
                  <a:pt x="1812" y="46242"/>
                </a:lnTo>
                <a:lnTo>
                  <a:pt x="0" y="58174"/>
                </a:lnTo>
                <a:lnTo>
                  <a:pt x="669" y="69773"/>
                </a:lnTo>
                <a:lnTo>
                  <a:pt x="31014" y="141477"/>
                </a:lnTo>
                <a:lnTo>
                  <a:pt x="54255" y="190626"/>
                </a:lnTo>
                <a:lnTo>
                  <a:pt x="59335" y="194310"/>
                </a:lnTo>
                <a:lnTo>
                  <a:pt x="62129" y="192912"/>
                </a:lnTo>
                <a:lnTo>
                  <a:pt x="63145" y="192405"/>
                </a:lnTo>
                <a:lnTo>
                  <a:pt x="87783" y="141477"/>
                </a:lnTo>
                <a:lnTo>
                  <a:pt x="114707" y="81787"/>
                </a:lnTo>
                <a:lnTo>
                  <a:pt x="118597" y="57319"/>
                </a:lnTo>
                <a:lnTo>
                  <a:pt x="116810" y="45054"/>
                </a:lnTo>
                <a:lnTo>
                  <a:pt x="92725" y="11266"/>
                </a:lnTo>
                <a:lnTo>
                  <a:pt x="70465" y="1108"/>
                </a:lnTo>
                <a:lnTo>
                  <a:pt x="59335" y="0"/>
                </a:lnTo>
                <a:close/>
              </a:path>
            </a:pathLst>
          </a:custGeom>
          <a:ln w="12700">
            <a:solidFill>
              <a:srgbClr val="FFFFFF"/>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8" name="object 12">
            <a:extLst>
              <a:ext uri="{FF2B5EF4-FFF2-40B4-BE49-F238E27FC236}">
                <a16:creationId xmlns:a16="http://schemas.microsoft.com/office/drawing/2014/main" id="{34187DF3-21BF-3E86-0A9C-30274B07AFCD}"/>
              </a:ext>
            </a:extLst>
          </p:cNvPr>
          <p:cNvSpPr/>
          <p:nvPr/>
        </p:nvSpPr>
        <p:spPr>
          <a:xfrm>
            <a:off x="6539483" y="1932533"/>
            <a:ext cx="29209" cy="27940"/>
          </a:xfrm>
          <a:custGeom>
            <a:avLst/>
            <a:gdLst/>
            <a:ahLst/>
            <a:cxnLst/>
            <a:rect l="l" t="t" r="r" b="b"/>
            <a:pathLst>
              <a:path w="29209" h="27939">
                <a:moveTo>
                  <a:pt x="0" y="13715"/>
                </a:moveTo>
                <a:lnTo>
                  <a:pt x="28956" y="13715"/>
                </a:lnTo>
              </a:path>
            </a:pathLst>
          </a:custGeom>
          <a:ln w="28701">
            <a:solidFill>
              <a:srgbClr val="FFFFFF"/>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9" name="object 13">
            <a:extLst>
              <a:ext uri="{FF2B5EF4-FFF2-40B4-BE49-F238E27FC236}">
                <a16:creationId xmlns:a16="http://schemas.microsoft.com/office/drawing/2014/main" id="{ACD66289-909C-2F04-241A-25E88620D577}"/>
              </a:ext>
            </a:extLst>
          </p:cNvPr>
          <p:cNvSpPr/>
          <p:nvPr/>
        </p:nvSpPr>
        <p:spPr>
          <a:xfrm>
            <a:off x="6586728" y="1931140"/>
            <a:ext cx="29209" cy="29209"/>
          </a:xfrm>
          <a:custGeom>
            <a:avLst/>
            <a:gdLst/>
            <a:ahLst/>
            <a:cxnLst/>
            <a:rect l="l" t="t" r="r" b="b"/>
            <a:pathLst>
              <a:path w="29209" h="29210">
                <a:moveTo>
                  <a:pt x="25590" y="0"/>
                </a:moveTo>
                <a:lnTo>
                  <a:pt x="13370" y="329"/>
                </a:lnTo>
                <a:lnTo>
                  <a:pt x="0" y="376"/>
                </a:lnTo>
                <a:lnTo>
                  <a:pt x="0" y="28824"/>
                </a:lnTo>
                <a:lnTo>
                  <a:pt x="16768" y="28734"/>
                </a:lnTo>
                <a:lnTo>
                  <a:pt x="28955" y="28316"/>
                </a:lnTo>
                <a:lnTo>
                  <a:pt x="25590"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20" name="object 14">
            <a:extLst>
              <a:ext uri="{FF2B5EF4-FFF2-40B4-BE49-F238E27FC236}">
                <a16:creationId xmlns:a16="http://schemas.microsoft.com/office/drawing/2014/main" id="{96DDC00C-49AD-A879-E320-1B2EDF51A24B}"/>
              </a:ext>
            </a:extLst>
          </p:cNvPr>
          <p:cNvSpPr/>
          <p:nvPr/>
        </p:nvSpPr>
        <p:spPr>
          <a:xfrm>
            <a:off x="6632447" y="1928056"/>
            <a:ext cx="29209" cy="30480"/>
          </a:xfrm>
          <a:custGeom>
            <a:avLst/>
            <a:gdLst/>
            <a:ahLst/>
            <a:cxnLst/>
            <a:rect l="l" t="t" r="r" b="b"/>
            <a:pathLst>
              <a:path w="29209" h="30480">
                <a:moveTo>
                  <a:pt x="25439" y="0"/>
                </a:moveTo>
                <a:lnTo>
                  <a:pt x="13329" y="1032"/>
                </a:lnTo>
                <a:lnTo>
                  <a:pt x="0" y="1809"/>
                </a:lnTo>
                <a:lnTo>
                  <a:pt x="1397" y="30384"/>
                </a:lnTo>
                <a:lnTo>
                  <a:pt x="16958" y="29501"/>
                </a:lnTo>
                <a:lnTo>
                  <a:pt x="28955" y="28479"/>
                </a:lnTo>
                <a:lnTo>
                  <a:pt x="25439"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21" name="object 15">
            <a:extLst>
              <a:ext uri="{FF2B5EF4-FFF2-40B4-BE49-F238E27FC236}">
                <a16:creationId xmlns:a16="http://schemas.microsoft.com/office/drawing/2014/main" id="{9A8D973A-2BFE-FD0F-9F12-393EB64A4B3D}"/>
              </a:ext>
            </a:extLst>
          </p:cNvPr>
          <p:cNvSpPr/>
          <p:nvPr/>
        </p:nvSpPr>
        <p:spPr>
          <a:xfrm>
            <a:off x="6678168" y="1921865"/>
            <a:ext cx="32384" cy="32384"/>
          </a:xfrm>
          <a:custGeom>
            <a:avLst/>
            <a:gdLst/>
            <a:ahLst/>
            <a:cxnLst/>
            <a:rect l="l" t="t" r="r" b="b"/>
            <a:pathLst>
              <a:path w="32384" h="32385">
                <a:moveTo>
                  <a:pt x="24764" y="0"/>
                </a:moveTo>
                <a:lnTo>
                  <a:pt x="16636" y="2286"/>
                </a:lnTo>
                <a:lnTo>
                  <a:pt x="0" y="5079"/>
                </a:lnTo>
                <a:lnTo>
                  <a:pt x="4063" y="32003"/>
                </a:lnTo>
                <a:lnTo>
                  <a:pt x="7090" y="31538"/>
                </a:lnTo>
                <a:lnTo>
                  <a:pt x="19480" y="29310"/>
                </a:lnTo>
                <a:lnTo>
                  <a:pt x="32003" y="26543"/>
                </a:lnTo>
                <a:lnTo>
                  <a:pt x="24764"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22" name="object 16">
            <a:extLst>
              <a:ext uri="{FF2B5EF4-FFF2-40B4-BE49-F238E27FC236}">
                <a16:creationId xmlns:a16="http://schemas.microsoft.com/office/drawing/2014/main" id="{C76247AE-FD02-0F11-567F-07E78E1A5713}"/>
              </a:ext>
            </a:extLst>
          </p:cNvPr>
          <p:cNvSpPr/>
          <p:nvPr/>
        </p:nvSpPr>
        <p:spPr>
          <a:xfrm>
            <a:off x="6719316" y="1905100"/>
            <a:ext cx="40005" cy="36830"/>
          </a:xfrm>
          <a:custGeom>
            <a:avLst/>
            <a:gdLst/>
            <a:ahLst/>
            <a:cxnLst/>
            <a:rect l="l" t="t" r="r" b="b"/>
            <a:pathLst>
              <a:path w="40004" h="36830">
                <a:moveTo>
                  <a:pt x="14858" y="0"/>
                </a:moveTo>
                <a:lnTo>
                  <a:pt x="11175" y="5079"/>
                </a:lnTo>
                <a:lnTo>
                  <a:pt x="6095" y="9271"/>
                </a:lnTo>
                <a:lnTo>
                  <a:pt x="0" y="11049"/>
                </a:lnTo>
                <a:lnTo>
                  <a:pt x="11175" y="36575"/>
                </a:lnTo>
                <a:lnTo>
                  <a:pt x="21373" y="31445"/>
                </a:lnTo>
                <a:lnTo>
                  <a:pt x="31394" y="23523"/>
                </a:lnTo>
                <a:lnTo>
                  <a:pt x="39624" y="13462"/>
                </a:lnTo>
                <a:lnTo>
                  <a:pt x="14858"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23" name="object 17">
            <a:extLst>
              <a:ext uri="{FF2B5EF4-FFF2-40B4-BE49-F238E27FC236}">
                <a16:creationId xmlns:a16="http://schemas.microsoft.com/office/drawing/2014/main" id="{077031E7-B471-B2A5-B247-BDE2D535B1AD}"/>
              </a:ext>
            </a:extLst>
          </p:cNvPr>
          <p:cNvSpPr/>
          <p:nvPr/>
        </p:nvSpPr>
        <p:spPr>
          <a:xfrm>
            <a:off x="6726935" y="1859381"/>
            <a:ext cx="33020" cy="36830"/>
          </a:xfrm>
          <a:custGeom>
            <a:avLst/>
            <a:gdLst/>
            <a:ahLst/>
            <a:cxnLst/>
            <a:rect l="l" t="t" r="r" b="b"/>
            <a:pathLst>
              <a:path w="33020" h="36830">
                <a:moveTo>
                  <a:pt x="19431" y="0"/>
                </a:moveTo>
                <a:lnTo>
                  <a:pt x="0" y="19938"/>
                </a:lnTo>
                <a:lnTo>
                  <a:pt x="4191" y="24257"/>
                </a:lnTo>
                <a:lnTo>
                  <a:pt x="6858" y="30353"/>
                </a:lnTo>
                <a:lnTo>
                  <a:pt x="7874" y="36575"/>
                </a:lnTo>
                <a:lnTo>
                  <a:pt x="32615" y="21813"/>
                </a:lnTo>
                <a:lnTo>
                  <a:pt x="27299" y="10168"/>
                </a:lnTo>
                <a:lnTo>
                  <a:pt x="19431"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24" name="object 18">
            <a:extLst>
              <a:ext uri="{FF2B5EF4-FFF2-40B4-BE49-F238E27FC236}">
                <a16:creationId xmlns:a16="http://schemas.microsoft.com/office/drawing/2014/main" id="{DEDF8696-425E-C874-2421-C75F168C4CEF}"/>
              </a:ext>
            </a:extLst>
          </p:cNvPr>
          <p:cNvSpPr/>
          <p:nvPr/>
        </p:nvSpPr>
        <p:spPr>
          <a:xfrm>
            <a:off x="6691883" y="1834996"/>
            <a:ext cx="31750" cy="36830"/>
          </a:xfrm>
          <a:custGeom>
            <a:avLst/>
            <a:gdLst/>
            <a:ahLst/>
            <a:cxnLst/>
            <a:rect l="l" t="t" r="r" b="b"/>
            <a:pathLst>
              <a:path w="31750" h="36830">
                <a:moveTo>
                  <a:pt x="7620" y="0"/>
                </a:moveTo>
                <a:lnTo>
                  <a:pt x="0" y="27050"/>
                </a:lnTo>
                <a:lnTo>
                  <a:pt x="7620" y="29463"/>
                </a:lnTo>
                <a:lnTo>
                  <a:pt x="15240" y="32765"/>
                </a:lnTo>
                <a:lnTo>
                  <a:pt x="22479" y="36575"/>
                </a:lnTo>
                <a:lnTo>
                  <a:pt x="31282" y="9390"/>
                </a:lnTo>
                <a:lnTo>
                  <a:pt x="19649" y="4138"/>
                </a:lnTo>
                <a:lnTo>
                  <a:pt x="7620"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25" name="object 19">
            <a:extLst>
              <a:ext uri="{FF2B5EF4-FFF2-40B4-BE49-F238E27FC236}">
                <a16:creationId xmlns:a16="http://schemas.microsoft.com/office/drawing/2014/main" id="{E2950311-CB9C-76B3-A562-617EBC9EBB41}"/>
              </a:ext>
            </a:extLst>
          </p:cNvPr>
          <p:cNvSpPr/>
          <p:nvPr/>
        </p:nvSpPr>
        <p:spPr>
          <a:xfrm>
            <a:off x="6646164" y="1822805"/>
            <a:ext cx="33655" cy="33655"/>
          </a:xfrm>
          <a:custGeom>
            <a:avLst/>
            <a:gdLst/>
            <a:ahLst/>
            <a:cxnLst/>
            <a:rect l="l" t="t" r="r" b="b"/>
            <a:pathLst>
              <a:path w="33654" h="33655">
                <a:moveTo>
                  <a:pt x="7365" y="0"/>
                </a:moveTo>
                <a:lnTo>
                  <a:pt x="0" y="26670"/>
                </a:lnTo>
                <a:lnTo>
                  <a:pt x="6476" y="28448"/>
                </a:lnTo>
                <a:lnTo>
                  <a:pt x="13334" y="29845"/>
                </a:lnTo>
                <a:lnTo>
                  <a:pt x="19811" y="31750"/>
                </a:lnTo>
                <a:lnTo>
                  <a:pt x="27050" y="33528"/>
                </a:lnTo>
                <a:lnTo>
                  <a:pt x="33527" y="6858"/>
                </a:lnTo>
                <a:lnTo>
                  <a:pt x="26161" y="5080"/>
                </a:lnTo>
                <a:lnTo>
                  <a:pt x="19811" y="3175"/>
                </a:lnTo>
                <a:lnTo>
                  <a:pt x="13334" y="1778"/>
                </a:lnTo>
                <a:lnTo>
                  <a:pt x="7365"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26" name="object 20">
            <a:extLst>
              <a:ext uri="{FF2B5EF4-FFF2-40B4-BE49-F238E27FC236}">
                <a16:creationId xmlns:a16="http://schemas.microsoft.com/office/drawing/2014/main" id="{E5078AB5-154B-3BA8-74C5-1A8A6D1DB1BE}"/>
              </a:ext>
            </a:extLst>
          </p:cNvPr>
          <p:cNvSpPr/>
          <p:nvPr/>
        </p:nvSpPr>
        <p:spPr>
          <a:xfrm>
            <a:off x="6605357" y="1807565"/>
            <a:ext cx="31750" cy="36830"/>
          </a:xfrm>
          <a:custGeom>
            <a:avLst/>
            <a:gdLst/>
            <a:ahLst/>
            <a:cxnLst/>
            <a:rect l="l" t="t" r="r" b="b"/>
            <a:pathLst>
              <a:path w="31750" h="36830">
                <a:moveTo>
                  <a:pt x="15787" y="0"/>
                </a:moveTo>
                <a:lnTo>
                  <a:pt x="0" y="23027"/>
                </a:lnTo>
                <a:lnTo>
                  <a:pt x="10213" y="30857"/>
                </a:lnTo>
                <a:lnTo>
                  <a:pt x="21629" y="36575"/>
                </a:lnTo>
                <a:lnTo>
                  <a:pt x="31662" y="10795"/>
                </a:lnTo>
                <a:lnTo>
                  <a:pt x="25820" y="8889"/>
                </a:lnTo>
                <a:lnTo>
                  <a:pt x="19851" y="5207"/>
                </a:lnTo>
                <a:lnTo>
                  <a:pt x="15787"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27" name="object 21">
            <a:extLst>
              <a:ext uri="{FF2B5EF4-FFF2-40B4-BE49-F238E27FC236}">
                <a16:creationId xmlns:a16="http://schemas.microsoft.com/office/drawing/2014/main" id="{A3FDCEF9-E59C-F778-D15A-BA18AA0481FF}"/>
              </a:ext>
            </a:extLst>
          </p:cNvPr>
          <p:cNvSpPr/>
          <p:nvPr/>
        </p:nvSpPr>
        <p:spPr>
          <a:xfrm>
            <a:off x="6591300" y="1763489"/>
            <a:ext cx="36830" cy="34925"/>
          </a:xfrm>
          <a:custGeom>
            <a:avLst/>
            <a:gdLst/>
            <a:ahLst/>
            <a:cxnLst/>
            <a:rect l="l" t="t" r="r" b="b"/>
            <a:pathLst>
              <a:path w="36829" h="34925">
                <a:moveTo>
                  <a:pt x="19012" y="0"/>
                </a:moveTo>
                <a:lnTo>
                  <a:pt x="9521" y="9114"/>
                </a:lnTo>
                <a:lnTo>
                  <a:pt x="2943" y="20317"/>
                </a:lnTo>
                <a:lnTo>
                  <a:pt x="0" y="33026"/>
                </a:lnTo>
                <a:lnTo>
                  <a:pt x="28194" y="34931"/>
                </a:lnTo>
                <a:lnTo>
                  <a:pt x="28194" y="28454"/>
                </a:lnTo>
                <a:lnTo>
                  <a:pt x="36575" y="21596"/>
                </a:lnTo>
                <a:lnTo>
                  <a:pt x="19012"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28" name="object 22">
            <a:extLst>
              <a:ext uri="{FF2B5EF4-FFF2-40B4-BE49-F238E27FC236}">
                <a16:creationId xmlns:a16="http://schemas.microsoft.com/office/drawing/2014/main" id="{82E8BD6F-921A-C9B7-BACE-90DBA5E65A15}"/>
              </a:ext>
            </a:extLst>
          </p:cNvPr>
          <p:cNvSpPr/>
          <p:nvPr/>
        </p:nvSpPr>
        <p:spPr>
          <a:xfrm>
            <a:off x="6629400" y="1743190"/>
            <a:ext cx="35560" cy="34290"/>
          </a:xfrm>
          <a:custGeom>
            <a:avLst/>
            <a:gdLst/>
            <a:ahLst/>
            <a:cxnLst/>
            <a:rect l="l" t="t" r="r" b="b"/>
            <a:pathLst>
              <a:path w="35559" h="34289">
                <a:moveTo>
                  <a:pt x="24005" y="0"/>
                </a:moveTo>
                <a:lnTo>
                  <a:pt x="11885" y="3785"/>
                </a:lnTo>
                <a:lnTo>
                  <a:pt x="0" y="8494"/>
                </a:lnTo>
                <a:lnTo>
                  <a:pt x="11049" y="33894"/>
                </a:lnTo>
                <a:lnTo>
                  <a:pt x="18923" y="30719"/>
                </a:lnTo>
                <a:lnTo>
                  <a:pt x="26797" y="27925"/>
                </a:lnTo>
                <a:lnTo>
                  <a:pt x="35051" y="25639"/>
                </a:lnTo>
                <a:lnTo>
                  <a:pt x="24005"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29" name="object 23">
            <a:extLst>
              <a:ext uri="{FF2B5EF4-FFF2-40B4-BE49-F238E27FC236}">
                <a16:creationId xmlns:a16="http://schemas.microsoft.com/office/drawing/2014/main" id="{F5F747A4-0B5E-E647-441F-530D1C2C6B11}"/>
              </a:ext>
            </a:extLst>
          </p:cNvPr>
          <p:cNvSpPr/>
          <p:nvPr/>
        </p:nvSpPr>
        <p:spPr>
          <a:xfrm>
            <a:off x="6678168" y="1734606"/>
            <a:ext cx="30480" cy="32384"/>
          </a:xfrm>
          <a:custGeom>
            <a:avLst/>
            <a:gdLst/>
            <a:ahLst/>
            <a:cxnLst/>
            <a:rect l="l" t="t" r="r" b="b"/>
            <a:pathLst>
              <a:path w="30479" h="32385">
                <a:moveTo>
                  <a:pt x="26026" y="0"/>
                </a:moveTo>
                <a:lnTo>
                  <a:pt x="14584" y="1402"/>
                </a:lnTo>
                <a:lnTo>
                  <a:pt x="0" y="3616"/>
                </a:lnTo>
                <a:lnTo>
                  <a:pt x="4572" y="31810"/>
                </a:lnTo>
                <a:lnTo>
                  <a:pt x="5500" y="31655"/>
                </a:lnTo>
                <a:lnTo>
                  <a:pt x="20418" y="29543"/>
                </a:lnTo>
                <a:lnTo>
                  <a:pt x="30479" y="28508"/>
                </a:lnTo>
                <a:lnTo>
                  <a:pt x="26026"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30" name="object 24">
            <a:extLst>
              <a:ext uri="{FF2B5EF4-FFF2-40B4-BE49-F238E27FC236}">
                <a16:creationId xmlns:a16="http://schemas.microsoft.com/office/drawing/2014/main" id="{F9628641-3636-A2DE-8363-BEEBD4B6F896}"/>
              </a:ext>
            </a:extLst>
          </p:cNvPr>
          <p:cNvSpPr/>
          <p:nvPr/>
        </p:nvSpPr>
        <p:spPr>
          <a:xfrm>
            <a:off x="1980604" y="1802993"/>
            <a:ext cx="612775" cy="612775"/>
          </a:xfrm>
          <a:custGeom>
            <a:avLst/>
            <a:gdLst/>
            <a:ahLst/>
            <a:cxnLst/>
            <a:rect l="l" t="t" r="r" b="b"/>
            <a:pathLst>
              <a:path w="612775" h="612775">
                <a:moveTo>
                  <a:pt x="306291" y="0"/>
                </a:moveTo>
                <a:lnTo>
                  <a:pt x="256422" y="3989"/>
                </a:lnTo>
                <a:lnTo>
                  <a:pt x="209182" y="15544"/>
                </a:lnTo>
                <a:lnTo>
                  <a:pt x="165188" y="34049"/>
                </a:lnTo>
                <a:lnTo>
                  <a:pt x="125057" y="58887"/>
                </a:lnTo>
                <a:lnTo>
                  <a:pt x="89407" y="89439"/>
                </a:lnTo>
                <a:lnTo>
                  <a:pt x="58855" y="125089"/>
                </a:lnTo>
                <a:lnTo>
                  <a:pt x="34017" y="165220"/>
                </a:lnTo>
                <a:lnTo>
                  <a:pt x="15512" y="209214"/>
                </a:lnTo>
                <a:lnTo>
                  <a:pt x="3956" y="256454"/>
                </a:lnTo>
                <a:lnTo>
                  <a:pt x="24" y="304901"/>
                </a:lnTo>
                <a:lnTo>
                  <a:pt x="0" y="307119"/>
                </a:lnTo>
                <a:lnTo>
                  <a:pt x="978" y="331376"/>
                </a:lnTo>
                <a:lnTo>
                  <a:pt x="8827" y="379767"/>
                </a:lnTo>
                <a:lnTo>
                  <a:pt x="23935" y="425338"/>
                </a:lnTo>
                <a:lnTo>
                  <a:pt x="45683" y="467450"/>
                </a:lnTo>
                <a:lnTo>
                  <a:pt x="73455" y="505463"/>
                </a:lnTo>
                <a:lnTo>
                  <a:pt x="106634" y="538735"/>
                </a:lnTo>
                <a:lnTo>
                  <a:pt x="144601" y="566628"/>
                </a:lnTo>
                <a:lnTo>
                  <a:pt x="186741" y="588502"/>
                </a:lnTo>
                <a:lnTo>
                  <a:pt x="232435" y="603715"/>
                </a:lnTo>
                <a:lnTo>
                  <a:pt x="281067" y="611628"/>
                </a:lnTo>
                <a:lnTo>
                  <a:pt x="306291" y="612648"/>
                </a:lnTo>
                <a:lnTo>
                  <a:pt x="331344" y="611628"/>
                </a:lnTo>
                <a:lnTo>
                  <a:pt x="379735" y="603715"/>
                </a:lnTo>
                <a:lnTo>
                  <a:pt x="425306" y="588502"/>
                </a:lnTo>
                <a:lnTo>
                  <a:pt x="467418" y="566628"/>
                </a:lnTo>
                <a:lnTo>
                  <a:pt x="505431" y="538735"/>
                </a:lnTo>
                <a:lnTo>
                  <a:pt x="538703" y="505463"/>
                </a:lnTo>
                <a:lnTo>
                  <a:pt x="566596" y="467450"/>
                </a:lnTo>
                <a:lnTo>
                  <a:pt x="571135" y="459486"/>
                </a:lnTo>
                <a:lnTo>
                  <a:pt x="442689" y="459486"/>
                </a:lnTo>
                <a:lnTo>
                  <a:pt x="440276" y="458343"/>
                </a:lnTo>
                <a:lnTo>
                  <a:pt x="436720" y="455930"/>
                </a:lnTo>
                <a:lnTo>
                  <a:pt x="351010" y="369261"/>
                </a:lnTo>
                <a:lnTo>
                  <a:pt x="252454" y="369261"/>
                </a:lnTo>
                <a:lnTo>
                  <a:pt x="206870" y="362791"/>
                </a:lnTo>
                <a:lnTo>
                  <a:pt x="168576" y="344331"/>
                </a:lnTo>
                <a:lnTo>
                  <a:pt x="139310" y="316099"/>
                </a:lnTo>
                <a:lnTo>
                  <a:pt x="120806" y="280314"/>
                </a:lnTo>
                <a:lnTo>
                  <a:pt x="115306" y="253357"/>
                </a:lnTo>
                <a:lnTo>
                  <a:pt x="115977" y="237289"/>
                </a:lnTo>
                <a:lnTo>
                  <a:pt x="126655" y="193560"/>
                </a:lnTo>
                <a:lnTo>
                  <a:pt x="148538" y="157864"/>
                </a:lnTo>
                <a:lnTo>
                  <a:pt x="179325" y="131896"/>
                </a:lnTo>
                <a:lnTo>
                  <a:pt x="216714" y="117349"/>
                </a:lnTo>
                <a:lnTo>
                  <a:pt x="230246" y="115331"/>
                </a:lnTo>
                <a:lnTo>
                  <a:pt x="545598" y="115331"/>
                </a:lnTo>
                <a:lnTo>
                  <a:pt x="538703" y="106666"/>
                </a:lnTo>
                <a:lnTo>
                  <a:pt x="505431" y="73487"/>
                </a:lnTo>
                <a:lnTo>
                  <a:pt x="467418" y="45715"/>
                </a:lnTo>
                <a:lnTo>
                  <a:pt x="425306" y="23967"/>
                </a:lnTo>
                <a:lnTo>
                  <a:pt x="379735" y="8859"/>
                </a:lnTo>
                <a:lnTo>
                  <a:pt x="331344" y="1010"/>
                </a:lnTo>
                <a:lnTo>
                  <a:pt x="306291" y="0"/>
                </a:lnTo>
                <a:close/>
              </a:path>
              <a:path w="612775" h="612775">
                <a:moveTo>
                  <a:pt x="545598" y="115331"/>
                </a:moveTo>
                <a:lnTo>
                  <a:pt x="230246" y="115331"/>
                </a:lnTo>
                <a:lnTo>
                  <a:pt x="246448" y="115999"/>
                </a:lnTo>
                <a:lnTo>
                  <a:pt x="261922" y="118158"/>
                </a:lnTo>
                <a:lnTo>
                  <a:pt x="303380" y="132735"/>
                </a:lnTo>
                <a:lnTo>
                  <a:pt x="336137" y="157691"/>
                </a:lnTo>
                <a:lnTo>
                  <a:pt x="358575" y="190749"/>
                </a:lnTo>
                <a:lnTo>
                  <a:pt x="369081" y="229631"/>
                </a:lnTo>
                <a:lnTo>
                  <a:pt x="368749" y="245659"/>
                </a:lnTo>
                <a:lnTo>
                  <a:pt x="361450" y="285707"/>
                </a:lnTo>
                <a:lnTo>
                  <a:pt x="345764" y="316662"/>
                </a:lnTo>
                <a:lnTo>
                  <a:pt x="455868" y="436720"/>
                </a:lnTo>
                <a:lnTo>
                  <a:pt x="460596" y="442722"/>
                </a:lnTo>
                <a:lnTo>
                  <a:pt x="460596" y="449961"/>
                </a:lnTo>
                <a:lnTo>
                  <a:pt x="455897" y="455930"/>
                </a:lnTo>
                <a:lnTo>
                  <a:pt x="452214" y="458343"/>
                </a:lnTo>
                <a:lnTo>
                  <a:pt x="449928" y="459486"/>
                </a:lnTo>
                <a:lnTo>
                  <a:pt x="571135" y="459486"/>
                </a:lnTo>
                <a:lnTo>
                  <a:pt x="588470" y="425338"/>
                </a:lnTo>
                <a:lnTo>
                  <a:pt x="603683" y="379767"/>
                </a:lnTo>
                <a:lnTo>
                  <a:pt x="611596" y="331376"/>
                </a:lnTo>
                <a:lnTo>
                  <a:pt x="612583" y="307119"/>
                </a:lnTo>
                <a:lnTo>
                  <a:pt x="612558" y="304901"/>
                </a:lnTo>
                <a:lnTo>
                  <a:pt x="608592" y="256454"/>
                </a:lnTo>
                <a:lnTo>
                  <a:pt x="596949" y="209214"/>
                </a:lnTo>
                <a:lnTo>
                  <a:pt x="578325" y="165220"/>
                </a:lnTo>
                <a:lnTo>
                  <a:pt x="553362" y="125089"/>
                </a:lnTo>
                <a:lnTo>
                  <a:pt x="545598" y="115331"/>
                </a:lnTo>
                <a:close/>
              </a:path>
              <a:path w="612775" h="612775">
                <a:moveTo>
                  <a:pt x="323077" y="341016"/>
                </a:moveTo>
                <a:lnTo>
                  <a:pt x="278172" y="364507"/>
                </a:lnTo>
                <a:lnTo>
                  <a:pt x="252454" y="369261"/>
                </a:lnTo>
                <a:lnTo>
                  <a:pt x="351010" y="369261"/>
                </a:lnTo>
                <a:lnTo>
                  <a:pt x="323077" y="341016"/>
                </a:lnTo>
                <a:close/>
              </a:path>
            </a:pathLst>
          </a:custGeom>
          <a:solidFill>
            <a:srgbClr val="054247"/>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31" name="object 25">
            <a:extLst>
              <a:ext uri="{FF2B5EF4-FFF2-40B4-BE49-F238E27FC236}">
                <a16:creationId xmlns:a16="http://schemas.microsoft.com/office/drawing/2014/main" id="{470A896C-70D9-406F-C2DF-6C422AB99D11}"/>
              </a:ext>
            </a:extLst>
          </p:cNvPr>
          <p:cNvSpPr/>
          <p:nvPr/>
        </p:nvSpPr>
        <p:spPr>
          <a:xfrm>
            <a:off x="2118360" y="1943315"/>
            <a:ext cx="202565" cy="203835"/>
          </a:xfrm>
          <a:custGeom>
            <a:avLst/>
            <a:gdLst/>
            <a:ahLst/>
            <a:cxnLst/>
            <a:rect l="l" t="t" r="r" b="b"/>
            <a:pathLst>
              <a:path w="202564" h="203835">
                <a:moveTo>
                  <a:pt x="96509" y="0"/>
                </a:moveTo>
                <a:lnTo>
                  <a:pt x="55625" y="10835"/>
                </a:lnTo>
                <a:lnTo>
                  <a:pt x="23517" y="36576"/>
                </a:lnTo>
                <a:lnTo>
                  <a:pt x="4049" y="73317"/>
                </a:lnTo>
                <a:lnTo>
                  <a:pt x="0" y="101993"/>
                </a:lnTo>
                <a:lnTo>
                  <a:pt x="1" y="102527"/>
                </a:lnTo>
                <a:lnTo>
                  <a:pt x="8295" y="142072"/>
                </a:lnTo>
                <a:lnTo>
                  <a:pt x="31335" y="174281"/>
                </a:lnTo>
                <a:lnTo>
                  <a:pt x="66998" y="195834"/>
                </a:lnTo>
                <a:lnTo>
                  <a:pt x="113162" y="203412"/>
                </a:lnTo>
                <a:lnTo>
                  <a:pt x="126613" y="200872"/>
                </a:lnTo>
                <a:lnTo>
                  <a:pt x="162322" y="182952"/>
                </a:lnTo>
                <a:lnTo>
                  <a:pt x="188410" y="151580"/>
                </a:lnTo>
                <a:lnTo>
                  <a:pt x="201462" y="109321"/>
                </a:lnTo>
                <a:lnTo>
                  <a:pt x="202325" y="93259"/>
                </a:lnTo>
                <a:lnTo>
                  <a:pt x="200167" y="79296"/>
                </a:lnTo>
                <a:lnTo>
                  <a:pt x="183136" y="42100"/>
                </a:lnTo>
                <a:lnTo>
                  <a:pt x="152673" y="14776"/>
                </a:lnTo>
                <a:lnTo>
                  <a:pt x="111873" y="968"/>
                </a:lnTo>
                <a:lnTo>
                  <a:pt x="96509" y="0"/>
                </a:lnTo>
                <a:close/>
              </a:path>
            </a:pathLst>
          </a:custGeom>
          <a:solidFill>
            <a:srgbClr val="054247"/>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32" name="object 26">
            <a:extLst>
              <a:ext uri="{FF2B5EF4-FFF2-40B4-BE49-F238E27FC236}">
                <a16:creationId xmlns:a16="http://schemas.microsoft.com/office/drawing/2014/main" id="{2AFE32FC-4B75-1F66-08FE-28097B6B46F3}"/>
              </a:ext>
            </a:extLst>
          </p:cNvPr>
          <p:cNvSpPr/>
          <p:nvPr/>
        </p:nvSpPr>
        <p:spPr>
          <a:xfrm>
            <a:off x="2118360" y="1943315"/>
            <a:ext cx="202565" cy="203835"/>
          </a:xfrm>
          <a:custGeom>
            <a:avLst/>
            <a:gdLst/>
            <a:ahLst/>
            <a:cxnLst/>
            <a:rect l="l" t="t" r="r" b="b"/>
            <a:pathLst>
              <a:path w="202564" h="203835">
                <a:moveTo>
                  <a:pt x="0" y="101993"/>
                </a:moveTo>
                <a:lnTo>
                  <a:pt x="8895" y="60089"/>
                </a:lnTo>
                <a:lnTo>
                  <a:pt x="33006" y="26580"/>
                </a:lnTo>
                <a:lnTo>
                  <a:pt x="68469" y="5374"/>
                </a:lnTo>
                <a:lnTo>
                  <a:pt x="96509" y="0"/>
                </a:lnTo>
                <a:lnTo>
                  <a:pt x="111873" y="968"/>
                </a:lnTo>
                <a:lnTo>
                  <a:pt x="152673" y="14776"/>
                </a:lnTo>
                <a:lnTo>
                  <a:pt x="183136" y="42100"/>
                </a:lnTo>
                <a:lnTo>
                  <a:pt x="200167" y="79296"/>
                </a:lnTo>
                <a:lnTo>
                  <a:pt x="202325" y="93259"/>
                </a:lnTo>
                <a:lnTo>
                  <a:pt x="201462" y="109321"/>
                </a:lnTo>
                <a:lnTo>
                  <a:pt x="188410" y="151580"/>
                </a:lnTo>
                <a:lnTo>
                  <a:pt x="162322" y="182952"/>
                </a:lnTo>
                <a:lnTo>
                  <a:pt x="126613" y="200872"/>
                </a:lnTo>
                <a:lnTo>
                  <a:pt x="113162" y="203412"/>
                </a:lnTo>
                <a:lnTo>
                  <a:pt x="96738" y="202644"/>
                </a:lnTo>
                <a:lnTo>
                  <a:pt x="53839" y="190038"/>
                </a:lnTo>
                <a:lnTo>
                  <a:pt x="22148" y="164565"/>
                </a:lnTo>
                <a:lnTo>
                  <a:pt x="3787" y="129542"/>
                </a:lnTo>
                <a:lnTo>
                  <a:pt x="0" y="101993"/>
                </a:lnTo>
                <a:close/>
              </a:path>
            </a:pathLst>
          </a:custGeom>
          <a:ln w="9524">
            <a:solidFill>
              <a:srgbClr val="054247"/>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33" name="object 28">
            <a:extLst>
              <a:ext uri="{FF2B5EF4-FFF2-40B4-BE49-F238E27FC236}">
                <a16:creationId xmlns:a16="http://schemas.microsoft.com/office/drawing/2014/main" id="{9CD586B5-A78D-104C-9C65-D5F8CB6371EE}"/>
              </a:ext>
            </a:extLst>
          </p:cNvPr>
          <p:cNvSpPr txBox="1"/>
          <p:nvPr/>
        </p:nvSpPr>
        <p:spPr>
          <a:xfrm>
            <a:off x="6384163" y="1846729"/>
            <a:ext cx="4382770" cy="582211"/>
          </a:xfrm>
          <a:prstGeom prst="rect">
            <a:avLst/>
          </a:prstGeom>
        </p:spPr>
        <p:txBody>
          <a:bodyPr vert="horz" wrap="square" lIns="0" tIns="0" rIns="0" bIns="0" rtlCol="0">
            <a:spAutoFit/>
          </a:bodyPr>
          <a:lstStyle/>
          <a:p>
            <a:pPr marR="5080" algn="r">
              <a:lnSpc>
                <a:spcPct val="100000"/>
              </a:lnSpc>
            </a:pPr>
            <a:r>
              <a:rPr lang="en-US" sz="1600" b="1" dirty="0">
                <a:solidFill>
                  <a:srgbClr val="0D8390"/>
                </a:solidFill>
                <a:latin typeface="Arial" panose="020B0604020202020204" pitchFamily="34" charset="0"/>
                <a:cs typeface="Arial" panose="020B0604020202020204" pitchFamily="34" charset="0"/>
              </a:rPr>
              <a:t>Ac</a:t>
            </a:r>
            <a:r>
              <a:rPr lang="en-US" sz="1600" b="1" spc="5" dirty="0">
                <a:solidFill>
                  <a:srgbClr val="0D8390"/>
                </a:solidFill>
                <a:latin typeface="Arial" panose="020B0604020202020204" pitchFamily="34" charset="0"/>
                <a:cs typeface="Arial" panose="020B0604020202020204" pitchFamily="34" charset="0"/>
              </a:rPr>
              <a:t>t</a:t>
            </a:r>
            <a:r>
              <a:rPr lang="en-US" sz="1600" b="1" dirty="0">
                <a:solidFill>
                  <a:srgbClr val="0D8390"/>
                </a:solidFill>
                <a:latin typeface="Arial" panose="020B0604020202020204" pitchFamily="34" charset="0"/>
                <a:cs typeface="Arial" panose="020B0604020202020204" pitchFamily="34" charset="0"/>
              </a:rPr>
              <a:t>i</a:t>
            </a:r>
            <a:r>
              <a:rPr lang="en-US" sz="1600" b="1" spc="-30" dirty="0">
                <a:solidFill>
                  <a:srgbClr val="0D8390"/>
                </a:solidFill>
                <a:latin typeface="Arial" panose="020B0604020202020204" pitchFamily="34" charset="0"/>
                <a:cs typeface="Arial" panose="020B0604020202020204" pitchFamily="34" charset="0"/>
              </a:rPr>
              <a:t>v</a:t>
            </a:r>
            <a:r>
              <a:rPr lang="en-US" sz="1600" b="1" spc="-10" dirty="0">
                <a:solidFill>
                  <a:srgbClr val="0D8390"/>
                </a:solidFill>
                <a:latin typeface="Arial" panose="020B0604020202020204" pitchFamily="34" charset="0"/>
                <a:cs typeface="Arial" panose="020B0604020202020204" pitchFamily="34" charset="0"/>
              </a:rPr>
              <a:t>at</a:t>
            </a:r>
            <a:r>
              <a:rPr lang="en-US" sz="1600" b="1" dirty="0">
                <a:solidFill>
                  <a:srgbClr val="0D8390"/>
                </a:solidFill>
                <a:latin typeface="Arial" panose="020B0604020202020204" pitchFamily="34" charset="0"/>
                <a:cs typeface="Arial" panose="020B0604020202020204" pitchFamily="34" charset="0"/>
              </a:rPr>
              <a:t>e</a:t>
            </a:r>
            <a:endParaRPr lang="en-US" sz="1600" dirty="0">
              <a:latin typeface="Arial" panose="020B0604020202020204" pitchFamily="34" charset="0"/>
              <a:cs typeface="Arial" panose="020B0604020202020204" pitchFamily="34" charset="0"/>
            </a:endParaRPr>
          </a:p>
          <a:p>
            <a:pPr marL="12700">
              <a:lnSpc>
                <a:spcPct val="100000"/>
              </a:lnSpc>
              <a:spcBef>
                <a:spcPts val="690"/>
              </a:spcBef>
            </a:pPr>
            <a:r>
              <a:rPr lang="en-US" sz="1600" b="1" spc="-5" dirty="0">
                <a:solidFill>
                  <a:srgbClr val="09616C"/>
                </a:solidFill>
                <a:latin typeface="Arial" panose="020B0604020202020204" pitchFamily="34" charset="0"/>
                <a:cs typeface="Arial" panose="020B0604020202020204" pitchFamily="34" charset="0"/>
              </a:rPr>
              <a:t>D</a:t>
            </a:r>
            <a:r>
              <a:rPr lang="en-US" sz="1600" b="1" dirty="0">
                <a:solidFill>
                  <a:srgbClr val="09616C"/>
                </a:solidFill>
                <a:latin typeface="Arial" panose="020B0604020202020204" pitchFamily="34" charset="0"/>
                <a:cs typeface="Arial" panose="020B0604020202020204" pitchFamily="34" charset="0"/>
              </a:rPr>
              <a:t>es</a:t>
            </a:r>
            <a:r>
              <a:rPr lang="en-US" sz="1600" b="1" spc="5" dirty="0">
                <a:solidFill>
                  <a:srgbClr val="09616C"/>
                </a:solidFill>
                <a:latin typeface="Arial" panose="020B0604020202020204" pitchFamily="34" charset="0"/>
                <a:cs typeface="Arial" panose="020B0604020202020204" pitchFamily="34" charset="0"/>
              </a:rPr>
              <a:t>i</a:t>
            </a:r>
            <a:r>
              <a:rPr lang="en-US" sz="1600" b="1" spc="-10" dirty="0">
                <a:solidFill>
                  <a:srgbClr val="09616C"/>
                </a:solidFill>
                <a:latin typeface="Arial" panose="020B0604020202020204" pitchFamily="34" charset="0"/>
                <a:cs typeface="Arial" panose="020B0604020202020204" pitchFamily="34" charset="0"/>
              </a:rPr>
              <a:t>g</a:t>
            </a:r>
            <a:r>
              <a:rPr lang="en-US" sz="1600" b="1" dirty="0">
                <a:solidFill>
                  <a:srgbClr val="09616C"/>
                </a:solidFill>
                <a:latin typeface="Arial" panose="020B0604020202020204" pitchFamily="34" charset="0"/>
                <a:cs typeface="Arial" panose="020B0604020202020204" pitchFamily="34" charset="0"/>
              </a:rPr>
              <a:t>n</a:t>
            </a:r>
            <a:endParaRPr lang="en-US" sz="1600" dirty="0">
              <a:latin typeface="Arial" panose="020B0604020202020204" pitchFamily="34" charset="0"/>
              <a:cs typeface="Arial" panose="020B0604020202020204" pitchFamily="34" charset="0"/>
            </a:endParaRPr>
          </a:p>
        </p:txBody>
      </p:sp>
      <p:sp>
        <p:nvSpPr>
          <p:cNvPr id="34" name="object 29">
            <a:extLst>
              <a:ext uri="{FF2B5EF4-FFF2-40B4-BE49-F238E27FC236}">
                <a16:creationId xmlns:a16="http://schemas.microsoft.com/office/drawing/2014/main" id="{A28A0292-A782-F381-6884-98E361933336}"/>
              </a:ext>
            </a:extLst>
          </p:cNvPr>
          <p:cNvSpPr/>
          <p:nvPr/>
        </p:nvSpPr>
        <p:spPr>
          <a:xfrm>
            <a:off x="650179" y="2733477"/>
            <a:ext cx="3241675" cy="1005840"/>
          </a:xfrm>
          <a:custGeom>
            <a:avLst/>
            <a:gdLst/>
            <a:ahLst/>
            <a:cxnLst/>
            <a:rect l="l" t="t" r="r" b="b"/>
            <a:pathLst>
              <a:path w="3241675" h="1005839">
                <a:moveTo>
                  <a:pt x="2738628" y="0"/>
                </a:moveTo>
                <a:lnTo>
                  <a:pt x="502919" y="0"/>
                </a:lnTo>
                <a:lnTo>
                  <a:pt x="461671" y="1667"/>
                </a:lnTo>
                <a:lnTo>
                  <a:pt x="421342" y="6582"/>
                </a:lnTo>
                <a:lnTo>
                  <a:pt x="382060" y="14616"/>
                </a:lnTo>
                <a:lnTo>
                  <a:pt x="343955" y="25639"/>
                </a:lnTo>
                <a:lnTo>
                  <a:pt x="307158" y="39522"/>
                </a:lnTo>
                <a:lnTo>
                  <a:pt x="271796" y="56136"/>
                </a:lnTo>
                <a:lnTo>
                  <a:pt x="238000" y="75350"/>
                </a:lnTo>
                <a:lnTo>
                  <a:pt x="205899" y="97036"/>
                </a:lnTo>
                <a:lnTo>
                  <a:pt x="175622" y="121063"/>
                </a:lnTo>
                <a:lnTo>
                  <a:pt x="147299" y="147304"/>
                </a:lnTo>
                <a:lnTo>
                  <a:pt x="121059" y="175627"/>
                </a:lnTo>
                <a:lnTo>
                  <a:pt x="97032" y="205904"/>
                </a:lnTo>
                <a:lnTo>
                  <a:pt x="75347" y="238005"/>
                </a:lnTo>
                <a:lnTo>
                  <a:pt x="56133" y="271801"/>
                </a:lnTo>
                <a:lnTo>
                  <a:pt x="39521" y="307163"/>
                </a:lnTo>
                <a:lnTo>
                  <a:pt x="25638" y="343960"/>
                </a:lnTo>
                <a:lnTo>
                  <a:pt x="14615" y="382064"/>
                </a:lnTo>
                <a:lnTo>
                  <a:pt x="6582" y="421345"/>
                </a:lnTo>
                <a:lnTo>
                  <a:pt x="1667" y="461673"/>
                </a:lnTo>
                <a:lnTo>
                  <a:pt x="0" y="502919"/>
                </a:lnTo>
                <a:lnTo>
                  <a:pt x="1667" y="544166"/>
                </a:lnTo>
                <a:lnTo>
                  <a:pt x="6582" y="584494"/>
                </a:lnTo>
                <a:lnTo>
                  <a:pt x="14615" y="623775"/>
                </a:lnTo>
                <a:lnTo>
                  <a:pt x="25638" y="661879"/>
                </a:lnTo>
                <a:lnTo>
                  <a:pt x="39521" y="698676"/>
                </a:lnTo>
                <a:lnTo>
                  <a:pt x="56133" y="734038"/>
                </a:lnTo>
                <a:lnTo>
                  <a:pt x="75347" y="767834"/>
                </a:lnTo>
                <a:lnTo>
                  <a:pt x="97032" y="799935"/>
                </a:lnTo>
                <a:lnTo>
                  <a:pt x="121059" y="830212"/>
                </a:lnTo>
                <a:lnTo>
                  <a:pt x="147299" y="858535"/>
                </a:lnTo>
                <a:lnTo>
                  <a:pt x="175622" y="884776"/>
                </a:lnTo>
                <a:lnTo>
                  <a:pt x="205899" y="908803"/>
                </a:lnTo>
                <a:lnTo>
                  <a:pt x="238000" y="930489"/>
                </a:lnTo>
                <a:lnTo>
                  <a:pt x="271796" y="949703"/>
                </a:lnTo>
                <a:lnTo>
                  <a:pt x="307158" y="966317"/>
                </a:lnTo>
                <a:lnTo>
                  <a:pt x="343955" y="980200"/>
                </a:lnTo>
                <a:lnTo>
                  <a:pt x="382060" y="991223"/>
                </a:lnTo>
                <a:lnTo>
                  <a:pt x="421342" y="999257"/>
                </a:lnTo>
                <a:lnTo>
                  <a:pt x="461671" y="1004172"/>
                </a:lnTo>
                <a:lnTo>
                  <a:pt x="502919" y="1005839"/>
                </a:lnTo>
                <a:lnTo>
                  <a:pt x="2738628" y="1005839"/>
                </a:lnTo>
                <a:lnTo>
                  <a:pt x="2779874" y="1004172"/>
                </a:lnTo>
                <a:lnTo>
                  <a:pt x="2820202" y="999257"/>
                </a:lnTo>
                <a:lnTo>
                  <a:pt x="2859483" y="991223"/>
                </a:lnTo>
                <a:lnTo>
                  <a:pt x="2897587" y="980200"/>
                </a:lnTo>
                <a:lnTo>
                  <a:pt x="2934384" y="966317"/>
                </a:lnTo>
                <a:lnTo>
                  <a:pt x="2969746" y="949703"/>
                </a:lnTo>
                <a:lnTo>
                  <a:pt x="3003542" y="930489"/>
                </a:lnTo>
                <a:lnTo>
                  <a:pt x="3035643" y="908803"/>
                </a:lnTo>
                <a:lnTo>
                  <a:pt x="3065920" y="884776"/>
                </a:lnTo>
                <a:lnTo>
                  <a:pt x="3094243" y="858535"/>
                </a:lnTo>
                <a:lnTo>
                  <a:pt x="3120484" y="830212"/>
                </a:lnTo>
                <a:lnTo>
                  <a:pt x="3144511" y="799935"/>
                </a:lnTo>
                <a:lnTo>
                  <a:pt x="3166197" y="767834"/>
                </a:lnTo>
                <a:lnTo>
                  <a:pt x="3185411" y="734038"/>
                </a:lnTo>
                <a:lnTo>
                  <a:pt x="3202025" y="698676"/>
                </a:lnTo>
                <a:lnTo>
                  <a:pt x="3215908" y="661879"/>
                </a:lnTo>
                <a:lnTo>
                  <a:pt x="3226931" y="623775"/>
                </a:lnTo>
                <a:lnTo>
                  <a:pt x="3234965" y="584494"/>
                </a:lnTo>
                <a:lnTo>
                  <a:pt x="3239880" y="544166"/>
                </a:lnTo>
                <a:lnTo>
                  <a:pt x="3241548" y="502919"/>
                </a:lnTo>
                <a:lnTo>
                  <a:pt x="3239880" y="461673"/>
                </a:lnTo>
                <a:lnTo>
                  <a:pt x="3234965" y="421345"/>
                </a:lnTo>
                <a:lnTo>
                  <a:pt x="3226931" y="382064"/>
                </a:lnTo>
                <a:lnTo>
                  <a:pt x="3215908" y="343960"/>
                </a:lnTo>
                <a:lnTo>
                  <a:pt x="3202025" y="307163"/>
                </a:lnTo>
                <a:lnTo>
                  <a:pt x="3185411" y="271801"/>
                </a:lnTo>
                <a:lnTo>
                  <a:pt x="3166197" y="238005"/>
                </a:lnTo>
                <a:lnTo>
                  <a:pt x="3144511" y="205904"/>
                </a:lnTo>
                <a:lnTo>
                  <a:pt x="3120484" y="175627"/>
                </a:lnTo>
                <a:lnTo>
                  <a:pt x="3094243" y="147304"/>
                </a:lnTo>
                <a:lnTo>
                  <a:pt x="3065920" y="121063"/>
                </a:lnTo>
                <a:lnTo>
                  <a:pt x="3035643" y="97036"/>
                </a:lnTo>
                <a:lnTo>
                  <a:pt x="3003542" y="75350"/>
                </a:lnTo>
                <a:lnTo>
                  <a:pt x="2969746" y="56136"/>
                </a:lnTo>
                <a:lnTo>
                  <a:pt x="2934384" y="39522"/>
                </a:lnTo>
                <a:lnTo>
                  <a:pt x="2897587" y="25639"/>
                </a:lnTo>
                <a:lnTo>
                  <a:pt x="2859483" y="14616"/>
                </a:lnTo>
                <a:lnTo>
                  <a:pt x="2820202" y="6582"/>
                </a:lnTo>
                <a:lnTo>
                  <a:pt x="2779874" y="1667"/>
                </a:lnTo>
                <a:lnTo>
                  <a:pt x="2738628" y="0"/>
                </a:lnTo>
                <a:close/>
              </a:path>
            </a:pathLst>
          </a:custGeom>
          <a:solidFill>
            <a:srgbClr val="F1F1F1"/>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35" name="object 30">
            <a:extLst>
              <a:ext uri="{FF2B5EF4-FFF2-40B4-BE49-F238E27FC236}">
                <a16:creationId xmlns:a16="http://schemas.microsoft.com/office/drawing/2014/main" id="{7515BBFD-9A3E-57C2-D3E4-1DA997ECBC1B}"/>
              </a:ext>
            </a:extLst>
          </p:cNvPr>
          <p:cNvSpPr/>
          <p:nvPr/>
        </p:nvSpPr>
        <p:spPr>
          <a:xfrm>
            <a:off x="666750" y="2788259"/>
            <a:ext cx="3241675" cy="1005840"/>
          </a:xfrm>
          <a:custGeom>
            <a:avLst/>
            <a:gdLst/>
            <a:ahLst/>
            <a:cxnLst/>
            <a:rect l="l" t="t" r="r" b="b"/>
            <a:pathLst>
              <a:path w="3241675" h="1005839">
                <a:moveTo>
                  <a:pt x="0" y="502919"/>
                </a:moveTo>
                <a:lnTo>
                  <a:pt x="1667" y="461673"/>
                </a:lnTo>
                <a:lnTo>
                  <a:pt x="6582" y="421345"/>
                </a:lnTo>
                <a:lnTo>
                  <a:pt x="14615" y="382064"/>
                </a:lnTo>
                <a:lnTo>
                  <a:pt x="25638" y="343960"/>
                </a:lnTo>
                <a:lnTo>
                  <a:pt x="39521" y="307163"/>
                </a:lnTo>
                <a:lnTo>
                  <a:pt x="56133" y="271801"/>
                </a:lnTo>
                <a:lnTo>
                  <a:pt x="75347" y="238005"/>
                </a:lnTo>
                <a:lnTo>
                  <a:pt x="97032" y="205904"/>
                </a:lnTo>
                <a:lnTo>
                  <a:pt x="121059" y="175627"/>
                </a:lnTo>
                <a:lnTo>
                  <a:pt x="147299" y="147304"/>
                </a:lnTo>
                <a:lnTo>
                  <a:pt x="175622" y="121063"/>
                </a:lnTo>
                <a:lnTo>
                  <a:pt x="205899" y="97036"/>
                </a:lnTo>
                <a:lnTo>
                  <a:pt x="238000" y="75350"/>
                </a:lnTo>
                <a:lnTo>
                  <a:pt x="271796" y="56136"/>
                </a:lnTo>
                <a:lnTo>
                  <a:pt x="307158" y="39522"/>
                </a:lnTo>
                <a:lnTo>
                  <a:pt x="343955" y="25639"/>
                </a:lnTo>
                <a:lnTo>
                  <a:pt x="382060" y="14616"/>
                </a:lnTo>
                <a:lnTo>
                  <a:pt x="421342" y="6582"/>
                </a:lnTo>
                <a:lnTo>
                  <a:pt x="461671" y="1667"/>
                </a:lnTo>
                <a:lnTo>
                  <a:pt x="502919" y="0"/>
                </a:lnTo>
                <a:lnTo>
                  <a:pt x="2738628" y="0"/>
                </a:lnTo>
                <a:lnTo>
                  <a:pt x="2779874" y="1667"/>
                </a:lnTo>
                <a:lnTo>
                  <a:pt x="2820202" y="6582"/>
                </a:lnTo>
                <a:lnTo>
                  <a:pt x="2859483" y="14616"/>
                </a:lnTo>
                <a:lnTo>
                  <a:pt x="2897587" y="25639"/>
                </a:lnTo>
                <a:lnTo>
                  <a:pt x="2934384" y="39522"/>
                </a:lnTo>
                <a:lnTo>
                  <a:pt x="2969746" y="56136"/>
                </a:lnTo>
                <a:lnTo>
                  <a:pt x="3003542" y="75350"/>
                </a:lnTo>
                <a:lnTo>
                  <a:pt x="3035643" y="97036"/>
                </a:lnTo>
                <a:lnTo>
                  <a:pt x="3065920" y="121063"/>
                </a:lnTo>
                <a:lnTo>
                  <a:pt x="3094243" y="147304"/>
                </a:lnTo>
                <a:lnTo>
                  <a:pt x="3120484" y="175627"/>
                </a:lnTo>
                <a:lnTo>
                  <a:pt x="3144511" y="205904"/>
                </a:lnTo>
                <a:lnTo>
                  <a:pt x="3166197" y="238005"/>
                </a:lnTo>
                <a:lnTo>
                  <a:pt x="3185411" y="271801"/>
                </a:lnTo>
                <a:lnTo>
                  <a:pt x="3202025" y="307163"/>
                </a:lnTo>
                <a:lnTo>
                  <a:pt x="3215908" y="343960"/>
                </a:lnTo>
                <a:lnTo>
                  <a:pt x="3226931" y="382064"/>
                </a:lnTo>
                <a:lnTo>
                  <a:pt x="3234965" y="421345"/>
                </a:lnTo>
                <a:lnTo>
                  <a:pt x="3239880" y="461673"/>
                </a:lnTo>
                <a:lnTo>
                  <a:pt x="3241548" y="502919"/>
                </a:lnTo>
                <a:lnTo>
                  <a:pt x="3239880" y="544166"/>
                </a:lnTo>
                <a:lnTo>
                  <a:pt x="3234965" y="584494"/>
                </a:lnTo>
                <a:lnTo>
                  <a:pt x="3226931" y="623775"/>
                </a:lnTo>
                <a:lnTo>
                  <a:pt x="3215908" y="661879"/>
                </a:lnTo>
                <a:lnTo>
                  <a:pt x="3202025" y="698676"/>
                </a:lnTo>
                <a:lnTo>
                  <a:pt x="3185411" y="734038"/>
                </a:lnTo>
                <a:lnTo>
                  <a:pt x="3166197" y="767834"/>
                </a:lnTo>
                <a:lnTo>
                  <a:pt x="3144511" y="799935"/>
                </a:lnTo>
                <a:lnTo>
                  <a:pt x="3120484" y="830212"/>
                </a:lnTo>
                <a:lnTo>
                  <a:pt x="3094243" y="858535"/>
                </a:lnTo>
                <a:lnTo>
                  <a:pt x="3065920" y="884776"/>
                </a:lnTo>
                <a:lnTo>
                  <a:pt x="3035643" y="908803"/>
                </a:lnTo>
                <a:lnTo>
                  <a:pt x="3003542" y="930489"/>
                </a:lnTo>
                <a:lnTo>
                  <a:pt x="2969746" y="949703"/>
                </a:lnTo>
                <a:lnTo>
                  <a:pt x="2934384" y="966317"/>
                </a:lnTo>
                <a:lnTo>
                  <a:pt x="2897587" y="980200"/>
                </a:lnTo>
                <a:lnTo>
                  <a:pt x="2859483" y="991223"/>
                </a:lnTo>
                <a:lnTo>
                  <a:pt x="2820202" y="999257"/>
                </a:lnTo>
                <a:lnTo>
                  <a:pt x="2779874" y="1004172"/>
                </a:lnTo>
                <a:lnTo>
                  <a:pt x="2738628" y="1005839"/>
                </a:lnTo>
                <a:lnTo>
                  <a:pt x="502919" y="1005839"/>
                </a:lnTo>
                <a:lnTo>
                  <a:pt x="461671" y="1004172"/>
                </a:lnTo>
                <a:lnTo>
                  <a:pt x="421342" y="999257"/>
                </a:lnTo>
                <a:lnTo>
                  <a:pt x="382060" y="991223"/>
                </a:lnTo>
                <a:lnTo>
                  <a:pt x="343955" y="980200"/>
                </a:lnTo>
                <a:lnTo>
                  <a:pt x="307158" y="966317"/>
                </a:lnTo>
                <a:lnTo>
                  <a:pt x="271796" y="949703"/>
                </a:lnTo>
                <a:lnTo>
                  <a:pt x="238000" y="930489"/>
                </a:lnTo>
                <a:lnTo>
                  <a:pt x="205899" y="908803"/>
                </a:lnTo>
                <a:lnTo>
                  <a:pt x="175622" y="884776"/>
                </a:lnTo>
                <a:lnTo>
                  <a:pt x="147299" y="858535"/>
                </a:lnTo>
                <a:lnTo>
                  <a:pt x="121059" y="830212"/>
                </a:lnTo>
                <a:lnTo>
                  <a:pt x="97032" y="799935"/>
                </a:lnTo>
                <a:lnTo>
                  <a:pt x="75347" y="767834"/>
                </a:lnTo>
                <a:lnTo>
                  <a:pt x="56133" y="734038"/>
                </a:lnTo>
                <a:lnTo>
                  <a:pt x="39521" y="698676"/>
                </a:lnTo>
                <a:lnTo>
                  <a:pt x="25638" y="661879"/>
                </a:lnTo>
                <a:lnTo>
                  <a:pt x="14615" y="623775"/>
                </a:lnTo>
                <a:lnTo>
                  <a:pt x="6582" y="584494"/>
                </a:lnTo>
                <a:lnTo>
                  <a:pt x="1667" y="544166"/>
                </a:lnTo>
                <a:lnTo>
                  <a:pt x="0" y="502919"/>
                </a:lnTo>
                <a:close/>
              </a:path>
            </a:pathLst>
          </a:custGeom>
          <a:ln w="19050">
            <a:solidFill>
              <a:srgbClr val="054247"/>
            </a:solidFill>
            <a:prstDash val="lgDash"/>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36" name="object 31">
            <a:extLst>
              <a:ext uri="{FF2B5EF4-FFF2-40B4-BE49-F238E27FC236}">
                <a16:creationId xmlns:a16="http://schemas.microsoft.com/office/drawing/2014/main" id="{200F1149-1F10-F905-912B-AF149460B70C}"/>
              </a:ext>
            </a:extLst>
          </p:cNvPr>
          <p:cNvSpPr/>
          <p:nvPr/>
        </p:nvSpPr>
        <p:spPr>
          <a:xfrm>
            <a:off x="3011423" y="2901796"/>
            <a:ext cx="772795" cy="774700"/>
          </a:xfrm>
          <a:custGeom>
            <a:avLst/>
            <a:gdLst/>
            <a:ahLst/>
            <a:cxnLst/>
            <a:rect l="l" t="t" r="r" b="b"/>
            <a:pathLst>
              <a:path w="772795" h="774700">
                <a:moveTo>
                  <a:pt x="386334" y="0"/>
                </a:moveTo>
                <a:lnTo>
                  <a:pt x="323670" y="5067"/>
                </a:lnTo>
                <a:lnTo>
                  <a:pt x="264225" y="19738"/>
                </a:lnTo>
                <a:lnTo>
                  <a:pt x="208794" y="43215"/>
                </a:lnTo>
                <a:lnTo>
                  <a:pt x="158172" y="74700"/>
                </a:lnTo>
                <a:lnTo>
                  <a:pt x="113156" y="113395"/>
                </a:lnTo>
                <a:lnTo>
                  <a:pt x="74541" y="158502"/>
                </a:lnTo>
                <a:lnTo>
                  <a:pt x="43123" y="209223"/>
                </a:lnTo>
                <a:lnTo>
                  <a:pt x="19696" y="264761"/>
                </a:lnTo>
                <a:lnTo>
                  <a:pt x="5056" y="324318"/>
                </a:lnTo>
                <a:lnTo>
                  <a:pt x="0" y="387095"/>
                </a:lnTo>
                <a:lnTo>
                  <a:pt x="1280" y="418837"/>
                </a:lnTo>
                <a:lnTo>
                  <a:pt x="11228" y="480104"/>
                </a:lnTo>
                <a:lnTo>
                  <a:pt x="30360" y="537751"/>
                </a:lnTo>
                <a:lnTo>
                  <a:pt x="57883" y="590981"/>
                </a:lnTo>
                <a:lnTo>
                  <a:pt x="92999" y="638995"/>
                </a:lnTo>
                <a:lnTo>
                  <a:pt x="134914" y="680995"/>
                </a:lnTo>
                <a:lnTo>
                  <a:pt x="182832" y="716185"/>
                </a:lnTo>
                <a:lnTo>
                  <a:pt x="235958" y="743765"/>
                </a:lnTo>
                <a:lnTo>
                  <a:pt x="293495" y="762939"/>
                </a:lnTo>
                <a:lnTo>
                  <a:pt x="354649" y="772908"/>
                </a:lnTo>
                <a:lnTo>
                  <a:pt x="386334" y="774191"/>
                </a:lnTo>
                <a:lnTo>
                  <a:pt x="418018" y="772908"/>
                </a:lnTo>
                <a:lnTo>
                  <a:pt x="479172" y="762939"/>
                </a:lnTo>
                <a:lnTo>
                  <a:pt x="536709" y="743765"/>
                </a:lnTo>
                <a:lnTo>
                  <a:pt x="589835" y="716185"/>
                </a:lnTo>
                <a:lnTo>
                  <a:pt x="637753" y="680995"/>
                </a:lnTo>
                <a:lnTo>
                  <a:pt x="679668" y="638995"/>
                </a:lnTo>
                <a:lnTo>
                  <a:pt x="714784" y="590981"/>
                </a:lnTo>
                <a:lnTo>
                  <a:pt x="742307" y="537751"/>
                </a:lnTo>
                <a:lnTo>
                  <a:pt x="761439" y="480104"/>
                </a:lnTo>
                <a:lnTo>
                  <a:pt x="771387" y="418837"/>
                </a:lnTo>
                <a:lnTo>
                  <a:pt x="772667" y="387095"/>
                </a:lnTo>
                <a:lnTo>
                  <a:pt x="771387" y="355354"/>
                </a:lnTo>
                <a:lnTo>
                  <a:pt x="761439" y="294087"/>
                </a:lnTo>
                <a:lnTo>
                  <a:pt x="742307" y="236440"/>
                </a:lnTo>
                <a:lnTo>
                  <a:pt x="714784" y="183210"/>
                </a:lnTo>
                <a:lnTo>
                  <a:pt x="679668" y="135196"/>
                </a:lnTo>
                <a:lnTo>
                  <a:pt x="637753" y="93196"/>
                </a:lnTo>
                <a:lnTo>
                  <a:pt x="589835" y="58006"/>
                </a:lnTo>
                <a:lnTo>
                  <a:pt x="536709" y="30426"/>
                </a:lnTo>
                <a:lnTo>
                  <a:pt x="479172" y="11252"/>
                </a:lnTo>
                <a:lnTo>
                  <a:pt x="418018" y="1283"/>
                </a:lnTo>
                <a:lnTo>
                  <a:pt x="386334" y="0"/>
                </a:lnTo>
                <a:close/>
              </a:path>
            </a:pathLst>
          </a:custGeom>
          <a:solidFill>
            <a:srgbClr val="054247"/>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37" name="object 32">
            <a:extLst>
              <a:ext uri="{FF2B5EF4-FFF2-40B4-BE49-F238E27FC236}">
                <a16:creationId xmlns:a16="http://schemas.microsoft.com/office/drawing/2014/main" id="{75B51C97-B61E-ACFF-D835-75C2427249D4}"/>
              </a:ext>
            </a:extLst>
          </p:cNvPr>
          <p:cNvSpPr txBox="1"/>
          <p:nvPr/>
        </p:nvSpPr>
        <p:spPr>
          <a:xfrm>
            <a:off x="3089020" y="3168000"/>
            <a:ext cx="646430" cy="246221"/>
          </a:xfrm>
          <a:prstGeom prst="rect">
            <a:avLst/>
          </a:prstGeom>
        </p:spPr>
        <p:txBody>
          <a:bodyPr vert="horz" wrap="square" lIns="0" tIns="0" rIns="0" bIns="0" rtlCol="0">
            <a:spAutoFit/>
          </a:bodyPr>
          <a:lstStyle/>
          <a:p>
            <a:pPr marL="12700" marR="5080" indent="17780">
              <a:lnSpc>
                <a:spcPct val="100000"/>
              </a:lnSpc>
            </a:pPr>
            <a:r>
              <a:rPr lang="en-US" sz="800" b="1" spc="-5" dirty="0">
                <a:solidFill>
                  <a:srgbClr val="FFFFFF"/>
                </a:solidFill>
                <a:latin typeface="Arial" panose="020B0604020202020204" pitchFamily="34" charset="0"/>
                <a:cs typeface="Arial" panose="020B0604020202020204" pitchFamily="34" charset="0"/>
              </a:rPr>
              <a:t>Mater</a:t>
            </a:r>
            <a:r>
              <a:rPr lang="en-US" sz="800" b="1" spc="-10" dirty="0">
                <a:solidFill>
                  <a:srgbClr val="FFFFFF"/>
                </a:solidFill>
                <a:latin typeface="Arial" panose="020B0604020202020204" pitchFamily="34" charset="0"/>
                <a:cs typeface="Arial" panose="020B0604020202020204" pitchFamily="34" charset="0"/>
              </a:rPr>
              <a:t>i</a:t>
            </a:r>
            <a:r>
              <a:rPr lang="en-US" sz="800" b="1" spc="-5" dirty="0">
                <a:solidFill>
                  <a:srgbClr val="FFFFFF"/>
                </a:solidFill>
                <a:latin typeface="Arial" panose="020B0604020202020204" pitchFamily="34" charset="0"/>
                <a:cs typeface="Arial" panose="020B0604020202020204" pitchFamily="34" charset="0"/>
              </a:rPr>
              <a:t>a</a:t>
            </a:r>
            <a:r>
              <a:rPr lang="en-US" sz="800" b="1" spc="-10" dirty="0">
                <a:solidFill>
                  <a:srgbClr val="FFFFFF"/>
                </a:solidFill>
                <a:latin typeface="Arial" panose="020B0604020202020204" pitchFamily="34" charset="0"/>
                <a:cs typeface="Arial" panose="020B0604020202020204" pitchFamily="34" charset="0"/>
              </a:rPr>
              <a:t>li</a:t>
            </a:r>
            <a:r>
              <a:rPr lang="en-US" sz="800" b="1" spc="-5" dirty="0">
                <a:solidFill>
                  <a:srgbClr val="FFFFFF"/>
                </a:solidFill>
                <a:latin typeface="Arial" panose="020B0604020202020204" pitchFamily="34" charset="0"/>
                <a:cs typeface="Arial" panose="020B0604020202020204" pitchFamily="34" charset="0"/>
              </a:rPr>
              <a:t>ty </a:t>
            </a:r>
            <a:r>
              <a:rPr lang="en-US" sz="800" b="1" spc="-15" dirty="0">
                <a:solidFill>
                  <a:srgbClr val="FFFFFF"/>
                </a:solidFill>
                <a:latin typeface="Arial" panose="020B0604020202020204" pitchFamily="34" charset="0"/>
                <a:cs typeface="Arial" panose="020B0604020202020204" pitchFamily="34" charset="0"/>
              </a:rPr>
              <a:t>A</a:t>
            </a:r>
            <a:r>
              <a:rPr lang="en-US" sz="800" b="1" spc="-5" dirty="0">
                <a:solidFill>
                  <a:srgbClr val="FFFFFF"/>
                </a:solidFill>
                <a:latin typeface="Arial" panose="020B0604020202020204" pitchFamily="34" charset="0"/>
                <a:cs typeface="Arial" panose="020B0604020202020204" pitchFamily="34" charset="0"/>
              </a:rPr>
              <a:t>ssessment</a:t>
            </a:r>
            <a:endParaRPr lang="en-US" sz="800" dirty="0">
              <a:latin typeface="Arial" panose="020B0604020202020204" pitchFamily="34" charset="0"/>
              <a:cs typeface="Arial" panose="020B0604020202020204" pitchFamily="34" charset="0"/>
            </a:endParaRPr>
          </a:p>
        </p:txBody>
      </p:sp>
      <p:sp>
        <p:nvSpPr>
          <p:cNvPr id="38" name="object 33">
            <a:extLst>
              <a:ext uri="{FF2B5EF4-FFF2-40B4-BE49-F238E27FC236}">
                <a16:creationId xmlns:a16="http://schemas.microsoft.com/office/drawing/2014/main" id="{7891CC66-1048-0558-52C1-5EC1C1ABC74A}"/>
              </a:ext>
            </a:extLst>
          </p:cNvPr>
          <p:cNvSpPr/>
          <p:nvPr/>
        </p:nvSpPr>
        <p:spPr>
          <a:xfrm>
            <a:off x="1891283" y="2901796"/>
            <a:ext cx="772795" cy="774700"/>
          </a:xfrm>
          <a:custGeom>
            <a:avLst/>
            <a:gdLst/>
            <a:ahLst/>
            <a:cxnLst/>
            <a:rect l="l" t="t" r="r" b="b"/>
            <a:pathLst>
              <a:path w="772794" h="774700">
                <a:moveTo>
                  <a:pt x="386334" y="0"/>
                </a:moveTo>
                <a:lnTo>
                  <a:pt x="323670" y="5067"/>
                </a:lnTo>
                <a:lnTo>
                  <a:pt x="264225" y="19738"/>
                </a:lnTo>
                <a:lnTo>
                  <a:pt x="208794" y="43215"/>
                </a:lnTo>
                <a:lnTo>
                  <a:pt x="158172" y="74700"/>
                </a:lnTo>
                <a:lnTo>
                  <a:pt x="113156" y="113395"/>
                </a:lnTo>
                <a:lnTo>
                  <a:pt x="74541" y="158502"/>
                </a:lnTo>
                <a:lnTo>
                  <a:pt x="43123" y="209223"/>
                </a:lnTo>
                <a:lnTo>
                  <a:pt x="19696" y="264761"/>
                </a:lnTo>
                <a:lnTo>
                  <a:pt x="5056" y="324318"/>
                </a:lnTo>
                <a:lnTo>
                  <a:pt x="0" y="387095"/>
                </a:lnTo>
                <a:lnTo>
                  <a:pt x="1280" y="418837"/>
                </a:lnTo>
                <a:lnTo>
                  <a:pt x="11228" y="480104"/>
                </a:lnTo>
                <a:lnTo>
                  <a:pt x="30360" y="537751"/>
                </a:lnTo>
                <a:lnTo>
                  <a:pt x="57883" y="590981"/>
                </a:lnTo>
                <a:lnTo>
                  <a:pt x="92999" y="638995"/>
                </a:lnTo>
                <a:lnTo>
                  <a:pt x="134914" y="680995"/>
                </a:lnTo>
                <a:lnTo>
                  <a:pt x="182832" y="716185"/>
                </a:lnTo>
                <a:lnTo>
                  <a:pt x="235958" y="743765"/>
                </a:lnTo>
                <a:lnTo>
                  <a:pt x="293495" y="762939"/>
                </a:lnTo>
                <a:lnTo>
                  <a:pt x="354649" y="772908"/>
                </a:lnTo>
                <a:lnTo>
                  <a:pt x="386334" y="774191"/>
                </a:lnTo>
                <a:lnTo>
                  <a:pt x="418018" y="772908"/>
                </a:lnTo>
                <a:lnTo>
                  <a:pt x="479172" y="762939"/>
                </a:lnTo>
                <a:lnTo>
                  <a:pt x="536709" y="743765"/>
                </a:lnTo>
                <a:lnTo>
                  <a:pt x="589835" y="716185"/>
                </a:lnTo>
                <a:lnTo>
                  <a:pt x="637753" y="680995"/>
                </a:lnTo>
                <a:lnTo>
                  <a:pt x="679668" y="638995"/>
                </a:lnTo>
                <a:lnTo>
                  <a:pt x="714784" y="590981"/>
                </a:lnTo>
                <a:lnTo>
                  <a:pt x="742307" y="537751"/>
                </a:lnTo>
                <a:lnTo>
                  <a:pt x="761439" y="480104"/>
                </a:lnTo>
                <a:lnTo>
                  <a:pt x="771387" y="418837"/>
                </a:lnTo>
                <a:lnTo>
                  <a:pt x="772668" y="387095"/>
                </a:lnTo>
                <a:lnTo>
                  <a:pt x="771387" y="355354"/>
                </a:lnTo>
                <a:lnTo>
                  <a:pt x="761439" y="294087"/>
                </a:lnTo>
                <a:lnTo>
                  <a:pt x="742307" y="236440"/>
                </a:lnTo>
                <a:lnTo>
                  <a:pt x="714784" y="183210"/>
                </a:lnTo>
                <a:lnTo>
                  <a:pt x="679668" y="135196"/>
                </a:lnTo>
                <a:lnTo>
                  <a:pt x="637753" y="93196"/>
                </a:lnTo>
                <a:lnTo>
                  <a:pt x="589835" y="58006"/>
                </a:lnTo>
                <a:lnTo>
                  <a:pt x="536709" y="30426"/>
                </a:lnTo>
                <a:lnTo>
                  <a:pt x="479172" y="11252"/>
                </a:lnTo>
                <a:lnTo>
                  <a:pt x="418018" y="1283"/>
                </a:lnTo>
                <a:lnTo>
                  <a:pt x="386334" y="0"/>
                </a:lnTo>
                <a:close/>
              </a:path>
            </a:pathLst>
          </a:custGeom>
          <a:solidFill>
            <a:srgbClr val="054247"/>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39" name="object 34">
            <a:extLst>
              <a:ext uri="{FF2B5EF4-FFF2-40B4-BE49-F238E27FC236}">
                <a16:creationId xmlns:a16="http://schemas.microsoft.com/office/drawing/2014/main" id="{69F466EB-506B-998C-41C8-232EB58A13BC}"/>
              </a:ext>
            </a:extLst>
          </p:cNvPr>
          <p:cNvSpPr txBox="1"/>
          <p:nvPr/>
        </p:nvSpPr>
        <p:spPr>
          <a:xfrm>
            <a:off x="1891283" y="3172384"/>
            <a:ext cx="731520" cy="246221"/>
          </a:xfrm>
          <a:prstGeom prst="rect">
            <a:avLst/>
          </a:prstGeom>
        </p:spPr>
        <p:txBody>
          <a:bodyPr vert="horz" wrap="square" lIns="0" tIns="0" rIns="0" bIns="0" rtlCol="0">
            <a:spAutoFit/>
          </a:bodyPr>
          <a:lstStyle/>
          <a:p>
            <a:pPr marL="85725" marR="5080" indent="-73660" algn="ctr">
              <a:lnSpc>
                <a:spcPct val="100000"/>
              </a:lnSpc>
            </a:pPr>
            <a:r>
              <a:rPr lang="en-US" sz="800" b="1" spc="-5" dirty="0">
                <a:solidFill>
                  <a:srgbClr val="FFFFFF"/>
                </a:solidFill>
                <a:latin typeface="Arial" panose="020B0604020202020204" pitchFamily="34" charset="0"/>
                <a:cs typeface="Arial" panose="020B0604020202020204" pitchFamily="34" charset="0"/>
              </a:rPr>
              <a:t>Resilience Assessment</a:t>
            </a:r>
            <a:endParaRPr lang="en-US" sz="800" dirty="0">
              <a:latin typeface="Arial" panose="020B0604020202020204" pitchFamily="34" charset="0"/>
              <a:cs typeface="Arial" panose="020B0604020202020204" pitchFamily="34" charset="0"/>
            </a:endParaRPr>
          </a:p>
        </p:txBody>
      </p:sp>
      <p:sp>
        <p:nvSpPr>
          <p:cNvPr id="40" name="object 35">
            <a:extLst>
              <a:ext uri="{FF2B5EF4-FFF2-40B4-BE49-F238E27FC236}">
                <a16:creationId xmlns:a16="http://schemas.microsoft.com/office/drawing/2014/main" id="{3DE0161D-C731-78B3-F111-1B6FFE23C2AA}"/>
              </a:ext>
            </a:extLst>
          </p:cNvPr>
          <p:cNvSpPr/>
          <p:nvPr/>
        </p:nvSpPr>
        <p:spPr>
          <a:xfrm>
            <a:off x="775716" y="2901796"/>
            <a:ext cx="772795" cy="774700"/>
          </a:xfrm>
          <a:custGeom>
            <a:avLst/>
            <a:gdLst/>
            <a:ahLst/>
            <a:cxnLst/>
            <a:rect l="l" t="t" r="r" b="b"/>
            <a:pathLst>
              <a:path w="772794" h="774700">
                <a:moveTo>
                  <a:pt x="386334" y="0"/>
                </a:moveTo>
                <a:lnTo>
                  <a:pt x="323667" y="5067"/>
                </a:lnTo>
                <a:lnTo>
                  <a:pt x="264220" y="19738"/>
                </a:lnTo>
                <a:lnTo>
                  <a:pt x="208788" y="43215"/>
                </a:lnTo>
                <a:lnTo>
                  <a:pt x="158167" y="74700"/>
                </a:lnTo>
                <a:lnTo>
                  <a:pt x="113152" y="113395"/>
                </a:lnTo>
                <a:lnTo>
                  <a:pt x="74538" y="158502"/>
                </a:lnTo>
                <a:lnTo>
                  <a:pt x="43120" y="209223"/>
                </a:lnTo>
                <a:lnTo>
                  <a:pt x="19694" y="264761"/>
                </a:lnTo>
                <a:lnTo>
                  <a:pt x="5056" y="324318"/>
                </a:lnTo>
                <a:lnTo>
                  <a:pt x="0" y="387095"/>
                </a:lnTo>
                <a:lnTo>
                  <a:pt x="1280" y="418837"/>
                </a:lnTo>
                <a:lnTo>
                  <a:pt x="11227" y="480104"/>
                </a:lnTo>
                <a:lnTo>
                  <a:pt x="30359" y="537751"/>
                </a:lnTo>
                <a:lnTo>
                  <a:pt x="57880" y="590981"/>
                </a:lnTo>
                <a:lnTo>
                  <a:pt x="92995" y="638995"/>
                </a:lnTo>
                <a:lnTo>
                  <a:pt x="134909" y="680995"/>
                </a:lnTo>
                <a:lnTo>
                  <a:pt x="182826" y="716185"/>
                </a:lnTo>
                <a:lnTo>
                  <a:pt x="235952" y="743765"/>
                </a:lnTo>
                <a:lnTo>
                  <a:pt x="293491" y="762939"/>
                </a:lnTo>
                <a:lnTo>
                  <a:pt x="354647" y="772908"/>
                </a:lnTo>
                <a:lnTo>
                  <a:pt x="386334" y="774191"/>
                </a:lnTo>
                <a:lnTo>
                  <a:pt x="418018" y="772908"/>
                </a:lnTo>
                <a:lnTo>
                  <a:pt x="479172" y="762939"/>
                </a:lnTo>
                <a:lnTo>
                  <a:pt x="536709" y="743765"/>
                </a:lnTo>
                <a:lnTo>
                  <a:pt x="589835" y="716185"/>
                </a:lnTo>
                <a:lnTo>
                  <a:pt x="637753" y="680995"/>
                </a:lnTo>
                <a:lnTo>
                  <a:pt x="679668" y="638995"/>
                </a:lnTo>
                <a:lnTo>
                  <a:pt x="714784" y="590981"/>
                </a:lnTo>
                <a:lnTo>
                  <a:pt x="742307" y="537751"/>
                </a:lnTo>
                <a:lnTo>
                  <a:pt x="761439" y="480104"/>
                </a:lnTo>
                <a:lnTo>
                  <a:pt x="771387" y="418837"/>
                </a:lnTo>
                <a:lnTo>
                  <a:pt x="772668" y="387095"/>
                </a:lnTo>
                <a:lnTo>
                  <a:pt x="771387" y="355354"/>
                </a:lnTo>
                <a:lnTo>
                  <a:pt x="761439" y="294087"/>
                </a:lnTo>
                <a:lnTo>
                  <a:pt x="742307" y="236440"/>
                </a:lnTo>
                <a:lnTo>
                  <a:pt x="714784" y="183210"/>
                </a:lnTo>
                <a:lnTo>
                  <a:pt x="679668" y="135196"/>
                </a:lnTo>
                <a:lnTo>
                  <a:pt x="637753" y="93196"/>
                </a:lnTo>
                <a:lnTo>
                  <a:pt x="589835" y="58006"/>
                </a:lnTo>
                <a:lnTo>
                  <a:pt x="536709" y="30426"/>
                </a:lnTo>
                <a:lnTo>
                  <a:pt x="479172" y="11252"/>
                </a:lnTo>
                <a:lnTo>
                  <a:pt x="418018" y="1283"/>
                </a:lnTo>
                <a:lnTo>
                  <a:pt x="386334" y="0"/>
                </a:lnTo>
                <a:close/>
              </a:path>
            </a:pathLst>
          </a:custGeom>
          <a:solidFill>
            <a:srgbClr val="054247"/>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41" name="object 36">
            <a:extLst>
              <a:ext uri="{FF2B5EF4-FFF2-40B4-BE49-F238E27FC236}">
                <a16:creationId xmlns:a16="http://schemas.microsoft.com/office/drawing/2014/main" id="{1552EBB2-1343-19EE-3B6B-F3A49666DDC2}"/>
              </a:ext>
            </a:extLst>
          </p:cNvPr>
          <p:cNvSpPr txBox="1"/>
          <p:nvPr/>
        </p:nvSpPr>
        <p:spPr>
          <a:xfrm>
            <a:off x="775716" y="3136239"/>
            <a:ext cx="695626" cy="246221"/>
          </a:xfrm>
          <a:prstGeom prst="rect">
            <a:avLst/>
          </a:prstGeom>
        </p:spPr>
        <p:txBody>
          <a:bodyPr vert="horz" wrap="square" lIns="0" tIns="0" rIns="0" bIns="0" rtlCol="0">
            <a:spAutoFit/>
          </a:bodyPr>
          <a:lstStyle/>
          <a:p>
            <a:pPr marL="12700" marR="5080" indent="45720" algn="ctr">
              <a:lnSpc>
                <a:spcPct val="100000"/>
              </a:lnSpc>
            </a:pPr>
            <a:r>
              <a:rPr lang="en-US" sz="800" b="1" spc="-10" dirty="0">
                <a:solidFill>
                  <a:srgbClr val="FFFFFF"/>
                </a:solidFill>
                <a:latin typeface="Arial" panose="020B0604020202020204" pitchFamily="34" charset="0"/>
                <a:cs typeface="Arial" panose="020B0604020202020204" pitchFamily="34" charset="0"/>
              </a:rPr>
              <a:t>Gap Assessment</a:t>
            </a:r>
            <a:endParaRPr lang="en-US" sz="800" dirty="0">
              <a:latin typeface="Arial" panose="020B0604020202020204" pitchFamily="34" charset="0"/>
              <a:cs typeface="Arial" panose="020B0604020202020204" pitchFamily="34" charset="0"/>
            </a:endParaRPr>
          </a:p>
        </p:txBody>
      </p:sp>
      <p:sp>
        <p:nvSpPr>
          <p:cNvPr id="42" name="object 37">
            <a:extLst>
              <a:ext uri="{FF2B5EF4-FFF2-40B4-BE49-F238E27FC236}">
                <a16:creationId xmlns:a16="http://schemas.microsoft.com/office/drawing/2014/main" id="{276E4211-F25D-81B3-E22C-BE0705A02A3A}"/>
              </a:ext>
            </a:extLst>
          </p:cNvPr>
          <p:cNvSpPr/>
          <p:nvPr/>
        </p:nvSpPr>
        <p:spPr>
          <a:xfrm>
            <a:off x="4479797" y="2459074"/>
            <a:ext cx="4316095" cy="1005840"/>
          </a:xfrm>
          <a:custGeom>
            <a:avLst/>
            <a:gdLst/>
            <a:ahLst/>
            <a:cxnLst/>
            <a:rect l="l" t="t" r="r" b="b"/>
            <a:pathLst>
              <a:path w="4316095" h="1005839">
                <a:moveTo>
                  <a:pt x="3813048" y="0"/>
                </a:moveTo>
                <a:lnTo>
                  <a:pt x="502919" y="0"/>
                </a:lnTo>
                <a:lnTo>
                  <a:pt x="461673" y="1667"/>
                </a:lnTo>
                <a:lnTo>
                  <a:pt x="421345" y="6582"/>
                </a:lnTo>
                <a:lnTo>
                  <a:pt x="382064" y="14616"/>
                </a:lnTo>
                <a:lnTo>
                  <a:pt x="343960" y="25639"/>
                </a:lnTo>
                <a:lnTo>
                  <a:pt x="307163" y="39522"/>
                </a:lnTo>
                <a:lnTo>
                  <a:pt x="271801" y="56136"/>
                </a:lnTo>
                <a:lnTo>
                  <a:pt x="238005" y="75350"/>
                </a:lnTo>
                <a:lnTo>
                  <a:pt x="205904" y="97036"/>
                </a:lnTo>
                <a:lnTo>
                  <a:pt x="175627" y="121063"/>
                </a:lnTo>
                <a:lnTo>
                  <a:pt x="147304" y="147304"/>
                </a:lnTo>
                <a:lnTo>
                  <a:pt x="121063" y="175627"/>
                </a:lnTo>
                <a:lnTo>
                  <a:pt x="97036" y="205904"/>
                </a:lnTo>
                <a:lnTo>
                  <a:pt x="75350" y="238005"/>
                </a:lnTo>
                <a:lnTo>
                  <a:pt x="56136" y="271801"/>
                </a:lnTo>
                <a:lnTo>
                  <a:pt x="39522" y="307163"/>
                </a:lnTo>
                <a:lnTo>
                  <a:pt x="25639" y="343960"/>
                </a:lnTo>
                <a:lnTo>
                  <a:pt x="14616" y="382064"/>
                </a:lnTo>
                <a:lnTo>
                  <a:pt x="6582" y="421345"/>
                </a:lnTo>
                <a:lnTo>
                  <a:pt x="1667" y="461673"/>
                </a:lnTo>
                <a:lnTo>
                  <a:pt x="0" y="502919"/>
                </a:lnTo>
                <a:lnTo>
                  <a:pt x="1667" y="544166"/>
                </a:lnTo>
                <a:lnTo>
                  <a:pt x="6582" y="584494"/>
                </a:lnTo>
                <a:lnTo>
                  <a:pt x="14616" y="623775"/>
                </a:lnTo>
                <a:lnTo>
                  <a:pt x="25639" y="661879"/>
                </a:lnTo>
                <a:lnTo>
                  <a:pt x="39522" y="698676"/>
                </a:lnTo>
                <a:lnTo>
                  <a:pt x="56136" y="734038"/>
                </a:lnTo>
                <a:lnTo>
                  <a:pt x="75350" y="767834"/>
                </a:lnTo>
                <a:lnTo>
                  <a:pt x="97036" y="799935"/>
                </a:lnTo>
                <a:lnTo>
                  <a:pt x="121063" y="830212"/>
                </a:lnTo>
                <a:lnTo>
                  <a:pt x="147304" y="858535"/>
                </a:lnTo>
                <a:lnTo>
                  <a:pt x="175627" y="884776"/>
                </a:lnTo>
                <a:lnTo>
                  <a:pt x="205904" y="908803"/>
                </a:lnTo>
                <a:lnTo>
                  <a:pt x="238005" y="930489"/>
                </a:lnTo>
                <a:lnTo>
                  <a:pt x="271801" y="949703"/>
                </a:lnTo>
                <a:lnTo>
                  <a:pt x="307163" y="966317"/>
                </a:lnTo>
                <a:lnTo>
                  <a:pt x="343960" y="980200"/>
                </a:lnTo>
                <a:lnTo>
                  <a:pt x="382064" y="991223"/>
                </a:lnTo>
                <a:lnTo>
                  <a:pt x="421345" y="999257"/>
                </a:lnTo>
                <a:lnTo>
                  <a:pt x="461673" y="1004172"/>
                </a:lnTo>
                <a:lnTo>
                  <a:pt x="502919" y="1005839"/>
                </a:lnTo>
                <a:lnTo>
                  <a:pt x="3813048" y="1005839"/>
                </a:lnTo>
                <a:lnTo>
                  <a:pt x="3854294" y="1004172"/>
                </a:lnTo>
                <a:lnTo>
                  <a:pt x="3894622" y="999257"/>
                </a:lnTo>
                <a:lnTo>
                  <a:pt x="3933903" y="991223"/>
                </a:lnTo>
                <a:lnTo>
                  <a:pt x="3972007" y="980200"/>
                </a:lnTo>
                <a:lnTo>
                  <a:pt x="4008804" y="966317"/>
                </a:lnTo>
                <a:lnTo>
                  <a:pt x="4044166" y="949703"/>
                </a:lnTo>
                <a:lnTo>
                  <a:pt x="4077962" y="930489"/>
                </a:lnTo>
                <a:lnTo>
                  <a:pt x="4110063" y="908803"/>
                </a:lnTo>
                <a:lnTo>
                  <a:pt x="4140340" y="884776"/>
                </a:lnTo>
                <a:lnTo>
                  <a:pt x="4168663" y="858535"/>
                </a:lnTo>
                <a:lnTo>
                  <a:pt x="4194904" y="830212"/>
                </a:lnTo>
                <a:lnTo>
                  <a:pt x="4218931" y="799935"/>
                </a:lnTo>
                <a:lnTo>
                  <a:pt x="4240617" y="767834"/>
                </a:lnTo>
                <a:lnTo>
                  <a:pt x="4259831" y="734038"/>
                </a:lnTo>
                <a:lnTo>
                  <a:pt x="4276445" y="698676"/>
                </a:lnTo>
                <a:lnTo>
                  <a:pt x="4290328" y="661879"/>
                </a:lnTo>
                <a:lnTo>
                  <a:pt x="4301351" y="623775"/>
                </a:lnTo>
                <a:lnTo>
                  <a:pt x="4309385" y="584494"/>
                </a:lnTo>
                <a:lnTo>
                  <a:pt x="4314300" y="544166"/>
                </a:lnTo>
                <a:lnTo>
                  <a:pt x="4315968" y="502919"/>
                </a:lnTo>
                <a:lnTo>
                  <a:pt x="4314300" y="461673"/>
                </a:lnTo>
                <a:lnTo>
                  <a:pt x="4309385" y="421345"/>
                </a:lnTo>
                <a:lnTo>
                  <a:pt x="4301351" y="382064"/>
                </a:lnTo>
                <a:lnTo>
                  <a:pt x="4290328" y="343960"/>
                </a:lnTo>
                <a:lnTo>
                  <a:pt x="4276445" y="307163"/>
                </a:lnTo>
                <a:lnTo>
                  <a:pt x="4259831" y="271801"/>
                </a:lnTo>
                <a:lnTo>
                  <a:pt x="4240617" y="238005"/>
                </a:lnTo>
                <a:lnTo>
                  <a:pt x="4218931" y="205904"/>
                </a:lnTo>
                <a:lnTo>
                  <a:pt x="4194904" y="175627"/>
                </a:lnTo>
                <a:lnTo>
                  <a:pt x="4168663" y="147304"/>
                </a:lnTo>
                <a:lnTo>
                  <a:pt x="4140340" y="121063"/>
                </a:lnTo>
                <a:lnTo>
                  <a:pt x="4110063" y="97036"/>
                </a:lnTo>
                <a:lnTo>
                  <a:pt x="4077962" y="75350"/>
                </a:lnTo>
                <a:lnTo>
                  <a:pt x="4044166" y="56136"/>
                </a:lnTo>
                <a:lnTo>
                  <a:pt x="4008804" y="39522"/>
                </a:lnTo>
                <a:lnTo>
                  <a:pt x="3972007" y="25639"/>
                </a:lnTo>
                <a:lnTo>
                  <a:pt x="3933903" y="14616"/>
                </a:lnTo>
                <a:lnTo>
                  <a:pt x="3894622" y="6582"/>
                </a:lnTo>
                <a:lnTo>
                  <a:pt x="3854294" y="1667"/>
                </a:lnTo>
                <a:lnTo>
                  <a:pt x="3813048" y="0"/>
                </a:lnTo>
                <a:close/>
              </a:path>
            </a:pathLst>
          </a:custGeom>
          <a:solidFill>
            <a:srgbClr val="F1F1F1"/>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43" name="object 38">
            <a:extLst>
              <a:ext uri="{FF2B5EF4-FFF2-40B4-BE49-F238E27FC236}">
                <a16:creationId xmlns:a16="http://schemas.microsoft.com/office/drawing/2014/main" id="{B8867571-6AB9-1BF5-82E2-D9F4B61128C7}"/>
              </a:ext>
            </a:extLst>
          </p:cNvPr>
          <p:cNvSpPr/>
          <p:nvPr/>
        </p:nvSpPr>
        <p:spPr>
          <a:xfrm>
            <a:off x="4479797" y="2459074"/>
            <a:ext cx="4316095" cy="1005840"/>
          </a:xfrm>
          <a:custGeom>
            <a:avLst/>
            <a:gdLst/>
            <a:ahLst/>
            <a:cxnLst/>
            <a:rect l="l" t="t" r="r" b="b"/>
            <a:pathLst>
              <a:path w="4316095" h="1005839">
                <a:moveTo>
                  <a:pt x="0" y="502919"/>
                </a:moveTo>
                <a:lnTo>
                  <a:pt x="1667" y="461673"/>
                </a:lnTo>
                <a:lnTo>
                  <a:pt x="6582" y="421345"/>
                </a:lnTo>
                <a:lnTo>
                  <a:pt x="14616" y="382064"/>
                </a:lnTo>
                <a:lnTo>
                  <a:pt x="25639" y="343960"/>
                </a:lnTo>
                <a:lnTo>
                  <a:pt x="39522" y="307163"/>
                </a:lnTo>
                <a:lnTo>
                  <a:pt x="56136" y="271801"/>
                </a:lnTo>
                <a:lnTo>
                  <a:pt x="75350" y="238005"/>
                </a:lnTo>
                <a:lnTo>
                  <a:pt x="97036" y="205904"/>
                </a:lnTo>
                <a:lnTo>
                  <a:pt x="121063" y="175627"/>
                </a:lnTo>
                <a:lnTo>
                  <a:pt x="147304" y="147304"/>
                </a:lnTo>
                <a:lnTo>
                  <a:pt x="175627" y="121063"/>
                </a:lnTo>
                <a:lnTo>
                  <a:pt x="205904" y="97036"/>
                </a:lnTo>
                <a:lnTo>
                  <a:pt x="238005" y="75350"/>
                </a:lnTo>
                <a:lnTo>
                  <a:pt x="271801" y="56136"/>
                </a:lnTo>
                <a:lnTo>
                  <a:pt x="307163" y="39522"/>
                </a:lnTo>
                <a:lnTo>
                  <a:pt x="343960" y="25639"/>
                </a:lnTo>
                <a:lnTo>
                  <a:pt x="382064" y="14616"/>
                </a:lnTo>
                <a:lnTo>
                  <a:pt x="421345" y="6582"/>
                </a:lnTo>
                <a:lnTo>
                  <a:pt x="461673" y="1667"/>
                </a:lnTo>
                <a:lnTo>
                  <a:pt x="502919" y="0"/>
                </a:lnTo>
                <a:lnTo>
                  <a:pt x="3813048" y="0"/>
                </a:lnTo>
                <a:lnTo>
                  <a:pt x="3854294" y="1667"/>
                </a:lnTo>
                <a:lnTo>
                  <a:pt x="3894622" y="6582"/>
                </a:lnTo>
                <a:lnTo>
                  <a:pt x="3933903" y="14616"/>
                </a:lnTo>
                <a:lnTo>
                  <a:pt x="3972007" y="25639"/>
                </a:lnTo>
                <a:lnTo>
                  <a:pt x="4008804" y="39522"/>
                </a:lnTo>
                <a:lnTo>
                  <a:pt x="4044166" y="56136"/>
                </a:lnTo>
                <a:lnTo>
                  <a:pt x="4077962" y="75350"/>
                </a:lnTo>
                <a:lnTo>
                  <a:pt x="4110063" y="97036"/>
                </a:lnTo>
                <a:lnTo>
                  <a:pt x="4140340" y="121063"/>
                </a:lnTo>
                <a:lnTo>
                  <a:pt x="4168663" y="147304"/>
                </a:lnTo>
                <a:lnTo>
                  <a:pt x="4194904" y="175627"/>
                </a:lnTo>
                <a:lnTo>
                  <a:pt x="4218931" y="205904"/>
                </a:lnTo>
                <a:lnTo>
                  <a:pt x="4240617" y="238005"/>
                </a:lnTo>
                <a:lnTo>
                  <a:pt x="4259831" y="271801"/>
                </a:lnTo>
                <a:lnTo>
                  <a:pt x="4276445" y="307163"/>
                </a:lnTo>
                <a:lnTo>
                  <a:pt x="4290328" y="343960"/>
                </a:lnTo>
                <a:lnTo>
                  <a:pt x="4301351" y="382064"/>
                </a:lnTo>
                <a:lnTo>
                  <a:pt x="4309385" y="421345"/>
                </a:lnTo>
                <a:lnTo>
                  <a:pt x="4314300" y="461673"/>
                </a:lnTo>
                <a:lnTo>
                  <a:pt x="4315968" y="502919"/>
                </a:lnTo>
                <a:lnTo>
                  <a:pt x="4314300" y="544166"/>
                </a:lnTo>
                <a:lnTo>
                  <a:pt x="4309385" y="584494"/>
                </a:lnTo>
                <a:lnTo>
                  <a:pt x="4301351" y="623775"/>
                </a:lnTo>
                <a:lnTo>
                  <a:pt x="4290328" y="661879"/>
                </a:lnTo>
                <a:lnTo>
                  <a:pt x="4276445" y="698676"/>
                </a:lnTo>
                <a:lnTo>
                  <a:pt x="4259831" y="734038"/>
                </a:lnTo>
                <a:lnTo>
                  <a:pt x="4240617" y="767834"/>
                </a:lnTo>
                <a:lnTo>
                  <a:pt x="4218931" y="799935"/>
                </a:lnTo>
                <a:lnTo>
                  <a:pt x="4194904" y="830212"/>
                </a:lnTo>
                <a:lnTo>
                  <a:pt x="4168663" y="858535"/>
                </a:lnTo>
                <a:lnTo>
                  <a:pt x="4140340" y="884776"/>
                </a:lnTo>
                <a:lnTo>
                  <a:pt x="4110063" y="908803"/>
                </a:lnTo>
                <a:lnTo>
                  <a:pt x="4077962" y="930489"/>
                </a:lnTo>
                <a:lnTo>
                  <a:pt x="4044166" y="949703"/>
                </a:lnTo>
                <a:lnTo>
                  <a:pt x="4008804" y="966317"/>
                </a:lnTo>
                <a:lnTo>
                  <a:pt x="3972007" y="980200"/>
                </a:lnTo>
                <a:lnTo>
                  <a:pt x="3933903" y="991223"/>
                </a:lnTo>
                <a:lnTo>
                  <a:pt x="3894622" y="999257"/>
                </a:lnTo>
                <a:lnTo>
                  <a:pt x="3854294" y="1004172"/>
                </a:lnTo>
                <a:lnTo>
                  <a:pt x="3813048" y="1005839"/>
                </a:lnTo>
                <a:lnTo>
                  <a:pt x="502919" y="1005839"/>
                </a:lnTo>
                <a:lnTo>
                  <a:pt x="461673" y="1004172"/>
                </a:lnTo>
                <a:lnTo>
                  <a:pt x="421345" y="999257"/>
                </a:lnTo>
                <a:lnTo>
                  <a:pt x="382064" y="991223"/>
                </a:lnTo>
                <a:lnTo>
                  <a:pt x="343960" y="980200"/>
                </a:lnTo>
                <a:lnTo>
                  <a:pt x="307163" y="966317"/>
                </a:lnTo>
                <a:lnTo>
                  <a:pt x="271801" y="949703"/>
                </a:lnTo>
                <a:lnTo>
                  <a:pt x="238005" y="930489"/>
                </a:lnTo>
                <a:lnTo>
                  <a:pt x="205904" y="908803"/>
                </a:lnTo>
                <a:lnTo>
                  <a:pt x="175627" y="884776"/>
                </a:lnTo>
                <a:lnTo>
                  <a:pt x="147304" y="858535"/>
                </a:lnTo>
                <a:lnTo>
                  <a:pt x="121063" y="830212"/>
                </a:lnTo>
                <a:lnTo>
                  <a:pt x="97036" y="799935"/>
                </a:lnTo>
                <a:lnTo>
                  <a:pt x="75350" y="767834"/>
                </a:lnTo>
                <a:lnTo>
                  <a:pt x="56136" y="734038"/>
                </a:lnTo>
                <a:lnTo>
                  <a:pt x="39522" y="698676"/>
                </a:lnTo>
                <a:lnTo>
                  <a:pt x="25639" y="661879"/>
                </a:lnTo>
                <a:lnTo>
                  <a:pt x="14616" y="623775"/>
                </a:lnTo>
                <a:lnTo>
                  <a:pt x="6582" y="584494"/>
                </a:lnTo>
                <a:lnTo>
                  <a:pt x="1667" y="544166"/>
                </a:lnTo>
                <a:lnTo>
                  <a:pt x="0" y="502919"/>
                </a:lnTo>
                <a:close/>
              </a:path>
            </a:pathLst>
          </a:custGeom>
          <a:ln w="19050">
            <a:solidFill>
              <a:srgbClr val="09616C"/>
            </a:solidFill>
            <a:prstDash val="lgDash"/>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44" name="object 39">
            <a:extLst>
              <a:ext uri="{FF2B5EF4-FFF2-40B4-BE49-F238E27FC236}">
                <a16:creationId xmlns:a16="http://schemas.microsoft.com/office/drawing/2014/main" id="{63A122AF-5166-5234-21F0-E4F774EAB226}"/>
              </a:ext>
            </a:extLst>
          </p:cNvPr>
          <p:cNvSpPr/>
          <p:nvPr/>
        </p:nvSpPr>
        <p:spPr>
          <a:xfrm>
            <a:off x="4590288" y="2569565"/>
            <a:ext cx="772795" cy="772795"/>
          </a:xfrm>
          <a:custGeom>
            <a:avLst/>
            <a:gdLst/>
            <a:ahLst/>
            <a:cxnLst/>
            <a:rect l="l" t="t" r="r" b="b"/>
            <a:pathLst>
              <a:path w="772795" h="772795">
                <a:moveTo>
                  <a:pt x="386334" y="0"/>
                </a:moveTo>
                <a:lnTo>
                  <a:pt x="323670" y="5056"/>
                </a:lnTo>
                <a:lnTo>
                  <a:pt x="264225" y="19696"/>
                </a:lnTo>
                <a:lnTo>
                  <a:pt x="208794" y="43123"/>
                </a:lnTo>
                <a:lnTo>
                  <a:pt x="158172" y="74541"/>
                </a:lnTo>
                <a:lnTo>
                  <a:pt x="113157" y="113157"/>
                </a:lnTo>
                <a:lnTo>
                  <a:pt x="74541" y="158172"/>
                </a:lnTo>
                <a:lnTo>
                  <a:pt x="43123" y="208794"/>
                </a:lnTo>
                <a:lnTo>
                  <a:pt x="19696" y="264225"/>
                </a:lnTo>
                <a:lnTo>
                  <a:pt x="5056" y="323670"/>
                </a:lnTo>
                <a:lnTo>
                  <a:pt x="0" y="386334"/>
                </a:lnTo>
                <a:lnTo>
                  <a:pt x="1280" y="418018"/>
                </a:lnTo>
                <a:lnTo>
                  <a:pt x="11228" y="479172"/>
                </a:lnTo>
                <a:lnTo>
                  <a:pt x="30360" y="536709"/>
                </a:lnTo>
                <a:lnTo>
                  <a:pt x="57883" y="589835"/>
                </a:lnTo>
                <a:lnTo>
                  <a:pt x="92999" y="637753"/>
                </a:lnTo>
                <a:lnTo>
                  <a:pt x="134914" y="679668"/>
                </a:lnTo>
                <a:lnTo>
                  <a:pt x="182832" y="714784"/>
                </a:lnTo>
                <a:lnTo>
                  <a:pt x="235958" y="742307"/>
                </a:lnTo>
                <a:lnTo>
                  <a:pt x="293495" y="761439"/>
                </a:lnTo>
                <a:lnTo>
                  <a:pt x="354649" y="771387"/>
                </a:lnTo>
                <a:lnTo>
                  <a:pt x="386334" y="772668"/>
                </a:lnTo>
                <a:lnTo>
                  <a:pt x="418018" y="771387"/>
                </a:lnTo>
                <a:lnTo>
                  <a:pt x="479172" y="761439"/>
                </a:lnTo>
                <a:lnTo>
                  <a:pt x="536709" y="742307"/>
                </a:lnTo>
                <a:lnTo>
                  <a:pt x="589835" y="714784"/>
                </a:lnTo>
                <a:lnTo>
                  <a:pt x="637753" y="679668"/>
                </a:lnTo>
                <a:lnTo>
                  <a:pt x="679668" y="637753"/>
                </a:lnTo>
                <a:lnTo>
                  <a:pt x="714784" y="589835"/>
                </a:lnTo>
                <a:lnTo>
                  <a:pt x="742307" y="536709"/>
                </a:lnTo>
                <a:lnTo>
                  <a:pt x="761439" y="479172"/>
                </a:lnTo>
                <a:lnTo>
                  <a:pt x="771387" y="418018"/>
                </a:lnTo>
                <a:lnTo>
                  <a:pt x="772667" y="386334"/>
                </a:lnTo>
                <a:lnTo>
                  <a:pt x="771387" y="354649"/>
                </a:lnTo>
                <a:lnTo>
                  <a:pt x="761439" y="293495"/>
                </a:lnTo>
                <a:lnTo>
                  <a:pt x="742307" y="235958"/>
                </a:lnTo>
                <a:lnTo>
                  <a:pt x="714784" y="182832"/>
                </a:lnTo>
                <a:lnTo>
                  <a:pt x="679668" y="134914"/>
                </a:lnTo>
                <a:lnTo>
                  <a:pt x="637753" y="92999"/>
                </a:lnTo>
                <a:lnTo>
                  <a:pt x="589835" y="57883"/>
                </a:lnTo>
                <a:lnTo>
                  <a:pt x="536709" y="30360"/>
                </a:lnTo>
                <a:lnTo>
                  <a:pt x="479172" y="11228"/>
                </a:lnTo>
                <a:lnTo>
                  <a:pt x="418018" y="1280"/>
                </a:lnTo>
                <a:lnTo>
                  <a:pt x="386334" y="0"/>
                </a:lnTo>
                <a:close/>
              </a:path>
            </a:pathLst>
          </a:custGeom>
          <a:solidFill>
            <a:srgbClr val="09616C"/>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45" name="object 41">
            <a:extLst>
              <a:ext uri="{FF2B5EF4-FFF2-40B4-BE49-F238E27FC236}">
                <a16:creationId xmlns:a16="http://schemas.microsoft.com/office/drawing/2014/main" id="{96D2C0A8-E4AC-7892-4935-7C21DA0DB5D9}"/>
              </a:ext>
            </a:extLst>
          </p:cNvPr>
          <p:cNvSpPr/>
          <p:nvPr/>
        </p:nvSpPr>
        <p:spPr>
          <a:xfrm>
            <a:off x="5698235" y="2569565"/>
            <a:ext cx="772795" cy="772795"/>
          </a:xfrm>
          <a:custGeom>
            <a:avLst/>
            <a:gdLst/>
            <a:ahLst/>
            <a:cxnLst/>
            <a:rect l="l" t="t" r="r" b="b"/>
            <a:pathLst>
              <a:path w="772795" h="772795">
                <a:moveTo>
                  <a:pt x="386334" y="0"/>
                </a:moveTo>
                <a:lnTo>
                  <a:pt x="323670" y="5056"/>
                </a:lnTo>
                <a:lnTo>
                  <a:pt x="264225" y="19696"/>
                </a:lnTo>
                <a:lnTo>
                  <a:pt x="208794" y="43123"/>
                </a:lnTo>
                <a:lnTo>
                  <a:pt x="158172" y="74541"/>
                </a:lnTo>
                <a:lnTo>
                  <a:pt x="113156" y="113157"/>
                </a:lnTo>
                <a:lnTo>
                  <a:pt x="74541" y="158172"/>
                </a:lnTo>
                <a:lnTo>
                  <a:pt x="43123" y="208794"/>
                </a:lnTo>
                <a:lnTo>
                  <a:pt x="19696" y="264225"/>
                </a:lnTo>
                <a:lnTo>
                  <a:pt x="5056" y="323670"/>
                </a:lnTo>
                <a:lnTo>
                  <a:pt x="0" y="386334"/>
                </a:lnTo>
                <a:lnTo>
                  <a:pt x="1280" y="418018"/>
                </a:lnTo>
                <a:lnTo>
                  <a:pt x="11228" y="479172"/>
                </a:lnTo>
                <a:lnTo>
                  <a:pt x="30360" y="536709"/>
                </a:lnTo>
                <a:lnTo>
                  <a:pt x="57883" y="589835"/>
                </a:lnTo>
                <a:lnTo>
                  <a:pt x="92999" y="637753"/>
                </a:lnTo>
                <a:lnTo>
                  <a:pt x="134914" y="679668"/>
                </a:lnTo>
                <a:lnTo>
                  <a:pt x="182832" y="714784"/>
                </a:lnTo>
                <a:lnTo>
                  <a:pt x="235958" y="742307"/>
                </a:lnTo>
                <a:lnTo>
                  <a:pt x="293495" y="761439"/>
                </a:lnTo>
                <a:lnTo>
                  <a:pt x="354649" y="771387"/>
                </a:lnTo>
                <a:lnTo>
                  <a:pt x="386334" y="772668"/>
                </a:lnTo>
                <a:lnTo>
                  <a:pt x="418018" y="771387"/>
                </a:lnTo>
                <a:lnTo>
                  <a:pt x="479172" y="761439"/>
                </a:lnTo>
                <a:lnTo>
                  <a:pt x="536709" y="742307"/>
                </a:lnTo>
                <a:lnTo>
                  <a:pt x="589835" y="714784"/>
                </a:lnTo>
                <a:lnTo>
                  <a:pt x="637753" y="679668"/>
                </a:lnTo>
                <a:lnTo>
                  <a:pt x="679668" y="637753"/>
                </a:lnTo>
                <a:lnTo>
                  <a:pt x="714784" y="589835"/>
                </a:lnTo>
                <a:lnTo>
                  <a:pt x="742307" y="536709"/>
                </a:lnTo>
                <a:lnTo>
                  <a:pt x="761439" y="479172"/>
                </a:lnTo>
                <a:lnTo>
                  <a:pt x="771387" y="418018"/>
                </a:lnTo>
                <a:lnTo>
                  <a:pt x="772667" y="386334"/>
                </a:lnTo>
                <a:lnTo>
                  <a:pt x="771387" y="354649"/>
                </a:lnTo>
                <a:lnTo>
                  <a:pt x="761439" y="293495"/>
                </a:lnTo>
                <a:lnTo>
                  <a:pt x="742307" y="235958"/>
                </a:lnTo>
                <a:lnTo>
                  <a:pt x="714784" y="182832"/>
                </a:lnTo>
                <a:lnTo>
                  <a:pt x="679668" y="134914"/>
                </a:lnTo>
                <a:lnTo>
                  <a:pt x="637753" y="92999"/>
                </a:lnTo>
                <a:lnTo>
                  <a:pt x="589835" y="57883"/>
                </a:lnTo>
                <a:lnTo>
                  <a:pt x="536709" y="30360"/>
                </a:lnTo>
                <a:lnTo>
                  <a:pt x="479172" y="11228"/>
                </a:lnTo>
                <a:lnTo>
                  <a:pt x="418018" y="1280"/>
                </a:lnTo>
                <a:lnTo>
                  <a:pt x="386334" y="0"/>
                </a:lnTo>
                <a:close/>
              </a:path>
            </a:pathLst>
          </a:custGeom>
          <a:solidFill>
            <a:srgbClr val="09616C"/>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46" name="object 43">
            <a:extLst>
              <a:ext uri="{FF2B5EF4-FFF2-40B4-BE49-F238E27FC236}">
                <a16:creationId xmlns:a16="http://schemas.microsoft.com/office/drawing/2014/main" id="{2DA8C4BA-24AA-DCF8-C194-BB56629459EB}"/>
              </a:ext>
            </a:extLst>
          </p:cNvPr>
          <p:cNvSpPr/>
          <p:nvPr/>
        </p:nvSpPr>
        <p:spPr>
          <a:xfrm>
            <a:off x="6813804" y="2569565"/>
            <a:ext cx="774700" cy="772795"/>
          </a:xfrm>
          <a:custGeom>
            <a:avLst/>
            <a:gdLst/>
            <a:ahLst/>
            <a:cxnLst/>
            <a:rect l="l" t="t" r="r" b="b"/>
            <a:pathLst>
              <a:path w="774700" h="772795">
                <a:moveTo>
                  <a:pt x="387096" y="0"/>
                </a:moveTo>
                <a:lnTo>
                  <a:pt x="324318" y="5056"/>
                </a:lnTo>
                <a:lnTo>
                  <a:pt x="264761" y="19696"/>
                </a:lnTo>
                <a:lnTo>
                  <a:pt x="209223" y="43123"/>
                </a:lnTo>
                <a:lnTo>
                  <a:pt x="158502" y="74541"/>
                </a:lnTo>
                <a:lnTo>
                  <a:pt x="113395" y="113157"/>
                </a:lnTo>
                <a:lnTo>
                  <a:pt x="74700" y="158172"/>
                </a:lnTo>
                <a:lnTo>
                  <a:pt x="43215" y="208794"/>
                </a:lnTo>
                <a:lnTo>
                  <a:pt x="19738" y="264225"/>
                </a:lnTo>
                <a:lnTo>
                  <a:pt x="5067" y="323670"/>
                </a:lnTo>
                <a:lnTo>
                  <a:pt x="0" y="386334"/>
                </a:lnTo>
                <a:lnTo>
                  <a:pt x="1283" y="418018"/>
                </a:lnTo>
                <a:lnTo>
                  <a:pt x="11252" y="479172"/>
                </a:lnTo>
                <a:lnTo>
                  <a:pt x="30426" y="536709"/>
                </a:lnTo>
                <a:lnTo>
                  <a:pt x="58006" y="589835"/>
                </a:lnTo>
                <a:lnTo>
                  <a:pt x="93196" y="637753"/>
                </a:lnTo>
                <a:lnTo>
                  <a:pt x="135196" y="679668"/>
                </a:lnTo>
                <a:lnTo>
                  <a:pt x="183210" y="714784"/>
                </a:lnTo>
                <a:lnTo>
                  <a:pt x="236440" y="742307"/>
                </a:lnTo>
                <a:lnTo>
                  <a:pt x="294087" y="761439"/>
                </a:lnTo>
                <a:lnTo>
                  <a:pt x="355354" y="771387"/>
                </a:lnTo>
                <a:lnTo>
                  <a:pt x="387096" y="772668"/>
                </a:lnTo>
                <a:lnTo>
                  <a:pt x="418837" y="771387"/>
                </a:lnTo>
                <a:lnTo>
                  <a:pt x="480104" y="761439"/>
                </a:lnTo>
                <a:lnTo>
                  <a:pt x="537751" y="742307"/>
                </a:lnTo>
                <a:lnTo>
                  <a:pt x="590981" y="714784"/>
                </a:lnTo>
                <a:lnTo>
                  <a:pt x="638995" y="679668"/>
                </a:lnTo>
                <a:lnTo>
                  <a:pt x="680995" y="637753"/>
                </a:lnTo>
                <a:lnTo>
                  <a:pt x="716185" y="589835"/>
                </a:lnTo>
                <a:lnTo>
                  <a:pt x="743765" y="536709"/>
                </a:lnTo>
                <a:lnTo>
                  <a:pt x="762939" y="479172"/>
                </a:lnTo>
                <a:lnTo>
                  <a:pt x="772908" y="418018"/>
                </a:lnTo>
                <a:lnTo>
                  <a:pt x="774192" y="386334"/>
                </a:lnTo>
                <a:lnTo>
                  <a:pt x="772908" y="354649"/>
                </a:lnTo>
                <a:lnTo>
                  <a:pt x="762939" y="293495"/>
                </a:lnTo>
                <a:lnTo>
                  <a:pt x="743765" y="235958"/>
                </a:lnTo>
                <a:lnTo>
                  <a:pt x="716185" y="182832"/>
                </a:lnTo>
                <a:lnTo>
                  <a:pt x="680995" y="134914"/>
                </a:lnTo>
                <a:lnTo>
                  <a:pt x="638995" y="92999"/>
                </a:lnTo>
                <a:lnTo>
                  <a:pt x="590981" y="57883"/>
                </a:lnTo>
                <a:lnTo>
                  <a:pt x="537751" y="30360"/>
                </a:lnTo>
                <a:lnTo>
                  <a:pt x="480104" y="11228"/>
                </a:lnTo>
                <a:lnTo>
                  <a:pt x="418837" y="1280"/>
                </a:lnTo>
                <a:lnTo>
                  <a:pt x="387096" y="0"/>
                </a:lnTo>
                <a:close/>
              </a:path>
            </a:pathLst>
          </a:custGeom>
          <a:solidFill>
            <a:srgbClr val="09616C"/>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47" name="object 44">
            <a:extLst>
              <a:ext uri="{FF2B5EF4-FFF2-40B4-BE49-F238E27FC236}">
                <a16:creationId xmlns:a16="http://schemas.microsoft.com/office/drawing/2014/main" id="{6FD19DE8-0987-EDF8-9EA6-4DF25C377F88}"/>
              </a:ext>
            </a:extLst>
          </p:cNvPr>
          <p:cNvSpPr txBox="1"/>
          <p:nvPr/>
        </p:nvSpPr>
        <p:spPr>
          <a:xfrm>
            <a:off x="5815054" y="2805531"/>
            <a:ext cx="541020" cy="246221"/>
          </a:xfrm>
          <a:prstGeom prst="rect">
            <a:avLst/>
          </a:prstGeom>
        </p:spPr>
        <p:txBody>
          <a:bodyPr vert="horz" wrap="square" lIns="0" tIns="0" rIns="0" bIns="0" rtlCol="0">
            <a:spAutoFit/>
          </a:bodyPr>
          <a:lstStyle/>
          <a:p>
            <a:pPr marL="74930" marR="5080" indent="-62865">
              <a:lnSpc>
                <a:spcPct val="100000"/>
              </a:lnSpc>
            </a:pPr>
            <a:r>
              <a:rPr lang="en-US" sz="800" b="1" spc="-5">
                <a:solidFill>
                  <a:srgbClr val="FFFFFF"/>
                </a:solidFill>
                <a:latin typeface="Arial" panose="020B0604020202020204" pitchFamily="34" charset="0"/>
                <a:cs typeface="Arial" panose="020B0604020202020204" pitchFamily="34" charset="0"/>
              </a:rPr>
              <a:t>Met</a:t>
            </a:r>
            <a:r>
              <a:rPr lang="en-US" sz="800" b="1">
                <a:solidFill>
                  <a:srgbClr val="FFFFFF"/>
                </a:solidFill>
                <a:latin typeface="Arial" panose="020B0604020202020204" pitchFamily="34" charset="0"/>
                <a:cs typeface="Arial" panose="020B0604020202020204" pitchFamily="34" charset="0"/>
              </a:rPr>
              <a:t>r</a:t>
            </a:r>
            <a:r>
              <a:rPr lang="en-US" sz="800" b="1" spc="-10">
                <a:solidFill>
                  <a:srgbClr val="FFFFFF"/>
                </a:solidFill>
                <a:latin typeface="Arial" panose="020B0604020202020204" pitchFamily="34" charset="0"/>
                <a:cs typeface="Arial" panose="020B0604020202020204" pitchFamily="34" charset="0"/>
              </a:rPr>
              <a:t>i</a:t>
            </a:r>
            <a:r>
              <a:rPr lang="en-US" sz="800" b="1" spc="-5">
                <a:solidFill>
                  <a:srgbClr val="FFFFFF"/>
                </a:solidFill>
                <a:latin typeface="Arial" panose="020B0604020202020204" pitchFamily="34" charset="0"/>
                <a:cs typeface="Arial" panose="020B0604020202020204" pitchFamily="34" charset="0"/>
              </a:rPr>
              <a:t>cs</a:t>
            </a:r>
            <a:r>
              <a:rPr lang="en-US" sz="800" b="1" spc="-15">
                <a:solidFill>
                  <a:srgbClr val="FFFFFF"/>
                </a:solidFill>
                <a:latin typeface="Arial" panose="020B0604020202020204" pitchFamily="34" charset="0"/>
                <a:cs typeface="Arial" panose="020B0604020202020204" pitchFamily="34" charset="0"/>
              </a:rPr>
              <a:t> </a:t>
            </a:r>
            <a:r>
              <a:rPr lang="en-US" sz="800" b="1" spc="-10">
                <a:solidFill>
                  <a:srgbClr val="FFFFFF"/>
                </a:solidFill>
                <a:latin typeface="Arial" panose="020B0604020202020204" pitchFamily="34" charset="0"/>
                <a:cs typeface="Arial" panose="020B0604020202020204" pitchFamily="34" charset="0"/>
              </a:rPr>
              <a:t>&amp;</a:t>
            </a:r>
            <a:r>
              <a:rPr lang="en-US" sz="800" b="1" spc="-5">
                <a:solidFill>
                  <a:srgbClr val="FFFFFF"/>
                </a:solidFill>
                <a:latin typeface="Arial" panose="020B0604020202020204" pitchFamily="34" charset="0"/>
                <a:cs typeface="Arial" panose="020B0604020202020204" pitchFamily="34" charset="0"/>
              </a:rPr>
              <a:t> </a:t>
            </a:r>
            <a:r>
              <a:rPr lang="en-US" sz="800" b="1" spc="-10">
                <a:solidFill>
                  <a:srgbClr val="FFFFFF"/>
                </a:solidFill>
                <a:latin typeface="Arial" panose="020B0604020202020204" pitchFamily="34" charset="0"/>
                <a:cs typeface="Arial" panose="020B0604020202020204" pitchFamily="34" charset="0"/>
              </a:rPr>
              <a:t>Ta</a:t>
            </a:r>
            <a:r>
              <a:rPr lang="en-US" sz="800" b="1" spc="-5">
                <a:solidFill>
                  <a:srgbClr val="FFFFFF"/>
                </a:solidFill>
                <a:latin typeface="Arial" panose="020B0604020202020204" pitchFamily="34" charset="0"/>
                <a:cs typeface="Arial" panose="020B0604020202020204" pitchFamily="34" charset="0"/>
              </a:rPr>
              <a:t>r</a:t>
            </a:r>
            <a:r>
              <a:rPr lang="en-US" sz="800" b="1" spc="-10">
                <a:solidFill>
                  <a:srgbClr val="FFFFFF"/>
                </a:solidFill>
                <a:latin typeface="Arial" panose="020B0604020202020204" pitchFamily="34" charset="0"/>
                <a:cs typeface="Arial" panose="020B0604020202020204" pitchFamily="34" charset="0"/>
              </a:rPr>
              <a:t>g</a:t>
            </a:r>
            <a:r>
              <a:rPr lang="en-US" sz="800" b="1" spc="-5">
                <a:solidFill>
                  <a:srgbClr val="FFFFFF"/>
                </a:solidFill>
                <a:latin typeface="Arial" panose="020B0604020202020204" pitchFamily="34" charset="0"/>
                <a:cs typeface="Arial" panose="020B0604020202020204" pitchFamily="34" charset="0"/>
              </a:rPr>
              <a:t>ets</a:t>
            </a:r>
            <a:endParaRPr lang="en-US" sz="800">
              <a:latin typeface="Arial" panose="020B0604020202020204" pitchFamily="34" charset="0"/>
              <a:cs typeface="Arial" panose="020B0604020202020204" pitchFamily="34" charset="0"/>
            </a:endParaRPr>
          </a:p>
        </p:txBody>
      </p:sp>
      <p:sp>
        <p:nvSpPr>
          <p:cNvPr id="48" name="object 45">
            <a:extLst>
              <a:ext uri="{FF2B5EF4-FFF2-40B4-BE49-F238E27FC236}">
                <a16:creationId xmlns:a16="http://schemas.microsoft.com/office/drawing/2014/main" id="{2230274E-ED64-8081-D6B9-8605BD142205}"/>
              </a:ext>
            </a:extLst>
          </p:cNvPr>
          <p:cNvSpPr/>
          <p:nvPr/>
        </p:nvSpPr>
        <p:spPr>
          <a:xfrm>
            <a:off x="7914131" y="2569565"/>
            <a:ext cx="772795" cy="772795"/>
          </a:xfrm>
          <a:custGeom>
            <a:avLst/>
            <a:gdLst/>
            <a:ahLst/>
            <a:cxnLst/>
            <a:rect l="l" t="t" r="r" b="b"/>
            <a:pathLst>
              <a:path w="772795" h="772795">
                <a:moveTo>
                  <a:pt x="386334" y="0"/>
                </a:moveTo>
                <a:lnTo>
                  <a:pt x="323670" y="5056"/>
                </a:lnTo>
                <a:lnTo>
                  <a:pt x="264225" y="19696"/>
                </a:lnTo>
                <a:lnTo>
                  <a:pt x="208794" y="43123"/>
                </a:lnTo>
                <a:lnTo>
                  <a:pt x="158172" y="74541"/>
                </a:lnTo>
                <a:lnTo>
                  <a:pt x="113156" y="113157"/>
                </a:lnTo>
                <a:lnTo>
                  <a:pt x="74541" y="158172"/>
                </a:lnTo>
                <a:lnTo>
                  <a:pt x="43123" y="208794"/>
                </a:lnTo>
                <a:lnTo>
                  <a:pt x="19696" y="264225"/>
                </a:lnTo>
                <a:lnTo>
                  <a:pt x="5056" y="323670"/>
                </a:lnTo>
                <a:lnTo>
                  <a:pt x="0" y="386334"/>
                </a:lnTo>
                <a:lnTo>
                  <a:pt x="1280" y="418018"/>
                </a:lnTo>
                <a:lnTo>
                  <a:pt x="11228" y="479172"/>
                </a:lnTo>
                <a:lnTo>
                  <a:pt x="30360" y="536709"/>
                </a:lnTo>
                <a:lnTo>
                  <a:pt x="57883" y="589835"/>
                </a:lnTo>
                <a:lnTo>
                  <a:pt x="92999" y="637753"/>
                </a:lnTo>
                <a:lnTo>
                  <a:pt x="134914" y="679668"/>
                </a:lnTo>
                <a:lnTo>
                  <a:pt x="182832" y="714784"/>
                </a:lnTo>
                <a:lnTo>
                  <a:pt x="235958" y="742307"/>
                </a:lnTo>
                <a:lnTo>
                  <a:pt x="293495" y="761439"/>
                </a:lnTo>
                <a:lnTo>
                  <a:pt x="354649" y="771387"/>
                </a:lnTo>
                <a:lnTo>
                  <a:pt x="386334" y="772668"/>
                </a:lnTo>
                <a:lnTo>
                  <a:pt x="418018" y="771387"/>
                </a:lnTo>
                <a:lnTo>
                  <a:pt x="479172" y="761439"/>
                </a:lnTo>
                <a:lnTo>
                  <a:pt x="536709" y="742307"/>
                </a:lnTo>
                <a:lnTo>
                  <a:pt x="589835" y="714784"/>
                </a:lnTo>
                <a:lnTo>
                  <a:pt x="637753" y="679668"/>
                </a:lnTo>
                <a:lnTo>
                  <a:pt x="679668" y="637753"/>
                </a:lnTo>
                <a:lnTo>
                  <a:pt x="714784" y="589835"/>
                </a:lnTo>
                <a:lnTo>
                  <a:pt x="742307" y="536709"/>
                </a:lnTo>
                <a:lnTo>
                  <a:pt x="761439" y="479172"/>
                </a:lnTo>
                <a:lnTo>
                  <a:pt x="771387" y="418018"/>
                </a:lnTo>
                <a:lnTo>
                  <a:pt x="772668" y="386334"/>
                </a:lnTo>
                <a:lnTo>
                  <a:pt x="771387" y="354649"/>
                </a:lnTo>
                <a:lnTo>
                  <a:pt x="761439" y="293495"/>
                </a:lnTo>
                <a:lnTo>
                  <a:pt x="742307" y="235958"/>
                </a:lnTo>
                <a:lnTo>
                  <a:pt x="714784" y="182832"/>
                </a:lnTo>
                <a:lnTo>
                  <a:pt x="679668" y="134914"/>
                </a:lnTo>
                <a:lnTo>
                  <a:pt x="637753" y="92999"/>
                </a:lnTo>
                <a:lnTo>
                  <a:pt x="589835" y="57883"/>
                </a:lnTo>
                <a:lnTo>
                  <a:pt x="536709" y="30360"/>
                </a:lnTo>
                <a:lnTo>
                  <a:pt x="479172" y="11228"/>
                </a:lnTo>
                <a:lnTo>
                  <a:pt x="418018" y="1280"/>
                </a:lnTo>
                <a:lnTo>
                  <a:pt x="386334" y="0"/>
                </a:lnTo>
                <a:close/>
              </a:path>
            </a:pathLst>
          </a:custGeom>
          <a:solidFill>
            <a:srgbClr val="09616C"/>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49" name="object 46">
            <a:extLst>
              <a:ext uri="{FF2B5EF4-FFF2-40B4-BE49-F238E27FC236}">
                <a16:creationId xmlns:a16="http://schemas.microsoft.com/office/drawing/2014/main" id="{20C0B89D-4F72-08A7-D6E5-6A0352A4F960}"/>
              </a:ext>
            </a:extLst>
          </p:cNvPr>
          <p:cNvSpPr txBox="1"/>
          <p:nvPr/>
        </p:nvSpPr>
        <p:spPr>
          <a:xfrm>
            <a:off x="7983413" y="2857214"/>
            <a:ext cx="645795" cy="123111"/>
          </a:xfrm>
          <a:prstGeom prst="rect">
            <a:avLst/>
          </a:prstGeom>
        </p:spPr>
        <p:txBody>
          <a:bodyPr vert="horz" wrap="square" lIns="0" tIns="0" rIns="0" bIns="0" rtlCol="0">
            <a:spAutoFit/>
          </a:bodyPr>
          <a:lstStyle/>
          <a:p>
            <a:pPr marR="5080" algn="ctr">
              <a:lnSpc>
                <a:spcPct val="100000"/>
              </a:lnSpc>
            </a:pPr>
            <a:r>
              <a:rPr lang="en-US" sz="800" b="1" spc="-10">
                <a:solidFill>
                  <a:srgbClr val="FFFFFF"/>
                </a:solidFill>
                <a:latin typeface="Arial" panose="020B0604020202020204" pitchFamily="34" charset="0"/>
                <a:cs typeface="Arial" panose="020B0604020202020204" pitchFamily="34" charset="0"/>
              </a:rPr>
              <a:t>Capability</a:t>
            </a:r>
            <a:endParaRPr lang="en-US" sz="800">
              <a:latin typeface="Arial" panose="020B0604020202020204" pitchFamily="34" charset="0"/>
              <a:cs typeface="Arial" panose="020B0604020202020204" pitchFamily="34" charset="0"/>
            </a:endParaRPr>
          </a:p>
        </p:txBody>
      </p:sp>
      <p:sp>
        <p:nvSpPr>
          <p:cNvPr id="50" name="object 47">
            <a:extLst>
              <a:ext uri="{FF2B5EF4-FFF2-40B4-BE49-F238E27FC236}">
                <a16:creationId xmlns:a16="http://schemas.microsoft.com/office/drawing/2014/main" id="{3E849209-FD8A-751E-BA70-12D85BD99C4F}"/>
              </a:ext>
            </a:extLst>
          </p:cNvPr>
          <p:cNvSpPr/>
          <p:nvPr/>
        </p:nvSpPr>
        <p:spPr>
          <a:xfrm>
            <a:off x="9338309" y="2172562"/>
            <a:ext cx="2214880" cy="1005840"/>
          </a:xfrm>
          <a:custGeom>
            <a:avLst/>
            <a:gdLst/>
            <a:ahLst/>
            <a:cxnLst/>
            <a:rect l="l" t="t" r="r" b="b"/>
            <a:pathLst>
              <a:path w="2214879" h="1005839">
                <a:moveTo>
                  <a:pt x="1711452" y="0"/>
                </a:moveTo>
                <a:lnTo>
                  <a:pt x="502920" y="0"/>
                </a:lnTo>
                <a:lnTo>
                  <a:pt x="461673" y="1667"/>
                </a:lnTo>
                <a:lnTo>
                  <a:pt x="421345" y="6582"/>
                </a:lnTo>
                <a:lnTo>
                  <a:pt x="382064" y="14616"/>
                </a:lnTo>
                <a:lnTo>
                  <a:pt x="343960" y="25639"/>
                </a:lnTo>
                <a:lnTo>
                  <a:pt x="307163" y="39522"/>
                </a:lnTo>
                <a:lnTo>
                  <a:pt x="271801" y="56136"/>
                </a:lnTo>
                <a:lnTo>
                  <a:pt x="238005" y="75350"/>
                </a:lnTo>
                <a:lnTo>
                  <a:pt x="205904" y="97036"/>
                </a:lnTo>
                <a:lnTo>
                  <a:pt x="175627" y="121063"/>
                </a:lnTo>
                <a:lnTo>
                  <a:pt x="147304" y="147304"/>
                </a:lnTo>
                <a:lnTo>
                  <a:pt x="121063" y="175627"/>
                </a:lnTo>
                <a:lnTo>
                  <a:pt x="97036" y="205904"/>
                </a:lnTo>
                <a:lnTo>
                  <a:pt x="75350" y="238005"/>
                </a:lnTo>
                <a:lnTo>
                  <a:pt x="56136" y="271801"/>
                </a:lnTo>
                <a:lnTo>
                  <a:pt x="39522" y="307163"/>
                </a:lnTo>
                <a:lnTo>
                  <a:pt x="25639" y="343960"/>
                </a:lnTo>
                <a:lnTo>
                  <a:pt x="14616" y="382064"/>
                </a:lnTo>
                <a:lnTo>
                  <a:pt x="6582" y="421345"/>
                </a:lnTo>
                <a:lnTo>
                  <a:pt x="1667" y="461673"/>
                </a:lnTo>
                <a:lnTo>
                  <a:pt x="0" y="502920"/>
                </a:lnTo>
                <a:lnTo>
                  <a:pt x="1667" y="544166"/>
                </a:lnTo>
                <a:lnTo>
                  <a:pt x="6582" y="584494"/>
                </a:lnTo>
                <a:lnTo>
                  <a:pt x="14616" y="623775"/>
                </a:lnTo>
                <a:lnTo>
                  <a:pt x="25639" y="661879"/>
                </a:lnTo>
                <a:lnTo>
                  <a:pt x="39522" y="698676"/>
                </a:lnTo>
                <a:lnTo>
                  <a:pt x="56136" y="734038"/>
                </a:lnTo>
                <a:lnTo>
                  <a:pt x="75350" y="767834"/>
                </a:lnTo>
                <a:lnTo>
                  <a:pt x="97036" y="799935"/>
                </a:lnTo>
                <a:lnTo>
                  <a:pt x="121063" y="830212"/>
                </a:lnTo>
                <a:lnTo>
                  <a:pt x="147304" y="858535"/>
                </a:lnTo>
                <a:lnTo>
                  <a:pt x="175627" y="884776"/>
                </a:lnTo>
                <a:lnTo>
                  <a:pt x="205904" y="908803"/>
                </a:lnTo>
                <a:lnTo>
                  <a:pt x="238005" y="930489"/>
                </a:lnTo>
                <a:lnTo>
                  <a:pt x="271801" y="949703"/>
                </a:lnTo>
                <a:lnTo>
                  <a:pt x="307163" y="966317"/>
                </a:lnTo>
                <a:lnTo>
                  <a:pt x="343960" y="980200"/>
                </a:lnTo>
                <a:lnTo>
                  <a:pt x="382064" y="991223"/>
                </a:lnTo>
                <a:lnTo>
                  <a:pt x="421345" y="999257"/>
                </a:lnTo>
                <a:lnTo>
                  <a:pt x="461673" y="1004172"/>
                </a:lnTo>
                <a:lnTo>
                  <a:pt x="502920" y="1005839"/>
                </a:lnTo>
                <a:lnTo>
                  <a:pt x="1711452" y="1005839"/>
                </a:lnTo>
                <a:lnTo>
                  <a:pt x="1752698" y="1004172"/>
                </a:lnTo>
                <a:lnTo>
                  <a:pt x="1793026" y="999257"/>
                </a:lnTo>
                <a:lnTo>
                  <a:pt x="1832307" y="991223"/>
                </a:lnTo>
                <a:lnTo>
                  <a:pt x="1870411" y="980200"/>
                </a:lnTo>
                <a:lnTo>
                  <a:pt x="1907208" y="966317"/>
                </a:lnTo>
                <a:lnTo>
                  <a:pt x="1942570" y="949703"/>
                </a:lnTo>
                <a:lnTo>
                  <a:pt x="1976366" y="930489"/>
                </a:lnTo>
                <a:lnTo>
                  <a:pt x="2008467" y="908803"/>
                </a:lnTo>
                <a:lnTo>
                  <a:pt x="2038744" y="884776"/>
                </a:lnTo>
                <a:lnTo>
                  <a:pt x="2067067" y="858535"/>
                </a:lnTo>
                <a:lnTo>
                  <a:pt x="2093308" y="830212"/>
                </a:lnTo>
                <a:lnTo>
                  <a:pt x="2117335" y="799935"/>
                </a:lnTo>
                <a:lnTo>
                  <a:pt x="2139021" y="767834"/>
                </a:lnTo>
                <a:lnTo>
                  <a:pt x="2158235" y="734038"/>
                </a:lnTo>
                <a:lnTo>
                  <a:pt x="2174849" y="698676"/>
                </a:lnTo>
                <a:lnTo>
                  <a:pt x="2188732" y="661879"/>
                </a:lnTo>
                <a:lnTo>
                  <a:pt x="2199755" y="623775"/>
                </a:lnTo>
                <a:lnTo>
                  <a:pt x="2207789" y="584494"/>
                </a:lnTo>
                <a:lnTo>
                  <a:pt x="2212704" y="544166"/>
                </a:lnTo>
                <a:lnTo>
                  <a:pt x="2214372" y="502920"/>
                </a:lnTo>
                <a:lnTo>
                  <a:pt x="2212704" y="461673"/>
                </a:lnTo>
                <a:lnTo>
                  <a:pt x="2207789" y="421345"/>
                </a:lnTo>
                <a:lnTo>
                  <a:pt x="2199755" y="382064"/>
                </a:lnTo>
                <a:lnTo>
                  <a:pt x="2188732" y="343960"/>
                </a:lnTo>
                <a:lnTo>
                  <a:pt x="2174849" y="307163"/>
                </a:lnTo>
                <a:lnTo>
                  <a:pt x="2158235" y="271801"/>
                </a:lnTo>
                <a:lnTo>
                  <a:pt x="2139021" y="238005"/>
                </a:lnTo>
                <a:lnTo>
                  <a:pt x="2117335" y="205904"/>
                </a:lnTo>
                <a:lnTo>
                  <a:pt x="2093308" y="175627"/>
                </a:lnTo>
                <a:lnTo>
                  <a:pt x="2067067" y="147304"/>
                </a:lnTo>
                <a:lnTo>
                  <a:pt x="2038744" y="121063"/>
                </a:lnTo>
                <a:lnTo>
                  <a:pt x="2008467" y="97036"/>
                </a:lnTo>
                <a:lnTo>
                  <a:pt x="1976366" y="75350"/>
                </a:lnTo>
                <a:lnTo>
                  <a:pt x="1942570" y="56136"/>
                </a:lnTo>
                <a:lnTo>
                  <a:pt x="1907208" y="39522"/>
                </a:lnTo>
                <a:lnTo>
                  <a:pt x="1870411" y="25639"/>
                </a:lnTo>
                <a:lnTo>
                  <a:pt x="1832307" y="14616"/>
                </a:lnTo>
                <a:lnTo>
                  <a:pt x="1793026" y="6582"/>
                </a:lnTo>
                <a:lnTo>
                  <a:pt x="1752698" y="1667"/>
                </a:lnTo>
                <a:lnTo>
                  <a:pt x="1711452" y="0"/>
                </a:lnTo>
                <a:close/>
              </a:path>
            </a:pathLst>
          </a:custGeom>
          <a:solidFill>
            <a:srgbClr val="F1F1F1"/>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51" name="object 48">
            <a:extLst>
              <a:ext uri="{FF2B5EF4-FFF2-40B4-BE49-F238E27FC236}">
                <a16:creationId xmlns:a16="http://schemas.microsoft.com/office/drawing/2014/main" id="{1D358DC1-54C8-E8FD-9857-CA9E98B54EB5}"/>
              </a:ext>
            </a:extLst>
          </p:cNvPr>
          <p:cNvSpPr/>
          <p:nvPr/>
        </p:nvSpPr>
        <p:spPr>
          <a:xfrm>
            <a:off x="9338309" y="2172562"/>
            <a:ext cx="2214880" cy="1005840"/>
          </a:xfrm>
          <a:custGeom>
            <a:avLst/>
            <a:gdLst/>
            <a:ahLst/>
            <a:cxnLst/>
            <a:rect l="l" t="t" r="r" b="b"/>
            <a:pathLst>
              <a:path w="2214879" h="1005839">
                <a:moveTo>
                  <a:pt x="0" y="502920"/>
                </a:moveTo>
                <a:lnTo>
                  <a:pt x="1667" y="461673"/>
                </a:lnTo>
                <a:lnTo>
                  <a:pt x="6582" y="421345"/>
                </a:lnTo>
                <a:lnTo>
                  <a:pt x="14616" y="382064"/>
                </a:lnTo>
                <a:lnTo>
                  <a:pt x="25639" y="343960"/>
                </a:lnTo>
                <a:lnTo>
                  <a:pt x="39522" y="307163"/>
                </a:lnTo>
                <a:lnTo>
                  <a:pt x="56136" y="271801"/>
                </a:lnTo>
                <a:lnTo>
                  <a:pt x="75350" y="238005"/>
                </a:lnTo>
                <a:lnTo>
                  <a:pt x="97036" y="205904"/>
                </a:lnTo>
                <a:lnTo>
                  <a:pt x="121063" y="175627"/>
                </a:lnTo>
                <a:lnTo>
                  <a:pt x="147304" y="147304"/>
                </a:lnTo>
                <a:lnTo>
                  <a:pt x="175627" y="121063"/>
                </a:lnTo>
                <a:lnTo>
                  <a:pt x="205904" y="97036"/>
                </a:lnTo>
                <a:lnTo>
                  <a:pt x="238005" y="75350"/>
                </a:lnTo>
                <a:lnTo>
                  <a:pt x="271801" y="56136"/>
                </a:lnTo>
                <a:lnTo>
                  <a:pt x="307163" y="39522"/>
                </a:lnTo>
                <a:lnTo>
                  <a:pt x="343960" y="25639"/>
                </a:lnTo>
                <a:lnTo>
                  <a:pt x="382064" y="14616"/>
                </a:lnTo>
                <a:lnTo>
                  <a:pt x="421345" y="6582"/>
                </a:lnTo>
                <a:lnTo>
                  <a:pt x="461673" y="1667"/>
                </a:lnTo>
                <a:lnTo>
                  <a:pt x="502920" y="0"/>
                </a:lnTo>
                <a:lnTo>
                  <a:pt x="1711452" y="0"/>
                </a:lnTo>
                <a:lnTo>
                  <a:pt x="1752698" y="1667"/>
                </a:lnTo>
                <a:lnTo>
                  <a:pt x="1793026" y="6582"/>
                </a:lnTo>
                <a:lnTo>
                  <a:pt x="1832307" y="14616"/>
                </a:lnTo>
                <a:lnTo>
                  <a:pt x="1870411" y="25639"/>
                </a:lnTo>
                <a:lnTo>
                  <a:pt x="1907208" y="39522"/>
                </a:lnTo>
                <a:lnTo>
                  <a:pt x="1942570" y="56136"/>
                </a:lnTo>
                <a:lnTo>
                  <a:pt x="1976366" y="75350"/>
                </a:lnTo>
                <a:lnTo>
                  <a:pt x="2008467" y="97036"/>
                </a:lnTo>
                <a:lnTo>
                  <a:pt x="2038744" y="121063"/>
                </a:lnTo>
                <a:lnTo>
                  <a:pt x="2067067" y="147304"/>
                </a:lnTo>
                <a:lnTo>
                  <a:pt x="2093308" y="175627"/>
                </a:lnTo>
                <a:lnTo>
                  <a:pt x="2117335" y="205904"/>
                </a:lnTo>
                <a:lnTo>
                  <a:pt x="2139021" y="238005"/>
                </a:lnTo>
                <a:lnTo>
                  <a:pt x="2158235" y="271801"/>
                </a:lnTo>
                <a:lnTo>
                  <a:pt x="2174849" y="307163"/>
                </a:lnTo>
                <a:lnTo>
                  <a:pt x="2188732" y="343960"/>
                </a:lnTo>
                <a:lnTo>
                  <a:pt x="2199755" y="382064"/>
                </a:lnTo>
                <a:lnTo>
                  <a:pt x="2207789" y="421345"/>
                </a:lnTo>
                <a:lnTo>
                  <a:pt x="2212704" y="461673"/>
                </a:lnTo>
                <a:lnTo>
                  <a:pt x="2214372" y="502920"/>
                </a:lnTo>
                <a:lnTo>
                  <a:pt x="2212704" y="544166"/>
                </a:lnTo>
                <a:lnTo>
                  <a:pt x="2207789" y="584494"/>
                </a:lnTo>
                <a:lnTo>
                  <a:pt x="2199755" y="623775"/>
                </a:lnTo>
                <a:lnTo>
                  <a:pt x="2188732" y="661879"/>
                </a:lnTo>
                <a:lnTo>
                  <a:pt x="2174849" y="698676"/>
                </a:lnTo>
                <a:lnTo>
                  <a:pt x="2158235" y="734038"/>
                </a:lnTo>
                <a:lnTo>
                  <a:pt x="2139021" y="767834"/>
                </a:lnTo>
                <a:lnTo>
                  <a:pt x="2117335" y="799935"/>
                </a:lnTo>
                <a:lnTo>
                  <a:pt x="2093308" y="830212"/>
                </a:lnTo>
                <a:lnTo>
                  <a:pt x="2067067" y="858535"/>
                </a:lnTo>
                <a:lnTo>
                  <a:pt x="2038744" y="884776"/>
                </a:lnTo>
                <a:lnTo>
                  <a:pt x="2008467" y="908803"/>
                </a:lnTo>
                <a:lnTo>
                  <a:pt x="1976366" y="930489"/>
                </a:lnTo>
                <a:lnTo>
                  <a:pt x="1942570" y="949703"/>
                </a:lnTo>
                <a:lnTo>
                  <a:pt x="1907208" y="966317"/>
                </a:lnTo>
                <a:lnTo>
                  <a:pt x="1870411" y="980200"/>
                </a:lnTo>
                <a:lnTo>
                  <a:pt x="1832307" y="991223"/>
                </a:lnTo>
                <a:lnTo>
                  <a:pt x="1793026" y="999257"/>
                </a:lnTo>
                <a:lnTo>
                  <a:pt x="1752698" y="1004172"/>
                </a:lnTo>
                <a:lnTo>
                  <a:pt x="1711452" y="1005839"/>
                </a:lnTo>
                <a:lnTo>
                  <a:pt x="502920" y="1005839"/>
                </a:lnTo>
                <a:lnTo>
                  <a:pt x="461673" y="1004172"/>
                </a:lnTo>
                <a:lnTo>
                  <a:pt x="421345" y="999257"/>
                </a:lnTo>
                <a:lnTo>
                  <a:pt x="382064" y="991223"/>
                </a:lnTo>
                <a:lnTo>
                  <a:pt x="343960" y="980200"/>
                </a:lnTo>
                <a:lnTo>
                  <a:pt x="307163" y="966317"/>
                </a:lnTo>
                <a:lnTo>
                  <a:pt x="271801" y="949703"/>
                </a:lnTo>
                <a:lnTo>
                  <a:pt x="238005" y="930489"/>
                </a:lnTo>
                <a:lnTo>
                  <a:pt x="205904" y="908803"/>
                </a:lnTo>
                <a:lnTo>
                  <a:pt x="175627" y="884776"/>
                </a:lnTo>
                <a:lnTo>
                  <a:pt x="147304" y="858535"/>
                </a:lnTo>
                <a:lnTo>
                  <a:pt x="121063" y="830212"/>
                </a:lnTo>
                <a:lnTo>
                  <a:pt x="97036" y="799935"/>
                </a:lnTo>
                <a:lnTo>
                  <a:pt x="75350" y="767834"/>
                </a:lnTo>
                <a:lnTo>
                  <a:pt x="56136" y="734038"/>
                </a:lnTo>
                <a:lnTo>
                  <a:pt x="39522" y="698676"/>
                </a:lnTo>
                <a:lnTo>
                  <a:pt x="25639" y="661879"/>
                </a:lnTo>
                <a:lnTo>
                  <a:pt x="14616" y="623775"/>
                </a:lnTo>
                <a:lnTo>
                  <a:pt x="6582" y="584494"/>
                </a:lnTo>
                <a:lnTo>
                  <a:pt x="1667" y="544166"/>
                </a:lnTo>
                <a:lnTo>
                  <a:pt x="0" y="502920"/>
                </a:lnTo>
                <a:close/>
              </a:path>
            </a:pathLst>
          </a:custGeom>
          <a:ln w="19050">
            <a:solidFill>
              <a:srgbClr val="0D8390"/>
            </a:solidFill>
            <a:prstDash val="lgDash"/>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52" name="object 49">
            <a:extLst>
              <a:ext uri="{FF2B5EF4-FFF2-40B4-BE49-F238E27FC236}">
                <a16:creationId xmlns:a16="http://schemas.microsoft.com/office/drawing/2014/main" id="{CAB340A3-13C8-F185-E6CA-E0FD1740C5E2}"/>
              </a:ext>
            </a:extLst>
          </p:cNvPr>
          <p:cNvSpPr>
            <a:spLocks noChangeAspect="1"/>
          </p:cNvSpPr>
          <p:nvPr/>
        </p:nvSpPr>
        <p:spPr>
          <a:xfrm>
            <a:off x="9461564" y="2259331"/>
            <a:ext cx="822960" cy="822960"/>
          </a:xfrm>
          <a:custGeom>
            <a:avLst/>
            <a:gdLst/>
            <a:ahLst/>
            <a:cxnLst/>
            <a:rect l="l" t="t" r="r" b="b"/>
            <a:pathLst>
              <a:path w="772795" h="772794">
                <a:moveTo>
                  <a:pt x="386334" y="0"/>
                </a:moveTo>
                <a:lnTo>
                  <a:pt x="323670" y="5056"/>
                </a:lnTo>
                <a:lnTo>
                  <a:pt x="264225" y="19696"/>
                </a:lnTo>
                <a:lnTo>
                  <a:pt x="208794" y="43123"/>
                </a:lnTo>
                <a:lnTo>
                  <a:pt x="158172" y="74541"/>
                </a:lnTo>
                <a:lnTo>
                  <a:pt x="113157" y="113157"/>
                </a:lnTo>
                <a:lnTo>
                  <a:pt x="74541" y="158172"/>
                </a:lnTo>
                <a:lnTo>
                  <a:pt x="43123" y="208794"/>
                </a:lnTo>
                <a:lnTo>
                  <a:pt x="19696" y="264225"/>
                </a:lnTo>
                <a:lnTo>
                  <a:pt x="5056" y="323670"/>
                </a:lnTo>
                <a:lnTo>
                  <a:pt x="0" y="386334"/>
                </a:lnTo>
                <a:lnTo>
                  <a:pt x="1280" y="418018"/>
                </a:lnTo>
                <a:lnTo>
                  <a:pt x="11228" y="479172"/>
                </a:lnTo>
                <a:lnTo>
                  <a:pt x="30360" y="536709"/>
                </a:lnTo>
                <a:lnTo>
                  <a:pt x="57883" y="589835"/>
                </a:lnTo>
                <a:lnTo>
                  <a:pt x="92999" y="637753"/>
                </a:lnTo>
                <a:lnTo>
                  <a:pt x="134914" y="679668"/>
                </a:lnTo>
                <a:lnTo>
                  <a:pt x="182832" y="714784"/>
                </a:lnTo>
                <a:lnTo>
                  <a:pt x="235958" y="742307"/>
                </a:lnTo>
                <a:lnTo>
                  <a:pt x="293495" y="761439"/>
                </a:lnTo>
                <a:lnTo>
                  <a:pt x="354649" y="771387"/>
                </a:lnTo>
                <a:lnTo>
                  <a:pt x="386334" y="772667"/>
                </a:lnTo>
                <a:lnTo>
                  <a:pt x="418018" y="771387"/>
                </a:lnTo>
                <a:lnTo>
                  <a:pt x="479172" y="761439"/>
                </a:lnTo>
                <a:lnTo>
                  <a:pt x="536709" y="742307"/>
                </a:lnTo>
                <a:lnTo>
                  <a:pt x="589835" y="714784"/>
                </a:lnTo>
                <a:lnTo>
                  <a:pt x="637753" y="679668"/>
                </a:lnTo>
                <a:lnTo>
                  <a:pt x="679668" y="637753"/>
                </a:lnTo>
                <a:lnTo>
                  <a:pt x="714784" y="589835"/>
                </a:lnTo>
                <a:lnTo>
                  <a:pt x="742307" y="536709"/>
                </a:lnTo>
                <a:lnTo>
                  <a:pt x="761439" y="479172"/>
                </a:lnTo>
                <a:lnTo>
                  <a:pt x="771387" y="418018"/>
                </a:lnTo>
                <a:lnTo>
                  <a:pt x="772668" y="386334"/>
                </a:lnTo>
                <a:lnTo>
                  <a:pt x="771387" y="354649"/>
                </a:lnTo>
                <a:lnTo>
                  <a:pt x="761439" y="293495"/>
                </a:lnTo>
                <a:lnTo>
                  <a:pt x="742307" y="235958"/>
                </a:lnTo>
                <a:lnTo>
                  <a:pt x="714784" y="182832"/>
                </a:lnTo>
                <a:lnTo>
                  <a:pt x="679668" y="134914"/>
                </a:lnTo>
                <a:lnTo>
                  <a:pt x="637753" y="92999"/>
                </a:lnTo>
                <a:lnTo>
                  <a:pt x="589835" y="57883"/>
                </a:lnTo>
                <a:lnTo>
                  <a:pt x="536709" y="30360"/>
                </a:lnTo>
                <a:lnTo>
                  <a:pt x="479172" y="11228"/>
                </a:lnTo>
                <a:lnTo>
                  <a:pt x="418018" y="1280"/>
                </a:lnTo>
                <a:lnTo>
                  <a:pt x="386334" y="0"/>
                </a:lnTo>
                <a:close/>
              </a:path>
            </a:pathLst>
          </a:custGeom>
          <a:solidFill>
            <a:srgbClr val="0D8390"/>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53" name="object 50">
            <a:extLst>
              <a:ext uri="{FF2B5EF4-FFF2-40B4-BE49-F238E27FC236}">
                <a16:creationId xmlns:a16="http://schemas.microsoft.com/office/drawing/2014/main" id="{93355C8B-7ABE-E986-511D-7431F843E603}"/>
              </a:ext>
            </a:extLst>
          </p:cNvPr>
          <p:cNvSpPr txBox="1"/>
          <p:nvPr/>
        </p:nvSpPr>
        <p:spPr>
          <a:xfrm>
            <a:off x="9497088" y="2435131"/>
            <a:ext cx="731520" cy="369332"/>
          </a:xfrm>
          <a:prstGeom prst="rect">
            <a:avLst/>
          </a:prstGeom>
        </p:spPr>
        <p:txBody>
          <a:bodyPr vert="horz" wrap="square" lIns="0" tIns="0" rIns="0" bIns="0" rtlCol="0">
            <a:spAutoFit/>
          </a:bodyPr>
          <a:lstStyle/>
          <a:p>
            <a:pPr marL="22860" algn="ctr">
              <a:lnSpc>
                <a:spcPct val="100000"/>
              </a:lnSpc>
            </a:pPr>
            <a:r>
              <a:rPr lang="en-US" sz="800" b="1" spc="-15">
                <a:solidFill>
                  <a:srgbClr val="FFFFFF"/>
                </a:solidFill>
                <a:latin typeface="Arial" panose="020B0604020202020204" pitchFamily="34" charset="0"/>
                <a:cs typeface="Arial" panose="020B0604020202020204" pitchFamily="34" charset="0"/>
              </a:rPr>
              <a:t>G</a:t>
            </a:r>
            <a:r>
              <a:rPr lang="en-US" sz="800" b="1" spc="-5">
                <a:solidFill>
                  <a:srgbClr val="FFFFFF"/>
                </a:solidFill>
                <a:latin typeface="Arial" panose="020B0604020202020204" pitchFamily="34" charset="0"/>
                <a:cs typeface="Arial" panose="020B0604020202020204" pitchFamily="34" charset="0"/>
              </a:rPr>
              <a:t>o</a:t>
            </a:r>
            <a:r>
              <a:rPr lang="en-US" sz="800" b="1" spc="-10">
                <a:solidFill>
                  <a:srgbClr val="FFFFFF"/>
                </a:solidFill>
                <a:latin typeface="Arial" panose="020B0604020202020204" pitchFamily="34" charset="0"/>
                <a:cs typeface="Arial" panose="020B0604020202020204" pitchFamily="34" charset="0"/>
              </a:rPr>
              <a:t>v</a:t>
            </a:r>
            <a:r>
              <a:rPr lang="en-US" sz="800" b="1" spc="-5">
                <a:solidFill>
                  <a:srgbClr val="FFFFFF"/>
                </a:solidFill>
                <a:latin typeface="Arial" panose="020B0604020202020204" pitchFamily="34" charset="0"/>
                <a:cs typeface="Arial" panose="020B0604020202020204" pitchFamily="34" charset="0"/>
              </a:rPr>
              <a:t>ernance</a:t>
            </a:r>
            <a:endParaRPr lang="en-US" sz="800">
              <a:latin typeface="Arial" panose="020B0604020202020204" pitchFamily="34" charset="0"/>
              <a:cs typeface="Arial" panose="020B0604020202020204" pitchFamily="34" charset="0"/>
            </a:endParaRPr>
          </a:p>
          <a:p>
            <a:pPr marL="12700" algn="ctr">
              <a:lnSpc>
                <a:spcPct val="100000"/>
              </a:lnSpc>
            </a:pPr>
            <a:r>
              <a:rPr lang="en-US" sz="800" b="1" spc="-10">
                <a:solidFill>
                  <a:srgbClr val="FFFFFF"/>
                </a:solidFill>
                <a:latin typeface="Arial" panose="020B0604020202020204" pitchFamily="34" charset="0"/>
                <a:cs typeface="Arial" panose="020B0604020202020204" pitchFamily="34" charset="0"/>
              </a:rPr>
              <a:t>&amp; </a:t>
            </a:r>
            <a:r>
              <a:rPr lang="en-US" sz="800" b="1" spc="-15">
                <a:solidFill>
                  <a:srgbClr val="FFFFFF"/>
                </a:solidFill>
                <a:latin typeface="Arial" panose="020B0604020202020204" pitchFamily="34" charset="0"/>
                <a:cs typeface="Arial" panose="020B0604020202020204" pitchFamily="34" charset="0"/>
              </a:rPr>
              <a:t>Risk Management</a:t>
            </a:r>
            <a:endParaRPr lang="en-US" sz="800">
              <a:latin typeface="Arial" panose="020B0604020202020204" pitchFamily="34" charset="0"/>
              <a:cs typeface="Arial" panose="020B0604020202020204" pitchFamily="34" charset="0"/>
            </a:endParaRPr>
          </a:p>
        </p:txBody>
      </p:sp>
      <p:sp>
        <p:nvSpPr>
          <p:cNvPr id="54" name="object 51">
            <a:extLst>
              <a:ext uri="{FF2B5EF4-FFF2-40B4-BE49-F238E27FC236}">
                <a16:creationId xmlns:a16="http://schemas.microsoft.com/office/drawing/2014/main" id="{A083BC1E-A0F6-B2B5-D4CB-007F80850641}"/>
              </a:ext>
            </a:extLst>
          </p:cNvPr>
          <p:cNvSpPr>
            <a:spLocks noChangeAspect="1"/>
          </p:cNvSpPr>
          <p:nvPr/>
        </p:nvSpPr>
        <p:spPr>
          <a:xfrm>
            <a:off x="10636361" y="2259330"/>
            <a:ext cx="822960" cy="822960"/>
          </a:xfrm>
          <a:custGeom>
            <a:avLst/>
            <a:gdLst/>
            <a:ahLst/>
            <a:cxnLst/>
            <a:rect l="l" t="t" r="r" b="b"/>
            <a:pathLst>
              <a:path w="772795" h="772794">
                <a:moveTo>
                  <a:pt x="386334" y="0"/>
                </a:moveTo>
                <a:lnTo>
                  <a:pt x="323670" y="5056"/>
                </a:lnTo>
                <a:lnTo>
                  <a:pt x="264225" y="19696"/>
                </a:lnTo>
                <a:lnTo>
                  <a:pt x="208794" y="43123"/>
                </a:lnTo>
                <a:lnTo>
                  <a:pt x="158172" y="74541"/>
                </a:lnTo>
                <a:lnTo>
                  <a:pt x="113156" y="113157"/>
                </a:lnTo>
                <a:lnTo>
                  <a:pt x="74541" y="158172"/>
                </a:lnTo>
                <a:lnTo>
                  <a:pt x="43123" y="208794"/>
                </a:lnTo>
                <a:lnTo>
                  <a:pt x="19696" y="264225"/>
                </a:lnTo>
                <a:lnTo>
                  <a:pt x="5056" y="323670"/>
                </a:lnTo>
                <a:lnTo>
                  <a:pt x="0" y="386334"/>
                </a:lnTo>
                <a:lnTo>
                  <a:pt x="1280" y="418018"/>
                </a:lnTo>
                <a:lnTo>
                  <a:pt x="11228" y="479172"/>
                </a:lnTo>
                <a:lnTo>
                  <a:pt x="30360" y="536709"/>
                </a:lnTo>
                <a:lnTo>
                  <a:pt x="57883" y="589835"/>
                </a:lnTo>
                <a:lnTo>
                  <a:pt x="92999" y="637753"/>
                </a:lnTo>
                <a:lnTo>
                  <a:pt x="134914" y="679668"/>
                </a:lnTo>
                <a:lnTo>
                  <a:pt x="182832" y="714784"/>
                </a:lnTo>
                <a:lnTo>
                  <a:pt x="235958" y="742307"/>
                </a:lnTo>
                <a:lnTo>
                  <a:pt x="293495" y="761439"/>
                </a:lnTo>
                <a:lnTo>
                  <a:pt x="354649" y="771387"/>
                </a:lnTo>
                <a:lnTo>
                  <a:pt x="386334" y="772667"/>
                </a:lnTo>
                <a:lnTo>
                  <a:pt x="418018" y="771387"/>
                </a:lnTo>
                <a:lnTo>
                  <a:pt x="479172" y="761439"/>
                </a:lnTo>
                <a:lnTo>
                  <a:pt x="536709" y="742307"/>
                </a:lnTo>
                <a:lnTo>
                  <a:pt x="589835" y="714784"/>
                </a:lnTo>
                <a:lnTo>
                  <a:pt x="637753" y="679668"/>
                </a:lnTo>
                <a:lnTo>
                  <a:pt x="679668" y="637753"/>
                </a:lnTo>
                <a:lnTo>
                  <a:pt x="714784" y="589835"/>
                </a:lnTo>
                <a:lnTo>
                  <a:pt x="742307" y="536709"/>
                </a:lnTo>
                <a:lnTo>
                  <a:pt x="761439" y="479172"/>
                </a:lnTo>
                <a:lnTo>
                  <a:pt x="771387" y="418018"/>
                </a:lnTo>
                <a:lnTo>
                  <a:pt x="772668" y="386334"/>
                </a:lnTo>
                <a:lnTo>
                  <a:pt x="771387" y="354649"/>
                </a:lnTo>
                <a:lnTo>
                  <a:pt x="761439" y="293495"/>
                </a:lnTo>
                <a:lnTo>
                  <a:pt x="742307" y="235958"/>
                </a:lnTo>
                <a:lnTo>
                  <a:pt x="714784" y="182832"/>
                </a:lnTo>
                <a:lnTo>
                  <a:pt x="679668" y="134914"/>
                </a:lnTo>
                <a:lnTo>
                  <a:pt x="637753" y="92999"/>
                </a:lnTo>
                <a:lnTo>
                  <a:pt x="589835" y="57883"/>
                </a:lnTo>
                <a:lnTo>
                  <a:pt x="536709" y="30360"/>
                </a:lnTo>
                <a:lnTo>
                  <a:pt x="479172" y="11228"/>
                </a:lnTo>
                <a:lnTo>
                  <a:pt x="418018" y="1280"/>
                </a:lnTo>
                <a:lnTo>
                  <a:pt x="386334" y="0"/>
                </a:lnTo>
                <a:close/>
              </a:path>
            </a:pathLst>
          </a:custGeom>
          <a:solidFill>
            <a:srgbClr val="0D8390"/>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55" name="object 52">
            <a:extLst>
              <a:ext uri="{FF2B5EF4-FFF2-40B4-BE49-F238E27FC236}">
                <a16:creationId xmlns:a16="http://schemas.microsoft.com/office/drawing/2014/main" id="{2B273496-6813-D538-1BF5-61D76010E80F}"/>
              </a:ext>
            </a:extLst>
          </p:cNvPr>
          <p:cNvSpPr txBox="1"/>
          <p:nvPr/>
        </p:nvSpPr>
        <p:spPr>
          <a:xfrm>
            <a:off x="10649194" y="2483201"/>
            <a:ext cx="822960" cy="369332"/>
          </a:xfrm>
          <a:prstGeom prst="rect">
            <a:avLst/>
          </a:prstGeom>
        </p:spPr>
        <p:txBody>
          <a:bodyPr vert="horz" wrap="square" lIns="0" tIns="0" rIns="0" bIns="0" rtlCol="0">
            <a:spAutoFit/>
          </a:bodyPr>
          <a:lstStyle/>
          <a:p>
            <a:pPr algn="ctr">
              <a:lnSpc>
                <a:spcPct val="100000"/>
              </a:lnSpc>
            </a:pPr>
            <a:r>
              <a:rPr lang="en-US" sz="800" b="1" spc="-10">
                <a:solidFill>
                  <a:srgbClr val="FFFFFF"/>
                </a:solidFill>
                <a:latin typeface="Arial" panose="020B0604020202020204" pitchFamily="34" charset="0"/>
                <a:cs typeface="Arial" panose="020B0604020202020204" pitchFamily="34" charset="0"/>
              </a:rPr>
              <a:t>Measurement, Reporting &amp; Assurance</a:t>
            </a:r>
          </a:p>
        </p:txBody>
      </p:sp>
      <p:sp>
        <p:nvSpPr>
          <p:cNvPr id="56" name="object 53">
            <a:extLst>
              <a:ext uri="{FF2B5EF4-FFF2-40B4-BE49-F238E27FC236}">
                <a16:creationId xmlns:a16="http://schemas.microsoft.com/office/drawing/2014/main" id="{5F72A5C5-DAE0-186E-2FFB-F9DAAA365DA2}"/>
              </a:ext>
            </a:extLst>
          </p:cNvPr>
          <p:cNvSpPr txBox="1"/>
          <p:nvPr/>
        </p:nvSpPr>
        <p:spPr>
          <a:xfrm>
            <a:off x="640486" y="4068546"/>
            <a:ext cx="1026160" cy="692497"/>
          </a:xfrm>
          <a:prstGeom prst="rect">
            <a:avLst/>
          </a:prstGeom>
        </p:spPr>
        <p:txBody>
          <a:bodyPr vert="horz" wrap="square" lIns="0" tIns="0" rIns="0" bIns="0" rtlCol="0">
            <a:spAutoFit/>
          </a:bodyPr>
          <a:lstStyle/>
          <a:p>
            <a:pPr marL="12700" marR="5080" indent="635" algn="ctr">
              <a:lnSpc>
                <a:spcPct val="100000"/>
              </a:lnSpc>
            </a:pPr>
            <a:r>
              <a:rPr lang="en-US" sz="900" spc="-10">
                <a:latin typeface="Arial" panose="020B0604020202020204" pitchFamily="34" charset="0"/>
                <a:cs typeface="Arial" panose="020B0604020202020204" pitchFamily="34" charset="0"/>
              </a:rPr>
              <a:t>U</a:t>
            </a:r>
            <a:r>
              <a:rPr lang="en-US" sz="900" spc="-15">
                <a:latin typeface="Arial" panose="020B0604020202020204" pitchFamily="34" charset="0"/>
                <a:cs typeface="Arial" panose="020B0604020202020204" pitchFamily="34" charset="0"/>
              </a:rPr>
              <a:t>n</a:t>
            </a:r>
            <a:r>
              <a:rPr lang="en-US" sz="900" spc="-5">
                <a:latin typeface="Arial" panose="020B0604020202020204" pitchFamily="34" charset="0"/>
                <a:cs typeface="Arial" panose="020B0604020202020204" pitchFamily="34" charset="0"/>
              </a:rPr>
              <a:t>d</a:t>
            </a:r>
            <a:r>
              <a:rPr lang="en-US" sz="900" spc="-10">
                <a:latin typeface="Arial" panose="020B0604020202020204" pitchFamily="34" charset="0"/>
                <a:cs typeface="Arial" panose="020B0604020202020204" pitchFamily="34" charset="0"/>
              </a:rPr>
              <a:t>e</a:t>
            </a:r>
            <a:r>
              <a:rPr lang="en-US" sz="900" spc="-5">
                <a:latin typeface="Arial" panose="020B0604020202020204" pitchFamily="34" charset="0"/>
                <a:cs typeface="Arial" panose="020B0604020202020204" pitchFamily="34" charset="0"/>
              </a:rPr>
              <a:t>r</a:t>
            </a:r>
            <a:r>
              <a:rPr lang="en-US" sz="900" spc="-15">
                <a:latin typeface="Arial" panose="020B0604020202020204" pitchFamily="34" charset="0"/>
                <a:cs typeface="Arial" panose="020B0604020202020204" pitchFamily="34" charset="0"/>
              </a:rPr>
              <a:t>s</a:t>
            </a:r>
            <a:r>
              <a:rPr lang="en-US" sz="900">
                <a:latin typeface="Arial" panose="020B0604020202020204" pitchFamily="34" charset="0"/>
                <a:cs typeface="Arial" panose="020B0604020202020204" pitchFamily="34" charset="0"/>
              </a:rPr>
              <a:t>ta</a:t>
            </a:r>
            <a:r>
              <a:rPr lang="en-US" sz="900" spc="-10">
                <a:latin typeface="Arial" panose="020B0604020202020204" pitchFamily="34" charset="0"/>
                <a:cs typeface="Arial" panose="020B0604020202020204" pitchFamily="34" charset="0"/>
              </a:rPr>
              <a:t>n</a:t>
            </a:r>
            <a:r>
              <a:rPr lang="en-US" sz="900">
                <a:latin typeface="Arial" panose="020B0604020202020204" pitchFamily="34" charset="0"/>
                <a:cs typeface="Arial" panose="020B0604020202020204" pitchFamily="34" charset="0"/>
              </a:rPr>
              <a:t>d</a:t>
            </a:r>
            <a:r>
              <a:rPr lang="en-US" sz="900" spc="15">
                <a:latin typeface="Arial" panose="020B0604020202020204" pitchFamily="34" charset="0"/>
                <a:cs typeface="Arial" panose="020B0604020202020204" pitchFamily="34" charset="0"/>
              </a:rPr>
              <a:t> </a:t>
            </a:r>
            <a:r>
              <a:rPr lang="en-US" sz="900">
                <a:latin typeface="Arial" panose="020B0604020202020204" pitchFamily="34" charset="0"/>
                <a:cs typeface="Arial" panose="020B0604020202020204" pitchFamily="34" charset="0"/>
              </a:rPr>
              <a:t>your</a:t>
            </a:r>
            <a:r>
              <a:rPr lang="en-US" sz="900" spc="-5">
                <a:latin typeface="Arial" panose="020B0604020202020204" pitchFamily="34" charset="0"/>
                <a:cs typeface="Arial" panose="020B0604020202020204" pitchFamily="34" charset="0"/>
              </a:rPr>
              <a:t> </a:t>
            </a:r>
            <a:r>
              <a:rPr lang="en-US" sz="900" b="1" spc="-10">
                <a:latin typeface="Arial" panose="020B0604020202020204" pitchFamily="34" charset="0"/>
                <a:cs typeface="Arial" panose="020B0604020202020204" pitchFamily="34" charset="0"/>
              </a:rPr>
              <a:t>bu</a:t>
            </a:r>
            <a:r>
              <a:rPr lang="en-US" sz="900" b="1" spc="-5">
                <a:latin typeface="Arial" panose="020B0604020202020204" pitchFamily="34" charset="0"/>
                <a:cs typeface="Arial" panose="020B0604020202020204" pitchFamily="34" charset="0"/>
              </a:rPr>
              <a:t>s</a:t>
            </a:r>
            <a:r>
              <a:rPr lang="en-US" sz="900" b="1" spc="-10">
                <a:latin typeface="Arial" panose="020B0604020202020204" pitchFamily="34" charset="0"/>
                <a:cs typeface="Arial" panose="020B0604020202020204" pitchFamily="34" charset="0"/>
              </a:rPr>
              <a:t>in</a:t>
            </a:r>
            <a:r>
              <a:rPr lang="en-US" sz="900" b="1">
                <a:latin typeface="Arial" panose="020B0604020202020204" pitchFamily="34" charset="0"/>
                <a:cs typeface="Arial" panose="020B0604020202020204" pitchFamily="34" charset="0"/>
              </a:rPr>
              <a:t>e</a:t>
            </a:r>
            <a:r>
              <a:rPr lang="en-US" sz="900" b="1" spc="-5">
                <a:latin typeface="Arial" panose="020B0604020202020204" pitchFamily="34" charset="0"/>
                <a:cs typeface="Arial" panose="020B0604020202020204" pitchFamily="34" charset="0"/>
              </a:rPr>
              <a:t>ss</a:t>
            </a:r>
            <a:r>
              <a:rPr lang="en-US" sz="900" b="1" spc="25">
                <a:latin typeface="Arial" panose="020B0604020202020204" pitchFamily="34" charset="0"/>
                <a:cs typeface="Arial" panose="020B0604020202020204" pitchFamily="34" charset="0"/>
              </a:rPr>
              <a:t> </a:t>
            </a:r>
            <a:r>
              <a:rPr lang="en-US" sz="900" b="1" spc="-5">
                <a:latin typeface="Arial" panose="020B0604020202020204" pitchFamily="34" charset="0"/>
                <a:cs typeface="Arial" panose="020B0604020202020204" pitchFamily="34" charset="0"/>
              </a:rPr>
              <a:t>mo</a:t>
            </a:r>
            <a:r>
              <a:rPr lang="en-US" sz="900" b="1" spc="-10">
                <a:latin typeface="Arial" panose="020B0604020202020204" pitchFamily="34" charset="0"/>
                <a:cs typeface="Arial" panose="020B0604020202020204" pitchFamily="34" charset="0"/>
              </a:rPr>
              <a:t>d</a:t>
            </a:r>
            <a:r>
              <a:rPr lang="en-US" sz="900" b="1">
                <a:latin typeface="Arial" panose="020B0604020202020204" pitchFamily="34" charset="0"/>
                <a:cs typeface="Arial" panose="020B0604020202020204" pitchFamily="34" charset="0"/>
              </a:rPr>
              <a:t>e</a:t>
            </a:r>
            <a:r>
              <a:rPr lang="en-US" sz="900" b="1" spc="-5">
                <a:latin typeface="Arial" panose="020B0604020202020204" pitchFamily="34" charset="0"/>
                <a:cs typeface="Arial" panose="020B0604020202020204" pitchFamily="34" charset="0"/>
              </a:rPr>
              <a:t>l</a:t>
            </a:r>
            <a:r>
              <a:rPr lang="en-US" sz="900" b="1" spc="20">
                <a:latin typeface="Arial" panose="020B0604020202020204" pitchFamily="34" charset="0"/>
                <a:cs typeface="Arial" panose="020B0604020202020204" pitchFamily="34" charset="0"/>
              </a:rPr>
              <a:t> </a:t>
            </a:r>
            <a:r>
              <a:rPr lang="en-US" sz="900">
                <a:latin typeface="Arial" panose="020B0604020202020204" pitchFamily="34" charset="0"/>
                <a:cs typeface="Arial" panose="020B0604020202020204" pitchFamily="34" charset="0"/>
              </a:rPr>
              <a:t>a</a:t>
            </a:r>
            <a:r>
              <a:rPr lang="en-US" sz="900" spc="-5">
                <a:latin typeface="Arial" panose="020B0604020202020204" pitchFamily="34" charset="0"/>
                <a:cs typeface="Arial" panose="020B0604020202020204" pitchFamily="34" charset="0"/>
              </a:rPr>
              <a:t>n</a:t>
            </a:r>
            <a:r>
              <a:rPr lang="en-US" sz="900">
                <a:latin typeface="Arial" panose="020B0604020202020204" pitchFamily="34" charset="0"/>
                <a:cs typeface="Arial" panose="020B0604020202020204" pitchFamily="34" charset="0"/>
              </a:rPr>
              <a:t>d </a:t>
            </a:r>
            <a:r>
              <a:rPr lang="en-US" sz="900" spc="-5">
                <a:latin typeface="Arial" panose="020B0604020202020204" pitchFamily="34" charset="0"/>
                <a:cs typeface="Arial" panose="020B0604020202020204" pitchFamily="34" charset="0"/>
              </a:rPr>
              <a:t>cur</a:t>
            </a:r>
            <a:r>
              <a:rPr lang="en-US" sz="900" spc="-10">
                <a:latin typeface="Arial" panose="020B0604020202020204" pitchFamily="34" charset="0"/>
                <a:cs typeface="Arial" panose="020B0604020202020204" pitchFamily="34" charset="0"/>
              </a:rPr>
              <a:t>re</a:t>
            </a:r>
            <a:r>
              <a:rPr lang="en-US" sz="900" spc="-5">
                <a:latin typeface="Arial" panose="020B0604020202020204" pitchFamily="34" charset="0"/>
                <a:cs typeface="Arial" panose="020B0604020202020204" pitchFamily="34" charset="0"/>
              </a:rPr>
              <a:t>nt</a:t>
            </a:r>
            <a:r>
              <a:rPr lang="en-US" sz="900" spc="10">
                <a:latin typeface="Arial" panose="020B0604020202020204" pitchFamily="34" charset="0"/>
                <a:cs typeface="Arial" panose="020B0604020202020204" pitchFamily="34" charset="0"/>
              </a:rPr>
              <a:t> </a:t>
            </a:r>
            <a:r>
              <a:rPr lang="en-US" sz="900" b="1" spc="-5">
                <a:latin typeface="Arial" panose="020B0604020202020204" pitchFamily="34" charset="0"/>
                <a:cs typeface="Arial" panose="020B0604020202020204" pitchFamily="34" charset="0"/>
              </a:rPr>
              <a:t>susta</a:t>
            </a:r>
            <a:r>
              <a:rPr lang="en-US" sz="900" b="1" spc="-15">
                <a:latin typeface="Arial" panose="020B0604020202020204" pitchFamily="34" charset="0"/>
                <a:cs typeface="Arial" panose="020B0604020202020204" pitchFamily="34" charset="0"/>
              </a:rPr>
              <a:t>i</a:t>
            </a:r>
            <a:r>
              <a:rPr lang="en-US" sz="900" b="1" spc="-10">
                <a:latin typeface="Arial" panose="020B0604020202020204" pitchFamily="34" charset="0"/>
                <a:cs typeface="Arial" panose="020B0604020202020204" pitchFamily="34" charset="0"/>
              </a:rPr>
              <a:t>n</a:t>
            </a:r>
            <a:r>
              <a:rPr lang="en-US" sz="900" b="1" spc="-5">
                <a:latin typeface="Arial" panose="020B0604020202020204" pitchFamily="34" charset="0"/>
                <a:cs typeface="Arial" panose="020B0604020202020204" pitchFamily="34" charset="0"/>
              </a:rPr>
              <a:t>a</a:t>
            </a:r>
            <a:r>
              <a:rPr lang="en-US" sz="900" b="1" spc="-10">
                <a:latin typeface="Arial" panose="020B0604020202020204" pitchFamily="34" charset="0"/>
                <a:cs typeface="Arial" panose="020B0604020202020204" pitchFamily="34" charset="0"/>
              </a:rPr>
              <a:t>bi</a:t>
            </a:r>
            <a:r>
              <a:rPr lang="en-US" sz="900" b="1">
                <a:latin typeface="Arial" panose="020B0604020202020204" pitchFamily="34" charset="0"/>
                <a:cs typeface="Arial" panose="020B0604020202020204" pitchFamily="34" charset="0"/>
              </a:rPr>
              <a:t>l</a:t>
            </a:r>
            <a:r>
              <a:rPr lang="en-US" sz="900" b="1" spc="-10">
                <a:latin typeface="Arial" panose="020B0604020202020204" pitchFamily="34" charset="0"/>
                <a:cs typeface="Arial" panose="020B0604020202020204" pitchFamily="34" charset="0"/>
              </a:rPr>
              <a:t>i</a:t>
            </a:r>
            <a:r>
              <a:rPr lang="en-US" sz="900" b="1" spc="-5">
                <a:latin typeface="Arial" panose="020B0604020202020204" pitchFamily="34" charset="0"/>
                <a:cs typeface="Arial" panose="020B0604020202020204" pitchFamily="34" charset="0"/>
              </a:rPr>
              <a:t>ty </a:t>
            </a:r>
            <a:r>
              <a:rPr lang="en-US" sz="900" b="1" spc="-10">
                <a:latin typeface="Arial" panose="020B0604020202020204" pitchFamily="34" charset="0"/>
                <a:cs typeface="Arial" panose="020B0604020202020204" pitchFamily="34" charset="0"/>
              </a:rPr>
              <a:t>matu</a:t>
            </a:r>
            <a:r>
              <a:rPr lang="en-US" sz="900" b="1">
                <a:latin typeface="Arial" panose="020B0604020202020204" pitchFamily="34" charset="0"/>
                <a:cs typeface="Arial" panose="020B0604020202020204" pitchFamily="34" charset="0"/>
              </a:rPr>
              <a:t>r</a:t>
            </a:r>
            <a:r>
              <a:rPr lang="en-US" sz="900" b="1" spc="-10">
                <a:latin typeface="Arial" panose="020B0604020202020204" pitchFamily="34" charset="0"/>
                <a:cs typeface="Arial" panose="020B0604020202020204" pitchFamily="34" charset="0"/>
              </a:rPr>
              <a:t>i</a:t>
            </a:r>
            <a:r>
              <a:rPr lang="en-US" sz="900" b="1" spc="-5">
                <a:latin typeface="Arial" panose="020B0604020202020204" pitchFamily="34" charset="0"/>
                <a:cs typeface="Arial" panose="020B0604020202020204" pitchFamily="34" charset="0"/>
              </a:rPr>
              <a:t>ty</a:t>
            </a:r>
            <a:endParaRPr lang="en-US" sz="900">
              <a:latin typeface="Arial" panose="020B0604020202020204" pitchFamily="34" charset="0"/>
              <a:cs typeface="Arial" panose="020B0604020202020204" pitchFamily="34" charset="0"/>
            </a:endParaRPr>
          </a:p>
        </p:txBody>
      </p:sp>
      <p:sp>
        <p:nvSpPr>
          <p:cNvPr id="57" name="object 54">
            <a:extLst>
              <a:ext uri="{FF2B5EF4-FFF2-40B4-BE49-F238E27FC236}">
                <a16:creationId xmlns:a16="http://schemas.microsoft.com/office/drawing/2014/main" id="{729E7938-3CDC-9F5A-F6F6-BBA4ABAD95D1}"/>
              </a:ext>
            </a:extLst>
          </p:cNvPr>
          <p:cNvSpPr txBox="1"/>
          <p:nvPr/>
        </p:nvSpPr>
        <p:spPr>
          <a:xfrm>
            <a:off x="1750567" y="4068546"/>
            <a:ext cx="1103884" cy="553998"/>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Segoe UI Historic" panose="020B0502040204020203" pitchFamily="34" charset="0"/>
                <a:cs typeface="Arial" panose="020B0604020202020204" pitchFamily="34" charset="0"/>
              </a:rPr>
              <a:t>Model and </a:t>
            </a:r>
            <a:r>
              <a:rPr kumimoji="0" lang="en-US" sz="900" b="1" i="0" u="none" strike="noStrike" kern="1200" cap="none" spc="0" normalizeH="0" baseline="0" noProof="0">
                <a:ln>
                  <a:noFill/>
                </a:ln>
                <a:solidFill>
                  <a:srgbClr val="000000"/>
                </a:solidFill>
                <a:effectLst/>
                <a:uLnTx/>
                <a:uFillTx/>
                <a:latin typeface="Arial" panose="020B0604020202020204" pitchFamily="34" charset="0"/>
                <a:ea typeface="Segoe UI Historic" panose="020B0502040204020203" pitchFamily="34" charset="0"/>
                <a:cs typeface="Arial" panose="020B0604020202020204" pitchFamily="34" charset="0"/>
              </a:rPr>
              <a:t>quantify</a:t>
            </a: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Segoe UI Historic" panose="020B0502040204020203" pitchFamily="34" charset="0"/>
                <a:cs typeface="Arial" panose="020B0604020202020204" pitchFamily="34" charset="0"/>
              </a:rPr>
              <a:t> ESG impacts </a:t>
            </a:r>
            <a:r>
              <a:rPr kumimoji="0" lang="en-AU" sz="900" b="0" i="0" u="none" strike="noStrike" kern="1200" cap="none" spc="0" normalizeH="0" baseline="0" noProof="0">
                <a:ln>
                  <a:noFill/>
                </a:ln>
                <a:solidFill>
                  <a:srgbClr val="000000"/>
                </a:solidFill>
                <a:effectLst/>
                <a:uLnTx/>
                <a:uFillTx/>
                <a:latin typeface="Arial" panose="020B0604020202020204" pitchFamily="34" charset="0"/>
                <a:ea typeface="Segoe UI Historic" panose="020B0502040204020203" pitchFamily="34" charset="0"/>
                <a:cs typeface="Arial" panose="020B0604020202020204" pitchFamily="34" charset="0"/>
              </a:rPr>
              <a:t>under divergent, plausible futures</a:t>
            </a:r>
            <a:endParaRPr kumimoji="0" lang="en-US" sz="900" b="0" i="0" u="none" strike="noStrike" kern="1200" cap="none" spc="0" normalizeH="0" baseline="0" noProof="0">
              <a:ln>
                <a:noFill/>
              </a:ln>
              <a:solidFill>
                <a:srgbClr val="000000"/>
              </a:solidFill>
              <a:effectLst/>
              <a:uLnTx/>
              <a:uFillTx/>
              <a:latin typeface="Arial" panose="020B0604020202020204" pitchFamily="34" charset="0"/>
              <a:ea typeface="Segoe UI Historic" panose="020B0502040204020203" pitchFamily="34" charset="0"/>
              <a:cs typeface="Arial" panose="020B0604020202020204" pitchFamily="34" charset="0"/>
            </a:endParaRPr>
          </a:p>
        </p:txBody>
      </p:sp>
      <p:sp>
        <p:nvSpPr>
          <p:cNvPr id="58" name="object 56">
            <a:extLst>
              <a:ext uri="{FF2B5EF4-FFF2-40B4-BE49-F238E27FC236}">
                <a16:creationId xmlns:a16="http://schemas.microsoft.com/office/drawing/2014/main" id="{22C392EE-750E-3E57-AFCA-87230E7E2B1B}"/>
              </a:ext>
            </a:extLst>
          </p:cNvPr>
          <p:cNvSpPr txBox="1"/>
          <p:nvPr/>
        </p:nvSpPr>
        <p:spPr>
          <a:xfrm>
            <a:off x="2929889" y="4121269"/>
            <a:ext cx="1103883" cy="553998"/>
          </a:xfrm>
          <a:prstGeom prst="rect">
            <a:avLst/>
          </a:prstGeom>
        </p:spPr>
        <p:txBody>
          <a:bodyPr vert="horz" wrap="square" lIns="0" tIns="0" rIns="0" bIns="0" rtlCol="0">
            <a:spAutoFit/>
          </a:bodyPr>
          <a:lstStyle/>
          <a:p>
            <a:pPr marL="12700" marR="5080" indent="635" algn="ctr">
              <a:lnSpc>
                <a:spcPct val="100000"/>
              </a:lnSpc>
            </a:pPr>
            <a:r>
              <a:rPr lang="en-US" sz="900" spc="-5" dirty="0">
                <a:latin typeface="Arial" panose="020B0604020202020204" pitchFamily="34" charset="0"/>
                <a:cs typeface="Arial" panose="020B0604020202020204" pitchFamily="34" charset="0"/>
              </a:rPr>
              <a:t> </a:t>
            </a:r>
            <a:r>
              <a:rPr lang="en-US" sz="900" b="1" spc="-5" dirty="0">
                <a:latin typeface="Arial" panose="020B0604020202020204" pitchFamily="34" charset="0"/>
                <a:cs typeface="Arial" panose="020B0604020202020204" pitchFamily="34" charset="0"/>
              </a:rPr>
              <a:t>Map stakeholders </a:t>
            </a:r>
            <a:r>
              <a:rPr lang="en-US" sz="900" spc="-5" dirty="0">
                <a:latin typeface="Arial" panose="020B0604020202020204" pitchFamily="34" charset="0"/>
                <a:cs typeface="Arial" panose="020B0604020202020204" pitchFamily="34" charset="0"/>
              </a:rPr>
              <a:t>and d</a:t>
            </a:r>
            <a:r>
              <a:rPr lang="en-US" sz="900" spc="-10"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t</a:t>
            </a:r>
            <a:r>
              <a:rPr lang="en-US" sz="900" spc="-10" dirty="0">
                <a:latin typeface="Arial" panose="020B0604020202020204" pitchFamily="34" charset="0"/>
                <a:cs typeface="Arial" panose="020B0604020202020204" pitchFamily="34" charset="0"/>
              </a:rPr>
              <a:t>ermi</a:t>
            </a:r>
            <a:r>
              <a:rPr lang="en-US" sz="900" spc="-5" dirty="0">
                <a:latin typeface="Arial" panose="020B0604020202020204" pitchFamily="34" charset="0"/>
                <a:cs typeface="Arial" panose="020B0604020202020204" pitchFamily="34" charset="0"/>
              </a:rPr>
              <a:t>ne</a:t>
            </a:r>
            <a:r>
              <a:rPr lang="en-US" sz="900" spc="3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a:t>
            </a:r>
            <a:r>
              <a:rPr lang="en-US" sz="900" spc="-10" dirty="0">
                <a:latin typeface="Arial" panose="020B0604020202020204" pitchFamily="34" charset="0"/>
                <a:cs typeface="Arial" panose="020B0604020202020204" pitchFamily="34" charset="0"/>
              </a:rPr>
              <a:t>h</a:t>
            </a:r>
            <a:r>
              <a:rPr lang="en-US" sz="900" spc="-5" dirty="0">
                <a:latin typeface="Arial" panose="020B0604020202020204" pitchFamily="34" charset="0"/>
                <a:cs typeface="Arial" panose="020B0604020202020204" pitchFamily="34" charset="0"/>
              </a:rPr>
              <a:t>e </a:t>
            </a:r>
            <a:r>
              <a:rPr lang="en-US" sz="900" b="1" spc="-5" dirty="0">
                <a:latin typeface="Arial" panose="020B0604020202020204" pitchFamily="34" charset="0"/>
                <a:cs typeface="Arial" panose="020B0604020202020204" pitchFamily="34" charset="0"/>
              </a:rPr>
              <a:t>susta</a:t>
            </a:r>
            <a:r>
              <a:rPr lang="en-US" sz="900" b="1" spc="-15" dirty="0">
                <a:latin typeface="Arial" panose="020B0604020202020204" pitchFamily="34" charset="0"/>
                <a:cs typeface="Arial" panose="020B0604020202020204" pitchFamily="34" charset="0"/>
              </a:rPr>
              <a:t>i</a:t>
            </a:r>
            <a:r>
              <a:rPr lang="en-US" sz="900" b="1" spc="-10" dirty="0">
                <a:latin typeface="Arial" panose="020B0604020202020204" pitchFamily="34" charset="0"/>
                <a:cs typeface="Arial" panose="020B0604020202020204" pitchFamily="34" charset="0"/>
              </a:rPr>
              <a:t>n</a:t>
            </a:r>
            <a:r>
              <a:rPr lang="en-US" sz="900" b="1" spc="-5" dirty="0">
                <a:latin typeface="Arial" panose="020B0604020202020204" pitchFamily="34" charset="0"/>
                <a:cs typeface="Arial" panose="020B0604020202020204" pitchFamily="34" charset="0"/>
              </a:rPr>
              <a:t>a</a:t>
            </a:r>
            <a:r>
              <a:rPr lang="en-US" sz="900" b="1" spc="-10" dirty="0">
                <a:latin typeface="Arial" panose="020B0604020202020204" pitchFamily="34" charset="0"/>
                <a:cs typeface="Arial" panose="020B0604020202020204" pitchFamily="34" charset="0"/>
              </a:rPr>
              <a:t>b</a:t>
            </a:r>
            <a:r>
              <a:rPr lang="en-US" sz="900" b="1" dirty="0">
                <a:latin typeface="Arial" panose="020B0604020202020204" pitchFamily="34" charset="0"/>
                <a:cs typeface="Arial" panose="020B0604020202020204" pitchFamily="34" charset="0"/>
              </a:rPr>
              <a:t>i</a:t>
            </a:r>
            <a:r>
              <a:rPr lang="en-US" sz="900" b="1" spc="-10" dirty="0">
                <a:latin typeface="Arial" panose="020B0604020202020204" pitchFamily="34" charset="0"/>
                <a:cs typeface="Arial" panose="020B0604020202020204" pitchFamily="34" charset="0"/>
              </a:rPr>
              <a:t>li</a:t>
            </a:r>
            <a:r>
              <a:rPr lang="en-US" sz="900" b="1" spc="-5" dirty="0">
                <a:latin typeface="Arial" panose="020B0604020202020204" pitchFamily="34" charset="0"/>
                <a:cs typeface="Arial" panose="020B0604020202020204" pitchFamily="34" charset="0"/>
              </a:rPr>
              <a:t>ty</a:t>
            </a:r>
            <a:r>
              <a:rPr lang="en-US" sz="900" b="1" spc="50" dirty="0">
                <a:latin typeface="Arial" panose="020B0604020202020204" pitchFamily="34" charset="0"/>
                <a:cs typeface="Arial" panose="020B0604020202020204" pitchFamily="34" charset="0"/>
              </a:rPr>
              <a:t> </a:t>
            </a:r>
            <a:r>
              <a:rPr lang="en-US" sz="900" b="1" spc="-10" dirty="0">
                <a:latin typeface="Arial" panose="020B0604020202020204" pitchFamily="34" charset="0"/>
                <a:cs typeface="Arial" panose="020B0604020202020204" pitchFamily="34" charset="0"/>
              </a:rPr>
              <a:t>i</a:t>
            </a:r>
            <a:r>
              <a:rPr lang="en-US" sz="900" b="1" spc="-5" dirty="0">
                <a:latin typeface="Arial" panose="020B0604020202020204" pitchFamily="34" charset="0"/>
                <a:cs typeface="Arial" panose="020B0604020202020204" pitchFamily="34" charset="0"/>
              </a:rPr>
              <a:t>ssues t</a:t>
            </a:r>
            <a:r>
              <a:rPr lang="en-US" sz="900" b="1" spc="-10" dirty="0">
                <a:latin typeface="Arial" panose="020B0604020202020204" pitchFamily="34" charset="0"/>
                <a:cs typeface="Arial" panose="020B0604020202020204" pitchFamily="34" charset="0"/>
              </a:rPr>
              <a:t>h</a:t>
            </a:r>
            <a:r>
              <a:rPr lang="en-US" sz="900" b="1" spc="-5" dirty="0">
                <a:latin typeface="Arial" panose="020B0604020202020204" pitchFamily="34" charset="0"/>
                <a:cs typeface="Arial" panose="020B0604020202020204" pitchFamily="34" charset="0"/>
              </a:rPr>
              <a:t>at</a:t>
            </a:r>
            <a:r>
              <a:rPr lang="en-US" sz="900" b="1" spc="10" dirty="0">
                <a:latin typeface="Arial" panose="020B0604020202020204" pitchFamily="34" charset="0"/>
                <a:cs typeface="Arial" panose="020B0604020202020204" pitchFamily="34" charset="0"/>
              </a:rPr>
              <a:t> </a:t>
            </a:r>
            <a:r>
              <a:rPr lang="en-US" sz="900" b="1" spc="-5" dirty="0">
                <a:latin typeface="Arial" panose="020B0604020202020204" pitchFamily="34" charset="0"/>
                <a:cs typeface="Arial" panose="020B0604020202020204" pitchFamily="34" charset="0"/>
              </a:rPr>
              <a:t>matter</a:t>
            </a:r>
            <a:endParaRPr lang="en-US" sz="900" dirty="0">
              <a:latin typeface="Arial" panose="020B0604020202020204" pitchFamily="34" charset="0"/>
              <a:cs typeface="Arial" panose="020B0604020202020204" pitchFamily="34" charset="0"/>
            </a:endParaRPr>
          </a:p>
        </p:txBody>
      </p:sp>
      <p:sp>
        <p:nvSpPr>
          <p:cNvPr id="59" name="object 57">
            <a:extLst>
              <a:ext uri="{FF2B5EF4-FFF2-40B4-BE49-F238E27FC236}">
                <a16:creationId xmlns:a16="http://schemas.microsoft.com/office/drawing/2014/main" id="{C4EE1E02-4100-CACD-4FAA-9345A68C6CC7}"/>
              </a:ext>
            </a:extLst>
          </p:cNvPr>
          <p:cNvSpPr txBox="1"/>
          <p:nvPr/>
        </p:nvSpPr>
        <p:spPr>
          <a:xfrm>
            <a:off x="4465701" y="3743679"/>
            <a:ext cx="1042035" cy="692497"/>
          </a:xfrm>
          <a:prstGeom prst="rect">
            <a:avLst/>
          </a:prstGeom>
        </p:spPr>
        <p:txBody>
          <a:bodyPr vert="horz" wrap="square" lIns="0" tIns="0" rIns="0" bIns="0" rtlCol="0">
            <a:spAutoFit/>
          </a:bodyPr>
          <a:lstStyle/>
          <a:p>
            <a:pPr marL="12065" marR="5080" indent="2540" algn="ctr">
              <a:lnSpc>
                <a:spcPct val="100000"/>
              </a:lnSpc>
            </a:pPr>
            <a:r>
              <a:rPr lang="en-US" sz="900" dirty="0">
                <a:latin typeface="Arial" panose="020B0604020202020204" pitchFamily="34" charset="0"/>
                <a:cs typeface="Arial" panose="020B0604020202020204" pitchFamily="34" charset="0"/>
              </a:rPr>
              <a:t>N</a:t>
            </a:r>
            <a:r>
              <a:rPr lang="en-US" sz="900" b="1" spc="-5" dirty="0">
                <a:latin typeface="Arial" panose="020B0604020202020204" pitchFamily="34" charset="0"/>
                <a:cs typeface="Arial" panose="020B0604020202020204" pitchFamily="34" charset="0"/>
              </a:rPr>
              <a:t>a</a:t>
            </a:r>
            <a:r>
              <a:rPr lang="en-US" sz="900" b="1" spc="-15" dirty="0">
                <a:latin typeface="Arial" panose="020B0604020202020204" pitchFamily="34" charset="0"/>
                <a:cs typeface="Arial" panose="020B0604020202020204" pitchFamily="34" charset="0"/>
              </a:rPr>
              <a:t>v</a:t>
            </a:r>
            <a:r>
              <a:rPr lang="en-US" sz="900" b="1" spc="-10" dirty="0">
                <a:latin typeface="Arial" panose="020B0604020202020204" pitchFamily="34" charset="0"/>
                <a:cs typeface="Arial" panose="020B0604020202020204" pitchFamily="34" charset="0"/>
              </a:rPr>
              <a:t>i</a:t>
            </a:r>
            <a:r>
              <a:rPr lang="en-US" sz="900" b="1" dirty="0">
                <a:latin typeface="Arial" panose="020B0604020202020204" pitchFamily="34" charset="0"/>
                <a:cs typeface="Arial" panose="020B0604020202020204" pitchFamily="34" charset="0"/>
              </a:rPr>
              <a:t>g</a:t>
            </a:r>
            <a:r>
              <a:rPr lang="en-US" sz="900" b="1" spc="-5" dirty="0">
                <a:latin typeface="Arial" panose="020B0604020202020204" pitchFamily="34" charset="0"/>
                <a:cs typeface="Arial" panose="020B0604020202020204" pitchFamily="34" charset="0"/>
              </a:rPr>
              <a:t>ate</a:t>
            </a:r>
            <a:r>
              <a:rPr lang="en-US" sz="900" b="1" spc="10" dirty="0">
                <a:latin typeface="Arial" panose="020B0604020202020204" pitchFamily="34" charset="0"/>
                <a:cs typeface="Arial" panose="020B0604020202020204" pitchFamily="34" charset="0"/>
              </a:rPr>
              <a:t> </a:t>
            </a:r>
            <a:r>
              <a:rPr lang="en-US" sz="900" b="1" dirty="0">
                <a:latin typeface="Arial" panose="020B0604020202020204" pitchFamily="34" charset="0"/>
                <a:cs typeface="Arial" panose="020B0604020202020204" pitchFamily="34" charset="0"/>
              </a:rPr>
              <a:t>tr</a:t>
            </a:r>
            <a:r>
              <a:rPr lang="en-US" sz="900" b="1" spc="-5" dirty="0">
                <a:latin typeface="Arial" panose="020B0604020202020204" pitchFamily="34" charset="0"/>
                <a:cs typeface="Arial" panose="020B0604020202020204" pitchFamily="34" charset="0"/>
              </a:rPr>
              <a:t>a</a:t>
            </a:r>
            <a:r>
              <a:rPr lang="en-US" sz="900" b="1" spc="-10" dirty="0">
                <a:latin typeface="Arial" panose="020B0604020202020204" pitchFamily="34" charset="0"/>
                <a:cs typeface="Arial" panose="020B0604020202020204" pitchFamily="34" charset="0"/>
              </a:rPr>
              <a:t>d</a:t>
            </a:r>
            <a:r>
              <a:rPr lang="en-US" sz="900" b="1" spc="5" dirty="0">
                <a:latin typeface="Arial" panose="020B0604020202020204" pitchFamily="34" charset="0"/>
                <a:cs typeface="Arial" panose="020B0604020202020204" pitchFamily="34" charset="0"/>
              </a:rPr>
              <a:t>e</a:t>
            </a:r>
            <a:r>
              <a:rPr lang="en-US" sz="900" b="1" dirty="0">
                <a:latin typeface="Arial" panose="020B0604020202020204" pitchFamily="34" charset="0"/>
                <a:cs typeface="Arial" panose="020B0604020202020204" pitchFamily="34" charset="0"/>
              </a:rPr>
              <a:t>-</a:t>
            </a:r>
            <a:r>
              <a:rPr lang="en-US" sz="900" b="1" spc="-10" dirty="0">
                <a:latin typeface="Arial" panose="020B0604020202020204" pitchFamily="34" charset="0"/>
                <a:cs typeface="Arial" panose="020B0604020202020204" pitchFamily="34" charset="0"/>
              </a:rPr>
              <a:t>o</a:t>
            </a:r>
            <a:r>
              <a:rPr lang="en-US" sz="900" b="1" dirty="0">
                <a:latin typeface="Arial" panose="020B0604020202020204" pitchFamily="34" charset="0"/>
                <a:cs typeface="Arial" panose="020B0604020202020204" pitchFamily="34" charset="0"/>
              </a:rPr>
              <a:t>ff</a:t>
            </a:r>
            <a:r>
              <a:rPr lang="en-US" sz="900" b="1" spc="-5" dirty="0">
                <a:latin typeface="Arial" panose="020B0604020202020204" pitchFamily="34" charset="0"/>
                <a:cs typeface="Arial" panose="020B0604020202020204" pitchFamily="34" charset="0"/>
              </a:rPr>
              <a:t>s </a:t>
            </a:r>
            <a:r>
              <a:rPr lang="en-US" sz="900"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n</a:t>
            </a:r>
            <a:r>
              <a:rPr lang="en-US" sz="900" dirty="0">
                <a:latin typeface="Arial" panose="020B0604020202020204" pitchFamily="34" charset="0"/>
                <a:cs typeface="Arial" panose="020B0604020202020204" pitchFamily="34" charset="0"/>
              </a:rPr>
              <a:t>d</a:t>
            </a:r>
            <a:r>
              <a:rPr lang="en-US" sz="900" spc="-5" dirty="0">
                <a:latin typeface="Arial" panose="020B0604020202020204" pitchFamily="34" charset="0"/>
                <a:cs typeface="Arial" panose="020B0604020202020204" pitchFamily="34" charset="0"/>
              </a:rPr>
              <a:t> </a:t>
            </a:r>
            <a:r>
              <a:rPr lang="en-US" sz="900" b="1" spc="-10" dirty="0">
                <a:latin typeface="Arial" panose="020B0604020202020204" pitchFamily="34" charset="0"/>
                <a:cs typeface="Arial" panose="020B0604020202020204" pitchFamily="34" charset="0"/>
              </a:rPr>
              <a:t>d</a:t>
            </a:r>
            <a:r>
              <a:rPr lang="en-US" sz="900" b="1" dirty="0">
                <a:latin typeface="Arial" panose="020B0604020202020204" pitchFamily="34" charset="0"/>
                <a:cs typeface="Arial" panose="020B0604020202020204" pitchFamily="34" charset="0"/>
              </a:rPr>
              <a:t>e</a:t>
            </a:r>
            <a:r>
              <a:rPr lang="en-US" sz="900" b="1" spc="-5" dirty="0">
                <a:latin typeface="Arial" panose="020B0604020202020204" pitchFamily="34" charset="0"/>
                <a:cs typeface="Arial" panose="020B0604020202020204" pitchFamily="34" charset="0"/>
              </a:rPr>
              <a:t>s</a:t>
            </a:r>
            <a:r>
              <a:rPr lang="en-US" sz="900" b="1" spc="-10" dirty="0">
                <a:latin typeface="Arial" panose="020B0604020202020204" pitchFamily="34" charset="0"/>
                <a:cs typeface="Arial" panose="020B0604020202020204" pitchFamily="34" charset="0"/>
              </a:rPr>
              <a:t>i</a:t>
            </a:r>
            <a:r>
              <a:rPr lang="en-US" sz="900" b="1" dirty="0">
                <a:latin typeface="Arial" panose="020B0604020202020204" pitchFamily="34" charset="0"/>
                <a:cs typeface="Arial" panose="020B0604020202020204" pitchFamily="34" charset="0"/>
              </a:rPr>
              <a:t>g</a:t>
            </a:r>
            <a:r>
              <a:rPr lang="en-US" sz="900" b="1" spc="-5" dirty="0">
                <a:latin typeface="Arial" panose="020B0604020202020204" pitchFamily="34" charset="0"/>
                <a:cs typeface="Arial" panose="020B0604020202020204" pitchFamily="34" charset="0"/>
              </a:rPr>
              <a:t>n</a:t>
            </a:r>
            <a:r>
              <a:rPr lang="en-US" sz="900" b="1" spc="5" dirty="0">
                <a:latin typeface="Arial" panose="020B0604020202020204" pitchFamily="34" charset="0"/>
                <a:cs typeface="Arial" panose="020B0604020202020204" pitchFamily="34" charset="0"/>
              </a:rPr>
              <a:t> </a:t>
            </a:r>
            <a:r>
              <a:rPr lang="en-US" sz="900" b="1" spc="-5" dirty="0">
                <a:latin typeface="Arial" panose="020B0604020202020204" pitchFamily="34" charset="0"/>
                <a:cs typeface="Arial" panose="020B0604020202020204" pitchFamily="34" charset="0"/>
              </a:rPr>
              <a:t>a</a:t>
            </a:r>
            <a:r>
              <a:rPr lang="en-US" sz="900" b="1" dirty="0">
                <a:latin typeface="Arial" panose="020B0604020202020204" pitchFamily="34" charset="0"/>
                <a:cs typeface="Arial" panose="020B0604020202020204" pitchFamily="34" charset="0"/>
              </a:rPr>
              <a:t> str</a:t>
            </a:r>
            <a:r>
              <a:rPr lang="en-US" sz="900" b="1" spc="-5" dirty="0">
                <a:latin typeface="Arial" panose="020B0604020202020204" pitchFamily="34" charset="0"/>
                <a:cs typeface="Arial" panose="020B0604020202020204" pitchFamily="34" charset="0"/>
              </a:rPr>
              <a:t>ate</a:t>
            </a:r>
            <a:r>
              <a:rPr lang="en-US" sz="900" b="1" dirty="0">
                <a:latin typeface="Arial" panose="020B0604020202020204" pitchFamily="34" charset="0"/>
                <a:cs typeface="Arial" panose="020B0604020202020204" pitchFamily="34" charset="0"/>
              </a:rPr>
              <a:t>g</a:t>
            </a:r>
            <a:r>
              <a:rPr lang="en-US" sz="900" b="1" spc="-5" dirty="0">
                <a:latin typeface="Arial" panose="020B0604020202020204" pitchFamily="34" charset="0"/>
                <a:cs typeface="Arial" panose="020B0604020202020204" pitchFamily="34" charset="0"/>
              </a:rPr>
              <a:t>y </a:t>
            </a:r>
            <a:r>
              <a:rPr lang="en-US" sz="900" b="1" dirty="0">
                <a:latin typeface="Arial" panose="020B0604020202020204" pitchFamily="34" charset="0"/>
                <a:cs typeface="Arial" panose="020B0604020202020204" pitchFamily="34" charset="0"/>
              </a:rPr>
              <a:t>frame</a:t>
            </a:r>
            <a:r>
              <a:rPr lang="en-US" sz="900" b="1" spc="-15" dirty="0">
                <a:latin typeface="Arial" panose="020B0604020202020204" pitchFamily="34" charset="0"/>
                <a:cs typeface="Arial" panose="020B0604020202020204" pitchFamily="34" charset="0"/>
              </a:rPr>
              <a:t>wo</a:t>
            </a:r>
            <a:r>
              <a:rPr lang="en-US" sz="900" b="1" dirty="0">
                <a:latin typeface="Arial" panose="020B0604020202020204" pitchFamily="34" charset="0"/>
                <a:cs typeface="Arial" panose="020B0604020202020204" pitchFamily="34" charset="0"/>
              </a:rPr>
              <a:t>r</a:t>
            </a:r>
            <a:r>
              <a:rPr lang="en-US" sz="900" b="1" spc="-5" dirty="0">
                <a:latin typeface="Arial" panose="020B0604020202020204" pitchFamily="34" charset="0"/>
                <a:cs typeface="Arial" panose="020B0604020202020204" pitchFamily="34" charset="0"/>
              </a:rPr>
              <a:t>k</a:t>
            </a:r>
            <a:r>
              <a:rPr lang="en-US" sz="900" b="1" spc="25"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aroun</a:t>
            </a:r>
            <a:r>
              <a:rPr lang="en-US" sz="900" dirty="0">
                <a:latin typeface="Arial" panose="020B0604020202020204" pitchFamily="34" charset="0"/>
                <a:cs typeface="Arial" panose="020B0604020202020204" pitchFamily="34" charset="0"/>
              </a:rPr>
              <a:t>d </a:t>
            </a:r>
            <a:r>
              <a:rPr lang="en-US" sz="900" b="1" spc="-5" dirty="0">
                <a:latin typeface="Arial" panose="020B0604020202020204" pitchFamily="34" charset="0"/>
                <a:cs typeface="Arial" panose="020B0604020202020204" pitchFamily="34" charset="0"/>
              </a:rPr>
              <a:t>c</a:t>
            </a:r>
            <a:r>
              <a:rPr lang="en-US" sz="900" b="1" spc="-10" dirty="0">
                <a:latin typeface="Arial" panose="020B0604020202020204" pitchFamily="34" charset="0"/>
                <a:cs typeface="Arial" panose="020B0604020202020204" pitchFamily="34" charset="0"/>
              </a:rPr>
              <a:t>o</a:t>
            </a:r>
            <a:r>
              <a:rPr lang="en-US" sz="900" b="1" dirty="0">
                <a:latin typeface="Arial" panose="020B0604020202020204" pitchFamily="34" charset="0"/>
                <a:cs typeface="Arial" panose="020B0604020202020204" pitchFamily="34" charset="0"/>
              </a:rPr>
              <a:t>re </a:t>
            </a:r>
            <a:r>
              <a:rPr lang="en-US" sz="900" b="1" spc="-10" dirty="0">
                <a:latin typeface="Arial" panose="020B0604020202020204" pitchFamily="34" charset="0"/>
                <a:cs typeface="Arial" panose="020B0604020202020204" pitchFamily="34" charset="0"/>
              </a:rPr>
              <a:t>pill</a:t>
            </a:r>
            <a:r>
              <a:rPr lang="en-US" sz="900" b="1" dirty="0">
                <a:latin typeface="Arial" panose="020B0604020202020204" pitchFamily="34" charset="0"/>
                <a:cs typeface="Arial" panose="020B0604020202020204" pitchFamily="34" charset="0"/>
              </a:rPr>
              <a:t>ar</a:t>
            </a:r>
            <a:r>
              <a:rPr lang="en-US" sz="900" b="1" spc="-5" dirty="0">
                <a:latin typeface="Arial" panose="020B0604020202020204" pitchFamily="34" charset="0"/>
                <a:cs typeface="Arial" panose="020B0604020202020204" pitchFamily="34" charset="0"/>
              </a:rPr>
              <a:t>s</a:t>
            </a:r>
            <a:endParaRPr lang="en-US" sz="900" dirty="0">
              <a:latin typeface="Arial" panose="020B0604020202020204" pitchFamily="34" charset="0"/>
              <a:cs typeface="Arial" panose="020B0604020202020204" pitchFamily="34" charset="0"/>
            </a:endParaRPr>
          </a:p>
        </p:txBody>
      </p:sp>
      <p:sp>
        <p:nvSpPr>
          <p:cNvPr id="60" name="object 58">
            <a:extLst>
              <a:ext uri="{FF2B5EF4-FFF2-40B4-BE49-F238E27FC236}">
                <a16:creationId xmlns:a16="http://schemas.microsoft.com/office/drawing/2014/main" id="{F633DC7F-C0F2-1723-D538-643C85C626EA}"/>
              </a:ext>
            </a:extLst>
          </p:cNvPr>
          <p:cNvSpPr txBox="1"/>
          <p:nvPr/>
        </p:nvSpPr>
        <p:spPr>
          <a:xfrm>
            <a:off x="5570982" y="3743679"/>
            <a:ext cx="1031875" cy="415498"/>
          </a:xfrm>
          <a:prstGeom prst="rect">
            <a:avLst/>
          </a:prstGeom>
        </p:spPr>
        <p:txBody>
          <a:bodyPr vert="horz" wrap="square" lIns="0" tIns="0" rIns="0" bIns="0" rtlCol="0">
            <a:spAutoFit/>
          </a:bodyPr>
          <a:lstStyle/>
          <a:p>
            <a:pPr marL="12700" marR="5080" algn="ctr">
              <a:lnSpc>
                <a:spcPct val="100000"/>
              </a:lnSpc>
            </a:pPr>
            <a:r>
              <a:rPr lang="en-US" sz="900" spc="-10">
                <a:latin typeface="Arial" panose="020B0604020202020204" pitchFamily="34" charset="0"/>
                <a:cs typeface="Arial" panose="020B0604020202020204" pitchFamily="34" charset="0"/>
              </a:rPr>
              <a:t>De</a:t>
            </a:r>
            <a:r>
              <a:rPr lang="en-US" sz="900" spc="-5">
                <a:latin typeface="Arial" panose="020B0604020202020204" pitchFamily="34" charset="0"/>
                <a:cs typeface="Arial" panose="020B0604020202020204" pitchFamily="34" charset="0"/>
              </a:rPr>
              <a:t>v</a:t>
            </a:r>
            <a:r>
              <a:rPr lang="en-US" sz="900" spc="-10">
                <a:latin typeface="Arial" panose="020B0604020202020204" pitchFamily="34" charset="0"/>
                <a:cs typeface="Arial" panose="020B0604020202020204" pitchFamily="34" charset="0"/>
              </a:rPr>
              <a:t>e</a:t>
            </a:r>
            <a:r>
              <a:rPr lang="en-US" sz="900" spc="-5">
                <a:latin typeface="Arial" panose="020B0604020202020204" pitchFamily="34" charset="0"/>
                <a:cs typeface="Arial" panose="020B0604020202020204" pitchFamily="34" charset="0"/>
              </a:rPr>
              <a:t>l</a:t>
            </a:r>
            <a:r>
              <a:rPr lang="en-US" sz="900">
                <a:latin typeface="Arial" panose="020B0604020202020204" pitchFamily="34" charset="0"/>
                <a:cs typeface="Arial" panose="020B0604020202020204" pitchFamily="34" charset="0"/>
              </a:rPr>
              <a:t>op</a:t>
            </a:r>
            <a:r>
              <a:rPr lang="en-US" sz="900" spc="15">
                <a:latin typeface="Arial" panose="020B0604020202020204" pitchFamily="34" charset="0"/>
                <a:cs typeface="Arial" panose="020B0604020202020204" pitchFamily="34" charset="0"/>
              </a:rPr>
              <a:t> </a:t>
            </a:r>
            <a:r>
              <a:rPr lang="en-US" sz="900">
                <a:latin typeface="Arial" panose="020B0604020202020204" pitchFamily="34" charset="0"/>
                <a:cs typeface="Arial" panose="020B0604020202020204" pitchFamily="34" charset="0"/>
              </a:rPr>
              <a:t>a </a:t>
            </a:r>
            <a:r>
              <a:rPr lang="en-US" sz="900" b="1" spc="-5">
                <a:latin typeface="Arial" panose="020B0604020202020204" pitchFamily="34" charset="0"/>
                <a:cs typeface="Arial" panose="020B0604020202020204" pitchFamily="34" charset="0"/>
              </a:rPr>
              <a:t>susta</a:t>
            </a:r>
            <a:r>
              <a:rPr lang="en-US" sz="900" b="1" spc="-15">
                <a:latin typeface="Arial" panose="020B0604020202020204" pitchFamily="34" charset="0"/>
                <a:cs typeface="Arial" panose="020B0604020202020204" pitchFamily="34" charset="0"/>
              </a:rPr>
              <a:t>i</a:t>
            </a:r>
            <a:r>
              <a:rPr lang="en-US" sz="900" b="1" spc="-10">
                <a:latin typeface="Arial" panose="020B0604020202020204" pitchFamily="34" charset="0"/>
                <a:cs typeface="Arial" panose="020B0604020202020204" pitchFamily="34" charset="0"/>
              </a:rPr>
              <a:t>n</a:t>
            </a:r>
            <a:r>
              <a:rPr lang="en-US" sz="900" b="1" spc="-5">
                <a:latin typeface="Arial" panose="020B0604020202020204" pitchFamily="34" charset="0"/>
                <a:cs typeface="Arial" panose="020B0604020202020204" pitchFamily="34" charset="0"/>
              </a:rPr>
              <a:t>a</a:t>
            </a:r>
            <a:r>
              <a:rPr lang="en-US" sz="900" b="1" spc="-10">
                <a:latin typeface="Arial" panose="020B0604020202020204" pitchFamily="34" charset="0"/>
                <a:cs typeface="Arial" panose="020B0604020202020204" pitchFamily="34" charset="0"/>
              </a:rPr>
              <a:t>b</a:t>
            </a:r>
            <a:r>
              <a:rPr lang="en-US" sz="900" b="1">
                <a:latin typeface="Arial" panose="020B0604020202020204" pitchFamily="34" charset="0"/>
                <a:cs typeface="Arial" panose="020B0604020202020204" pitchFamily="34" charset="0"/>
              </a:rPr>
              <a:t>i</a:t>
            </a:r>
            <a:r>
              <a:rPr lang="en-US" sz="900" b="1" spc="-10">
                <a:latin typeface="Arial" panose="020B0604020202020204" pitchFamily="34" charset="0"/>
                <a:cs typeface="Arial" panose="020B0604020202020204" pitchFamily="34" charset="0"/>
              </a:rPr>
              <a:t>li</a:t>
            </a:r>
            <a:r>
              <a:rPr lang="en-US" sz="900" b="1" spc="-5">
                <a:latin typeface="Arial" panose="020B0604020202020204" pitchFamily="34" charset="0"/>
                <a:cs typeface="Arial" panose="020B0604020202020204" pitchFamily="34" charset="0"/>
              </a:rPr>
              <a:t>ty </a:t>
            </a:r>
            <a:r>
              <a:rPr lang="en-US" sz="900" b="1">
                <a:latin typeface="Arial" panose="020B0604020202020204" pitchFamily="34" charset="0"/>
                <a:cs typeface="Arial" panose="020B0604020202020204" pitchFamily="34" charset="0"/>
              </a:rPr>
              <a:t>s</a:t>
            </a:r>
            <a:r>
              <a:rPr lang="en-US" sz="900" b="1" spc="-5">
                <a:latin typeface="Arial" panose="020B0604020202020204" pitchFamily="34" charset="0"/>
                <a:cs typeface="Arial" panose="020B0604020202020204" pitchFamily="34" charset="0"/>
              </a:rPr>
              <a:t>c</a:t>
            </a:r>
            <a:r>
              <a:rPr lang="en-US" sz="900" b="1" spc="-10">
                <a:latin typeface="Arial" panose="020B0604020202020204" pitchFamily="34" charset="0"/>
                <a:cs typeface="Arial" panose="020B0604020202020204" pitchFamily="34" charset="0"/>
              </a:rPr>
              <a:t>o</a:t>
            </a:r>
            <a:r>
              <a:rPr lang="en-US" sz="900" b="1">
                <a:latin typeface="Arial" panose="020B0604020202020204" pitchFamily="34" charset="0"/>
                <a:cs typeface="Arial" panose="020B0604020202020204" pitchFamily="34" charset="0"/>
              </a:rPr>
              <a:t>re</a:t>
            </a:r>
            <a:r>
              <a:rPr lang="en-US" sz="900" b="1" spc="-5">
                <a:latin typeface="Arial" panose="020B0604020202020204" pitchFamily="34" charset="0"/>
                <a:cs typeface="Arial" panose="020B0604020202020204" pitchFamily="34" charset="0"/>
              </a:rPr>
              <a:t>c</a:t>
            </a:r>
            <a:r>
              <a:rPr lang="en-US" sz="900" b="1">
                <a:latin typeface="Arial" panose="020B0604020202020204" pitchFamily="34" charset="0"/>
                <a:cs typeface="Arial" panose="020B0604020202020204" pitchFamily="34" charset="0"/>
              </a:rPr>
              <a:t>ar</a:t>
            </a:r>
            <a:r>
              <a:rPr lang="en-US" sz="900" b="1" spc="-5">
                <a:latin typeface="Arial" panose="020B0604020202020204" pitchFamily="34" charset="0"/>
                <a:cs typeface="Arial" panose="020B0604020202020204" pitchFamily="34" charset="0"/>
              </a:rPr>
              <a:t>d</a:t>
            </a:r>
            <a:endParaRPr lang="en-US" sz="900">
              <a:latin typeface="Arial" panose="020B0604020202020204" pitchFamily="34" charset="0"/>
              <a:cs typeface="Arial" panose="020B0604020202020204" pitchFamily="34" charset="0"/>
            </a:endParaRPr>
          </a:p>
        </p:txBody>
      </p:sp>
      <p:sp>
        <p:nvSpPr>
          <p:cNvPr id="61" name="object 59">
            <a:extLst>
              <a:ext uri="{FF2B5EF4-FFF2-40B4-BE49-F238E27FC236}">
                <a16:creationId xmlns:a16="http://schemas.microsoft.com/office/drawing/2014/main" id="{EF8448BD-3E86-062C-D4A8-062023972E4D}"/>
              </a:ext>
            </a:extLst>
          </p:cNvPr>
          <p:cNvSpPr txBox="1"/>
          <p:nvPr/>
        </p:nvSpPr>
        <p:spPr>
          <a:xfrm>
            <a:off x="6614286" y="3743679"/>
            <a:ext cx="1145155" cy="692497"/>
          </a:xfrm>
          <a:prstGeom prst="rect">
            <a:avLst/>
          </a:prstGeom>
        </p:spPr>
        <p:txBody>
          <a:bodyPr vert="horz" wrap="square" lIns="0" tIns="0" rIns="0" bIns="0" rtlCol="0">
            <a:spAutoFit/>
          </a:bodyPr>
          <a:lstStyle/>
          <a:p>
            <a:pPr marL="12700" marR="5080" indent="635" algn="ctr">
              <a:lnSpc>
                <a:spcPct val="100000"/>
              </a:lnSpc>
            </a:pPr>
            <a:r>
              <a:rPr lang="en-US" sz="900">
                <a:latin typeface="Arial" panose="020B0604020202020204" pitchFamily="34" charset="0"/>
                <a:cs typeface="Arial" panose="020B0604020202020204" pitchFamily="34" charset="0"/>
              </a:rPr>
              <a:t>Integrate ESG into </a:t>
            </a:r>
            <a:r>
              <a:rPr kumimoji="0" lang="en-SG" sz="9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operational and financial policies, procedures  and processes</a:t>
            </a:r>
            <a:endParaRPr lang="en-US" sz="900">
              <a:latin typeface="Arial" panose="020B0604020202020204" pitchFamily="34" charset="0"/>
              <a:cs typeface="Arial" panose="020B0604020202020204" pitchFamily="34" charset="0"/>
            </a:endParaRPr>
          </a:p>
        </p:txBody>
      </p:sp>
      <p:sp>
        <p:nvSpPr>
          <p:cNvPr id="62" name="object 60">
            <a:extLst>
              <a:ext uri="{FF2B5EF4-FFF2-40B4-BE49-F238E27FC236}">
                <a16:creationId xmlns:a16="http://schemas.microsoft.com/office/drawing/2014/main" id="{E81CAE52-58F1-8BD7-AE3A-3CDCAEB90ECB}"/>
              </a:ext>
            </a:extLst>
          </p:cNvPr>
          <p:cNvSpPr txBox="1"/>
          <p:nvPr/>
        </p:nvSpPr>
        <p:spPr>
          <a:xfrm>
            <a:off x="7820565" y="3743679"/>
            <a:ext cx="995557" cy="830997"/>
          </a:xfrm>
          <a:prstGeom prst="rect">
            <a:avLst/>
          </a:prstGeom>
        </p:spPr>
        <p:txBody>
          <a:bodyPr vert="horz" wrap="square" lIns="0" tIns="0" rIns="0" bIns="0" rtlCol="0">
            <a:spAutoFit/>
          </a:bodyPr>
          <a:lstStyle/>
          <a:p>
            <a:pPr marL="12700" marR="5080" indent="635" algn="ctr">
              <a:lnSpc>
                <a:spcPct val="100000"/>
              </a:lnSpc>
            </a:pPr>
            <a:r>
              <a:rPr lang="en-US" sz="900">
                <a:solidFill>
                  <a:prstClr val="black"/>
                </a:solidFill>
                <a:latin typeface="Arial" panose="020B0604020202020204" pitchFamily="34" charset="0"/>
                <a:cs typeface="Arial" panose="020B0604020202020204" pitchFamily="34" charset="0"/>
              </a:rPr>
              <a:t>Build awareness and </a:t>
            </a:r>
            <a:r>
              <a:rPr kumimoji="0" lang="en-US" sz="9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enhance capabilities </a:t>
            </a:r>
            <a:r>
              <a:rPr kumimoji="0" lang="en-US" sz="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 the Board, Management and across staff</a:t>
            </a:r>
            <a:endParaRPr lang="en-US" sz="900">
              <a:latin typeface="Arial" panose="020B0604020202020204" pitchFamily="34" charset="0"/>
              <a:cs typeface="Arial" panose="020B0604020202020204" pitchFamily="34" charset="0"/>
            </a:endParaRPr>
          </a:p>
        </p:txBody>
      </p:sp>
      <p:sp>
        <p:nvSpPr>
          <p:cNvPr id="63" name="object 61">
            <a:extLst>
              <a:ext uri="{FF2B5EF4-FFF2-40B4-BE49-F238E27FC236}">
                <a16:creationId xmlns:a16="http://schemas.microsoft.com/office/drawing/2014/main" id="{F14F790D-D36B-99CE-30B7-EE7EC8353249}"/>
              </a:ext>
            </a:extLst>
          </p:cNvPr>
          <p:cNvSpPr txBox="1"/>
          <p:nvPr/>
        </p:nvSpPr>
        <p:spPr>
          <a:xfrm>
            <a:off x="9364471" y="3462374"/>
            <a:ext cx="958850" cy="830997"/>
          </a:xfrm>
          <a:prstGeom prst="rect">
            <a:avLst/>
          </a:prstGeom>
        </p:spPr>
        <p:txBody>
          <a:bodyPr vert="horz" wrap="square" lIns="0" tIns="0" rIns="0" bIns="0" rtlCol="0">
            <a:spAutoFit/>
          </a:bodyPr>
          <a:lstStyle/>
          <a:p>
            <a:pPr marL="12700" marR="5080" algn="ctr">
              <a:lnSpc>
                <a:spcPct val="100000"/>
              </a:lnSpc>
            </a:pPr>
            <a:r>
              <a:rPr lang="en-US" sz="900" b="1" spc="-20">
                <a:latin typeface="Arial" panose="020B0604020202020204" pitchFamily="34" charset="0"/>
                <a:cs typeface="Arial" panose="020B0604020202020204" pitchFamily="34" charset="0"/>
              </a:rPr>
              <a:t>A</a:t>
            </a:r>
            <a:r>
              <a:rPr lang="en-US" sz="900" b="1" spc="-5">
                <a:latin typeface="Arial" panose="020B0604020202020204" pitchFamily="34" charset="0"/>
                <a:cs typeface="Arial" panose="020B0604020202020204" pitchFamily="34" charset="0"/>
              </a:rPr>
              <a:t>cc</a:t>
            </a:r>
            <a:r>
              <a:rPr lang="en-US" sz="900" b="1" spc="-10">
                <a:latin typeface="Arial" panose="020B0604020202020204" pitchFamily="34" charset="0"/>
                <a:cs typeface="Arial" panose="020B0604020202020204" pitchFamily="34" charset="0"/>
              </a:rPr>
              <a:t>oun</a:t>
            </a:r>
            <a:r>
              <a:rPr lang="en-US" sz="900" b="1" spc="-5">
                <a:latin typeface="Arial" panose="020B0604020202020204" pitchFamily="34" charset="0"/>
                <a:cs typeface="Arial" panose="020B0604020202020204" pitchFamily="34" charset="0"/>
              </a:rPr>
              <a:t>ta</a:t>
            </a:r>
            <a:r>
              <a:rPr lang="en-US" sz="900" b="1" spc="-10">
                <a:latin typeface="Arial" panose="020B0604020202020204" pitchFamily="34" charset="0"/>
                <a:cs typeface="Arial" panose="020B0604020202020204" pitchFamily="34" charset="0"/>
              </a:rPr>
              <a:t>b</a:t>
            </a:r>
            <a:r>
              <a:rPr lang="en-US" sz="900" b="1">
                <a:latin typeface="Arial" panose="020B0604020202020204" pitchFamily="34" charset="0"/>
                <a:cs typeface="Arial" panose="020B0604020202020204" pitchFamily="34" charset="0"/>
              </a:rPr>
              <a:t>il</a:t>
            </a:r>
            <a:r>
              <a:rPr lang="en-US" sz="900" b="1" spc="-10">
                <a:latin typeface="Arial" panose="020B0604020202020204" pitchFamily="34" charset="0"/>
                <a:cs typeface="Arial" panose="020B0604020202020204" pitchFamily="34" charset="0"/>
              </a:rPr>
              <a:t>i</a:t>
            </a:r>
            <a:r>
              <a:rPr lang="en-US" sz="900" b="1" spc="-5">
                <a:latin typeface="Arial" panose="020B0604020202020204" pitchFamily="34" charset="0"/>
                <a:cs typeface="Arial" panose="020B0604020202020204" pitchFamily="34" charset="0"/>
              </a:rPr>
              <a:t>ty</a:t>
            </a:r>
            <a:r>
              <a:rPr lang="en-US" sz="900" b="1" spc="50">
                <a:latin typeface="Arial" panose="020B0604020202020204" pitchFamily="34" charset="0"/>
                <a:cs typeface="Arial" panose="020B0604020202020204" pitchFamily="34" charset="0"/>
              </a:rPr>
              <a:t> </a:t>
            </a:r>
            <a:r>
              <a:rPr lang="en-US" sz="900" b="1" spc="-10">
                <a:latin typeface="Arial" panose="020B0604020202020204" pitchFamily="34" charset="0"/>
                <a:cs typeface="Arial" panose="020B0604020202020204" pitchFamily="34" charset="0"/>
              </a:rPr>
              <a:t>i</a:t>
            </a:r>
            <a:r>
              <a:rPr lang="en-US" sz="900" b="1" spc="-5">
                <a:latin typeface="Arial" panose="020B0604020202020204" pitchFamily="34" charset="0"/>
                <a:cs typeface="Arial" panose="020B0604020202020204" pitchFamily="34" charset="0"/>
              </a:rPr>
              <a:t>s de</a:t>
            </a:r>
            <a:r>
              <a:rPr lang="en-US" sz="900" b="1">
                <a:latin typeface="Arial" panose="020B0604020202020204" pitchFamily="34" charset="0"/>
                <a:cs typeface="Arial" panose="020B0604020202020204" pitchFamily="34" charset="0"/>
              </a:rPr>
              <a:t>f</a:t>
            </a:r>
            <a:r>
              <a:rPr lang="en-US" sz="900" b="1" spc="-10">
                <a:latin typeface="Arial" panose="020B0604020202020204" pitchFamily="34" charset="0"/>
                <a:cs typeface="Arial" panose="020B0604020202020204" pitchFamily="34" charset="0"/>
              </a:rPr>
              <a:t>i</a:t>
            </a:r>
            <a:r>
              <a:rPr lang="en-US" sz="900" b="1" spc="-5">
                <a:latin typeface="Arial" panose="020B0604020202020204" pitchFamily="34" charset="0"/>
                <a:cs typeface="Arial" panose="020B0604020202020204" pitchFamily="34" charset="0"/>
              </a:rPr>
              <a:t>ne</a:t>
            </a:r>
            <a:r>
              <a:rPr lang="en-US" sz="900" b="1">
                <a:latin typeface="Arial" panose="020B0604020202020204" pitchFamily="34" charset="0"/>
                <a:cs typeface="Arial" panose="020B0604020202020204" pitchFamily="34" charset="0"/>
              </a:rPr>
              <a:t>d</a:t>
            </a:r>
            <a:r>
              <a:rPr lang="en-US" sz="900" b="1" spc="10">
                <a:latin typeface="Arial" panose="020B0604020202020204" pitchFamily="34" charset="0"/>
                <a:cs typeface="Arial" panose="020B0604020202020204" pitchFamily="34" charset="0"/>
              </a:rPr>
              <a:t> </a:t>
            </a:r>
            <a:r>
              <a:rPr lang="en-US" sz="900" b="1">
                <a:latin typeface="Arial" panose="020B0604020202020204" pitchFamily="34" charset="0"/>
                <a:cs typeface="Arial" panose="020B0604020202020204" pitchFamily="34" charset="0"/>
              </a:rPr>
              <a:t>at</a:t>
            </a:r>
            <a:r>
              <a:rPr lang="en-US" sz="900" b="1" spc="-5">
                <a:latin typeface="Arial" panose="020B0604020202020204" pitchFamily="34" charset="0"/>
                <a:cs typeface="Arial" panose="020B0604020202020204" pitchFamily="34" charset="0"/>
              </a:rPr>
              <a:t> </a:t>
            </a:r>
            <a:r>
              <a:rPr lang="en-US" sz="900" b="1">
                <a:latin typeface="Arial" panose="020B0604020202020204" pitchFamily="34" charset="0"/>
                <a:cs typeface="Arial" panose="020B0604020202020204" pitchFamily="34" charset="0"/>
              </a:rPr>
              <a:t>a</a:t>
            </a:r>
            <a:r>
              <a:rPr lang="en-US" sz="900" b="1" spc="-10">
                <a:latin typeface="Arial" panose="020B0604020202020204" pitchFamily="34" charset="0"/>
                <a:cs typeface="Arial" panose="020B0604020202020204" pitchFamily="34" charset="0"/>
              </a:rPr>
              <a:t>l</a:t>
            </a:r>
            <a:r>
              <a:rPr lang="en-US" sz="900" b="1">
                <a:latin typeface="Arial" panose="020B0604020202020204" pitchFamily="34" charset="0"/>
                <a:cs typeface="Arial" panose="020B0604020202020204" pitchFamily="34" charset="0"/>
              </a:rPr>
              <a:t>l</a:t>
            </a:r>
            <a:r>
              <a:rPr lang="en-US" sz="900" b="1" spc="15">
                <a:latin typeface="Arial" panose="020B0604020202020204" pitchFamily="34" charset="0"/>
                <a:cs typeface="Arial" panose="020B0604020202020204" pitchFamily="34" charset="0"/>
              </a:rPr>
              <a:t> </a:t>
            </a:r>
            <a:r>
              <a:rPr lang="en-US" sz="900" b="1" spc="-10">
                <a:latin typeface="Arial" panose="020B0604020202020204" pitchFamily="34" charset="0"/>
                <a:cs typeface="Arial" panose="020B0604020202020204" pitchFamily="34" charset="0"/>
              </a:rPr>
              <a:t>l</a:t>
            </a:r>
            <a:r>
              <a:rPr lang="en-US" sz="900" b="1" spc="-5">
                <a:latin typeface="Arial" panose="020B0604020202020204" pitchFamily="34" charset="0"/>
                <a:cs typeface="Arial" panose="020B0604020202020204" pitchFamily="34" charset="0"/>
              </a:rPr>
              <a:t>evel</a:t>
            </a:r>
            <a:r>
              <a:rPr lang="en-US" sz="900" b="1">
                <a:latin typeface="Arial" panose="020B0604020202020204" pitchFamily="34" charset="0"/>
                <a:cs typeface="Arial" panose="020B0604020202020204" pitchFamily="34" charset="0"/>
              </a:rPr>
              <a:t>s </a:t>
            </a:r>
            <a:r>
              <a:rPr lang="en-US" sz="900">
                <a:latin typeface="Arial" panose="020B0604020202020204" pitchFamily="34" charset="0"/>
                <a:cs typeface="Arial" panose="020B0604020202020204" pitchFamily="34" charset="0"/>
              </a:rPr>
              <a:t>a</a:t>
            </a:r>
            <a:r>
              <a:rPr lang="en-US" sz="900" spc="-5">
                <a:latin typeface="Arial" panose="020B0604020202020204" pitchFamily="34" charset="0"/>
                <a:cs typeface="Arial" panose="020B0604020202020204" pitchFamily="34" charset="0"/>
              </a:rPr>
              <a:t>n</a:t>
            </a:r>
            <a:r>
              <a:rPr lang="en-US" sz="900">
                <a:latin typeface="Arial" panose="020B0604020202020204" pitchFamily="34" charset="0"/>
                <a:cs typeface="Arial" panose="020B0604020202020204" pitchFamily="34" charset="0"/>
              </a:rPr>
              <a:t>d</a:t>
            </a:r>
            <a:r>
              <a:rPr lang="en-US" sz="900" spc="-5">
                <a:latin typeface="Arial" panose="020B0604020202020204" pitchFamily="34" charset="0"/>
                <a:cs typeface="Arial" panose="020B0604020202020204" pitchFamily="34" charset="0"/>
              </a:rPr>
              <a:t> should be</a:t>
            </a:r>
            <a:r>
              <a:rPr lang="en-US" sz="900">
                <a:latin typeface="Arial" panose="020B0604020202020204" pitchFamily="34" charset="0"/>
                <a:cs typeface="Arial" panose="020B0604020202020204" pitchFamily="34" charset="0"/>
              </a:rPr>
              <a:t> al</a:t>
            </a:r>
            <a:r>
              <a:rPr lang="en-US" sz="900" spc="-5">
                <a:latin typeface="Arial" panose="020B0604020202020204" pitchFamily="34" charset="0"/>
                <a:cs typeface="Arial" panose="020B0604020202020204" pitchFamily="34" charset="0"/>
              </a:rPr>
              <a:t>i</a:t>
            </a:r>
            <a:r>
              <a:rPr lang="en-US" sz="900" spc="-10">
                <a:latin typeface="Arial" panose="020B0604020202020204" pitchFamily="34" charset="0"/>
                <a:cs typeface="Arial" panose="020B0604020202020204" pitchFamily="34" charset="0"/>
              </a:rPr>
              <a:t>g</a:t>
            </a:r>
            <a:r>
              <a:rPr lang="en-US" sz="900" spc="-5">
                <a:latin typeface="Arial" panose="020B0604020202020204" pitchFamily="34" charset="0"/>
                <a:cs typeface="Arial" panose="020B0604020202020204" pitchFamily="34" charset="0"/>
              </a:rPr>
              <a:t>n</a:t>
            </a:r>
            <a:r>
              <a:rPr lang="en-US" sz="900" spc="-10">
                <a:latin typeface="Arial" panose="020B0604020202020204" pitchFamily="34" charset="0"/>
                <a:cs typeface="Arial" panose="020B0604020202020204" pitchFamily="34" charset="0"/>
              </a:rPr>
              <a:t>e</a:t>
            </a:r>
            <a:r>
              <a:rPr lang="en-US" sz="900">
                <a:latin typeface="Arial" panose="020B0604020202020204" pitchFamily="34" charset="0"/>
                <a:cs typeface="Arial" panose="020B0604020202020204" pitchFamily="34" charset="0"/>
              </a:rPr>
              <a:t>d</a:t>
            </a:r>
            <a:r>
              <a:rPr lang="en-US" sz="900" spc="30">
                <a:latin typeface="Arial" panose="020B0604020202020204" pitchFamily="34" charset="0"/>
                <a:cs typeface="Arial" panose="020B0604020202020204" pitchFamily="34" charset="0"/>
              </a:rPr>
              <a:t> </a:t>
            </a:r>
            <a:r>
              <a:rPr lang="en-US" sz="900">
                <a:latin typeface="Arial" panose="020B0604020202020204" pitchFamily="34" charset="0"/>
                <a:cs typeface="Arial" panose="020B0604020202020204" pitchFamily="34" charset="0"/>
              </a:rPr>
              <a:t>to</a:t>
            </a:r>
            <a:r>
              <a:rPr lang="en-US" sz="900" spc="-10">
                <a:latin typeface="Arial" panose="020B0604020202020204" pitchFamily="34" charset="0"/>
                <a:cs typeface="Arial" panose="020B0604020202020204" pitchFamily="34" charset="0"/>
              </a:rPr>
              <a:t> </a:t>
            </a:r>
            <a:r>
              <a:rPr lang="en-US" sz="900" b="1">
                <a:latin typeface="Arial" panose="020B0604020202020204" pitchFamily="34" charset="0"/>
                <a:cs typeface="Arial" panose="020B0604020202020204" pitchFamily="34" charset="0"/>
              </a:rPr>
              <a:t>re</a:t>
            </a:r>
            <a:r>
              <a:rPr lang="en-US" sz="900" b="1" spc="-10">
                <a:latin typeface="Arial" panose="020B0604020202020204" pitchFamily="34" charset="0"/>
                <a:cs typeface="Arial" panose="020B0604020202020204" pitchFamily="34" charset="0"/>
              </a:rPr>
              <a:t>po</a:t>
            </a:r>
            <a:r>
              <a:rPr lang="en-US" sz="900" b="1">
                <a:latin typeface="Arial" panose="020B0604020202020204" pitchFamily="34" charset="0"/>
                <a:cs typeface="Arial" panose="020B0604020202020204" pitchFamily="34" charset="0"/>
              </a:rPr>
              <a:t>r</a:t>
            </a:r>
            <a:r>
              <a:rPr lang="en-US" sz="900" b="1" spc="-5">
                <a:latin typeface="Arial" panose="020B0604020202020204" pitchFamily="34" charset="0"/>
                <a:cs typeface="Arial" panose="020B0604020202020204" pitchFamily="34" charset="0"/>
              </a:rPr>
              <a:t>t</a:t>
            </a:r>
            <a:r>
              <a:rPr lang="en-US" sz="900" b="1" spc="-10">
                <a:latin typeface="Arial" panose="020B0604020202020204" pitchFamily="34" charset="0"/>
                <a:cs typeface="Arial" panose="020B0604020202020204" pitchFamily="34" charset="0"/>
              </a:rPr>
              <a:t>in</a:t>
            </a:r>
            <a:r>
              <a:rPr lang="en-US" sz="900" b="1">
                <a:latin typeface="Arial" panose="020B0604020202020204" pitchFamily="34" charset="0"/>
                <a:cs typeface="Arial" panose="020B0604020202020204" pitchFamily="34" charset="0"/>
              </a:rPr>
              <a:t>g frame</a:t>
            </a:r>
            <a:r>
              <a:rPr lang="en-US" sz="900" b="1" spc="-15">
                <a:latin typeface="Arial" panose="020B0604020202020204" pitchFamily="34" charset="0"/>
                <a:cs typeface="Arial" panose="020B0604020202020204" pitchFamily="34" charset="0"/>
              </a:rPr>
              <a:t>wo</a:t>
            </a:r>
            <a:r>
              <a:rPr lang="en-US" sz="900" b="1">
                <a:latin typeface="Arial" panose="020B0604020202020204" pitchFamily="34" charset="0"/>
                <a:cs typeface="Arial" panose="020B0604020202020204" pitchFamily="34" charset="0"/>
              </a:rPr>
              <a:t>r</a:t>
            </a:r>
            <a:r>
              <a:rPr lang="en-US" sz="900" b="1" spc="-5">
                <a:latin typeface="Arial" panose="020B0604020202020204" pitchFamily="34" charset="0"/>
                <a:cs typeface="Arial" panose="020B0604020202020204" pitchFamily="34" charset="0"/>
              </a:rPr>
              <a:t>ks</a:t>
            </a:r>
            <a:endParaRPr lang="en-US" sz="900">
              <a:latin typeface="Arial" panose="020B0604020202020204" pitchFamily="34" charset="0"/>
              <a:cs typeface="Arial" panose="020B0604020202020204" pitchFamily="34" charset="0"/>
            </a:endParaRPr>
          </a:p>
        </p:txBody>
      </p:sp>
      <p:sp>
        <p:nvSpPr>
          <p:cNvPr id="64" name="object 62">
            <a:extLst>
              <a:ext uri="{FF2B5EF4-FFF2-40B4-BE49-F238E27FC236}">
                <a16:creationId xmlns:a16="http://schemas.microsoft.com/office/drawing/2014/main" id="{8D1FE916-2C76-B29A-5E8F-51436C4F0E5F}"/>
              </a:ext>
            </a:extLst>
          </p:cNvPr>
          <p:cNvSpPr txBox="1"/>
          <p:nvPr/>
        </p:nvSpPr>
        <p:spPr>
          <a:xfrm>
            <a:off x="10472673" y="3437381"/>
            <a:ext cx="1146175" cy="553998"/>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Arial" panose="020B0604020202020204" pitchFamily="34" charset="0"/>
                <a:ea typeface="Segoe UI Historic"/>
                <a:cs typeface="Arial" panose="020B0604020202020204" pitchFamily="34" charset="0"/>
              </a:rPr>
              <a:t>Disclose progress on </a:t>
            </a:r>
            <a:r>
              <a:rPr kumimoji="0" lang="en-AU" sz="900" b="1" i="0" u="none" strike="noStrike" kern="1200" cap="none" spc="0" normalizeH="0" baseline="0" noProof="0">
                <a:ln>
                  <a:noFill/>
                </a:ln>
                <a:solidFill>
                  <a:srgbClr val="000000"/>
                </a:solidFill>
                <a:effectLst/>
                <a:uLnTx/>
                <a:uFillTx/>
                <a:latin typeface="Arial" panose="020B0604020202020204" pitchFamily="34" charset="0"/>
                <a:ea typeface="Segoe UI Historic"/>
                <a:cs typeface="Arial" panose="020B0604020202020204" pitchFamily="34" charset="0"/>
              </a:rPr>
              <a:t>scorecards, KPIs and targets </a:t>
            </a:r>
            <a:r>
              <a:rPr kumimoji="0" lang="en-AU" sz="900" b="0" i="0" u="none" strike="noStrike" kern="1200" cap="none" spc="0" normalizeH="0" baseline="0" noProof="0">
                <a:ln>
                  <a:noFill/>
                </a:ln>
                <a:solidFill>
                  <a:srgbClr val="000000"/>
                </a:solidFill>
                <a:effectLst/>
                <a:uLnTx/>
                <a:uFillTx/>
                <a:latin typeface="Arial" panose="020B0604020202020204" pitchFamily="34" charset="0"/>
                <a:ea typeface="Segoe UI Historic"/>
                <a:cs typeface="Arial" panose="020B0604020202020204" pitchFamily="34" charset="0"/>
              </a:rPr>
              <a:t>and </a:t>
            </a:r>
            <a:r>
              <a:rPr kumimoji="0" lang="en-AU" sz="900" b="1" i="0" u="none" strike="noStrike" kern="1200" cap="none" spc="0" normalizeH="0" baseline="0" noProof="0">
                <a:ln>
                  <a:noFill/>
                </a:ln>
                <a:solidFill>
                  <a:srgbClr val="000000"/>
                </a:solidFill>
                <a:effectLst/>
                <a:uLnTx/>
                <a:uFillTx/>
                <a:latin typeface="Arial" panose="020B0604020202020204" pitchFamily="34" charset="0"/>
                <a:ea typeface="Segoe UI Historic"/>
                <a:cs typeface="Arial" panose="020B0604020202020204" pitchFamily="34" charset="0"/>
              </a:rPr>
              <a:t>strategic analysis</a:t>
            </a:r>
            <a:endParaRPr kumimoji="0" lang="en-AU" sz="900" b="0" i="0" u="none" strike="noStrike" kern="1200" cap="none" spc="0" normalizeH="0" baseline="0" noProof="0">
              <a:ln>
                <a:noFill/>
              </a:ln>
              <a:solidFill>
                <a:srgbClr val="000000"/>
              </a:solidFill>
              <a:effectLst/>
              <a:uLnTx/>
              <a:uFillTx/>
              <a:latin typeface="Arial" panose="020B0604020202020204" pitchFamily="34" charset="0"/>
              <a:ea typeface="Segoe UI Historic"/>
              <a:cs typeface="Arial" panose="020B0604020202020204" pitchFamily="34" charset="0"/>
            </a:endParaRPr>
          </a:p>
        </p:txBody>
      </p:sp>
      <p:sp>
        <p:nvSpPr>
          <p:cNvPr id="65" name="object 63">
            <a:extLst>
              <a:ext uri="{FF2B5EF4-FFF2-40B4-BE49-F238E27FC236}">
                <a16:creationId xmlns:a16="http://schemas.microsoft.com/office/drawing/2014/main" id="{CF21C20A-BE4D-0EF4-8401-4D872E248E8D}"/>
              </a:ext>
            </a:extLst>
          </p:cNvPr>
          <p:cNvSpPr/>
          <p:nvPr/>
        </p:nvSpPr>
        <p:spPr>
          <a:xfrm>
            <a:off x="1109472" y="3613180"/>
            <a:ext cx="103505" cy="102870"/>
          </a:xfrm>
          <a:custGeom>
            <a:avLst/>
            <a:gdLst/>
            <a:ahLst/>
            <a:cxnLst/>
            <a:rect l="l" t="t" r="r" b="b"/>
            <a:pathLst>
              <a:path w="103505" h="102870">
                <a:moveTo>
                  <a:pt x="40692" y="0"/>
                </a:moveTo>
                <a:lnTo>
                  <a:pt x="7622" y="23571"/>
                </a:lnTo>
                <a:lnTo>
                  <a:pt x="0" y="50616"/>
                </a:lnTo>
                <a:lnTo>
                  <a:pt x="1528" y="63116"/>
                </a:lnTo>
                <a:lnTo>
                  <a:pt x="25818" y="95077"/>
                </a:lnTo>
                <a:lnTo>
                  <a:pt x="53870" y="102392"/>
                </a:lnTo>
                <a:lnTo>
                  <a:pt x="67158" y="100078"/>
                </a:lnTo>
                <a:lnTo>
                  <a:pt x="96761" y="74275"/>
                </a:lnTo>
                <a:lnTo>
                  <a:pt x="103253" y="44366"/>
                </a:lnTo>
                <a:lnTo>
                  <a:pt x="100081" y="32102"/>
                </a:lnTo>
                <a:lnTo>
                  <a:pt x="72565" y="5312"/>
                </a:lnTo>
                <a:lnTo>
                  <a:pt x="40692"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66" name="object 64">
            <a:extLst>
              <a:ext uri="{FF2B5EF4-FFF2-40B4-BE49-F238E27FC236}">
                <a16:creationId xmlns:a16="http://schemas.microsoft.com/office/drawing/2014/main" id="{8E213E70-9217-CB5F-1CC5-94FE840079C8}"/>
              </a:ext>
            </a:extLst>
          </p:cNvPr>
          <p:cNvSpPr/>
          <p:nvPr/>
        </p:nvSpPr>
        <p:spPr>
          <a:xfrm>
            <a:off x="1109472" y="3613180"/>
            <a:ext cx="103505" cy="102870"/>
          </a:xfrm>
          <a:custGeom>
            <a:avLst/>
            <a:gdLst/>
            <a:ahLst/>
            <a:cxnLst/>
            <a:rect l="l" t="t" r="r" b="b"/>
            <a:pathLst>
              <a:path w="103505" h="102870">
                <a:moveTo>
                  <a:pt x="0" y="50616"/>
                </a:moveTo>
                <a:lnTo>
                  <a:pt x="16316" y="12888"/>
                </a:lnTo>
                <a:lnTo>
                  <a:pt x="40692" y="0"/>
                </a:lnTo>
                <a:lnTo>
                  <a:pt x="57883" y="1120"/>
                </a:lnTo>
                <a:lnTo>
                  <a:pt x="93811" y="21225"/>
                </a:lnTo>
                <a:lnTo>
                  <a:pt x="103253" y="44366"/>
                </a:lnTo>
                <a:lnTo>
                  <a:pt x="101644" y="60390"/>
                </a:lnTo>
                <a:lnTo>
                  <a:pt x="79049" y="94419"/>
                </a:lnTo>
                <a:lnTo>
                  <a:pt x="53870" y="102392"/>
                </a:lnTo>
                <a:lnTo>
                  <a:pt x="38967" y="100486"/>
                </a:lnTo>
                <a:lnTo>
                  <a:pt x="6636" y="75865"/>
                </a:lnTo>
                <a:lnTo>
                  <a:pt x="0" y="50616"/>
                </a:lnTo>
                <a:close/>
              </a:path>
            </a:pathLst>
          </a:custGeom>
          <a:ln w="12699">
            <a:solidFill>
              <a:srgbClr val="054247"/>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67" name="object 65">
            <a:extLst>
              <a:ext uri="{FF2B5EF4-FFF2-40B4-BE49-F238E27FC236}">
                <a16:creationId xmlns:a16="http://schemas.microsoft.com/office/drawing/2014/main" id="{B2953CE1-C619-50AC-F3C7-49765A088152}"/>
              </a:ext>
            </a:extLst>
          </p:cNvPr>
          <p:cNvSpPr/>
          <p:nvPr/>
        </p:nvSpPr>
        <p:spPr>
          <a:xfrm>
            <a:off x="1158239" y="3715612"/>
            <a:ext cx="0" cy="296545"/>
          </a:xfrm>
          <a:custGeom>
            <a:avLst/>
            <a:gdLst/>
            <a:ahLst/>
            <a:cxnLst/>
            <a:rect l="l" t="t" r="r" b="b"/>
            <a:pathLst>
              <a:path h="296545">
                <a:moveTo>
                  <a:pt x="0" y="0"/>
                </a:moveTo>
                <a:lnTo>
                  <a:pt x="0" y="296037"/>
                </a:lnTo>
              </a:path>
            </a:pathLst>
          </a:custGeom>
          <a:ln w="9525">
            <a:solidFill>
              <a:srgbClr val="52555A"/>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68" name="object 66">
            <a:extLst>
              <a:ext uri="{FF2B5EF4-FFF2-40B4-BE49-F238E27FC236}">
                <a16:creationId xmlns:a16="http://schemas.microsoft.com/office/drawing/2014/main" id="{8AB3D30D-F690-DF41-1C89-093C75816907}"/>
              </a:ext>
            </a:extLst>
          </p:cNvPr>
          <p:cNvSpPr/>
          <p:nvPr/>
        </p:nvSpPr>
        <p:spPr>
          <a:xfrm>
            <a:off x="2238755" y="3613180"/>
            <a:ext cx="103505" cy="102870"/>
          </a:xfrm>
          <a:custGeom>
            <a:avLst/>
            <a:gdLst/>
            <a:ahLst/>
            <a:cxnLst/>
            <a:rect l="l" t="t" r="r" b="b"/>
            <a:pathLst>
              <a:path w="103505" h="102870">
                <a:moveTo>
                  <a:pt x="40703" y="0"/>
                </a:moveTo>
                <a:lnTo>
                  <a:pt x="7631" y="23571"/>
                </a:lnTo>
                <a:lnTo>
                  <a:pt x="0" y="50616"/>
                </a:lnTo>
                <a:lnTo>
                  <a:pt x="1528" y="63109"/>
                </a:lnTo>
                <a:lnTo>
                  <a:pt x="25830" y="95076"/>
                </a:lnTo>
                <a:lnTo>
                  <a:pt x="53860" y="102393"/>
                </a:lnTo>
                <a:lnTo>
                  <a:pt x="67139" y="100080"/>
                </a:lnTo>
                <a:lnTo>
                  <a:pt x="96752" y="74279"/>
                </a:lnTo>
                <a:lnTo>
                  <a:pt x="103253" y="44374"/>
                </a:lnTo>
                <a:lnTo>
                  <a:pt x="100079" y="32108"/>
                </a:lnTo>
                <a:lnTo>
                  <a:pt x="72555" y="5314"/>
                </a:lnTo>
                <a:lnTo>
                  <a:pt x="40703"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69" name="object 67">
            <a:extLst>
              <a:ext uri="{FF2B5EF4-FFF2-40B4-BE49-F238E27FC236}">
                <a16:creationId xmlns:a16="http://schemas.microsoft.com/office/drawing/2014/main" id="{0D2E6264-BD9C-E149-C220-F1287ED09A3B}"/>
              </a:ext>
            </a:extLst>
          </p:cNvPr>
          <p:cNvSpPr/>
          <p:nvPr/>
        </p:nvSpPr>
        <p:spPr>
          <a:xfrm>
            <a:off x="2238755" y="3613180"/>
            <a:ext cx="103505" cy="102870"/>
          </a:xfrm>
          <a:custGeom>
            <a:avLst/>
            <a:gdLst/>
            <a:ahLst/>
            <a:cxnLst/>
            <a:rect l="l" t="t" r="r" b="b"/>
            <a:pathLst>
              <a:path w="103505" h="102870">
                <a:moveTo>
                  <a:pt x="0" y="50616"/>
                </a:moveTo>
                <a:lnTo>
                  <a:pt x="16331" y="12888"/>
                </a:lnTo>
                <a:lnTo>
                  <a:pt x="40703" y="0"/>
                </a:lnTo>
                <a:lnTo>
                  <a:pt x="57879" y="1121"/>
                </a:lnTo>
                <a:lnTo>
                  <a:pt x="93805" y="21229"/>
                </a:lnTo>
                <a:lnTo>
                  <a:pt x="103253" y="44374"/>
                </a:lnTo>
                <a:lnTo>
                  <a:pt x="101641" y="60396"/>
                </a:lnTo>
                <a:lnTo>
                  <a:pt x="79028" y="94422"/>
                </a:lnTo>
                <a:lnTo>
                  <a:pt x="53860" y="102393"/>
                </a:lnTo>
                <a:lnTo>
                  <a:pt x="38973" y="100486"/>
                </a:lnTo>
                <a:lnTo>
                  <a:pt x="6641" y="75860"/>
                </a:lnTo>
                <a:lnTo>
                  <a:pt x="0" y="50616"/>
                </a:lnTo>
                <a:close/>
              </a:path>
            </a:pathLst>
          </a:custGeom>
          <a:ln w="12700">
            <a:solidFill>
              <a:srgbClr val="054247"/>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70" name="object 68">
            <a:extLst>
              <a:ext uri="{FF2B5EF4-FFF2-40B4-BE49-F238E27FC236}">
                <a16:creationId xmlns:a16="http://schemas.microsoft.com/office/drawing/2014/main" id="{8851FD4E-E6A4-B42C-3B58-35742F111DC0}"/>
              </a:ext>
            </a:extLst>
          </p:cNvPr>
          <p:cNvSpPr/>
          <p:nvPr/>
        </p:nvSpPr>
        <p:spPr>
          <a:xfrm>
            <a:off x="2287523" y="3715612"/>
            <a:ext cx="0" cy="296545"/>
          </a:xfrm>
          <a:custGeom>
            <a:avLst/>
            <a:gdLst/>
            <a:ahLst/>
            <a:cxnLst/>
            <a:rect l="l" t="t" r="r" b="b"/>
            <a:pathLst>
              <a:path h="296545">
                <a:moveTo>
                  <a:pt x="0" y="0"/>
                </a:moveTo>
                <a:lnTo>
                  <a:pt x="0" y="296037"/>
                </a:lnTo>
              </a:path>
            </a:pathLst>
          </a:custGeom>
          <a:ln w="9525">
            <a:solidFill>
              <a:srgbClr val="52555A"/>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71" name="object 69">
            <a:extLst>
              <a:ext uri="{FF2B5EF4-FFF2-40B4-BE49-F238E27FC236}">
                <a16:creationId xmlns:a16="http://schemas.microsoft.com/office/drawing/2014/main" id="{6494032A-9EDA-DEBD-DB63-3927EB969532}"/>
              </a:ext>
            </a:extLst>
          </p:cNvPr>
          <p:cNvSpPr/>
          <p:nvPr/>
        </p:nvSpPr>
        <p:spPr>
          <a:xfrm>
            <a:off x="3363467" y="3613180"/>
            <a:ext cx="103505" cy="102870"/>
          </a:xfrm>
          <a:custGeom>
            <a:avLst/>
            <a:gdLst/>
            <a:ahLst/>
            <a:cxnLst/>
            <a:rect l="l" t="t" r="r" b="b"/>
            <a:pathLst>
              <a:path w="103504" h="102870">
                <a:moveTo>
                  <a:pt x="40703" y="0"/>
                </a:moveTo>
                <a:lnTo>
                  <a:pt x="7631" y="23571"/>
                </a:lnTo>
                <a:lnTo>
                  <a:pt x="0" y="50616"/>
                </a:lnTo>
                <a:lnTo>
                  <a:pt x="1528" y="63109"/>
                </a:lnTo>
                <a:lnTo>
                  <a:pt x="25830" y="95076"/>
                </a:lnTo>
                <a:lnTo>
                  <a:pt x="53860" y="102393"/>
                </a:lnTo>
                <a:lnTo>
                  <a:pt x="67139" y="100080"/>
                </a:lnTo>
                <a:lnTo>
                  <a:pt x="96752" y="74279"/>
                </a:lnTo>
                <a:lnTo>
                  <a:pt x="103253" y="44374"/>
                </a:lnTo>
                <a:lnTo>
                  <a:pt x="100079" y="32108"/>
                </a:lnTo>
                <a:lnTo>
                  <a:pt x="72555" y="5314"/>
                </a:lnTo>
                <a:lnTo>
                  <a:pt x="40703"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72" name="object 70">
            <a:extLst>
              <a:ext uri="{FF2B5EF4-FFF2-40B4-BE49-F238E27FC236}">
                <a16:creationId xmlns:a16="http://schemas.microsoft.com/office/drawing/2014/main" id="{9B1BBB81-91FA-3277-0152-A1CA9C130CAC}"/>
              </a:ext>
            </a:extLst>
          </p:cNvPr>
          <p:cNvSpPr/>
          <p:nvPr/>
        </p:nvSpPr>
        <p:spPr>
          <a:xfrm>
            <a:off x="3363467" y="3613180"/>
            <a:ext cx="103505" cy="102870"/>
          </a:xfrm>
          <a:custGeom>
            <a:avLst/>
            <a:gdLst/>
            <a:ahLst/>
            <a:cxnLst/>
            <a:rect l="l" t="t" r="r" b="b"/>
            <a:pathLst>
              <a:path w="103504" h="102870">
                <a:moveTo>
                  <a:pt x="0" y="50616"/>
                </a:moveTo>
                <a:lnTo>
                  <a:pt x="16331" y="12888"/>
                </a:lnTo>
                <a:lnTo>
                  <a:pt x="40703" y="0"/>
                </a:lnTo>
                <a:lnTo>
                  <a:pt x="57879" y="1121"/>
                </a:lnTo>
                <a:lnTo>
                  <a:pt x="93805" y="21229"/>
                </a:lnTo>
                <a:lnTo>
                  <a:pt x="103253" y="44374"/>
                </a:lnTo>
                <a:lnTo>
                  <a:pt x="101641" y="60396"/>
                </a:lnTo>
                <a:lnTo>
                  <a:pt x="79028" y="94422"/>
                </a:lnTo>
                <a:lnTo>
                  <a:pt x="53860" y="102393"/>
                </a:lnTo>
                <a:lnTo>
                  <a:pt x="38973" y="100486"/>
                </a:lnTo>
                <a:lnTo>
                  <a:pt x="6641" y="75860"/>
                </a:lnTo>
                <a:lnTo>
                  <a:pt x="0" y="50616"/>
                </a:lnTo>
                <a:close/>
              </a:path>
            </a:pathLst>
          </a:custGeom>
          <a:ln w="12700">
            <a:solidFill>
              <a:srgbClr val="054247"/>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73" name="object 71">
            <a:extLst>
              <a:ext uri="{FF2B5EF4-FFF2-40B4-BE49-F238E27FC236}">
                <a16:creationId xmlns:a16="http://schemas.microsoft.com/office/drawing/2014/main" id="{1895F968-C3DC-CDFC-BC49-D5CCBC8B406F}"/>
              </a:ext>
            </a:extLst>
          </p:cNvPr>
          <p:cNvSpPr/>
          <p:nvPr/>
        </p:nvSpPr>
        <p:spPr>
          <a:xfrm>
            <a:off x="3412235" y="3715612"/>
            <a:ext cx="0" cy="296545"/>
          </a:xfrm>
          <a:custGeom>
            <a:avLst/>
            <a:gdLst/>
            <a:ahLst/>
            <a:cxnLst/>
            <a:rect l="l" t="t" r="r" b="b"/>
            <a:pathLst>
              <a:path h="296545">
                <a:moveTo>
                  <a:pt x="0" y="0"/>
                </a:moveTo>
                <a:lnTo>
                  <a:pt x="0" y="296037"/>
                </a:lnTo>
              </a:path>
            </a:pathLst>
          </a:custGeom>
          <a:ln w="9525">
            <a:solidFill>
              <a:srgbClr val="52555A"/>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74" name="object 72">
            <a:extLst>
              <a:ext uri="{FF2B5EF4-FFF2-40B4-BE49-F238E27FC236}">
                <a16:creationId xmlns:a16="http://schemas.microsoft.com/office/drawing/2014/main" id="{A0DFE71A-75E7-88E0-70F9-A3B701AF1F70}"/>
              </a:ext>
            </a:extLst>
          </p:cNvPr>
          <p:cNvSpPr/>
          <p:nvPr/>
        </p:nvSpPr>
        <p:spPr>
          <a:xfrm>
            <a:off x="4939284" y="3276376"/>
            <a:ext cx="103505" cy="102870"/>
          </a:xfrm>
          <a:custGeom>
            <a:avLst/>
            <a:gdLst/>
            <a:ahLst/>
            <a:cxnLst/>
            <a:rect l="l" t="t" r="r" b="b"/>
            <a:pathLst>
              <a:path w="103504" h="102870">
                <a:moveTo>
                  <a:pt x="40703" y="0"/>
                </a:moveTo>
                <a:lnTo>
                  <a:pt x="7631" y="23571"/>
                </a:lnTo>
                <a:lnTo>
                  <a:pt x="0" y="50616"/>
                </a:lnTo>
                <a:lnTo>
                  <a:pt x="1528" y="63109"/>
                </a:lnTo>
                <a:lnTo>
                  <a:pt x="25830" y="95076"/>
                </a:lnTo>
                <a:lnTo>
                  <a:pt x="53860" y="102393"/>
                </a:lnTo>
                <a:lnTo>
                  <a:pt x="67139" y="100080"/>
                </a:lnTo>
                <a:lnTo>
                  <a:pt x="96752" y="74279"/>
                </a:lnTo>
                <a:lnTo>
                  <a:pt x="103253" y="44374"/>
                </a:lnTo>
                <a:lnTo>
                  <a:pt x="100079" y="32108"/>
                </a:lnTo>
                <a:lnTo>
                  <a:pt x="72555" y="5314"/>
                </a:lnTo>
                <a:lnTo>
                  <a:pt x="40703"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75" name="object 73">
            <a:extLst>
              <a:ext uri="{FF2B5EF4-FFF2-40B4-BE49-F238E27FC236}">
                <a16:creationId xmlns:a16="http://schemas.microsoft.com/office/drawing/2014/main" id="{7E07D249-26A4-A6CD-2F24-44C0508CA205}"/>
              </a:ext>
            </a:extLst>
          </p:cNvPr>
          <p:cNvSpPr/>
          <p:nvPr/>
        </p:nvSpPr>
        <p:spPr>
          <a:xfrm>
            <a:off x="4939284" y="3276376"/>
            <a:ext cx="103505" cy="102870"/>
          </a:xfrm>
          <a:custGeom>
            <a:avLst/>
            <a:gdLst/>
            <a:ahLst/>
            <a:cxnLst/>
            <a:rect l="l" t="t" r="r" b="b"/>
            <a:pathLst>
              <a:path w="103504" h="102870">
                <a:moveTo>
                  <a:pt x="0" y="50616"/>
                </a:moveTo>
                <a:lnTo>
                  <a:pt x="16331" y="12888"/>
                </a:lnTo>
                <a:lnTo>
                  <a:pt x="40703" y="0"/>
                </a:lnTo>
                <a:lnTo>
                  <a:pt x="57879" y="1121"/>
                </a:lnTo>
                <a:lnTo>
                  <a:pt x="93805" y="21229"/>
                </a:lnTo>
                <a:lnTo>
                  <a:pt x="103253" y="44374"/>
                </a:lnTo>
                <a:lnTo>
                  <a:pt x="101641" y="60396"/>
                </a:lnTo>
                <a:lnTo>
                  <a:pt x="79028" y="94422"/>
                </a:lnTo>
                <a:lnTo>
                  <a:pt x="53860" y="102393"/>
                </a:lnTo>
                <a:lnTo>
                  <a:pt x="38973" y="100486"/>
                </a:lnTo>
                <a:lnTo>
                  <a:pt x="6641" y="75860"/>
                </a:lnTo>
                <a:lnTo>
                  <a:pt x="0" y="50616"/>
                </a:lnTo>
                <a:close/>
              </a:path>
            </a:pathLst>
          </a:custGeom>
          <a:ln w="12700">
            <a:solidFill>
              <a:srgbClr val="09616C"/>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76" name="object 74">
            <a:extLst>
              <a:ext uri="{FF2B5EF4-FFF2-40B4-BE49-F238E27FC236}">
                <a16:creationId xmlns:a16="http://schemas.microsoft.com/office/drawing/2014/main" id="{30629702-AB00-83A7-A26F-212DD5D8DBC0}"/>
              </a:ext>
            </a:extLst>
          </p:cNvPr>
          <p:cNvSpPr/>
          <p:nvPr/>
        </p:nvSpPr>
        <p:spPr>
          <a:xfrm>
            <a:off x="4988052" y="3378809"/>
            <a:ext cx="0" cy="296545"/>
          </a:xfrm>
          <a:custGeom>
            <a:avLst/>
            <a:gdLst/>
            <a:ahLst/>
            <a:cxnLst/>
            <a:rect l="l" t="t" r="r" b="b"/>
            <a:pathLst>
              <a:path h="296545">
                <a:moveTo>
                  <a:pt x="0" y="0"/>
                </a:moveTo>
                <a:lnTo>
                  <a:pt x="0" y="296036"/>
                </a:lnTo>
              </a:path>
            </a:pathLst>
          </a:custGeom>
          <a:ln w="9525">
            <a:solidFill>
              <a:srgbClr val="52555A"/>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77" name="object 75">
            <a:extLst>
              <a:ext uri="{FF2B5EF4-FFF2-40B4-BE49-F238E27FC236}">
                <a16:creationId xmlns:a16="http://schemas.microsoft.com/office/drawing/2014/main" id="{E46C0BD2-3D4C-40AC-1D74-5350BE011176}"/>
              </a:ext>
            </a:extLst>
          </p:cNvPr>
          <p:cNvSpPr/>
          <p:nvPr/>
        </p:nvSpPr>
        <p:spPr>
          <a:xfrm>
            <a:off x="6044184" y="3276376"/>
            <a:ext cx="103505" cy="102870"/>
          </a:xfrm>
          <a:custGeom>
            <a:avLst/>
            <a:gdLst/>
            <a:ahLst/>
            <a:cxnLst/>
            <a:rect l="l" t="t" r="r" b="b"/>
            <a:pathLst>
              <a:path w="103504" h="102870">
                <a:moveTo>
                  <a:pt x="40703" y="0"/>
                </a:moveTo>
                <a:lnTo>
                  <a:pt x="7631" y="23571"/>
                </a:lnTo>
                <a:lnTo>
                  <a:pt x="0" y="50616"/>
                </a:lnTo>
                <a:lnTo>
                  <a:pt x="1528" y="63109"/>
                </a:lnTo>
                <a:lnTo>
                  <a:pt x="25830" y="95076"/>
                </a:lnTo>
                <a:lnTo>
                  <a:pt x="53860" y="102393"/>
                </a:lnTo>
                <a:lnTo>
                  <a:pt x="67139" y="100080"/>
                </a:lnTo>
                <a:lnTo>
                  <a:pt x="96752" y="74279"/>
                </a:lnTo>
                <a:lnTo>
                  <a:pt x="103253" y="44374"/>
                </a:lnTo>
                <a:lnTo>
                  <a:pt x="100079" y="32108"/>
                </a:lnTo>
                <a:lnTo>
                  <a:pt x="72555" y="5314"/>
                </a:lnTo>
                <a:lnTo>
                  <a:pt x="40703"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78" name="object 76">
            <a:extLst>
              <a:ext uri="{FF2B5EF4-FFF2-40B4-BE49-F238E27FC236}">
                <a16:creationId xmlns:a16="http://schemas.microsoft.com/office/drawing/2014/main" id="{702206C0-57DE-6BAA-A9B7-A5E323650968}"/>
              </a:ext>
            </a:extLst>
          </p:cNvPr>
          <p:cNvSpPr/>
          <p:nvPr/>
        </p:nvSpPr>
        <p:spPr>
          <a:xfrm>
            <a:off x="6044184" y="3276376"/>
            <a:ext cx="103505" cy="102870"/>
          </a:xfrm>
          <a:custGeom>
            <a:avLst/>
            <a:gdLst/>
            <a:ahLst/>
            <a:cxnLst/>
            <a:rect l="l" t="t" r="r" b="b"/>
            <a:pathLst>
              <a:path w="103504" h="102870">
                <a:moveTo>
                  <a:pt x="0" y="50616"/>
                </a:moveTo>
                <a:lnTo>
                  <a:pt x="16331" y="12888"/>
                </a:lnTo>
                <a:lnTo>
                  <a:pt x="40703" y="0"/>
                </a:lnTo>
                <a:lnTo>
                  <a:pt x="57879" y="1121"/>
                </a:lnTo>
                <a:lnTo>
                  <a:pt x="93805" y="21229"/>
                </a:lnTo>
                <a:lnTo>
                  <a:pt x="103253" y="44374"/>
                </a:lnTo>
                <a:lnTo>
                  <a:pt x="101641" y="60396"/>
                </a:lnTo>
                <a:lnTo>
                  <a:pt x="79028" y="94422"/>
                </a:lnTo>
                <a:lnTo>
                  <a:pt x="53860" y="102393"/>
                </a:lnTo>
                <a:lnTo>
                  <a:pt x="38973" y="100486"/>
                </a:lnTo>
                <a:lnTo>
                  <a:pt x="6641" y="75860"/>
                </a:lnTo>
                <a:lnTo>
                  <a:pt x="0" y="50616"/>
                </a:lnTo>
                <a:close/>
              </a:path>
            </a:pathLst>
          </a:custGeom>
          <a:ln w="12700">
            <a:solidFill>
              <a:srgbClr val="09616C"/>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79" name="object 77">
            <a:extLst>
              <a:ext uri="{FF2B5EF4-FFF2-40B4-BE49-F238E27FC236}">
                <a16:creationId xmlns:a16="http://schemas.microsoft.com/office/drawing/2014/main" id="{77428AB7-EB86-BE78-2A59-C4D1F1C927B5}"/>
              </a:ext>
            </a:extLst>
          </p:cNvPr>
          <p:cNvSpPr/>
          <p:nvPr/>
        </p:nvSpPr>
        <p:spPr>
          <a:xfrm>
            <a:off x="6092952" y="3378809"/>
            <a:ext cx="0" cy="296545"/>
          </a:xfrm>
          <a:custGeom>
            <a:avLst/>
            <a:gdLst/>
            <a:ahLst/>
            <a:cxnLst/>
            <a:rect l="l" t="t" r="r" b="b"/>
            <a:pathLst>
              <a:path h="296545">
                <a:moveTo>
                  <a:pt x="0" y="0"/>
                </a:moveTo>
                <a:lnTo>
                  <a:pt x="0" y="296036"/>
                </a:lnTo>
              </a:path>
            </a:pathLst>
          </a:custGeom>
          <a:ln w="9525">
            <a:solidFill>
              <a:srgbClr val="52555A"/>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80" name="object 78">
            <a:extLst>
              <a:ext uri="{FF2B5EF4-FFF2-40B4-BE49-F238E27FC236}">
                <a16:creationId xmlns:a16="http://schemas.microsoft.com/office/drawing/2014/main" id="{B4D92ED8-85A6-C6AC-EC00-DBCCB98B2795}"/>
              </a:ext>
            </a:extLst>
          </p:cNvPr>
          <p:cNvSpPr/>
          <p:nvPr/>
        </p:nvSpPr>
        <p:spPr>
          <a:xfrm>
            <a:off x="7152131" y="3276376"/>
            <a:ext cx="103505" cy="102870"/>
          </a:xfrm>
          <a:custGeom>
            <a:avLst/>
            <a:gdLst/>
            <a:ahLst/>
            <a:cxnLst/>
            <a:rect l="l" t="t" r="r" b="b"/>
            <a:pathLst>
              <a:path w="103504" h="102870">
                <a:moveTo>
                  <a:pt x="40703" y="0"/>
                </a:moveTo>
                <a:lnTo>
                  <a:pt x="7631" y="23571"/>
                </a:lnTo>
                <a:lnTo>
                  <a:pt x="0" y="50616"/>
                </a:lnTo>
                <a:lnTo>
                  <a:pt x="1528" y="63109"/>
                </a:lnTo>
                <a:lnTo>
                  <a:pt x="25830" y="95076"/>
                </a:lnTo>
                <a:lnTo>
                  <a:pt x="53860" y="102393"/>
                </a:lnTo>
                <a:lnTo>
                  <a:pt x="67139" y="100080"/>
                </a:lnTo>
                <a:lnTo>
                  <a:pt x="96752" y="74279"/>
                </a:lnTo>
                <a:lnTo>
                  <a:pt x="103253" y="44374"/>
                </a:lnTo>
                <a:lnTo>
                  <a:pt x="100079" y="32108"/>
                </a:lnTo>
                <a:lnTo>
                  <a:pt x="72555" y="5314"/>
                </a:lnTo>
                <a:lnTo>
                  <a:pt x="40703"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81" name="object 79">
            <a:extLst>
              <a:ext uri="{FF2B5EF4-FFF2-40B4-BE49-F238E27FC236}">
                <a16:creationId xmlns:a16="http://schemas.microsoft.com/office/drawing/2014/main" id="{D1922DA8-6F09-34F7-C168-557F2F5DE285}"/>
              </a:ext>
            </a:extLst>
          </p:cNvPr>
          <p:cNvSpPr/>
          <p:nvPr/>
        </p:nvSpPr>
        <p:spPr>
          <a:xfrm>
            <a:off x="7152131" y="3276376"/>
            <a:ext cx="103505" cy="102870"/>
          </a:xfrm>
          <a:custGeom>
            <a:avLst/>
            <a:gdLst/>
            <a:ahLst/>
            <a:cxnLst/>
            <a:rect l="l" t="t" r="r" b="b"/>
            <a:pathLst>
              <a:path w="103504" h="102870">
                <a:moveTo>
                  <a:pt x="0" y="50616"/>
                </a:moveTo>
                <a:lnTo>
                  <a:pt x="16331" y="12888"/>
                </a:lnTo>
                <a:lnTo>
                  <a:pt x="40703" y="0"/>
                </a:lnTo>
                <a:lnTo>
                  <a:pt x="57879" y="1121"/>
                </a:lnTo>
                <a:lnTo>
                  <a:pt x="93805" y="21229"/>
                </a:lnTo>
                <a:lnTo>
                  <a:pt x="103253" y="44374"/>
                </a:lnTo>
                <a:lnTo>
                  <a:pt x="101641" y="60396"/>
                </a:lnTo>
                <a:lnTo>
                  <a:pt x="79028" y="94422"/>
                </a:lnTo>
                <a:lnTo>
                  <a:pt x="53860" y="102393"/>
                </a:lnTo>
                <a:lnTo>
                  <a:pt x="38973" y="100486"/>
                </a:lnTo>
                <a:lnTo>
                  <a:pt x="6641" y="75860"/>
                </a:lnTo>
                <a:lnTo>
                  <a:pt x="0" y="50616"/>
                </a:lnTo>
                <a:close/>
              </a:path>
            </a:pathLst>
          </a:custGeom>
          <a:ln w="12700">
            <a:solidFill>
              <a:srgbClr val="09616C"/>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82" name="object 80">
            <a:extLst>
              <a:ext uri="{FF2B5EF4-FFF2-40B4-BE49-F238E27FC236}">
                <a16:creationId xmlns:a16="http://schemas.microsoft.com/office/drawing/2014/main" id="{EB9A711F-80CE-3ED6-E53F-888B6C24DAB9}"/>
              </a:ext>
            </a:extLst>
          </p:cNvPr>
          <p:cNvSpPr/>
          <p:nvPr/>
        </p:nvSpPr>
        <p:spPr>
          <a:xfrm>
            <a:off x="7200900" y="3378809"/>
            <a:ext cx="0" cy="296545"/>
          </a:xfrm>
          <a:custGeom>
            <a:avLst/>
            <a:gdLst/>
            <a:ahLst/>
            <a:cxnLst/>
            <a:rect l="l" t="t" r="r" b="b"/>
            <a:pathLst>
              <a:path h="296545">
                <a:moveTo>
                  <a:pt x="0" y="0"/>
                </a:moveTo>
                <a:lnTo>
                  <a:pt x="0" y="296036"/>
                </a:lnTo>
              </a:path>
            </a:pathLst>
          </a:custGeom>
          <a:ln w="9525">
            <a:solidFill>
              <a:srgbClr val="52555A"/>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83" name="object 81">
            <a:extLst>
              <a:ext uri="{FF2B5EF4-FFF2-40B4-BE49-F238E27FC236}">
                <a16:creationId xmlns:a16="http://schemas.microsoft.com/office/drawing/2014/main" id="{1784FBA6-A409-7FEE-23CF-38A5A064F14D}"/>
              </a:ext>
            </a:extLst>
          </p:cNvPr>
          <p:cNvSpPr/>
          <p:nvPr/>
        </p:nvSpPr>
        <p:spPr>
          <a:xfrm>
            <a:off x="8257031" y="3276376"/>
            <a:ext cx="103505" cy="102870"/>
          </a:xfrm>
          <a:custGeom>
            <a:avLst/>
            <a:gdLst/>
            <a:ahLst/>
            <a:cxnLst/>
            <a:rect l="l" t="t" r="r" b="b"/>
            <a:pathLst>
              <a:path w="103504" h="102870">
                <a:moveTo>
                  <a:pt x="40703" y="0"/>
                </a:moveTo>
                <a:lnTo>
                  <a:pt x="7631" y="23571"/>
                </a:lnTo>
                <a:lnTo>
                  <a:pt x="0" y="50616"/>
                </a:lnTo>
                <a:lnTo>
                  <a:pt x="1528" y="63109"/>
                </a:lnTo>
                <a:lnTo>
                  <a:pt x="25830" y="95076"/>
                </a:lnTo>
                <a:lnTo>
                  <a:pt x="53860" y="102393"/>
                </a:lnTo>
                <a:lnTo>
                  <a:pt x="67139" y="100080"/>
                </a:lnTo>
                <a:lnTo>
                  <a:pt x="96752" y="74279"/>
                </a:lnTo>
                <a:lnTo>
                  <a:pt x="103253" y="44374"/>
                </a:lnTo>
                <a:lnTo>
                  <a:pt x="100079" y="32108"/>
                </a:lnTo>
                <a:lnTo>
                  <a:pt x="72555" y="5314"/>
                </a:lnTo>
                <a:lnTo>
                  <a:pt x="40703"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84" name="object 82">
            <a:extLst>
              <a:ext uri="{FF2B5EF4-FFF2-40B4-BE49-F238E27FC236}">
                <a16:creationId xmlns:a16="http://schemas.microsoft.com/office/drawing/2014/main" id="{0953FAF7-957F-D057-8478-E18ACBF08563}"/>
              </a:ext>
            </a:extLst>
          </p:cNvPr>
          <p:cNvSpPr/>
          <p:nvPr/>
        </p:nvSpPr>
        <p:spPr>
          <a:xfrm>
            <a:off x="8257031" y="3276376"/>
            <a:ext cx="103505" cy="102870"/>
          </a:xfrm>
          <a:custGeom>
            <a:avLst/>
            <a:gdLst/>
            <a:ahLst/>
            <a:cxnLst/>
            <a:rect l="l" t="t" r="r" b="b"/>
            <a:pathLst>
              <a:path w="103504" h="102870">
                <a:moveTo>
                  <a:pt x="0" y="50616"/>
                </a:moveTo>
                <a:lnTo>
                  <a:pt x="16331" y="12888"/>
                </a:lnTo>
                <a:lnTo>
                  <a:pt x="40703" y="0"/>
                </a:lnTo>
                <a:lnTo>
                  <a:pt x="57879" y="1121"/>
                </a:lnTo>
                <a:lnTo>
                  <a:pt x="93805" y="21229"/>
                </a:lnTo>
                <a:lnTo>
                  <a:pt x="103253" y="44374"/>
                </a:lnTo>
                <a:lnTo>
                  <a:pt x="101641" y="60396"/>
                </a:lnTo>
                <a:lnTo>
                  <a:pt x="79028" y="94422"/>
                </a:lnTo>
                <a:lnTo>
                  <a:pt x="53860" y="102393"/>
                </a:lnTo>
                <a:lnTo>
                  <a:pt x="38973" y="100486"/>
                </a:lnTo>
                <a:lnTo>
                  <a:pt x="6641" y="75860"/>
                </a:lnTo>
                <a:lnTo>
                  <a:pt x="0" y="50616"/>
                </a:lnTo>
                <a:close/>
              </a:path>
            </a:pathLst>
          </a:custGeom>
          <a:ln w="12700">
            <a:solidFill>
              <a:srgbClr val="09616C"/>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85" name="object 83">
            <a:extLst>
              <a:ext uri="{FF2B5EF4-FFF2-40B4-BE49-F238E27FC236}">
                <a16:creationId xmlns:a16="http://schemas.microsoft.com/office/drawing/2014/main" id="{7C99CC14-4821-CB55-3AD7-838E7246A612}"/>
              </a:ext>
            </a:extLst>
          </p:cNvPr>
          <p:cNvSpPr/>
          <p:nvPr/>
        </p:nvSpPr>
        <p:spPr>
          <a:xfrm>
            <a:off x="8305800" y="3378809"/>
            <a:ext cx="0" cy="296545"/>
          </a:xfrm>
          <a:custGeom>
            <a:avLst/>
            <a:gdLst/>
            <a:ahLst/>
            <a:cxnLst/>
            <a:rect l="l" t="t" r="r" b="b"/>
            <a:pathLst>
              <a:path h="296545">
                <a:moveTo>
                  <a:pt x="0" y="0"/>
                </a:moveTo>
                <a:lnTo>
                  <a:pt x="0" y="296036"/>
                </a:lnTo>
              </a:path>
            </a:pathLst>
          </a:custGeom>
          <a:ln w="9525">
            <a:solidFill>
              <a:srgbClr val="52555A"/>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86" name="object 84">
            <a:extLst>
              <a:ext uri="{FF2B5EF4-FFF2-40B4-BE49-F238E27FC236}">
                <a16:creationId xmlns:a16="http://schemas.microsoft.com/office/drawing/2014/main" id="{182D48FA-FF05-DF18-EFFB-41C7AADCDBBB}"/>
              </a:ext>
            </a:extLst>
          </p:cNvPr>
          <p:cNvSpPr/>
          <p:nvPr/>
        </p:nvSpPr>
        <p:spPr>
          <a:xfrm>
            <a:off x="9800843" y="3003580"/>
            <a:ext cx="103505" cy="102870"/>
          </a:xfrm>
          <a:custGeom>
            <a:avLst/>
            <a:gdLst/>
            <a:ahLst/>
            <a:cxnLst/>
            <a:rect l="l" t="t" r="r" b="b"/>
            <a:pathLst>
              <a:path w="103504" h="102869">
                <a:moveTo>
                  <a:pt x="40703" y="0"/>
                </a:moveTo>
                <a:lnTo>
                  <a:pt x="7631" y="23571"/>
                </a:lnTo>
                <a:lnTo>
                  <a:pt x="0" y="50616"/>
                </a:lnTo>
                <a:lnTo>
                  <a:pt x="1528" y="63109"/>
                </a:lnTo>
                <a:lnTo>
                  <a:pt x="25830" y="95076"/>
                </a:lnTo>
                <a:lnTo>
                  <a:pt x="53860" y="102393"/>
                </a:lnTo>
                <a:lnTo>
                  <a:pt x="67139" y="100080"/>
                </a:lnTo>
                <a:lnTo>
                  <a:pt x="96752" y="74279"/>
                </a:lnTo>
                <a:lnTo>
                  <a:pt x="103253" y="44374"/>
                </a:lnTo>
                <a:lnTo>
                  <a:pt x="100079" y="32108"/>
                </a:lnTo>
                <a:lnTo>
                  <a:pt x="72555" y="5314"/>
                </a:lnTo>
                <a:lnTo>
                  <a:pt x="40703"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87" name="object 85">
            <a:extLst>
              <a:ext uri="{FF2B5EF4-FFF2-40B4-BE49-F238E27FC236}">
                <a16:creationId xmlns:a16="http://schemas.microsoft.com/office/drawing/2014/main" id="{11807302-C7C0-1E97-EA92-EEB47829AF3C}"/>
              </a:ext>
            </a:extLst>
          </p:cNvPr>
          <p:cNvSpPr/>
          <p:nvPr/>
        </p:nvSpPr>
        <p:spPr>
          <a:xfrm>
            <a:off x="9800843" y="3003580"/>
            <a:ext cx="103505" cy="102870"/>
          </a:xfrm>
          <a:custGeom>
            <a:avLst/>
            <a:gdLst/>
            <a:ahLst/>
            <a:cxnLst/>
            <a:rect l="l" t="t" r="r" b="b"/>
            <a:pathLst>
              <a:path w="103504" h="102869">
                <a:moveTo>
                  <a:pt x="0" y="50616"/>
                </a:moveTo>
                <a:lnTo>
                  <a:pt x="16331" y="12888"/>
                </a:lnTo>
                <a:lnTo>
                  <a:pt x="40703" y="0"/>
                </a:lnTo>
                <a:lnTo>
                  <a:pt x="57879" y="1121"/>
                </a:lnTo>
                <a:lnTo>
                  <a:pt x="93805" y="21229"/>
                </a:lnTo>
                <a:lnTo>
                  <a:pt x="103253" y="44374"/>
                </a:lnTo>
                <a:lnTo>
                  <a:pt x="101641" y="60396"/>
                </a:lnTo>
                <a:lnTo>
                  <a:pt x="79028" y="94422"/>
                </a:lnTo>
                <a:lnTo>
                  <a:pt x="53860" y="102393"/>
                </a:lnTo>
                <a:lnTo>
                  <a:pt x="38973" y="100486"/>
                </a:lnTo>
                <a:lnTo>
                  <a:pt x="6641" y="75860"/>
                </a:lnTo>
                <a:lnTo>
                  <a:pt x="0" y="50616"/>
                </a:lnTo>
                <a:close/>
              </a:path>
            </a:pathLst>
          </a:custGeom>
          <a:ln w="12700">
            <a:solidFill>
              <a:srgbClr val="0D8390"/>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88" name="object 86">
            <a:extLst>
              <a:ext uri="{FF2B5EF4-FFF2-40B4-BE49-F238E27FC236}">
                <a16:creationId xmlns:a16="http://schemas.microsoft.com/office/drawing/2014/main" id="{4815455A-4110-76D8-6F35-DC4799C8BE6F}"/>
              </a:ext>
            </a:extLst>
          </p:cNvPr>
          <p:cNvSpPr/>
          <p:nvPr/>
        </p:nvSpPr>
        <p:spPr>
          <a:xfrm>
            <a:off x="9849611" y="3106012"/>
            <a:ext cx="0" cy="296545"/>
          </a:xfrm>
          <a:custGeom>
            <a:avLst/>
            <a:gdLst/>
            <a:ahLst/>
            <a:cxnLst/>
            <a:rect l="l" t="t" r="r" b="b"/>
            <a:pathLst>
              <a:path h="296545">
                <a:moveTo>
                  <a:pt x="0" y="0"/>
                </a:moveTo>
                <a:lnTo>
                  <a:pt x="0" y="296037"/>
                </a:lnTo>
              </a:path>
            </a:pathLst>
          </a:custGeom>
          <a:ln w="9525">
            <a:solidFill>
              <a:srgbClr val="52555A"/>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89" name="object 87">
            <a:extLst>
              <a:ext uri="{FF2B5EF4-FFF2-40B4-BE49-F238E27FC236}">
                <a16:creationId xmlns:a16="http://schemas.microsoft.com/office/drawing/2014/main" id="{8DDDB5CC-65AD-CB55-EF4B-19A4A7702CF7}"/>
              </a:ext>
            </a:extLst>
          </p:cNvPr>
          <p:cNvSpPr/>
          <p:nvPr/>
        </p:nvSpPr>
        <p:spPr>
          <a:xfrm>
            <a:off x="10995659" y="3003580"/>
            <a:ext cx="103505" cy="102870"/>
          </a:xfrm>
          <a:custGeom>
            <a:avLst/>
            <a:gdLst/>
            <a:ahLst/>
            <a:cxnLst/>
            <a:rect l="l" t="t" r="r" b="b"/>
            <a:pathLst>
              <a:path w="103504" h="102869">
                <a:moveTo>
                  <a:pt x="40703" y="0"/>
                </a:moveTo>
                <a:lnTo>
                  <a:pt x="7631" y="23571"/>
                </a:lnTo>
                <a:lnTo>
                  <a:pt x="0" y="50616"/>
                </a:lnTo>
                <a:lnTo>
                  <a:pt x="1528" y="63109"/>
                </a:lnTo>
                <a:lnTo>
                  <a:pt x="25830" y="95076"/>
                </a:lnTo>
                <a:lnTo>
                  <a:pt x="53860" y="102393"/>
                </a:lnTo>
                <a:lnTo>
                  <a:pt x="67139" y="100080"/>
                </a:lnTo>
                <a:lnTo>
                  <a:pt x="96752" y="74279"/>
                </a:lnTo>
                <a:lnTo>
                  <a:pt x="103253" y="44374"/>
                </a:lnTo>
                <a:lnTo>
                  <a:pt x="100079" y="32108"/>
                </a:lnTo>
                <a:lnTo>
                  <a:pt x="72555" y="5314"/>
                </a:lnTo>
                <a:lnTo>
                  <a:pt x="40703" y="0"/>
                </a:lnTo>
                <a:close/>
              </a:path>
            </a:pathLst>
          </a:custGeom>
          <a:solidFill>
            <a:srgbClr val="FFFFFF"/>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90" name="object 88">
            <a:extLst>
              <a:ext uri="{FF2B5EF4-FFF2-40B4-BE49-F238E27FC236}">
                <a16:creationId xmlns:a16="http://schemas.microsoft.com/office/drawing/2014/main" id="{E300CC4E-BD14-9910-A7A2-9019A8812854}"/>
              </a:ext>
            </a:extLst>
          </p:cNvPr>
          <p:cNvSpPr/>
          <p:nvPr/>
        </p:nvSpPr>
        <p:spPr>
          <a:xfrm>
            <a:off x="10995659" y="3003580"/>
            <a:ext cx="103505" cy="102870"/>
          </a:xfrm>
          <a:custGeom>
            <a:avLst/>
            <a:gdLst/>
            <a:ahLst/>
            <a:cxnLst/>
            <a:rect l="l" t="t" r="r" b="b"/>
            <a:pathLst>
              <a:path w="103504" h="102869">
                <a:moveTo>
                  <a:pt x="0" y="50616"/>
                </a:moveTo>
                <a:lnTo>
                  <a:pt x="16331" y="12888"/>
                </a:lnTo>
                <a:lnTo>
                  <a:pt x="40703" y="0"/>
                </a:lnTo>
                <a:lnTo>
                  <a:pt x="57879" y="1121"/>
                </a:lnTo>
                <a:lnTo>
                  <a:pt x="93805" y="21229"/>
                </a:lnTo>
                <a:lnTo>
                  <a:pt x="103253" y="44374"/>
                </a:lnTo>
                <a:lnTo>
                  <a:pt x="101641" y="60396"/>
                </a:lnTo>
                <a:lnTo>
                  <a:pt x="79028" y="94422"/>
                </a:lnTo>
                <a:lnTo>
                  <a:pt x="53860" y="102393"/>
                </a:lnTo>
                <a:lnTo>
                  <a:pt x="38973" y="100486"/>
                </a:lnTo>
                <a:lnTo>
                  <a:pt x="6641" y="75860"/>
                </a:lnTo>
                <a:lnTo>
                  <a:pt x="0" y="50616"/>
                </a:lnTo>
                <a:close/>
              </a:path>
            </a:pathLst>
          </a:custGeom>
          <a:ln w="12700">
            <a:solidFill>
              <a:srgbClr val="0D8390"/>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91" name="object 89">
            <a:extLst>
              <a:ext uri="{FF2B5EF4-FFF2-40B4-BE49-F238E27FC236}">
                <a16:creationId xmlns:a16="http://schemas.microsoft.com/office/drawing/2014/main" id="{D967609F-2C49-71DC-0616-1AA14B0B1F9B}"/>
              </a:ext>
            </a:extLst>
          </p:cNvPr>
          <p:cNvSpPr/>
          <p:nvPr/>
        </p:nvSpPr>
        <p:spPr>
          <a:xfrm>
            <a:off x="11044428" y="3106012"/>
            <a:ext cx="0" cy="296545"/>
          </a:xfrm>
          <a:custGeom>
            <a:avLst/>
            <a:gdLst/>
            <a:ahLst/>
            <a:cxnLst/>
            <a:rect l="l" t="t" r="r" b="b"/>
            <a:pathLst>
              <a:path h="296545">
                <a:moveTo>
                  <a:pt x="0" y="0"/>
                </a:moveTo>
                <a:lnTo>
                  <a:pt x="0" y="296037"/>
                </a:lnTo>
              </a:path>
            </a:pathLst>
          </a:custGeom>
          <a:ln w="9525">
            <a:solidFill>
              <a:srgbClr val="52555A"/>
            </a:solidFill>
          </a:ln>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92" name="object 90">
            <a:extLst>
              <a:ext uri="{FF2B5EF4-FFF2-40B4-BE49-F238E27FC236}">
                <a16:creationId xmlns:a16="http://schemas.microsoft.com/office/drawing/2014/main" id="{F29D88D8-2F8D-1787-E75E-DF4366266C9B}"/>
              </a:ext>
            </a:extLst>
          </p:cNvPr>
          <p:cNvSpPr/>
          <p:nvPr/>
        </p:nvSpPr>
        <p:spPr>
          <a:xfrm>
            <a:off x="484035" y="2668371"/>
            <a:ext cx="11214735" cy="2199640"/>
          </a:xfrm>
          <a:custGeom>
            <a:avLst/>
            <a:gdLst/>
            <a:ahLst/>
            <a:cxnLst/>
            <a:rect l="l" t="t" r="r" b="b"/>
            <a:pathLst>
              <a:path w="11214735" h="2199640">
                <a:moveTo>
                  <a:pt x="11119319" y="0"/>
                </a:moveTo>
                <a:lnTo>
                  <a:pt x="11068519" y="0"/>
                </a:lnTo>
                <a:lnTo>
                  <a:pt x="11068519" y="12700"/>
                </a:lnTo>
                <a:lnTo>
                  <a:pt x="11119319" y="12700"/>
                </a:lnTo>
                <a:lnTo>
                  <a:pt x="11119319" y="0"/>
                </a:lnTo>
                <a:close/>
              </a:path>
              <a:path w="11214735" h="2199640">
                <a:moveTo>
                  <a:pt x="11214442" y="0"/>
                </a:moveTo>
                <a:lnTo>
                  <a:pt x="11157419" y="0"/>
                </a:lnTo>
                <a:lnTo>
                  <a:pt x="11157419" y="12700"/>
                </a:lnTo>
                <a:lnTo>
                  <a:pt x="11208092" y="12700"/>
                </a:lnTo>
                <a:lnTo>
                  <a:pt x="11201742" y="6350"/>
                </a:lnTo>
                <a:lnTo>
                  <a:pt x="11214442" y="6350"/>
                </a:lnTo>
                <a:lnTo>
                  <a:pt x="11214442" y="0"/>
                </a:lnTo>
                <a:close/>
              </a:path>
              <a:path w="11214735" h="2199640">
                <a:moveTo>
                  <a:pt x="11214442" y="44450"/>
                </a:moveTo>
                <a:lnTo>
                  <a:pt x="11201742" y="44450"/>
                </a:lnTo>
                <a:lnTo>
                  <a:pt x="11201742" y="95250"/>
                </a:lnTo>
                <a:lnTo>
                  <a:pt x="11214442" y="95250"/>
                </a:lnTo>
                <a:lnTo>
                  <a:pt x="11214442" y="44450"/>
                </a:lnTo>
                <a:close/>
              </a:path>
              <a:path w="11214735" h="2199640">
                <a:moveTo>
                  <a:pt x="11214442" y="133350"/>
                </a:moveTo>
                <a:lnTo>
                  <a:pt x="11201742" y="133350"/>
                </a:lnTo>
                <a:lnTo>
                  <a:pt x="11201742" y="184150"/>
                </a:lnTo>
                <a:lnTo>
                  <a:pt x="11214442" y="184150"/>
                </a:lnTo>
                <a:lnTo>
                  <a:pt x="11214442" y="133350"/>
                </a:lnTo>
                <a:close/>
              </a:path>
              <a:path w="11214735" h="2199640">
                <a:moveTo>
                  <a:pt x="11214442" y="222250"/>
                </a:moveTo>
                <a:lnTo>
                  <a:pt x="11201742" y="222250"/>
                </a:lnTo>
                <a:lnTo>
                  <a:pt x="11201742" y="273050"/>
                </a:lnTo>
                <a:lnTo>
                  <a:pt x="11214442" y="273050"/>
                </a:lnTo>
                <a:lnTo>
                  <a:pt x="11214442" y="222250"/>
                </a:lnTo>
                <a:close/>
              </a:path>
              <a:path w="11214735" h="2199640">
                <a:moveTo>
                  <a:pt x="11214442" y="311150"/>
                </a:moveTo>
                <a:lnTo>
                  <a:pt x="11201742" y="311150"/>
                </a:lnTo>
                <a:lnTo>
                  <a:pt x="11201742" y="361950"/>
                </a:lnTo>
                <a:lnTo>
                  <a:pt x="11214442" y="361950"/>
                </a:lnTo>
                <a:lnTo>
                  <a:pt x="11214442" y="311150"/>
                </a:lnTo>
                <a:close/>
              </a:path>
              <a:path w="11214735" h="2199640">
                <a:moveTo>
                  <a:pt x="11214442" y="400050"/>
                </a:moveTo>
                <a:lnTo>
                  <a:pt x="11201742" y="400050"/>
                </a:lnTo>
                <a:lnTo>
                  <a:pt x="11201742" y="450850"/>
                </a:lnTo>
                <a:lnTo>
                  <a:pt x="11214442" y="450850"/>
                </a:lnTo>
                <a:lnTo>
                  <a:pt x="11214442" y="400050"/>
                </a:lnTo>
                <a:close/>
              </a:path>
              <a:path w="11214735" h="2199640">
                <a:moveTo>
                  <a:pt x="11214442" y="488950"/>
                </a:moveTo>
                <a:lnTo>
                  <a:pt x="11201742" y="488950"/>
                </a:lnTo>
                <a:lnTo>
                  <a:pt x="11201742" y="539750"/>
                </a:lnTo>
                <a:lnTo>
                  <a:pt x="11214442" y="539750"/>
                </a:lnTo>
                <a:lnTo>
                  <a:pt x="11214442" y="488950"/>
                </a:lnTo>
                <a:close/>
              </a:path>
              <a:path w="11214735" h="2199640">
                <a:moveTo>
                  <a:pt x="11214442" y="577850"/>
                </a:moveTo>
                <a:lnTo>
                  <a:pt x="11201742" y="577850"/>
                </a:lnTo>
                <a:lnTo>
                  <a:pt x="11201742" y="628650"/>
                </a:lnTo>
                <a:lnTo>
                  <a:pt x="11214442" y="628650"/>
                </a:lnTo>
                <a:lnTo>
                  <a:pt x="11214442" y="577850"/>
                </a:lnTo>
                <a:close/>
              </a:path>
              <a:path w="11214735" h="2199640">
                <a:moveTo>
                  <a:pt x="11214442" y="666750"/>
                </a:moveTo>
                <a:lnTo>
                  <a:pt x="11201742" y="666750"/>
                </a:lnTo>
                <a:lnTo>
                  <a:pt x="11201742" y="717550"/>
                </a:lnTo>
                <a:lnTo>
                  <a:pt x="11214442" y="717550"/>
                </a:lnTo>
                <a:lnTo>
                  <a:pt x="11214442" y="666750"/>
                </a:lnTo>
                <a:close/>
              </a:path>
              <a:path w="11214735" h="2199640">
                <a:moveTo>
                  <a:pt x="11214442" y="755650"/>
                </a:moveTo>
                <a:lnTo>
                  <a:pt x="11201742" y="755650"/>
                </a:lnTo>
                <a:lnTo>
                  <a:pt x="11201742" y="806449"/>
                </a:lnTo>
                <a:lnTo>
                  <a:pt x="11214442" y="806449"/>
                </a:lnTo>
                <a:lnTo>
                  <a:pt x="11214442" y="755650"/>
                </a:lnTo>
                <a:close/>
              </a:path>
              <a:path w="11214735" h="2199640">
                <a:moveTo>
                  <a:pt x="11214442" y="844549"/>
                </a:moveTo>
                <a:lnTo>
                  <a:pt x="11201742" y="844549"/>
                </a:lnTo>
                <a:lnTo>
                  <a:pt x="11201742" y="895349"/>
                </a:lnTo>
                <a:lnTo>
                  <a:pt x="11214442" y="895349"/>
                </a:lnTo>
                <a:lnTo>
                  <a:pt x="11214442" y="844549"/>
                </a:lnTo>
                <a:close/>
              </a:path>
              <a:path w="11214735" h="2199640">
                <a:moveTo>
                  <a:pt x="11214442" y="933449"/>
                </a:moveTo>
                <a:lnTo>
                  <a:pt x="11201742" y="933449"/>
                </a:lnTo>
                <a:lnTo>
                  <a:pt x="11201742" y="984249"/>
                </a:lnTo>
                <a:lnTo>
                  <a:pt x="11214442" y="984249"/>
                </a:lnTo>
                <a:lnTo>
                  <a:pt x="11214442" y="933449"/>
                </a:lnTo>
                <a:close/>
              </a:path>
              <a:path w="11214735" h="2199640">
                <a:moveTo>
                  <a:pt x="11214442" y="1022349"/>
                </a:moveTo>
                <a:lnTo>
                  <a:pt x="11201742" y="1022349"/>
                </a:lnTo>
                <a:lnTo>
                  <a:pt x="11201742" y="1073149"/>
                </a:lnTo>
                <a:lnTo>
                  <a:pt x="11214442" y="1073149"/>
                </a:lnTo>
                <a:lnTo>
                  <a:pt x="11214442" y="1022349"/>
                </a:lnTo>
                <a:close/>
              </a:path>
              <a:path w="11214735" h="2199640">
                <a:moveTo>
                  <a:pt x="11214442" y="1111249"/>
                </a:moveTo>
                <a:lnTo>
                  <a:pt x="11201742" y="1111249"/>
                </a:lnTo>
                <a:lnTo>
                  <a:pt x="11201742" y="1162049"/>
                </a:lnTo>
                <a:lnTo>
                  <a:pt x="11214442" y="1162049"/>
                </a:lnTo>
                <a:lnTo>
                  <a:pt x="11214442" y="1111249"/>
                </a:lnTo>
                <a:close/>
              </a:path>
              <a:path w="11214735" h="2199640">
                <a:moveTo>
                  <a:pt x="11214442" y="1200149"/>
                </a:moveTo>
                <a:lnTo>
                  <a:pt x="11201742" y="1200149"/>
                </a:lnTo>
                <a:lnTo>
                  <a:pt x="11201742" y="1250949"/>
                </a:lnTo>
                <a:lnTo>
                  <a:pt x="11214442" y="1250949"/>
                </a:lnTo>
                <a:lnTo>
                  <a:pt x="11214442" y="1200149"/>
                </a:lnTo>
                <a:close/>
              </a:path>
              <a:path w="11214735" h="2199640">
                <a:moveTo>
                  <a:pt x="11214442" y="1289049"/>
                </a:moveTo>
                <a:lnTo>
                  <a:pt x="11201742" y="1289049"/>
                </a:lnTo>
                <a:lnTo>
                  <a:pt x="11201742" y="1339849"/>
                </a:lnTo>
                <a:lnTo>
                  <a:pt x="11214442" y="1339849"/>
                </a:lnTo>
                <a:lnTo>
                  <a:pt x="11214442" y="1289049"/>
                </a:lnTo>
                <a:close/>
              </a:path>
              <a:path w="11214735" h="2199640">
                <a:moveTo>
                  <a:pt x="11214442" y="1377949"/>
                </a:moveTo>
                <a:lnTo>
                  <a:pt x="11201742" y="1377949"/>
                </a:lnTo>
                <a:lnTo>
                  <a:pt x="11201742" y="1428749"/>
                </a:lnTo>
                <a:lnTo>
                  <a:pt x="11214442" y="1428749"/>
                </a:lnTo>
                <a:lnTo>
                  <a:pt x="11214442" y="1377949"/>
                </a:lnTo>
                <a:close/>
              </a:path>
              <a:path w="11214735" h="2199640">
                <a:moveTo>
                  <a:pt x="11214442" y="1466849"/>
                </a:moveTo>
                <a:lnTo>
                  <a:pt x="11201742" y="1466849"/>
                </a:lnTo>
                <a:lnTo>
                  <a:pt x="11201742" y="1517649"/>
                </a:lnTo>
                <a:lnTo>
                  <a:pt x="11214442" y="1517649"/>
                </a:lnTo>
                <a:lnTo>
                  <a:pt x="11214442" y="1466849"/>
                </a:lnTo>
                <a:close/>
              </a:path>
              <a:path w="11214735" h="2199640">
                <a:moveTo>
                  <a:pt x="11214442" y="1555749"/>
                </a:moveTo>
                <a:lnTo>
                  <a:pt x="11201742" y="1555749"/>
                </a:lnTo>
                <a:lnTo>
                  <a:pt x="11201742" y="1606549"/>
                </a:lnTo>
                <a:lnTo>
                  <a:pt x="11214442" y="1606549"/>
                </a:lnTo>
                <a:lnTo>
                  <a:pt x="11214442" y="1555749"/>
                </a:lnTo>
                <a:close/>
              </a:path>
              <a:path w="11214735" h="2199640">
                <a:moveTo>
                  <a:pt x="11214442" y="1644649"/>
                </a:moveTo>
                <a:lnTo>
                  <a:pt x="11201742" y="1644649"/>
                </a:lnTo>
                <a:lnTo>
                  <a:pt x="11201742" y="1695449"/>
                </a:lnTo>
                <a:lnTo>
                  <a:pt x="11214442" y="1695449"/>
                </a:lnTo>
                <a:lnTo>
                  <a:pt x="11214442" y="1644649"/>
                </a:lnTo>
                <a:close/>
              </a:path>
              <a:path w="11214735" h="2199640">
                <a:moveTo>
                  <a:pt x="11214442" y="1733549"/>
                </a:moveTo>
                <a:lnTo>
                  <a:pt x="11201742" y="1733549"/>
                </a:lnTo>
                <a:lnTo>
                  <a:pt x="11201742" y="1784349"/>
                </a:lnTo>
                <a:lnTo>
                  <a:pt x="11214442" y="1784349"/>
                </a:lnTo>
                <a:lnTo>
                  <a:pt x="11214442" y="1733549"/>
                </a:lnTo>
                <a:close/>
              </a:path>
              <a:path w="11214735" h="2199640">
                <a:moveTo>
                  <a:pt x="11214442" y="1822449"/>
                </a:moveTo>
                <a:lnTo>
                  <a:pt x="11201742" y="1822449"/>
                </a:lnTo>
                <a:lnTo>
                  <a:pt x="11201742" y="1873249"/>
                </a:lnTo>
                <a:lnTo>
                  <a:pt x="11214442" y="1873249"/>
                </a:lnTo>
                <a:lnTo>
                  <a:pt x="11214442" y="1822449"/>
                </a:lnTo>
                <a:close/>
              </a:path>
              <a:path w="11214735" h="2199640">
                <a:moveTo>
                  <a:pt x="11214442" y="1911349"/>
                </a:moveTo>
                <a:lnTo>
                  <a:pt x="11201742" y="1911349"/>
                </a:lnTo>
                <a:lnTo>
                  <a:pt x="11201742" y="1962149"/>
                </a:lnTo>
                <a:lnTo>
                  <a:pt x="11214442" y="1962149"/>
                </a:lnTo>
                <a:lnTo>
                  <a:pt x="11214442" y="1911349"/>
                </a:lnTo>
                <a:close/>
              </a:path>
              <a:path w="11214735" h="2199640">
                <a:moveTo>
                  <a:pt x="11214442" y="2000249"/>
                </a:moveTo>
                <a:lnTo>
                  <a:pt x="11201742" y="2000249"/>
                </a:lnTo>
                <a:lnTo>
                  <a:pt x="11201742" y="2051049"/>
                </a:lnTo>
                <a:lnTo>
                  <a:pt x="11214442" y="2051049"/>
                </a:lnTo>
                <a:lnTo>
                  <a:pt x="11214442" y="2000249"/>
                </a:lnTo>
                <a:close/>
              </a:path>
              <a:path w="11214735" h="2199640">
                <a:moveTo>
                  <a:pt x="11214442" y="2089149"/>
                </a:moveTo>
                <a:lnTo>
                  <a:pt x="11201742" y="2089149"/>
                </a:lnTo>
                <a:lnTo>
                  <a:pt x="11201742" y="2139949"/>
                </a:lnTo>
                <a:lnTo>
                  <a:pt x="11214442" y="2139949"/>
                </a:lnTo>
                <a:lnTo>
                  <a:pt x="11214442" y="2089149"/>
                </a:lnTo>
                <a:close/>
              </a:path>
              <a:path w="11214735" h="2199640">
                <a:moveTo>
                  <a:pt x="11201742" y="2186812"/>
                </a:moveTo>
                <a:lnTo>
                  <a:pt x="11172405" y="2186812"/>
                </a:lnTo>
                <a:lnTo>
                  <a:pt x="11172405" y="2199512"/>
                </a:lnTo>
                <a:lnTo>
                  <a:pt x="11214442" y="2199512"/>
                </a:lnTo>
                <a:lnTo>
                  <a:pt x="11214442" y="2193162"/>
                </a:lnTo>
                <a:lnTo>
                  <a:pt x="11201742" y="2193162"/>
                </a:lnTo>
                <a:lnTo>
                  <a:pt x="11201742" y="2186812"/>
                </a:lnTo>
                <a:close/>
              </a:path>
              <a:path w="11214735" h="2199640">
                <a:moveTo>
                  <a:pt x="11214442" y="2178049"/>
                </a:moveTo>
                <a:lnTo>
                  <a:pt x="11201742" y="2178049"/>
                </a:lnTo>
                <a:lnTo>
                  <a:pt x="11201742" y="2193162"/>
                </a:lnTo>
                <a:lnTo>
                  <a:pt x="11208092" y="2186812"/>
                </a:lnTo>
                <a:lnTo>
                  <a:pt x="11214442" y="2186812"/>
                </a:lnTo>
                <a:lnTo>
                  <a:pt x="11214442" y="2178049"/>
                </a:lnTo>
                <a:close/>
              </a:path>
              <a:path w="11214735" h="2199640">
                <a:moveTo>
                  <a:pt x="11214442" y="2186812"/>
                </a:moveTo>
                <a:lnTo>
                  <a:pt x="11208092" y="2186812"/>
                </a:lnTo>
                <a:lnTo>
                  <a:pt x="11201742" y="2193162"/>
                </a:lnTo>
                <a:lnTo>
                  <a:pt x="11214442" y="2193162"/>
                </a:lnTo>
                <a:lnTo>
                  <a:pt x="11214442" y="2186812"/>
                </a:lnTo>
                <a:close/>
              </a:path>
              <a:path w="11214735" h="2199640">
                <a:moveTo>
                  <a:pt x="11134305" y="2186812"/>
                </a:moveTo>
                <a:lnTo>
                  <a:pt x="11083505" y="2186812"/>
                </a:lnTo>
                <a:lnTo>
                  <a:pt x="11083505" y="2199512"/>
                </a:lnTo>
                <a:lnTo>
                  <a:pt x="11134305" y="2199512"/>
                </a:lnTo>
                <a:lnTo>
                  <a:pt x="11134305" y="2186812"/>
                </a:lnTo>
                <a:close/>
              </a:path>
              <a:path w="11214735" h="2199640">
                <a:moveTo>
                  <a:pt x="11045405" y="2186812"/>
                </a:moveTo>
                <a:lnTo>
                  <a:pt x="10994605" y="2186812"/>
                </a:lnTo>
                <a:lnTo>
                  <a:pt x="10994605" y="2199512"/>
                </a:lnTo>
                <a:lnTo>
                  <a:pt x="11045405" y="2199512"/>
                </a:lnTo>
                <a:lnTo>
                  <a:pt x="11045405" y="2186812"/>
                </a:lnTo>
                <a:close/>
              </a:path>
              <a:path w="11214735" h="2199640">
                <a:moveTo>
                  <a:pt x="10956505" y="2186812"/>
                </a:moveTo>
                <a:lnTo>
                  <a:pt x="10905705" y="2186812"/>
                </a:lnTo>
                <a:lnTo>
                  <a:pt x="10905705" y="2199512"/>
                </a:lnTo>
                <a:lnTo>
                  <a:pt x="10956505" y="2199512"/>
                </a:lnTo>
                <a:lnTo>
                  <a:pt x="10956505" y="2186812"/>
                </a:lnTo>
                <a:close/>
              </a:path>
              <a:path w="11214735" h="2199640">
                <a:moveTo>
                  <a:pt x="10867605" y="2186812"/>
                </a:moveTo>
                <a:lnTo>
                  <a:pt x="10816805" y="2186812"/>
                </a:lnTo>
                <a:lnTo>
                  <a:pt x="10816805" y="2199512"/>
                </a:lnTo>
                <a:lnTo>
                  <a:pt x="10867605" y="2199512"/>
                </a:lnTo>
                <a:lnTo>
                  <a:pt x="10867605" y="2186812"/>
                </a:lnTo>
                <a:close/>
              </a:path>
              <a:path w="11214735" h="2199640">
                <a:moveTo>
                  <a:pt x="10778705" y="2186812"/>
                </a:moveTo>
                <a:lnTo>
                  <a:pt x="10727905" y="2186812"/>
                </a:lnTo>
                <a:lnTo>
                  <a:pt x="10727905" y="2199512"/>
                </a:lnTo>
                <a:lnTo>
                  <a:pt x="10778705" y="2199512"/>
                </a:lnTo>
                <a:lnTo>
                  <a:pt x="10778705" y="2186812"/>
                </a:lnTo>
                <a:close/>
              </a:path>
              <a:path w="11214735" h="2199640">
                <a:moveTo>
                  <a:pt x="10689805" y="2186812"/>
                </a:moveTo>
                <a:lnTo>
                  <a:pt x="10639005" y="2186812"/>
                </a:lnTo>
                <a:lnTo>
                  <a:pt x="10639005" y="2199512"/>
                </a:lnTo>
                <a:lnTo>
                  <a:pt x="10689805" y="2199512"/>
                </a:lnTo>
                <a:lnTo>
                  <a:pt x="10689805" y="2186812"/>
                </a:lnTo>
                <a:close/>
              </a:path>
              <a:path w="11214735" h="2199640">
                <a:moveTo>
                  <a:pt x="10600905" y="2186812"/>
                </a:moveTo>
                <a:lnTo>
                  <a:pt x="10550105" y="2186812"/>
                </a:lnTo>
                <a:lnTo>
                  <a:pt x="10550105" y="2199512"/>
                </a:lnTo>
                <a:lnTo>
                  <a:pt x="10600905" y="2199512"/>
                </a:lnTo>
                <a:lnTo>
                  <a:pt x="10600905" y="2186812"/>
                </a:lnTo>
                <a:close/>
              </a:path>
              <a:path w="11214735" h="2199640">
                <a:moveTo>
                  <a:pt x="10512005" y="2186812"/>
                </a:moveTo>
                <a:lnTo>
                  <a:pt x="10461205" y="2186812"/>
                </a:lnTo>
                <a:lnTo>
                  <a:pt x="10461205" y="2199512"/>
                </a:lnTo>
                <a:lnTo>
                  <a:pt x="10512005" y="2199512"/>
                </a:lnTo>
                <a:lnTo>
                  <a:pt x="10512005" y="2186812"/>
                </a:lnTo>
                <a:close/>
              </a:path>
              <a:path w="11214735" h="2199640">
                <a:moveTo>
                  <a:pt x="10423105" y="2186812"/>
                </a:moveTo>
                <a:lnTo>
                  <a:pt x="10372305" y="2186812"/>
                </a:lnTo>
                <a:lnTo>
                  <a:pt x="10372305" y="2199512"/>
                </a:lnTo>
                <a:lnTo>
                  <a:pt x="10423105" y="2199512"/>
                </a:lnTo>
                <a:lnTo>
                  <a:pt x="10423105" y="2186812"/>
                </a:lnTo>
                <a:close/>
              </a:path>
              <a:path w="11214735" h="2199640">
                <a:moveTo>
                  <a:pt x="10334205" y="2186812"/>
                </a:moveTo>
                <a:lnTo>
                  <a:pt x="10283405" y="2186812"/>
                </a:lnTo>
                <a:lnTo>
                  <a:pt x="10283405" y="2199512"/>
                </a:lnTo>
                <a:lnTo>
                  <a:pt x="10334205" y="2199512"/>
                </a:lnTo>
                <a:lnTo>
                  <a:pt x="10334205" y="2186812"/>
                </a:lnTo>
                <a:close/>
              </a:path>
              <a:path w="11214735" h="2199640">
                <a:moveTo>
                  <a:pt x="10245305" y="2186812"/>
                </a:moveTo>
                <a:lnTo>
                  <a:pt x="10194505" y="2186812"/>
                </a:lnTo>
                <a:lnTo>
                  <a:pt x="10194505" y="2199512"/>
                </a:lnTo>
                <a:lnTo>
                  <a:pt x="10245305" y="2199512"/>
                </a:lnTo>
                <a:lnTo>
                  <a:pt x="10245305" y="2186812"/>
                </a:lnTo>
                <a:close/>
              </a:path>
              <a:path w="11214735" h="2199640">
                <a:moveTo>
                  <a:pt x="10156405" y="2186812"/>
                </a:moveTo>
                <a:lnTo>
                  <a:pt x="10105605" y="2186812"/>
                </a:lnTo>
                <a:lnTo>
                  <a:pt x="10105605" y="2199512"/>
                </a:lnTo>
                <a:lnTo>
                  <a:pt x="10156405" y="2199512"/>
                </a:lnTo>
                <a:lnTo>
                  <a:pt x="10156405" y="2186812"/>
                </a:lnTo>
                <a:close/>
              </a:path>
              <a:path w="11214735" h="2199640">
                <a:moveTo>
                  <a:pt x="10067505" y="2186812"/>
                </a:moveTo>
                <a:lnTo>
                  <a:pt x="10016705" y="2186812"/>
                </a:lnTo>
                <a:lnTo>
                  <a:pt x="10016705" y="2199512"/>
                </a:lnTo>
                <a:lnTo>
                  <a:pt x="10067505" y="2199512"/>
                </a:lnTo>
                <a:lnTo>
                  <a:pt x="10067505" y="2186812"/>
                </a:lnTo>
                <a:close/>
              </a:path>
              <a:path w="11214735" h="2199640">
                <a:moveTo>
                  <a:pt x="9978605" y="2186812"/>
                </a:moveTo>
                <a:lnTo>
                  <a:pt x="9927805" y="2186812"/>
                </a:lnTo>
                <a:lnTo>
                  <a:pt x="9927805" y="2199512"/>
                </a:lnTo>
                <a:lnTo>
                  <a:pt x="9978605" y="2199512"/>
                </a:lnTo>
                <a:lnTo>
                  <a:pt x="9978605" y="2186812"/>
                </a:lnTo>
                <a:close/>
              </a:path>
              <a:path w="11214735" h="2199640">
                <a:moveTo>
                  <a:pt x="9889705" y="2186812"/>
                </a:moveTo>
                <a:lnTo>
                  <a:pt x="9838905" y="2186812"/>
                </a:lnTo>
                <a:lnTo>
                  <a:pt x="9838905" y="2199512"/>
                </a:lnTo>
                <a:lnTo>
                  <a:pt x="9889705" y="2199512"/>
                </a:lnTo>
                <a:lnTo>
                  <a:pt x="9889705" y="2186812"/>
                </a:lnTo>
                <a:close/>
              </a:path>
              <a:path w="11214735" h="2199640">
                <a:moveTo>
                  <a:pt x="9800805" y="2186812"/>
                </a:moveTo>
                <a:lnTo>
                  <a:pt x="9750005" y="2186812"/>
                </a:lnTo>
                <a:lnTo>
                  <a:pt x="9750005" y="2199512"/>
                </a:lnTo>
                <a:lnTo>
                  <a:pt x="9800805" y="2199512"/>
                </a:lnTo>
                <a:lnTo>
                  <a:pt x="9800805" y="2186812"/>
                </a:lnTo>
                <a:close/>
              </a:path>
              <a:path w="11214735" h="2199640">
                <a:moveTo>
                  <a:pt x="9711905" y="2186812"/>
                </a:moveTo>
                <a:lnTo>
                  <a:pt x="9661105" y="2186812"/>
                </a:lnTo>
                <a:lnTo>
                  <a:pt x="9661105" y="2199512"/>
                </a:lnTo>
                <a:lnTo>
                  <a:pt x="9711905" y="2199512"/>
                </a:lnTo>
                <a:lnTo>
                  <a:pt x="9711905" y="2186812"/>
                </a:lnTo>
                <a:close/>
              </a:path>
              <a:path w="11214735" h="2199640">
                <a:moveTo>
                  <a:pt x="9623005" y="2186812"/>
                </a:moveTo>
                <a:lnTo>
                  <a:pt x="9572205" y="2186812"/>
                </a:lnTo>
                <a:lnTo>
                  <a:pt x="9572205" y="2199512"/>
                </a:lnTo>
                <a:lnTo>
                  <a:pt x="9623005" y="2199512"/>
                </a:lnTo>
                <a:lnTo>
                  <a:pt x="9623005" y="2186812"/>
                </a:lnTo>
                <a:close/>
              </a:path>
              <a:path w="11214735" h="2199640">
                <a:moveTo>
                  <a:pt x="9534105" y="2186812"/>
                </a:moveTo>
                <a:lnTo>
                  <a:pt x="9483305" y="2186812"/>
                </a:lnTo>
                <a:lnTo>
                  <a:pt x="9483305" y="2199512"/>
                </a:lnTo>
                <a:lnTo>
                  <a:pt x="9534105" y="2199512"/>
                </a:lnTo>
                <a:lnTo>
                  <a:pt x="9534105" y="2186812"/>
                </a:lnTo>
                <a:close/>
              </a:path>
              <a:path w="11214735" h="2199640">
                <a:moveTo>
                  <a:pt x="9445205" y="2186812"/>
                </a:moveTo>
                <a:lnTo>
                  <a:pt x="9394405" y="2186812"/>
                </a:lnTo>
                <a:lnTo>
                  <a:pt x="9394405" y="2199512"/>
                </a:lnTo>
                <a:lnTo>
                  <a:pt x="9445205" y="2199512"/>
                </a:lnTo>
                <a:lnTo>
                  <a:pt x="9445205" y="2186812"/>
                </a:lnTo>
                <a:close/>
              </a:path>
              <a:path w="11214735" h="2199640">
                <a:moveTo>
                  <a:pt x="9356305" y="2186812"/>
                </a:moveTo>
                <a:lnTo>
                  <a:pt x="9305505" y="2186812"/>
                </a:lnTo>
                <a:lnTo>
                  <a:pt x="9305505" y="2199512"/>
                </a:lnTo>
                <a:lnTo>
                  <a:pt x="9356305" y="2199512"/>
                </a:lnTo>
                <a:lnTo>
                  <a:pt x="9356305" y="2186812"/>
                </a:lnTo>
                <a:close/>
              </a:path>
              <a:path w="11214735" h="2199640">
                <a:moveTo>
                  <a:pt x="9267405" y="2186812"/>
                </a:moveTo>
                <a:lnTo>
                  <a:pt x="9216605" y="2186812"/>
                </a:lnTo>
                <a:lnTo>
                  <a:pt x="9216605" y="2199512"/>
                </a:lnTo>
                <a:lnTo>
                  <a:pt x="9267405" y="2199512"/>
                </a:lnTo>
                <a:lnTo>
                  <a:pt x="9267405" y="2186812"/>
                </a:lnTo>
                <a:close/>
              </a:path>
              <a:path w="11214735" h="2199640">
                <a:moveTo>
                  <a:pt x="9178505" y="2186812"/>
                </a:moveTo>
                <a:lnTo>
                  <a:pt x="9127705" y="2186812"/>
                </a:lnTo>
                <a:lnTo>
                  <a:pt x="9127705" y="2199512"/>
                </a:lnTo>
                <a:lnTo>
                  <a:pt x="9178505" y="2199512"/>
                </a:lnTo>
                <a:lnTo>
                  <a:pt x="9178505" y="2186812"/>
                </a:lnTo>
                <a:close/>
              </a:path>
              <a:path w="11214735" h="2199640">
                <a:moveTo>
                  <a:pt x="9089605" y="2186812"/>
                </a:moveTo>
                <a:lnTo>
                  <a:pt x="9038805" y="2186812"/>
                </a:lnTo>
                <a:lnTo>
                  <a:pt x="9038805" y="2199512"/>
                </a:lnTo>
                <a:lnTo>
                  <a:pt x="9089605" y="2199512"/>
                </a:lnTo>
                <a:lnTo>
                  <a:pt x="9089605" y="2186812"/>
                </a:lnTo>
                <a:close/>
              </a:path>
              <a:path w="11214735" h="2199640">
                <a:moveTo>
                  <a:pt x="9000705" y="2186812"/>
                </a:moveTo>
                <a:lnTo>
                  <a:pt x="8949905" y="2186812"/>
                </a:lnTo>
                <a:lnTo>
                  <a:pt x="8949905" y="2199512"/>
                </a:lnTo>
                <a:lnTo>
                  <a:pt x="9000705" y="2199512"/>
                </a:lnTo>
                <a:lnTo>
                  <a:pt x="9000705" y="2186812"/>
                </a:lnTo>
                <a:close/>
              </a:path>
              <a:path w="11214735" h="2199640">
                <a:moveTo>
                  <a:pt x="8911805" y="2186812"/>
                </a:moveTo>
                <a:lnTo>
                  <a:pt x="8861005" y="2186812"/>
                </a:lnTo>
                <a:lnTo>
                  <a:pt x="8861005" y="2199512"/>
                </a:lnTo>
                <a:lnTo>
                  <a:pt x="8911805" y="2199512"/>
                </a:lnTo>
                <a:lnTo>
                  <a:pt x="8911805" y="2186812"/>
                </a:lnTo>
                <a:close/>
              </a:path>
              <a:path w="11214735" h="2199640">
                <a:moveTo>
                  <a:pt x="8822905" y="2186812"/>
                </a:moveTo>
                <a:lnTo>
                  <a:pt x="8772105" y="2186812"/>
                </a:lnTo>
                <a:lnTo>
                  <a:pt x="8772105" y="2199512"/>
                </a:lnTo>
                <a:lnTo>
                  <a:pt x="8822905" y="2199512"/>
                </a:lnTo>
                <a:lnTo>
                  <a:pt x="8822905" y="2186812"/>
                </a:lnTo>
                <a:close/>
              </a:path>
              <a:path w="11214735" h="2199640">
                <a:moveTo>
                  <a:pt x="8734005" y="2186812"/>
                </a:moveTo>
                <a:lnTo>
                  <a:pt x="8683205" y="2186812"/>
                </a:lnTo>
                <a:lnTo>
                  <a:pt x="8683205" y="2199512"/>
                </a:lnTo>
                <a:lnTo>
                  <a:pt x="8734005" y="2199512"/>
                </a:lnTo>
                <a:lnTo>
                  <a:pt x="8734005" y="2186812"/>
                </a:lnTo>
                <a:close/>
              </a:path>
              <a:path w="11214735" h="2199640">
                <a:moveTo>
                  <a:pt x="8645105" y="2186812"/>
                </a:moveTo>
                <a:lnTo>
                  <a:pt x="8594305" y="2186812"/>
                </a:lnTo>
                <a:lnTo>
                  <a:pt x="8594305" y="2199512"/>
                </a:lnTo>
                <a:lnTo>
                  <a:pt x="8645105" y="2199512"/>
                </a:lnTo>
                <a:lnTo>
                  <a:pt x="8645105" y="2186812"/>
                </a:lnTo>
                <a:close/>
              </a:path>
              <a:path w="11214735" h="2199640">
                <a:moveTo>
                  <a:pt x="8556205" y="2186812"/>
                </a:moveTo>
                <a:lnTo>
                  <a:pt x="8505405" y="2186812"/>
                </a:lnTo>
                <a:lnTo>
                  <a:pt x="8505405" y="2199512"/>
                </a:lnTo>
                <a:lnTo>
                  <a:pt x="8556205" y="2199512"/>
                </a:lnTo>
                <a:lnTo>
                  <a:pt x="8556205" y="2186812"/>
                </a:lnTo>
                <a:close/>
              </a:path>
              <a:path w="11214735" h="2199640">
                <a:moveTo>
                  <a:pt x="8467305" y="2186812"/>
                </a:moveTo>
                <a:lnTo>
                  <a:pt x="8416505" y="2186812"/>
                </a:lnTo>
                <a:lnTo>
                  <a:pt x="8416505" y="2199512"/>
                </a:lnTo>
                <a:lnTo>
                  <a:pt x="8467305" y="2199512"/>
                </a:lnTo>
                <a:lnTo>
                  <a:pt x="8467305" y="2186812"/>
                </a:lnTo>
                <a:close/>
              </a:path>
              <a:path w="11214735" h="2199640">
                <a:moveTo>
                  <a:pt x="8378405" y="2186812"/>
                </a:moveTo>
                <a:lnTo>
                  <a:pt x="8327605" y="2186812"/>
                </a:lnTo>
                <a:lnTo>
                  <a:pt x="8327605" y="2199512"/>
                </a:lnTo>
                <a:lnTo>
                  <a:pt x="8378405" y="2199512"/>
                </a:lnTo>
                <a:lnTo>
                  <a:pt x="8378405" y="2186812"/>
                </a:lnTo>
                <a:close/>
              </a:path>
              <a:path w="11214735" h="2199640">
                <a:moveTo>
                  <a:pt x="8289505" y="2186812"/>
                </a:moveTo>
                <a:lnTo>
                  <a:pt x="8238705" y="2186812"/>
                </a:lnTo>
                <a:lnTo>
                  <a:pt x="8238705" y="2199512"/>
                </a:lnTo>
                <a:lnTo>
                  <a:pt x="8289505" y="2199512"/>
                </a:lnTo>
                <a:lnTo>
                  <a:pt x="8289505" y="2186812"/>
                </a:lnTo>
                <a:close/>
              </a:path>
              <a:path w="11214735" h="2199640">
                <a:moveTo>
                  <a:pt x="8200605" y="2186812"/>
                </a:moveTo>
                <a:lnTo>
                  <a:pt x="8149805" y="2186812"/>
                </a:lnTo>
                <a:lnTo>
                  <a:pt x="8149805" y="2199512"/>
                </a:lnTo>
                <a:lnTo>
                  <a:pt x="8200605" y="2199512"/>
                </a:lnTo>
                <a:lnTo>
                  <a:pt x="8200605" y="2186812"/>
                </a:lnTo>
                <a:close/>
              </a:path>
              <a:path w="11214735" h="2199640">
                <a:moveTo>
                  <a:pt x="8111705" y="2186812"/>
                </a:moveTo>
                <a:lnTo>
                  <a:pt x="8060905" y="2186812"/>
                </a:lnTo>
                <a:lnTo>
                  <a:pt x="8060905" y="2199512"/>
                </a:lnTo>
                <a:lnTo>
                  <a:pt x="8111705" y="2199512"/>
                </a:lnTo>
                <a:lnTo>
                  <a:pt x="8111705" y="2186812"/>
                </a:lnTo>
                <a:close/>
              </a:path>
              <a:path w="11214735" h="2199640">
                <a:moveTo>
                  <a:pt x="8022805" y="2186812"/>
                </a:moveTo>
                <a:lnTo>
                  <a:pt x="7972005" y="2186812"/>
                </a:lnTo>
                <a:lnTo>
                  <a:pt x="7972005" y="2199512"/>
                </a:lnTo>
                <a:lnTo>
                  <a:pt x="8022805" y="2199512"/>
                </a:lnTo>
                <a:lnTo>
                  <a:pt x="8022805" y="2186812"/>
                </a:lnTo>
                <a:close/>
              </a:path>
              <a:path w="11214735" h="2199640">
                <a:moveTo>
                  <a:pt x="7933905" y="2186812"/>
                </a:moveTo>
                <a:lnTo>
                  <a:pt x="7883105" y="2186812"/>
                </a:lnTo>
                <a:lnTo>
                  <a:pt x="7883105" y="2199512"/>
                </a:lnTo>
                <a:lnTo>
                  <a:pt x="7933905" y="2199512"/>
                </a:lnTo>
                <a:lnTo>
                  <a:pt x="7933905" y="2186812"/>
                </a:lnTo>
                <a:close/>
              </a:path>
              <a:path w="11214735" h="2199640">
                <a:moveTo>
                  <a:pt x="7845005" y="2186812"/>
                </a:moveTo>
                <a:lnTo>
                  <a:pt x="7794205" y="2186812"/>
                </a:lnTo>
                <a:lnTo>
                  <a:pt x="7794205" y="2199512"/>
                </a:lnTo>
                <a:lnTo>
                  <a:pt x="7845005" y="2199512"/>
                </a:lnTo>
                <a:lnTo>
                  <a:pt x="7845005" y="2186812"/>
                </a:lnTo>
                <a:close/>
              </a:path>
              <a:path w="11214735" h="2199640">
                <a:moveTo>
                  <a:pt x="7756105" y="2186812"/>
                </a:moveTo>
                <a:lnTo>
                  <a:pt x="7705305" y="2186812"/>
                </a:lnTo>
                <a:lnTo>
                  <a:pt x="7705305" y="2199512"/>
                </a:lnTo>
                <a:lnTo>
                  <a:pt x="7756105" y="2199512"/>
                </a:lnTo>
                <a:lnTo>
                  <a:pt x="7756105" y="2186812"/>
                </a:lnTo>
                <a:close/>
              </a:path>
              <a:path w="11214735" h="2199640">
                <a:moveTo>
                  <a:pt x="7667205" y="2186812"/>
                </a:moveTo>
                <a:lnTo>
                  <a:pt x="7616405" y="2186812"/>
                </a:lnTo>
                <a:lnTo>
                  <a:pt x="7616405" y="2199512"/>
                </a:lnTo>
                <a:lnTo>
                  <a:pt x="7667205" y="2199512"/>
                </a:lnTo>
                <a:lnTo>
                  <a:pt x="7667205" y="2186812"/>
                </a:lnTo>
                <a:close/>
              </a:path>
              <a:path w="11214735" h="2199640">
                <a:moveTo>
                  <a:pt x="7578305" y="2186812"/>
                </a:moveTo>
                <a:lnTo>
                  <a:pt x="7527505" y="2186812"/>
                </a:lnTo>
                <a:lnTo>
                  <a:pt x="7527505" y="2199512"/>
                </a:lnTo>
                <a:lnTo>
                  <a:pt x="7578305" y="2199512"/>
                </a:lnTo>
                <a:lnTo>
                  <a:pt x="7578305" y="2186812"/>
                </a:lnTo>
                <a:close/>
              </a:path>
              <a:path w="11214735" h="2199640">
                <a:moveTo>
                  <a:pt x="7489405" y="2186812"/>
                </a:moveTo>
                <a:lnTo>
                  <a:pt x="7438605" y="2186812"/>
                </a:lnTo>
                <a:lnTo>
                  <a:pt x="7438605" y="2199512"/>
                </a:lnTo>
                <a:lnTo>
                  <a:pt x="7489405" y="2199512"/>
                </a:lnTo>
                <a:lnTo>
                  <a:pt x="7489405" y="2186812"/>
                </a:lnTo>
                <a:close/>
              </a:path>
              <a:path w="11214735" h="2199640">
                <a:moveTo>
                  <a:pt x="7400505" y="2186812"/>
                </a:moveTo>
                <a:lnTo>
                  <a:pt x="7349705" y="2186812"/>
                </a:lnTo>
                <a:lnTo>
                  <a:pt x="7349705" y="2199512"/>
                </a:lnTo>
                <a:lnTo>
                  <a:pt x="7400505" y="2199512"/>
                </a:lnTo>
                <a:lnTo>
                  <a:pt x="7400505" y="2186812"/>
                </a:lnTo>
                <a:close/>
              </a:path>
              <a:path w="11214735" h="2199640">
                <a:moveTo>
                  <a:pt x="7311605" y="2186812"/>
                </a:moveTo>
                <a:lnTo>
                  <a:pt x="7260805" y="2186812"/>
                </a:lnTo>
                <a:lnTo>
                  <a:pt x="7260805" y="2199512"/>
                </a:lnTo>
                <a:lnTo>
                  <a:pt x="7311605" y="2199512"/>
                </a:lnTo>
                <a:lnTo>
                  <a:pt x="7311605" y="2186812"/>
                </a:lnTo>
                <a:close/>
              </a:path>
              <a:path w="11214735" h="2199640">
                <a:moveTo>
                  <a:pt x="7222705" y="2186812"/>
                </a:moveTo>
                <a:lnTo>
                  <a:pt x="7171905" y="2186812"/>
                </a:lnTo>
                <a:lnTo>
                  <a:pt x="7171905" y="2199512"/>
                </a:lnTo>
                <a:lnTo>
                  <a:pt x="7222705" y="2199512"/>
                </a:lnTo>
                <a:lnTo>
                  <a:pt x="7222705" y="2186812"/>
                </a:lnTo>
                <a:close/>
              </a:path>
              <a:path w="11214735" h="2199640">
                <a:moveTo>
                  <a:pt x="7133805" y="2186812"/>
                </a:moveTo>
                <a:lnTo>
                  <a:pt x="7083005" y="2186812"/>
                </a:lnTo>
                <a:lnTo>
                  <a:pt x="7083005" y="2199512"/>
                </a:lnTo>
                <a:lnTo>
                  <a:pt x="7133805" y="2199512"/>
                </a:lnTo>
                <a:lnTo>
                  <a:pt x="7133805" y="2186812"/>
                </a:lnTo>
                <a:close/>
              </a:path>
              <a:path w="11214735" h="2199640">
                <a:moveTo>
                  <a:pt x="7044905" y="2186812"/>
                </a:moveTo>
                <a:lnTo>
                  <a:pt x="6994105" y="2186812"/>
                </a:lnTo>
                <a:lnTo>
                  <a:pt x="6994105" y="2199512"/>
                </a:lnTo>
                <a:lnTo>
                  <a:pt x="7044905" y="2199512"/>
                </a:lnTo>
                <a:lnTo>
                  <a:pt x="7044905" y="2186812"/>
                </a:lnTo>
                <a:close/>
              </a:path>
              <a:path w="11214735" h="2199640">
                <a:moveTo>
                  <a:pt x="6956005" y="2186812"/>
                </a:moveTo>
                <a:lnTo>
                  <a:pt x="6905205" y="2186812"/>
                </a:lnTo>
                <a:lnTo>
                  <a:pt x="6905205" y="2199512"/>
                </a:lnTo>
                <a:lnTo>
                  <a:pt x="6956005" y="2199512"/>
                </a:lnTo>
                <a:lnTo>
                  <a:pt x="6956005" y="2186812"/>
                </a:lnTo>
                <a:close/>
              </a:path>
              <a:path w="11214735" h="2199640">
                <a:moveTo>
                  <a:pt x="6867105" y="2186812"/>
                </a:moveTo>
                <a:lnTo>
                  <a:pt x="6816305" y="2186812"/>
                </a:lnTo>
                <a:lnTo>
                  <a:pt x="6816305" y="2199512"/>
                </a:lnTo>
                <a:lnTo>
                  <a:pt x="6867105" y="2199512"/>
                </a:lnTo>
                <a:lnTo>
                  <a:pt x="6867105" y="2186812"/>
                </a:lnTo>
                <a:close/>
              </a:path>
              <a:path w="11214735" h="2199640">
                <a:moveTo>
                  <a:pt x="6778205" y="2186812"/>
                </a:moveTo>
                <a:lnTo>
                  <a:pt x="6727405" y="2186812"/>
                </a:lnTo>
                <a:lnTo>
                  <a:pt x="6727405" y="2199512"/>
                </a:lnTo>
                <a:lnTo>
                  <a:pt x="6778205" y="2199512"/>
                </a:lnTo>
                <a:lnTo>
                  <a:pt x="6778205" y="2186812"/>
                </a:lnTo>
                <a:close/>
              </a:path>
              <a:path w="11214735" h="2199640">
                <a:moveTo>
                  <a:pt x="6689305" y="2186812"/>
                </a:moveTo>
                <a:lnTo>
                  <a:pt x="6638505" y="2186812"/>
                </a:lnTo>
                <a:lnTo>
                  <a:pt x="6638505" y="2199512"/>
                </a:lnTo>
                <a:lnTo>
                  <a:pt x="6689305" y="2199512"/>
                </a:lnTo>
                <a:lnTo>
                  <a:pt x="6689305" y="2186812"/>
                </a:lnTo>
                <a:close/>
              </a:path>
              <a:path w="11214735" h="2199640">
                <a:moveTo>
                  <a:pt x="6600405" y="2186812"/>
                </a:moveTo>
                <a:lnTo>
                  <a:pt x="6549605" y="2186812"/>
                </a:lnTo>
                <a:lnTo>
                  <a:pt x="6549605" y="2199512"/>
                </a:lnTo>
                <a:lnTo>
                  <a:pt x="6600405" y="2199512"/>
                </a:lnTo>
                <a:lnTo>
                  <a:pt x="6600405" y="2186812"/>
                </a:lnTo>
                <a:close/>
              </a:path>
              <a:path w="11214735" h="2199640">
                <a:moveTo>
                  <a:pt x="6511505" y="2186812"/>
                </a:moveTo>
                <a:lnTo>
                  <a:pt x="6460705" y="2186812"/>
                </a:lnTo>
                <a:lnTo>
                  <a:pt x="6460705" y="2199512"/>
                </a:lnTo>
                <a:lnTo>
                  <a:pt x="6511505" y="2199512"/>
                </a:lnTo>
                <a:lnTo>
                  <a:pt x="6511505" y="2186812"/>
                </a:lnTo>
                <a:close/>
              </a:path>
              <a:path w="11214735" h="2199640">
                <a:moveTo>
                  <a:pt x="6422605" y="2186812"/>
                </a:moveTo>
                <a:lnTo>
                  <a:pt x="6371805" y="2186812"/>
                </a:lnTo>
                <a:lnTo>
                  <a:pt x="6371805" y="2199512"/>
                </a:lnTo>
                <a:lnTo>
                  <a:pt x="6422605" y="2199512"/>
                </a:lnTo>
                <a:lnTo>
                  <a:pt x="6422605" y="2186812"/>
                </a:lnTo>
                <a:close/>
              </a:path>
              <a:path w="11214735" h="2199640">
                <a:moveTo>
                  <a:pt x="6333705" y="2186812"/>
                </a:moveTo>
                <a:lnTo>
                  <a:pt x="6282905" y="2186812"/>
                </a:lnTo>
                <a:lnTo>
                  <a:pt x="6282905" y="2199512"/>
                </a:lnTo>
                <a:lnTo>
                  <a:pt x="6333705" y="2199512"/>
                </a:lnTo>
                <a:lnTo>
                  <a:pt x="6333705" y="2186812"/>
                </a:lnTo>
                <a:close/>
              </a:path>
              <a:path w="11214735" h="2199640">
                <a:moveTo>
                  <a:pt x="6244805" y="2186812"/>
                </a:moveTo>
                <a:lnTo>
                  <a:pt x="6194005" y="2186812"/>
                </a:lnTo>
                <a:lnTo>
                  <a:pt x="6194005" y="2199512"/>
                </a:lnTo>
                <a:lnTo>
                  <a:pt x="6244805" y="2199512"/>
                </a:lnTo>
                <a:lnTo>
                  <a:pt x="6244805" y="2186812"/>
                </a:lnTo>
                <a:close/>
              </a:path>
              <a:path w="11214735" h="2199640">
                <a:moveTo>
                  <a:pt x="6155905" y="2186812"/>
                </a:moveTo>
                <a:lnTo>
                  <a:pt x="6105105" y="2186812"/>
                </a:lnTo>
                <a:lnTo>
                  <a:pt x="6105105" y="2199512"/>
                </a:lnTo>
                <a:lnTo>
                  <a:pt x="6155905" y="2199512"/>
                </a:lnTo>
                <a:lnTo>
                  <a:pt x="6155905" y="2186812"/>
                </a:lnTo>
                <a:close/>
              </a:path>
              <a:path w="11214735" h="2199640">
                <a:moveTo>
                  <a:pt x="6067005" y="2186812"/>
                </a:moveTo>
                <a:lnTo>
                  <a:pt x="6016205" y="2186812"/>
                </a:lnTo>
                <a:lnTo>
                  <a:pt x="6016205" y="2199512"/>
                </a:lnTo>
                <a:lnTo>
                  <a:pt x="6067005" y="2199512"/>
                </a:lnTo>
                <a:lnTo>
                  <a:pt x="6067005" y="2186812"/>
                </a:lnTo>
                <a:close/>
              </a:path>
              <a:path w="11214735" h="2199640">
                <a:moveTo>
                  <a:pt x="5978105" y="2186812"/>
                </a:moveTo>
                <a:lnTo>
                  <a:pt x="5927305" y="2186812"/>
                </a:lnTo>
                <a:lnTo>
                  <a:pt x="5927305" y="2199512"/>
                </a:lnTo>
                <a:lnTo>
                  <a:pt x="5978105" y="2199512"/>
                </a:lnTo>
                <a:lnTo>
                  <a:pt x="5978105" y="2186812"/>
                </a:lnTo>
                <a:close/>
              </a:path>
              <a:path w="11214735" h="2199640">
                <a:moveTo>
                  <a:pt x="5889205" y="2186812"/>
                </a:moveTo>
                <a:lnTo>
                  <a:pt x="5838405" y="2186812"/>
                </a:lnTo>
                <a:lnTo>
                  <a:pt x="5838405" y="2199512"/>
                </a:lnTo>
                <a:lnTo>
                  <a:pt x="5889205" y="2199512"/>
                </a:lnTo>
                <a:lnTo>
                  <a:pt x="5889205" y="2186812"/>
                </a:lnTo>
                <a:close/>
              </a:path>
              <a:path w="11214735" h="2199640">
                <a:moveTo>
                  <a:pt x="5800305" y="2186812"/>
                </a:moveTo>
                <a:lnTo>
                  <a:pt x="5749505" y="2186812"/>
                </a:lnTo>
                <a:lnTo>
                  <a:pt x="5749505" y="2199512"/>
                </a:lnTo>
                <a:lnTo>
                  <a:pt x="5800305" y="2199512"/>
                </a:lnTo>
                <a:lnTo>
                  <a:pt x="5800305" y="2186812"/>
                </a:lnTo>
                <a:close/>
              </a:path>
              <a:path w="11214735" h="2199640">
                <a:moveTo>
                  <a:pt x="5711405" y="2186812"/>
                </a:moveTo>
                <a:lnTo>
                  <a:pt x="5660605" y="2186812"/>
                </a:lnTo>
                <a:lnTo>
                  <a:pt x="5660605" y="2199512"/>
                </a:lnTo>
                <a:lnTo>
                  <a:pt x="5711405" y="2199512"/>
                </a:lnTo>
                <a:lnTo>
                  <a:pt x="5711405" y="2186812"/>
                </a:lnTo>
                <a:close/>
              </a:path>
              <a:path w="11214735" h="2199640">
                <a:moveTo>
                  <a:pt x="5622505" y="2186812"/>
                </a:moveTo>
                <a:lnTo>
                  <a:pt x="5571705" y="2186812"/>
                </a:lnTo>
                <a:lnTo>
                  <a:pt x="5571705" y="2199512"/>
                </a:lnTo>
                <a:lnTo>
                  <a:pt x="5622505" y="2199512"/>
                </a:lnTo>
                <a:lnTo>
                  <a:pt x="5622505" y="2186812"/>
                </a:lnTo>
                <a:close/>
              </a:path>
              <a:path w="11214735" h="2199640">
                <a:moveTo>
                  <a:pt x="5533605" y="2186812"/>
                </a:moveTo>
                <a:lnTo>
                  <a:pt x="5482805" y="2186812"/>
                </a:lnTo>
                <a:lnTo>
                  <a:pt x="5482805" y="2199512"/>
                </a:lnTo>
                <a:lnTo>
                  <a:pt x="5533605" y="2199512"/>
                </a:lnTo>
                <a:lnTo>
                  <a:pt x="5533605" y="2186812"/>
                </a:lnTo>
                <a:close/>
              </a:path>
              <a:path w="11214735" h="2199640">
                <a:moveTo>
                  <a:pt x="5444705" y="2186812"/>
                </a:moveTo>
                <a:lnTo>
                  <a:pt x="5393905" y="2186812"/>
                </a:lnTo>
                <a:lnTo>
                  <a:pt x="5393905" y="2199512"/>
                </a:lnTo>
                <a:lnTo>
                  <a:pt x="5444705" y="2199512"/>
                </a:lnTo>
                <a:lnTo>
                  <a:pt x="5444705" y="2186812"/>
                </a:lnTo>
                <a:close/>
              </a:path>
              <a:path w="11214735" h="2199640">
                <a:moveTo>
                  <a:pt x="5355805" y="2186812"/>
                </a:moveTo>
                <a:lnTo>
                  <a:pt x="5305005" y="2186812"/>
                </a:lnTo>
                <a:lnTo>
                  <a:pt x="5305005" y="2199512"/>
                </a:lnTo>
                <a:lnTo>
                  <a:pt x="5355805" y="2199512"/>
                </a:lnTo>
                <a:lnTo>
                  <a:pt x="5355805" y="2186812"/>
                </a:lnTo>
                <a:close/>
              </a:path>
              <a:path w="11214735" h="2199640">
                <a:moveTo>
                  <a:pt x="5266905" y="2186812"/>
                </a:moveTo>
                <a:lnTo>
                  <a:pt x="5216105" y="2186812"/>
                </a:lnTo>
                <a:lnTo>
                  <a:pt x="5216105" y="2199512"/>
                </a:lnTo>
                <a:lnTo>
                  <a:pt x="5266905" y="2199512"/>
                </a:lnTo>
                <a:lnTo>
                  <a:pt x="5266905" y="2186812"/>
                </a:lnTo>
                <a:close/>
              </a:path>
              <a:path w="11214735" h="2199640">
                <a:moveTo>
                  <a:pt x="5178005" y="2186812"/>
                </a:moveTo>
                <a:lnTo>
                  <a:pt x="5127205" y="2186812"/>
                </a:lnTo>
                <a:lnTo>
                  <a:pt x="5127205" y="2199512"/>
                </a:lnTo>
                <a:lnTo>
                  <a:pt x="5178005" y="2199512"/>
                </a:lnTo>
                <a:lnTo>
                  <a:pt x="5178005" y="2186812"/>
                </a:lnTo>
                <a:close/>
              </a:path>
              <a:path w="11214735" h="2199640">
                <a:moveTo>
                  <a:pt x="5089105" y="2186812"/>
                </a:moveTo>
                <a:lnTo>
                  <a:pt x="5038305" y="2186812"/>
                </a:lnTo>
                <a:lnTo>
                  <a:pt x="5038305" y="2199512"/>
                </a:lnTo>
                <a:lnTo>
                  <a:pt x="5089105" y="2199512"/>
                </a:lnTo>
                <a:lnTo>
                  <a:pt x="5089105" y="2186812"/>
                </a:lnTo>
                <a:close/>
              </a:path>
              <a:path w="11214735" h="2199640">
                <a:moveTo>
                  <a:pt x="5000205" y="2186812"/>
                </a:moveTo>
                <a:lnTo>
                  <a:pt x="4949405" y="2186812"/>
                </a:lnTo>
                <a:lnTo>
                  <a:pt x="4949405" y="2199512"/>
                </a:lnTo>
                <a:lnTo>
                  <a:pt x="5000205" y="2199512"/>
                </a:lnTo>
                <a:lnTo>
                  <a:pt x="5000205" y="2186812"/>
                </a:lnTo>
                <a:close/>
              </a:path>
              <a:path w="11214735" h="2199640">
                <a:moveTo>
                  <a:pt x="4911305" y="2186812"/>
                </a:moveTo>
                <a:lnTo>
                  <a:pt x="4860505" y="2186812"/>
                </a:lnTo>
                <a:lnTo>
                  <a:pt x="4860505" y="2199512"/>
                </a:lnTo>
                <a:lnTo>
                  <a:pt x="4911305" y="2199512"/>
                </a:lnTo>
                <a:lnTo>
                  <a:pt x="4911305" y="2186812"/>
                </a:lnTo>
                <a:close/>
              </a:path>
              <a:path w="11214735" h="2199640">
                <a:moveTo>
                  <a:pt x="4822405" y="2186812"/>
                </a:moveTo>
                <a:lnTo>
                  <a:pt x="4771605" y="2186812"/>
                </a:lnTo>
                <a:lnTo>
                  <a:pt x="4771605" y="2199512"/>
                </a:lnTo>
                <a:lnTo>
                  <a:pt x="4822405" y="2199512"/>
                </a:lnTo>
                <a:lnTo>
                  <a:pt x="4822405" y="2186812"/>
                </a:lnTo>
                <a:close/>
              </a:path>
              <a:path w="11214735" h="2199640">
                <a:moveTo>
                  <a:pt x="4733505" y="2186812"/>
                </a:moveTo>
                <a:lnTo>
                  <a:pt x="4682705" y="2186812"/>
                </a:lnTo>
                <a:lnTo>
                  <a:pt x="4682705" y="2199512"/>
                </a:lnTo>
                <a:lnTo>
                  <a:pt x="4733505" y="2199512"/>
                </a:lnTo>
                <a:lnTo>
                  <a:pt x="4733505" y="2186812"/>
                </a:lnTo>
                <a:close/>
              </a:path>
              <a:path w="11214735" h="2199640">
                <a:moveTo>
                  <a:pt x="4644605" y="2186812"/>
                </a:moveTo>
                <a:lnTo>
                  <a:pt x="4593805" y="2186812"/>
                </a:lnTo>
                <a:lnTo>
                  <a:pt x="4593805" y="2199512"/>
                </a:lnTo>
                <a:lnTo>
                  <a:pt x="4644605" y="2199512"/>
                </a:lnTo>
                <a:lnTo>
                  <a:pt x="4644605" y="2186812"/>
                </a:lnTo>
                <a:close/>
              </a:path>
              <a:path w="11214735" h="2199640">
                <a:moveTo>
                  <a:pt x="4555705" y="2186812"/>
                </a:moveTo>
                <a:lnTo>
                  <a:pt x="4504905" y="2186812"/>
                </a:lnTo>
                <a:lnTo>
                  <a:pt x="4504905" y="2199512"/>
                </a:lnTo>
                <a:lnTo>
                  <a:pt x="4555705" y="2199512"/>
                </a:lnTo>
                <a:lnTo>
                  <a:pt x="4555705" y="2186812"/>
                </a:lnTo>
                <a:close/>
              </a:path>
              <a:path w="11214735" h="2199640">
                <a:moveTo>
                  <a:pt x="4466805" y="2186812"/>
                </a:moveTo>
                <a:lnTo>
                  <a:pt x="4416005" y="2186812"/>
                </a:lnTo>
                <a:lnTo>
                  <a:pt x="4416005" y="2199512"/>
                </a:lnTo>
                <a:lnTo>
                  <a:pt x="4466805" y="2199512"/>
                </a:lnTo>
                <a:lnTo>
                  <a:pt x="4466805" y="2186812"/>
                </a:lnTo>
                <a:close/>
              </a:path>
              <a:path w="11214735" h="2199640">
                <a:moveTo>
                  <a:pt x="4377905" y="2186812"/>
                </a:moveTo>
                <a:lnTo>
                  <a:pt x="4327105" y="2186812"/>
                </a:lnTo>
                <a:lnTo>
                  <a:pt x="4327105" y="2199512"/>
                </a:lnTo>
                <a:lnTo>
                  <a:pt x="4377905" y="2199512"/>
                </a:lnTo>
                <a:lnTo>
                  <a:pt x="4377905" y="2186812"/>
                </a:lnTo>
                <a:close/>
              </a:path>
              <a:path w="11214735" h="2199640">
                <a:moveTo>
                  <a:pt x="4289005" y="2186812"/>
                </a:moveTo>
                <a:lnTo>
                  <a:pt x="4238205" y="2186812"/>
                </a:lnTo>
                <a:lnTo>
                  <a:pt x="4238205" y="2199512"/>
                </a:lnTo>
                <a:lnTo>
                  <a:pt x="4289005" y="2199512"/>
                </a:lnTo>
                <a:lnTo>
                  <a:pt x="4289005" y="2186812"/>
                </a:lnTo>
                <a:close/>
              </a:path>
              <a:path w="11214735" h="2199640">
                <a:moveTo>
                  <a:pt x="4200105" y="2186812"/>
                </a:moveTo>
                <a:lnTo>
                  <a:pt x="4149305" y="2186812"/>
                </a:lnTo>
                <a:lnTo>
                  <a:pt x="4149305" y="2199512"/>
                </a:lnTo>
                <a:lnTo>
                  <a:pt x="4200105" y="2199512"/>
                </a:lnTo>
                <a:lnTo>
                  <a:pt x="4200105" y="2186812"/>
                </a:lnTo>
                <a:close/>
              </a:path>
              <a:path w="11214735" h="2199640">
                <a:moveTo>
                  <a:pt x="4111205" y="2186812"/>
                </a:moveTo>
                <a:lnTo>
                  <a:pt x="4060405" y="2186812"/>
                </a:lnTo>
                <a:lnTo>
                  <a:pt x="4060405" y="2199512"/>
                </a:lnTo>
                <a:lnTo>
                  <a:pt x="4111205" y="2199512"/>
                </a:lnTo>
                <a:lnTo>
                  <a:pt x="4111205" y="2186812"/>
                </a:lnTo>
                <a:close/>
              </a:path>
              <a:path w="11214735" h="2199640">
                <a:moveTo>
                  <a:pt x="4022305" y="2186812"/>
                </a:moveTo>
                <a:lnTo>
                  <a:pt x="3971505" y="2186812"/>
                </a:lnTo>
                <a:lnTo>
                  <a:pt x="3971505" y="2199512"/>
                </a:lnTo>
                <a:lnTo>
                  <a:pt x="4022305" y="2199512"/>
                </a:lnTo>
                <a:lnTo>
                  <a:pt x="4022305" y="2186812"/>
                </a:lnTo>
                <a:close/>
              </a:path>
              <a:path w="11214735" h="2199640">
                <a:moveTo>
                  <a:pt x="3933405" y="2186812"/>
                </a:moveTo>
                <a:lnTo>
                  <a:pt x="3882605" y="2186812"/>
                </a:lnTo>
                <a:lnTo>
                  <a:pt x="3882605" y="2199512"/>
                </a:lnTo>
                <a:lnTo>
                  <a:pt x="3933405" y="2199512"/>
                </a:lnTo>
                <a:lnTo>
                  <a:pt x="3933405" y="2186812"/>
                </a:lnTo>
                <a:close/>
              </a:path>
              <a:path w="11214735" h="2199640">
                <a:moveTo>
                  <a:pt x="3844505" y="2186812"/>
                </a:moveTo>
                <a:lnTo>
                  <a:pt x="3793705" y="2186812"/>
                </a:lnTo>
                <a:lnTo>
                  <a:pt x="3793705" y="2199512"/>
                </a:lnTo>
                <a:lnTo>
                  <a:pt x="3844505" y="2199512"/>
                </a:lnTo>
                <a:lnTo>
                  <a:pt x="3844505" y="2186812"/>
                </a:lnTo>
                <a:close/>
              </a:path>
              <a:path w="11214735" h="2199640">
                <a:moveTo>
                  <a:pt x="3755605" y="2186812"/>
                </a:moveTo>
                <a:lnTo>
                  <a:pt x="3704805" y="2186812"/>
                </a:lnTo>
                <a:lnTo>
                  <a:pt x="3704805" y="2199512"/>
                </a:lnTo>
                <a:lnTo>
                  <a:pt x="3755605" y="2199512"/>
                </a:lnTo>
                <a:lnTo>
                  <a:pt x="3755605" y="2186812"/>
                </a:lnTo>
                <a:close/>
              </a:path>
              <a:path w="11214735" h="2199640">
                <a:moveTo>
                  <a:pt x="3666705" y="2186812"/>
                </a:moveTo>
                <a:lnTo>
                  <a:pt x="3615905" y="2186812"/>
                </a:lnTo>
                <a:lnTo>
                  <a:pt x="3615905" y="2199512"/>
                </a:lnTo>
                <a:lnTo>
                  <a:pt x="3666705" y="2199512"/>
                </a:lnTo>
                <a:lnTo>
                  <a:pt x="3666705" y="2186812"/>
                </a:lnTo>
                <a:close/>
              </a:path>
              <a:path w="11214735" h="2199640">
                <a:moveTo>
                  <a:pt x="3577805" y="2186812"/>
                </a:moveTo>
                <a:lnTo>
                  <a:pt x="3527005" y="2186812"/>
                </a:lnTo>
                <a:lnTo>
                  <a:pt x="3527005" y="2199512"/>
                </a:lnTo>
                <a:lnTo>
                  <a:pt x="3577805" y="2199512"/>
                </a:lnTo>
                <a:lnTo>
                  <a:pt x="3577805" y="2186812"/>
                </a:lnTo>
                <a:close/>
              </a:path>
              <a:path w="11214735" h="2199640">
                <a:moveTo>
                  <a:pt x="3488905" y="2186812"/>
                </a:moveTo>
                <a:lnTo>
                  <a:pt x="3438105" y="2186812"/>
                </a:lnTo>
                <a:lnTo>
                  <a:pt x="3438105" y="2199512"/>
                </a:lnTo>
                <a:lnTo>
                  <a:pt x="3488905" y="2199512"/>
                </a:lnTo>
                <a:lnTo>
                  <a:pt x="3488905" y="2186812"/>
                </a:lnTo>
                <a:close/>
              </a:path>
              <a:path w="11214735" h="2199640">
                <a:moveTo>
                  <a:pt x="3400005" y="2186812"/>
                </a:moveTo>
                <a:lnTo>
                  <a:pt x="3349205" y="2186812"/>
                </a:lnTo>
                <a:lnTo>
                  <a:pt x="3349205" y="2199512"/>
                </a:lnTo>
                <a:lnTo>
                  <a:pt x="3400005" y="2199512"/>
                </a:lnTo>
                <a:lnTo>
                  <a:pt x="3400005" y="2186812"/>
                </a:lnTo>
                <a:close/>
              </a:path>
              <a:path w="11214735" h="2199640">
                <a:moveTo>
                  <a:pt x="3311105" y="2186812"/>
                </a:moveTo>
                <a:lnTo>
                  <a:pt x="3260305" y="2186812"/>
                </a:lnTo>
                <a:lnTo>
                  <a:pt x="3260305" y="2199512"/>
                </a:lnTo>
                <a:lnTo>
                  <a:pt x="3311105" y="2199512"/>
                </a:lnTo>
                <a:lnTo>
                  <a:pt x="3311105" y="2186812"/>
                </a:lnTo>
                <a:close/>
              </a:path>
              <a:path w="11214735" h="2199640">
                <a:moveTo>
                  <a:pt x="3222205" y="2186812"/>
                </a:moveTo>
                <a:lnTo>
                  <a:pt x="3171405" y="2186812"/>
                </a:lnTo>
                <a:lnTo>
                  <a:pt x="3171405" y="2199512"/>
                </a:lnTo>
                <a:lnTo>
                  <a:pt x="3222205" y="2199512"/>
                </a:lnTo>
                <a:lnTo>
                  <a:pt x="3222205" y="2186812"/>
                </a:lnTo>
                <a:close/>
              </a:path>
              <a:path w="11214735" h="2199640">
                <a:moveTo>
                  <a:pt x="3133305" y="2186812"/>
                </a:moveTo>
                <a:lnTo>
                  <a:pt x="3082505" y="2186812"/>
                </a:lnTo>
                <a:lnTo>
                  <a:pt x="3082505" y="2199512"/>
                </a:lnTo>
                <a:lnTo>
                  <a:pt x="3133305" y="2199512"/>
                </a:lnTo>
                <a:lnTo>
                  <a:pt x="3133305" y="2186812"/>
                </a:lnTo>
                <a:close/>
              </a:path>
              <a:path w="11214735" h="2199640">
                <a:moveTo>
                  <a:pt x="3044405" y="2186812"/>
                </a:moveTo>
                <a:lnTo>
                  <a:pt x="2993605" y="2186812"/>
                </a:lnTo>
                <a:lnTo>
                  <a:pt x="2993605" y="2199512"/>
                </a:lnTo>
                <a:lnTo>
                  <a:pt x="3044405" y="2199512"/>
                </a:lnTo>
                <a:lnTo>
                  <a:pt x="3044405" y="2186812"/>
                </a:lnTo>
                <a:close/>
              </a:path>
              <a:path w="11214735" h="2199640">
                <a:moveTo>
                  <a:pt x="2955505" y="2186812"/>
                </a:moveTo>
                <a:lnTo>
                  <a:pt x="2904705" y="2186812"/>
                </a:lnTo>
                <a:lnTo>
                  <a:pt x="2904705" y="2199512"/>
                </a:lnTo>
                <a:lnTo>
                  <a:pt x="2955505" y="2199512"/>
                </a:lnTo>
                <a:lnTo>
                  <a:pt x="2955505" y="2186812"/>
                </a:lnTo>
                <a:close/>
              </a:path>
              <a:path w="11214735" h="2199640">
                <a:moveTo>
                  <a:pt x="2866605" y="2186812"/>
                </a:moveTo>
                <a:lnTo>
                  <a:pt x="2815805" y="2186812"/>
                </a:lnTo>
                <a:lnTo>
                  <a:pt x="2815805" y="2199512"/>
                </a:lnTo>
                <a:lnTo>
                  <a:pt x="2866605" y="2199512"/>
                </a:lnTo>
                <a:lnTo>
                  <a:pt x="2866605" y="2186812"/>
                </a:lnTo>
                <a:close/>
              </a:path>
              <a:path w="11214735" h="2199640">
                <a:moveTo>
                  <a:pt x="2777705" y="2186812"/>
                </a:moveTo>
                <a:lnTo>
                  <a:pt x="2726905" y="2186812"/>
                </a:lnTo>
                <a:lnTo>
                  <a:pt x="2726905" y="2199512"/>
                </a:lnTo>
                <a:lnTo>
                  <a:pt x="2777705" y="2199512"/>
                </a:lnTo>
                <a:lnTo>
                  <a:pt x="2777705" y="2186812"/>
                </a:lnTo>
                <a:close/>
              </a:path>
              <a:path w="11214735" h="2199640">
                <a:moveTo>
                  <a:pt x="2688805" y="2186812"/>
                </a:moveTo>
                <a:lnTo>
                  <a:pt x="2638005" y="2186812"/>
                </a:lnTo>
                <a:lnTo>
                  <a:pt x="2638005" y="2199512"/>
                </a:lnTo>
                <a:lnTo>
                  <a:pt x="2688805" y="2199512"/>
                </a:lnTo>
                <a:lnTo>
                  <a:pt x="2688805" y="2186812"/>
                </a:lnTo>
                <a:close/>
              </a:path>
              <a:path w="11214735" h="2199640">
                <a:moveTo>
                  <a:pt x="2599905" y="2186812"/>
                </a:moveTo>
                <a:lnTo>
                  <a:pt x="2549105" y="2186812"/>
                </a:lnTo>
                <a:lnTo>
                  <a:pt x="2549105" y="2199512"/>
                </a:lnTo>
                <a:lnTo>
                  <a:pt x="2599905" y="2199512"/>
                </a:lnTo>
                <a:lnTo>
                  <a:pt x="2599905" y="2186812"/>
                </a:lnTo>
                <a:close/>
              </a:path>
              <a:path w="11214735" h="2199640">
                <a:moveTo>
                  <a:pt x="2511005" y="2186812"/>
                </a:moveTo>
                <a:lnTo>
                  <a:pt x="2460205" y="2186812"/>
                </a:lnTo>
                <a:lnTo>
                  <a:pt x="2460205" y="2199512"/>
                </a:lnTo>
                <a:lnTo>
                  <a:pt x="2511005" y="2199512"/>
                </a:lnTo>
                <a:lnTo>
                  <a:pt x="2511005" y="2186812"/>
                </a:lnTo>
                <a:close/>
              </a:path>
              <a:path w="11214735" h="2199640">
                <a:moveTo>
                  <a:pt x="2422105" y="2186812"/>
                </a:moveTo>
                <a:lnTo>
                  <a:pt x="2371305" y="2186812"/>
                </a:lnTo>
                <a:lnTo>
                  <a:pt x="2371305" y="2199512"/>
                </a:lnTo>
                <a:lnTo>
                  <a:pt x="2422105" y="2199512"/>
                </a:lnTo>
                <a:lnTo>
                  <a:pt x="2422105" y="2186812"/>
                </a:lnTo>
                <a:close/>
              </a:path>
              <a:path w="11214735" h="2199640">
                <a:moveTo>
                  <a:pt x="2333205" y="2186812"/>
                </a:moveTo>
                <a:lnTo>
                  <a:pt x="2282405" y="2186812"/>
                </a:lnTo>
                <a:lnTo>
                  <a:pt x="2282405" y="2199512"/>
                </a:lnTo>
                <a:lnTo>
                  <a:pt x="2333205" y="2199512"/>
                </a:lnTo>
                <a:lnTo>
                  <a:pt x="2333205" y="2186812"/>
                </a:lnTo>
                <a:close/>
              </a:path>
              <a:path w="11214735" h="2199640">
                <a:moveTo>
                  <a:pt x="2244305" y="2186812"/>
                </a:moveTo>
                <a:lnTo>
                  <a:pt x="2193505" y="2186812"/>
                </a:lnTo>
                <a:lnTo>
                  <a:pt x="2193505" y="2199512"/>
                </a:lnTo>
                <a:lnTo>
                  <a:pt x="2244305" y="2199512"/>
                </a:lnTo>
                <a:lnTo>
                  <a:pt x="2244305" y="2186812"/>
                </a:lnTo>
                <a:close/>
              </a:path>
              <a:path w="11214735" h="2199640">
                <a:moveTo>
                  <a:pt x="2155405" y="2186812"/>
                </a:moveTo>
                <a:lnTo>
                  <a:pt x="2104605" y="2186812"/>
                </a:lnTo>
                <a:lnTo>
                  <a:pt x="2104605" y="2199512"/>
                </a:lnTo>
                <a:lnTo>
                  <a:pt x="2155405" y="2199512"/>
                </a:lnTo>
                <a:lnTo>
                  <a:pt x="2155405" y="2186812"/>
                </a:lnTo>
                <a:close/>
              </a:path>
              <a:path w="11214735" h="2199640">
                <a:moveTo>
                  <a:pt x="2066505" y="2186812"/>
                </a:moveTo>
                <a:lnTo>
                  <a:pt x="2015705" y="2186812"/>
                </a:lnTo>
                <a:lnTo>
                  <a:pt x="2015705" y="2199512"/>
                </a:lnTo>
                <a:lnTo>
                  <a:pt x="2066505" y="2199512"/>
                </a:lnTo>
                <a:lnTo>
                  <a:pt x="2066505" y="2186812"/>
                </a:lnTo>
                <a:close/>
              </a:path>
              <a:path w="11214735" h="2199640">
                <a:moveTo>
                  <a:pt x="1977605" y="2186812"/>
                </a:moveTo>
                <a:lnTo>
                  <a:pt x="1926805" y="2186812"/>
                </a:lnTo>
                <a:lnTo>
                  <a:pt x="1926805" y="2199512"/>
                </a:lnTo>
                <a:lnTo>
                  <a:pt x="1977605" y="2199512"/>
                </a:lnTo>
                <a:lnTo>
                  <a:pt x="1977605" y="2186812"/>
                </a:lnTo>
                <a:close/>
              </a:path>
              <a:path w="11214735" h="2199640">
                <a:moveTo>
                  <a:pt x="1888705" y="2186812"/>
                </a:moveTo>
                <a:lnTo>
                  <a:pt x="1837905" y="2186812"/>
                </a:lnTo>
                <a:lnTo>
                  <a:pt x="1837905" y="2199512"/>
                </a:lnTo>
                <a:lnTo>
                  <a:pt x="1888705" y="2199512"/>
                </a:lnTo>
                <a:lnTo>
                  <a:pt x="1888705" y="2186812"/>
                </a:lnTo>
                <a:close/>
              </a:path>
              <a:path w="11214735" h="2199640">
                <a:moveTo>
                  <a:pt x="1799805" y="2186812"/>
                </a:moveTo>
                <a:lnTo>
                  <a:pt x="1749005" y="2186812"/>
                </a:lnTo>
                <a:lnTo>
                  <a:pt x="1749005" y="2199512"/>
                </a:lnTo>
                <a:lnTo>
                  <a:pt x="1799805" y="2199512"/>
                </a:lnTo>
                <a:lnTo>
                  <a:pt x="1799805" y="2186812"/>
                </a:lnTo>
                <a:close/>
              </a:path>
              <a:path w="11214735" h="2199640">
                <a:moveTo>
                  <a:pt x="1710905" y="2186812"/>
                </a:moveTo>
                <a:lnTo>
                  <a:pt x="1660105" y="2186812"/>
                </a:lnTo>
                <a:lnTo>
                  <a:pt x="1660105" y="2199512"/>
                </a:lnTo>
                <a:lnTo>
                  <a:pt x="1710905" y="2199512"/>
                </a:lnTo>
                <a:lnTo>
                  <a:pt x="1710905" y="2186812"/>
                </a:lnTo>
                <a:close/>
              </a:path>
              <a:path w="11214735" h="2199640">
                <a:moveTo>
                  <a:pt x="1622005" y="2186812"/>
                </a:moveTo>
                <a:lnTo>
                  <a:pt x="1571205" y="2186812"/>
                </a:lnTo>
                <a:lnTo>
                  <a:pt x="1571205" y="2199512"/>
                </a:lnTo>
                <a:lnTo>
                  <a:pt x="1622005" y="2199512"/>
                </a:lnTo>
                <a:lnTo>
                  <a:pt x="1622005" y="2186812"/>
                </a:lnTo>
                <a:close/>
              </a:path>
              <a:path w="11214735" h="2199640">
                <a:moveTo>
                  <a:pt x="1533105" y="2186812"/>
                </a:moveTo>
                <a:lnTo>
                  <a:pt x="1482305" y="2186812"/>
                </a:lnTo>
                <a:lnTo>
                  <a:pt x="1482305" y="2199512"/>
                </a:lnTo>
                <a:lnTo>
                  <a:pt x="1533105" y="2199512"/>
                </a:lnTo>
                <a:lnTo>
                  <a:pt x="1533105" y="2186812"/>
                </a:lnTo>
                <a:close/>
              </a:path>
              <a:path w="11214735" h="2199640">
                <a:moveTo>
                  <a:pt x="1444205" y="2186812"/>
                </a:moveTo>
                <a:lnTo>
                  <a:pt x="1393405" y="2186812"/>
                </a:lnTo>
                <a:lnTo>
                  <a:pt x="1393405" y="2199512"/>
                </a:lnTo>
                <a:lnTo>
                  <a:pt x="1444205" y="2199512"/>
                </a:lnTo>
                <a:lnTo>
                  <a:pt x="1444205" y="2186812"/>
                </a:lnTo>
                <a:close/>
              </a:path>
              <a:path w="11214735" h="2199640">
                <a:moveTo>
                  <a:pt x="1355305" y="2186812"/>
                </a:moveTo>
                <a:lnTo>
                  <a:pt x="1304505" y="2186812"/>
                </a:lnTo>
                <a:lnTo>
                  <a:pt x="1304505" y="2199512"/>
                </a:lnTo>
                <a:lnTo>
                  <a:pt x="1355305" y="2199512"/>
                </a:lnTo>
                <a:lnTo>
                  <a:pt x="1355305" y="2186812"/>
                </a:lnTo>
                <a:close/>
              </a:path>
              <a:path w="11214735" h="2199640">
                <a:moveTo>
                  <a:pt x="1266405" y="2186812"/>
                </a:moveTo>
                <a:lnTo>
                  <a:pt x="1215605" y="2186812"/>
                </a:lnTo>
                <a:lnTo>
                  <a:pt x="1215605" y="2199512"/>
                </a:lnTo>
                <a:lnTo>
                  <a:pt x="1266405" y="2199512"/>
                </a:lnTo>
                <a:lnTo>
                  <a:pt x="1266405" y="2186812"/>
                </a:lnTo>
                <a:close/>
              </a:path>
              <a:path w="11214735" h="2199640">
                <a:moveTo>
                  <a:pt x="1177505" y="2186812"/>
                </a:moveTo>
                <a:lnTo>
                  <a:pt x="1126705" y="2186812"/>
                </a:lnTo>
                <a:lnTo>
                  <a:pt x="1126705" y="2199512"/>
                </a:lnTo>
                <a:lnTo>
                  <a:pt x="1177505" y="2199512"/>
                </a:lnTo>
                <a:lnTo>
                  <a:pt x="1177505" y="2186812"/>
                </a:lnTo>
                <a:close/>
              </a:path>
              <a:path w="11214735" h="2199640">
                <a:moveTo>
                  <a:pt x="1088605" y="2186812"/>
                </a:moveTo>
                <a:lnTo>
                  <a:pt x="1037805" y="2186812"/>
                </a:lnTo>
                <a:lnTo>
                  <a:pt x="1037805" y="2199512"/>
                </a:lnTo>
                <a:lnTo>
                  <a:pt x="1088605" y="2199512"/>
                </a:lnTo>
                <a:lnTo>
                  <a:pt x="1088605" y="2186812"/>
                </a:lnTo>
                <a:close/>
              </a:path>
              <a:path w="11214735" h="2199640">
                <a:moveTo>
                  <a:pt x="999705" y="2186812"/>
                </a:moveTo>
                <a:lnTo>
                  <a:pt x="948905" y="2186812"/>
                </a:lnTo>
                <a:lnTo>
                  <a:pt x="948905" y="2199512"/>
                </a:lnTo>
                <a:lnTo>
                  <a:pt x="999705" y="2199512"/>
                </a:lnTo>
                <a:lnTo>
                  <a:pt x="999705" y="2186812"/>
                </a:lnTo>
                <a:close/>
              </a:path>
              <a:path w="11214735" h="2199640">
                <a:moveTo>
                  <a:pt x="910805" y="2186812"/>
                </a:moveTo>
                <a:lnTo>
                  <a:pt x="860005" y="2186812"/>
                </a:lnTo>
                <a:lnTo>
                  <a:pt x="860005" y="2199512"/>
                </a:lnTo>
                <a:lnTo>
                  <a:pt x="910805" y="2199512"/>
                </a:lnTo>
                <a:lnTo>
                  <a:pt x="910805" y="2186812"/>
                </a:lnTo>
                <a:close/>
              </a:path>
              <a:path w="11214735" h="2199640">
                <a:moveTo>
                  <a:pt x="821905" y="2186812"/>
                </a:moveTo>
                <a:lnTo>
                  <a:pt x="771118" y="2186812"/>
                </a:lnTo>
                <a:lnTo>
                  <a:pt x="771118" y="2199512"/>
                </a:lnTo>
                <a:lnTo>
                  <a:pt x="821905" y="2199512"/>
                </a:lnTo>
                <a:lnTo>
                  <a:pt x="821905" y="2186812"/>
                </a:lnTo>
                <a:close/>
              </a:path>
              <a:path w="11214735" h="2199640">
                <a:moveTo>
                  <a:pt x="733018" y="2186812"/>
                </a:moveTo>
                <a:lnTo>
                  <a:pt x="682218" y="2186812"/>
                </a:lnTo>
                <a:lnTo>
                  <a:pt x="682218" y="2199512"/>
                </a:lnTo>
                <a:lnTo>
                  <a:pt x="733018" y="2199512"/>
                </a:lnTo>
                <a:lnTo>
                  <a:pt x="733018" y="2186812"/>
                </a:lnTo>
                <a:close/>
              </a:path>
              <a:path w="11214735" h="2199640">
                <a:moveTo>
                  <a:pt x="644118" y="2186812"/>
                </a:moveTo>
                <a:lnTo>
                  <a:pt x="593318" y="2186812"/>
                </a:lnTo>
                <a:lnTo>
                  <a:pt x="593318" y="2199512"/>
                </a:lnTo>
                <a:lnTo>
                  <a:pt x="644118" y="2199512"/>
                </a:lnTo>
                <a:lnTo>
                  <a:pt x="644118" y="2186812"/>
                </a:lnTo>
                <a:close/>
              </a:path>
              <a:path w="11214735" h="2199640">
                <a:moveTo>
                  <a:pt x="555218" y="2186812"/>
                </a:moveTo>
                <a:lnTo>
                  <a:pt x="504418" y="2186812"/>
                </a:lnTo>
                <a:lnTo>
                  <a:pt x="504418" y="2199512"/>
                </a:lnTo>
                <a:lnTo>
                  <a:pt x="555218" y="2199512"/>
                </a:lnTo>
                <a:lnTo>
                  <a:pt x="555218" y="2186812"/>
                </a:lnTo>
                <a:close/>
              </a:path>
              <a:path w="11214735" h="2199640">
                <a:moveTo>
                  <a:pt x="466318" y="2186812"/>
                </a:moveTo>
                <a:lnTo>
                  <a:pt x="415518" y="2186812"/>
                </a:lnTo>
                <a:lnTo>
                  <a:pt x="415518" y="2199512"/>
                </a:lnTo>
                <a:lnTo>
                  <a:pt x="466318" y="2199512"/>
                </a:lnTo>
                <a:lnTo>
                  <a:pt x="466318" y="2186812"/>
                </a:lnTo>
                <a:close/>
              </a:path>
              <a:path w="11214735" h="2199640">
                <a:moveTo>
                  <a:pt x="377418" y="2186812"/>
                </a:moveTo>
                <a:lnTo>
                  <a:pt x="326618" y="2186812"/>
                </a:lnTo>
                <a:lnTo>
                  <a:pt x="326618" y="2199512"/>
                </a:lnTo>
                <a:lnTo>
                  <a:pt x="377418" y="2199512"/>
                </a:lnTo>
                <a:lnTo>
                  <a:pt x="377418" y="2186812"/>
                </a:lnTo>
                <a:close/>
              </a:path>
              <a:path w="11214735" h="2199640">
                <a:moveTo>
                  <a:pt x="288518" y="2186812"/>
                </a:moveTo>
                <a:lnTo>
                  <a:pt x="237718" y="2186812"/>
                </a:lnTo>
                <a:lnTo>
                  <a:pt x="237718" y="2199512"/>
                </a:lnTo>
                <a:lnTo>
                  <a:pt x="288518" y="2199512"/>
                </a:lnTo>
                <a:lnTo>
                  <a:pt x="288518" y="2186812"/>
                </a:lnTo>
                <a:close/>
              </a:path>
              <a:path w="11214735" h="2199640">
                <a:moveTo>
                  <a:pt x="199618" y="2186812"/>
                </a:moveTo>
                <a:lnTo>
                  <a:pt x="148818" y="2186812"/>
                </a:lnTo>
                <a:lnTo>
                  <a:pt x="148818" y="2199512"/>
                </a:lnTo>
                <a:lnTo>
                  <a:pt x="199618" y="2199512"/>
                </a:lnTo>
                <a:lnTo>
                  <a:pt x="199618" y="2186812"/>
                </a:lnTo>
                <a:close/>
              </a:path>
              <a:path w="11214735" h="2199640">
                <a:moveTo>
                  <a:pt x="110718" y="2186812"/>
                </a:moveTo>
                <a:lnTo>
                  <a:pt x="59918" y="2186812"/>
                </a:lnTo>
                <a:lnTo>
                  <a:pt x="59918" y="2199512"/>
                </a:lnTo>
                <a:lnTo>
                  <a:pt x="110718" y="2199512"/>
                </a:lnTo>
                <a:lnTo>
                  <a:pt x="110718" y="2186812"/>
                </a:lnTo>
                <a:close/>
              </a:path>
              <a:path w="11214735" h="2199640">
                <a:moveTo>
                  <a:pt x="12712" y="2157856"/>
                </a:moveTo>
                <a:lnTo>
                  <a:pt x="0" y="2157856"/>
                </a:lnTo>
                <a:lnTo>
                  <a:pt x="12" y="2199512"/>
                </a:lnTo>
                <a:lnTo>
                  <a:pt x="21818" y="2199512"/>
                </a:lnTo>
                <a:lnTo>
                  <a:pt x="21818" y="2193162"/>
                </a:lnTo>
                <a:lnTo>
                  <a:pt x="12712" y="2193162"/>
                </a:lnTo>
                <a:lnTo>
                  <a:pt x="6350" y="2186812"/>
                </a:lnTo>
                <a:lnTo>
                  <a:pt x="12712" y="2186812"/>
                </a:lnTo>
                <a:lnTo>
                  <a:pt x="12712" y="2157856"/>
                </a:lnTo>
                <a:close/>
              </a:path>
              <a:path w="11214735" h="2199640">
                <a:moveTo>
                  <a:pt x="12712" y="2186812"/>
                </a:moveTo>
                <a:lnTo>
                  <a:pt x="6350" y="2186812"/>
                </a:lnTo>
                <a:lnTo>
                  <a:pt x="12712" y="2193162"/>
                </a:lnTo>
                <a:lnTo>
                  <a:pt x="12712" y="2186812"/>
                </a:lnTo>
                <a:close/>
              </a:path>
              <a:path w="11214735" h="2199640">
                <a:moveTo>
                  <a:pt x="21818" y="2186812"/>
                </a:moveTo>
                <a:lnTo>
                  <a:pt x="12712" y="2186812"/>
                </a:lnTo>
                <a:lnTo>
                  <a:pt x="12712" y="2193162"/>
                </a:lnTo>
                <a:lnTo>
                  <a:pt x="21818" y="2193162"/>
                </a:lnTo>
                <a:lnTo>
                  <a:pt x="21818" y="2186812"/>
                </a:lnTo>
                <a:close/>
              </a:path>
              <a:path w="11214735" h="2199640">
                <a:moveTo>
                  <a:pt x="12700" y="2068956"/>
                </a:moveTo>
                <a:lnTo>
                  <a:pt x="0" y="2068956"/>
                </a:lnTo>
                <a:lnTo>
                  <a:pt x="0" y="2119756"/>
                </a:lnTo>
                <a:lnTo>
                  <a:pt x="12700" y="2119756"/>
                </a:lnTo>
                <a:lnTo>
                  <a:pt x="12700" y="2068956"/>
                </a:lnTo>
                <a:close/>
              </a:path>
              <a:path w="11214735" h="2199640">
                <a:moveTo>
                  <a:pt x="12700" y="1980056"/>
                </a:moveTo>
                <a:lnTo>
                  <a:pt x="0" y="1980056"/>
                </a:lnTo>
                <a:lnTo>
                  <a:pt x="0" y="2030856"/>
                </a:lnTo>
                <a:lnTo>
                  <a:pt x="12700" y="2030856"/>
                </a:lnTo>
                <a:lnTo>
                  <a:pt x="12700" y="1980056"/>
                </a:lnTo>
                <a:close/>
              </a:path>
              <a:path w="11214735" h="2199640">
                <a:moveTo>
                  <a:pt x="12700" y="1891156"/>
                </a:moveTo>
                <a:lnTo>
                  <a:pt x="0" y="1891156"/>
                </a:lnTo>
                <a:lnTo>
                  <a:pt x="0" y="1941956"/>
                </a:lnTo>
                <a:lnTo>
                  <a:pt x="12700" y="1941956"/>
                </a:lnTo>
                <a:lnTo>
                  <a:pt x="12700" y="1891156"/>
                </a:lnTo>
                <a:close/>
              </a:path>
              <a:path w="11214735" h="2199640">
                <a:moveTo>
                  <a:pt x="12700" y="1802256"/>
                </a:moveTo>
                <a:lnTo>
                  <a:pt x="0" y="1802256"/>
                </a:lnTo>
                <a:lnTo>
                  <a:pt x="0" y="1853056"/>
                </a:lnTo>
                <a:lnTo>
                  <a:pt x="12700" y="1853056"/>
                </a:lnTo>
                <a:lnTo>
                  <a:pt x="12700" y="1802256"/>
                </a:lnTo>
                <a:close/>
              </a:path>
              <a:path w="11214735" h="2199640">
                <a:moveTo>
                  <a:pt x="12700" y="1713356"/>
                </a:moveTo>
                <a:lnTo>
                  <a:pt x="0" y="1713356"/>
                </a:lnTo>
                <a:lnTo>
                  <a:pt x="0" y="1764156"/>
                </a:lnTo>
                <a:lnTo>
                  <a:pt x="12700" y="1764156"/>
                </a:lnTo>
                <a:lnTo>
                  <a:pt x="12700" y="1713356"/>
                </a:lnTo>
                <a:close/>
              </a:path>
              <a:path w="11214735" h="2199640">
                <a:moveTo>
                  <a:pt x="12700" y="1624456"/>
                </a:moveTo>
                <a:lnTo>
                  <a:pt x="0" y="1624456"/>
                </a:lnTo>
                <a:lnTo>
                  <a:pt x="0" y="1675256"/>
                </a:lnTo>
                <a:lnTo>
                  <a:pt x="12700" y="1675256"/>
                </a:lnTo>
                <a:lnTo>
                  <a:pt x="12700" y="1624456"/>
                </a:lnTo>
                <a:close/>
              </a:path>
              <a:path w="11214735" h="2199640">
                <a:moveTo>
                  <a:pt x="12700" y="1535556"/>
                </a:moveTo>
                <a:lnTo>
                  <a:pt x="0" y="1535556"/>
                </a:lnTo>
                <a:lnTo>
                  <a:pt x="0" y="1586356"/>
                </a:lnTo>
                <a:lnTo>
                  <a:pt x="12700" y="1586356"/>
                </a:lnTo>
                <a:lnTo>
                  <a:pt x="12700" y="1535556"/>
                </a:lnTo>
                <a:close/>
              </a:path>
              <a:path w="11214735" h="2199640">
                <a:moveTo>
                  <a:pt x="12700" y="1446656"/>
                </a:moveTo>
                <a:lnTo>
                  <a:pt x="0" y="1446656"/>
                </a:lnTo>
                <a:lnTo>
                  <a:pt x="0" y="1497456"/>
                </a:lnTo>
                <a:lnTo>
                  <a:pt x="12700" y="1497456"/>
                </a:lnTo>
                <a:lnTo>
                  <a:pt x="12700" y="1446656"/>
                </a:lnTo>
                <a:close/>
              </a:path>
              <a:path w="11214735" h="2199640">
                <a:moveTo>
                  <a:pt x="12700" y="1357756"/>
                </a:moveTo>
                <a:lnTo>
                  <a:pt x="0" y="1357756"/>
                </a:lnTo>
                <a:lnTo>
                  <a:pt x="0" y="1408556"/>
                </a:lnTo>
                <a:lnTo>
                  <a:pt x="12700" y="1408556"/>
                </a:lnTo>
                <a:lnTo>
                  <a:pt x="12700" y="1357756"/>
                </a:lnTo>
                <a:close/>
              </a:path>
              <a:path w="11214735" h="2199640">
                <a:moveTo>
                  <a:pt x="12700" y="1268856"/>
                </a:moveTo>
                <a:lnTo>
                  <a:pt x="0" y="1268856"/>
                </a:lnTo>
                <a:lnTo>
                  <a:pt x="0" y="1319656"/>
                </a:lnTo>
                <a:lnTo>
                  <a:pt x="12700" y="1319656"/>
                </a:lnTo>
                <a:lnTo>
                  <a:pt x="12700" y="1268856"/>
                </a:lnTo>
                <a:close/>
              </a:path>
              <a:path w="11214735" h="2199640">
                <a:moveTo>
                  <a:pt x="12700" y="1179956"/>
                </a:moveTo>
                <a:lnTo>
                  <a:pt x="0" y="1179956"/>
                </a:lnTo>
                <a:lnTo>
                  <a:pt x="0" y="1230756"/>
                </a:lnTo>
                <a:lnTo>
                  <a:pt x="12700" y="1230756"/>
                </a:lnTo>
                <a:lnTo>
                  <a:pt x="12700" y="1179956"/>
                </a:lnTo>
                <a:close/>
              </a:path>
              <a:path w="11214735" h="2199640">
                <a:moveTo>
                  <a:pt x="12700" y="1091056"/>
                </a:moveTo>
                <a:lnTo>
                  <a:pt x="0" y="1091056"/>
                </a:lnTo>
                <a:lnTo>
                  <a:pt x="0" y="1141856"/>
                </a:lnTo>
                <a:lnTo>
                  <a:pt x="12700" y="1141856"/>
                </a:lnTo>
                <a:lnTo>
                  <a:pt x="12700" y="1091056"/>
                </a:lnTo>
                <a:close/>
              </a:path>
              <a:path w="11214735" h="2199640">
                <a:moveTo>
                  <a:pt x="12700" y="1002156"/>
                </a:moveTo>
                <a:lnTo>
                  <a:pt x="0" y="1002156"/>
                </a:lnTo>
                <a:lnTo>
                  <a:pt x="0" y="1052956"/>
                </a:lnTo>
                <a:lnTo>
                  <a:pt x="12700" y="1052956"/>
                </a:lnTo>
                <a:lnTo>
                  <a:pt x="12700" y="1002156"/>
                </a:lnTo>
                <a:close/>
              </a:path>
              <a:path w="11214735" h="2199640">
                <a:moveTo>
                  <a:pt x="12700" y="913256"/>
                </a:moveTo>
                <a:lnTo>
                  <a:pt x="0" y="913256"/>
                </a:lnTo>
                <a:lnTo>
                  <a:pt x="0" y="964056"/>
                </a:lnTo>
                <a:lnTo>
                  <a:pt x="12700" y="964056"/>
                </a:lnTo>
                <a:lnTo>
                  <a:pt x="12700" y="913256"/>
                </a:lnTo>
                <a:close/>
              </a:path>
              <a:path w="11214735" h="2199640">
                <a:moveTo>
                  <a:pt x="12700" y="824356"/>
                </a:moveTo>
                <a:lnTo>
                  <a:pt x="0" y="824356"/>
                </a:lnTo>
                <a:lnTo>
                  <a:pt x="0" y="875156"/>
                </a:lnTo>
                <a:lnTo>
                  <a:pt x="12700" y="875156"/>
                </a:lnTo>
                <a:lnTo>
                  <a:pt x="12700" y="824356"/>
                </a:lnTo>
                <a:close/>
              </a:path>
              <a:path w="11214735" h="2199640">
                <a:moveTo>
                  <a:pt x="12700" y="735456"/>
                </a:moveTo>
                <a:lnTo>
                  <a:pt x="0" y="735456"/>
                </a:lnTo>
                <a:lnTo>
                  <a:pt x="0" y="786256"/>
                </a:lnTo>
                <a:lnTo>
                  <a:pt x="12700" y="786256"/>
                </a:lnTo>
                <a:lnTo>
                  <a:pt x="12700" y="735456"/>
                </a:lnTo>
                <a:close/>
              </a:path>
              <a:path w="11214735" h="2199640">
                <a:moveTo>
                  <a:pt x="12712" y="646556"/>
                </a:moveTo>
                <a:lnTo>
                  <a:pt x="0" y="646556"/>
                </a:lnTo>
                <a:lnTo>
                  <a:pt x="0" y="697356"/>
                </a:lnTo>
                <a:lnTo>
                  <a:pt x="12712" y="697356"/>
                </a:lnTo>
                <a:lnTo>
                  <a:pt x="12712" y="646556"/>
                </a:lnTo>
                <a:close/>
              </a:path>
              <a:path w="11214735" h="2199640">
                <a:moveTo>
                  <a:pt x="70078" y="614933"/>
                </a:moveTo>
                <a:lnTo>
                  <a:pt x="19278" y="614933"/>
                </a:lnTo>
                <a:lnTo>
                  <a:pt x="19278" y="627633"/>
                </a:lnTo>
                <a:lnTo>
                  <a:pt x="70078" y="627633"/>
                </a:lnTo>
                <a:lnTo>
                  <a:pt x="70078" y="614933"/>
                </a:lnTo>
                <a:close/>
              </a:path>
              <a:path w="11214735" h="2199640">
                <a:moveTo>
                  <a:pt x="105752" y="557783"/>
                </a:moveTo>
                <a:lnTo>
                  <a:pt x="105752" y="684783"/>
                </a:lnTo>
                <a:lnTo>
                  <a:pt x="174332" y="627633"/>
                </a:lnTo>
                <a:lnTo>
                  <a:pt x="108178" y="627633"/>
                </a:lnTo>
                <a:lnTo>
                  <a:pt x="108178" y="614933"/>
                </a:lnTo>
                <a:lnTo>
                  <a:pt x="174332" y="614933"/>
                </a:lnTo>
                <a:lnTo>
                  <a:pt x="105752" y="557783"/>
                </a:lnTo>
                <a:close/>
              </a:path>
              <a:path w="11214735" h="2199640">
                <a:moveTo>
                  <a:pt x="118452" y="614933"/>
                </a:moveTo>
                <a:lnTo>
                  <a:pt x="108178" y="614933"/>
                </a:lnTo>
                <a:lnTo>
                  <a:pt x="108178" y="627633"/>
                </a:lnTo>
                <a:lnTo>
                  <a:pt x="118452" y="627633"/>
                </a:lnTo>
                <a:lnTo>
                  <a:pt x="118452" y="614933"/>
                </a:lnTo>
                <a:close/>
              </a:path>
              <a:path w="11214735" h="2199640">
                <a:moveTo>
                  <a:pt x="174332" y="614933"/>
                </a:moveTo>
                <a:lnTo>
                  <a:pt x="118452" y="614933"/>
                </a:lnTo>
                <a:lnTo>
                  <a:pt x="118452" y="627633"/>
                </a:lnTo>
                <a:lnTo>
                  <a:pt x="174332" y="627633"/>
                </a:lnTo>
                <a:lnTo>
                  <a:pt x="181952" y="621283"/>
                </a:lnTo>
                <a:lnTo>
                  <a:pt x="174332" y="614933"/>
                </a:lnTo>
                <a:close/>
              </a:path>
            </a:pathLst>
          </a:custGeom>
          <a:solidFill>
            <a:srgbClr val="A7A8AA"/>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93" name="object 91">
            <a:extLst>
              <a:ext uri="{FF2B5EF4-FFF2-40B4-BE49-F238E27FC236}">
                <a16:creationId xmlns:a16="http://schemas.microsoft.com/office/drawing/2014/main" id="{746C6ECB-01B1-0F27-9533-BC44CFEE8B09}"/>
              </a:ext>
            </a:extLst>
          </p:cNvPr>
          <p:cNvSpPr txBox="1"/>
          <p:nvPr/>
        </p:nvSpPr>
        <p:spPr>
          <a:xfrm>
            <a:off x="4290186" y="4518901"/>
            <a:ext cx="2479675" cy="307777"/>
          </a:xfrm>
          <a:prstGeom prst="rect">
            <a:avLst/>
          </a:prstGeom>
        </p:spPr>
        <p:txBody>
          <a:bodyPr vert="horz" wrap="square" lIns="0" tIns="0" rIns="0" bIns="0" rtlCol="0">
            <a:spAutoFit/>
          </a:bodyPr>
          <a:lstStyle/>
          <a:p>
            <a:pPr marL="12700">
              <a:lnSpc>
                <a:spcPct val="100000"/>
              </a:lnSpc>
            </a:pPr>
            <a:r>
              <a:rPr lang="en-US" sz="1000" b="1" spc="-20" dirty="0">
                <a:solidFill>
                  <a:srgbClr val="52555A"/>
                </a:solidFill>
                <a:latin typeface="Arial" panose="020B0604020202020204" pitchFamily="34" charset="0"/>
                <a:cs typeface="Arial" panose="020B0604020202020204" pitchFamily="34" charset="0"/>
              </a:rPr>
              <a:t>A</a:t>
            </a:r>
            <a:r>
              <a:rPr lang="en-US" sz="1000" b="1" spc="-5" dirty="0">
                <a:solidFill>
                  <a:srgbClr val="52555A"/>
                </a:solidFill>
                <a:latin typeface="Arial" panose="020B0604020202020204" pitchFamily="34" charset="0"/>
                <a:cs typeface="Arial" panose="020B0604020202020204" pitchFamily="34" charset="0"/>
              </a:rPr>
              <a:t>wa</a:t>
            </a:r>
            <a:r>
              <a:rPr lang="en-US" sz="1000" b="1" dirty="0">
                <a:solidFill>
                  <a:srgbClr val="52555A"/>
                </a:solidFill>
                <a:latin typeface="Arial" panose="020B0604020202020204" pitchFamily="34" charset="0"/>
                <a:cs typeface="Arial" panose="020B0604020202020204" pitchFamily="34" charset="0"/>
              </a:rPr>
              <a:t>re</a:t>
            </a:r>
            <a:r>
              <a:rPr lang="en-US" sz="1000" b="1" spc="-10" dirty="0">
                <a:solidFill>
                  <a:srgbClr val="52555A"/>
                </a:solidFill>
                <a:latin typeface="Arial" panose="020B0604020202020204" pitchFamily="34" charset="0"/>
                <a:cs typeface="Arial" panose="020B0604020202020204" pitchFamily="34" charset="0"/>
              </a:rPr>
              <a:t>n</a:t>
            </a:r>
            <a:r>
              <a:rPr lang="en-US" sz="1000" b="1" dirty="0">
                <a:solidFill>
                  <a:srgbClr val="52555A"/>
                </a:solidFill>
                <a:latin typeface="Arial" panose="020B0604020202020204" pitchFamily="34" charset="0"/>
                <a:cs typeface="Arial" panose="020B0604020202020204" pitchFamily="34" charset="0"/>
              </a:rPr>
              <a:t>e</a:t>
            </a:r>
            <a:r>
              <a:rPr lang="en-US" sz="1000" b="1" spc="-5" dirty="0">
                <a:solidFill>
                  <a:srgbClr val="52555A"/>
                </a:solidFill>
                <a:latin typeface="Arial" panose="020B0604020202020204" pitchFamily="34" charset="0"/>
                <a:cs typeface="Arial" panose="020B0604020202020204" pitchFamily="34" charset="0"/>
              </a:rPr>
              <a:t>ss</a:t>
            </a:r>
            <a:r>
              <a:rPr lang="en-US" sz="1000" b="1" spc="10" dirty="0">
                <a:solidFill>
                  <a:srgbClr val="52555A"/>
                </a:solidFill>
                <a:latin typeface="Arial" panose="020B0604020202020204" pitchFamily="34" charset="0"/>
                <a:cs typeface="Arial" panose="020B0604020202020204" pitchFamily="34" charset="0"/>
              </a:rPr>
              <a:t> </a:t>
            </a:r>
            <a:r>
              <a:rPr lang="en-US" sz="1000" b="1" spc="-10" dirty="0">
                <a:solidFill>
                  <a:srgbClr val="52555A"/>
                </a:solidFill>
                <a:latin typeface="Arial" panose="020B0604020202020204" pitchFamily="34" charset="0"/>
                <a:cs typeface="Arial" panose="020B0604020202020204" pitchFamily="34" charset="0"/>
              </a:rPr>
              <a:t>buildin</a:t>
            </a:r>
            <a:r>
              <a:rPr lang="en-US" sz="1000" b="1" dirty="0">
                <a:solidFill>
                  <a:srgbClr val="52555A"/>
                </a:solidFill>
                <a:latin typeface="Arial" panose="020B0604020202020204" pitchFamily="34" charset="0"/>
                <a:cs typeface="Arial" panose="020B0604020202020204" pitchFamily="34" charset="0"/>
              </a:rPr>
              <a:t>g</a:t>
            </a:r>
            <a:r>
              <a:rPr lang="en-US" sz="1000" b="1" spc="-5" dirty="0">
                <a:solidFill>
                  <a:srgbClr val="52555A"/>
                </a:solidFill>
                <a:latin typeface="Arial" panose="020B0604020202020204" pitchFamily="34" charset="0"/>
                <a:cs typeface="Arial" panose="020B0604020202020204" pitchFamily="34" charset="0"/>
              </a:rPr>
              <a:t>,</a:t>
            </a:r>
            <a:r>
              <a:rPr lang="en-US" sz="1000" b="1" spc="55" dirty="0">
                <a:solidFill>
                  <a:srgbClr val="52555A"/>
                </a:solidFill>
                <a:latin typeface="Arial" panose="020B0604020202020204" pitchFamily="34" charset="0"/>
                <a:cs typeface="Arial" panose="020B0604020202020204" pitchFamily="34" charset="0"/>
              </a:rPr>
              <a:t> </a:t>
            </a:r>
            <a:r>
              <a:rPr lang="en-US" sz="1000" b="1" spc="-5" dirty="0" err="1">
                <a:solidFill>
                  <a:srgbClr val="52555A"/>
                </a:solidFill>
                <a:latin typeface="Arial" panose="020B0604020202020204" pitchFamily="34" charset="0"/>
                <a:cs typeface="Arial" panose="020B0604020202020204" pitchFamily="34" charset="0"/>
              </a:rPr>
              <a:t>s</a:t>
            </a:r>
            <a:r>
              <a:rPr lang="en-US" sz="1000" b="1" spc="-10" dirty="0" err="1">
                <a:solidFill>
                  <a:srgbClr val="52555A"/>
                </a:solidFill>
                <a:latin typeface="Arial" panose="020B0604020202020204" pitchFamily="34" charset="0"/>
                <a:cs typeface="Arial" panose="020B0604020202020204" pitchFamily="34" charset="0"/>
              </a:rPr>
              <a:t>o</a:t>
            </a:r>
            <a:r>
              <a:rPr lang="en-US" sz="1000" b="1" spc="-5" dirty="0" err="1">
                <a:solidFill>
                  <a:srgbClr val="52555A"/>
                </a:solidFill>
                <a:latin typeface="Arial" panose="020B0604020202020204" pitchFamily="34" charset="0"/>
                <a:cs typeface="Arial" panose="020B0604020202020204" pitchFamily="34" charset="0"/>
              </a:rPr>
              <a:t>c</a:t>
            </a:r>
            <a:r>
              <a:rPr lang="en-US" sz="1000" b="1" spc="-10" dirty="0" err="1">
                <a:solidFill>
                  <a:srgbClr val="52555A"/>
                </a:solidFill>
                <a:latin typeface="Arial" panose="020B0604020202020204" pitchFamily="34" charset="0"/>
                <a:cs typeface="Arial" panose="020B0604020202020204" pitchFamily="34" charset="0"/>
              </a:rPr>
              <a:t>i</a:t>
            </a:r>
            <a:r>
              <a:rPr lang="en-US" sz="1000" b="1" spc="-5" dirty="0" err="1">
                <a:solidFill>
                  <a:srgbClr val="52555A"/>
                </a:solidFill>
                <a:latin typeface="Arial" panose="020B0604020202020204" pitchFamily="34" charset="0"/>
                <a:cs typeface="Arial" panose="020B0604020202020204" pitchFamily="34" charset="0"/>
              </a:rPr>
              <a:t>a</a:t>
            </a:r>
            <a:r>
              <a:rPr lang="en-US" sz="1000" b="1" spc="-15" dirty="0" err="1">
                <a:solidFill>
                  <a:srgbClr val="52555A"/>
                </a:solidFill>
                <a:latin typeface="Arial" panose="020B0604020202020204" pitchFamily="34" charset="0"/>
                <a:cs typeface="Arial" panose="020B0604020202020204" pitchFamily="34" charset="0"/>
              </a:rPr>
              <a:t>l</a:t>
            </a:r>
            <a:r>
              <a:rPr lang="en-US" sz="1000" b="1" spc="-10" dirty="0" err="1">
                <a:solidFill>
                  <a:srgbClr val="52555A"/>
                </a:solidFill>
                <a:latin typeface="Arial" panose="020B0604020202020204" pitchFamily="34" charset="0"/>
                <a:cs typeface="Arial" panose="020B0604020202020204" pitchFamily="34" charset="0"/>
              </a:rPr>
              <a:t>i</a:t>
            </a:r>
            <a:r>
              <a:rPr lang="en-US" sz="1000" b="1" spc="-5" dirty="0" err="1">
                <a:solidFill>
                  <a:srgbClr val="52555A"/>
                </a:solidFill>
                <a:latin typeface="Arial" panose="020B0604020202020204" pitchFamily="34" charset="0"/>
                <a:cs typeface="Arial" panose="020B0604020202020204" pitchFamily="34" charset="0"/>
              </a:rPr>
              <a:t>sat</a:t>
            </a:r>
            <a:r>
              <a:rPr lang="en-US" sz="1000" b="1" dirty="0" err="1">
                <a:solidFill>
                  <a:srgbClr val="52555A"/>
                </a:solidFill>
                <a:latin typeface="Arial" panose="020B0604020202020204" pitchFamily="34" charset="0"/>
                <a:cs typeface="Arial" panose="020B0604020202020204" pitchFamily="34" charset="0"/>
              </a:rPr>
              <a:t>io</a:t>
            </a:r>
            <a:r>
              <a:rPr lang="en-US" sz="1000" b="1" spc="-5" dirty="0" err="1">
                <a:solidFill>
                  <a:srgbClr val="52555A"/>
                </a:solidFill>
                <a:latin typeface="Arial" panose="020B0604020202020204" pitchFamily="34" charset="0"/>
                <a:cs typeface="Arial" panose="020B0604020202020204" pitchFamily="34" charset="0"/>
              </a:rPr>
              <a:t>n</a:t>
            </a:r>
            <a:r>
              <a:rPr lang="en-US" sz="1000" b="1" spc="40" dirty="0">
                <a:solidFill>
                  <a:srgbClr val="52555A"/>
                </a:solidFill>
                <a:latin typeface="Arial" panose="020B0604020202020204" pitchFamily="34" charset="0"/>
                <a:cs typeface="Arial" panose="020B0604020202020204" pitchFamily="34" charset="0"/>
              </a:rPr>
              <a:t> </a:t>
            </a:r>
            <a:r>
              <a:rPr lang="en-US" sz="1000" b="1" spc="-10" dirty="0">
                <a:solidFill>
                  <a:srgbClr val="52555A"/>
                </a:solidFill>
                <a:latin typeface="Arial" panose="020B0604020202020204" pitchFamily="34" charset="0"/>
                <a:cs typeface="Arial" panose="020B0604020202020204" pitchFamily="34" charset="0"/>
              </a:rPr>
              <a:t>&amp;</a:t>
            </a:r>
            <a:r>
              <a:rPr lang="en-US" sz="1000" b="1" dirty="0">
                <a:solidFill>
                  <a:srgbClr val="52555A"/>
                </a:solidFill>
                <a:latin typeface="Arial" panose="020B0604020202020204" pitchFamily="34" charset="0"/>
                <a:cs typeface="Arial" panose="020B0604020202020204" pitchFamily="34" charset="0"/>
              </a:rPr>
              <a:t> </a:t>
            </a:r>
            <a:r>
              <a:rPr lang="en-US" sz="1000" b="1" spc="-5" dirty="0">
                <a:solidFill>
                  <a:srgbClr val="52555A"/>
                </a:solidFill>
                <a:latin typeface="Arial" panose="020B0604020202020204" pitchFamily="34" charset="0"/>
                <a:cs typeface="Arial" panose="020B0604020202020204" pitchFamily="34" charset="0"/>
              </a:rPr>
              <a:t>c</a:t>
            </a:r>
            <a:r>
              <a:rPr lang="en-US" sz="1000" b="1" spc="-10" dirty="0">
                <a:solidFill>
                  <a:srgbClr val="52555A"/>
                </a:solidFill>
                <a:latin typeface="Arial" panose="020B0604020202020204" pitchFamily="34" charset="0"/>
                <a:cs typeface="Arial" panose="020B0604020202020204" pitchFamily="34" charset="0"/>
              </a:rPr>
              <a:t>o</a:t>
            </a:r>
            <a:r>
              <a:rPr lang="en-US" sz="1000" b="1" spc="-5" dirty="0">
                <a:solidFill>
                  <a:srgbClr val="52555A"/>
                </a:solidFill>
                <a:latin typeface="Arial" panose="020B0604020202020204" pitchFamily="34" charset="0"/>
                <a:cs typeface="Arial" panose="020B0604020202020204" pitchFamily="34" charset="0"/>
              </a:rPr>
              <a:t>mmu</a:t>
            </a:r>
            <a:r>
              <a:rPr lang="en-US" sz="1000" b="1" spc="-10" dirty="0">
                <a:solidFill>
                  <a:srgbClr val="52555A"/>
                </a:solidFill>
                <a:latin typeface="Arial" panose="020B0604020202020204" pitchFamily="34" charset="0"/>
                <a:cs typeface="Arial" panose="020B0604020202020204" pitchFamily="34" charset="0"/>
              </a:rPr>
              <a:t>ni</a:t>
            </a:r>
            <a:r>
              <a:rPr lang="en-US" sz="1000" b="1" spc="-5" dirty="0">
                <a:solidFill>
                  <a:srgbClr val="52555A"/>
                </a:solidFill>
                <a:latin typeface="Arial" panose="020B0604020202020204" pitchFamily="34" charset="0"/>
                <a:cs typeface="Arial" panose="020B0604020202020204" pitchFamily="34" charset="0"/>
              </a:rPr>
              <a:t>cati</a:t>
            </a:r>
            <a:r>
              <a:rPr lang="en-US" sz="1000" b="1" dirty="0">
                <a:solidFill>
                  <a:srgbClr val="52555A"/>
                </a:solidFill>
                <a:latin typeface="Arial" panose="020B0604020202020204" pitchFamily="34" charset="0"/>
                <a:cs typeface="Arial" panose="020B0604020202020204" pitchFamily="34" charset="0"/>
              </a:rPr>
              <a:t>o</a:t>
            </a:r>
            <a:r>
              <a:rPr lang="en-US" sz="1000" b="1" spc="-5" dirty="0">
                <a:solidFill>
                  <a:srgbClr val="52555A"/>
                </a:solidFill>
                <a:latin typeface="Arial" panose="020B0604020202020204" pitchFamily="34" charset="0"/>
                <a:cs typeface="Arial" panose="020B0604020202020204" pitchFamily="34" charset="0"/>
              </a:rPr>
              <a:t>n</a:t>
            </a:r>
            <a:endParaRPr lang="en-US" sz="1000" dirty="0">
              <a:latin typeface="Arial" panose="020B0604020202020204" pitchFamily="34" charset="0"/>
              <a:cs typeface="Arial" panose="020B0604020202020204" pitchFamily="34" charset="0"/>
            </a:endParaRPr>
          </a:p>
        </p:txBody>
      </p:sp>
      <p:sp>
        <p:nvSpPr>
          <p:cNvPr id="94" name="object 92">
            <a:extLst>
              <a:ext uri="{FF2B5EF4-FFF2-40B4-BE49-F238E27FC236}">
                <a16:creationId xmlns:a16="http://schemas.microsoft.com/office/drawing/2014/main" id="{A5E9453C-463B-2315-D895-3E2647F4C7E2}"/>
              </a:ext>
            </a:extLst>
          </p:cNvPr>
          <p:cNvSpPr/>
          <p:nvPr/>
        </p:nvSpPr>
        <p:spPr>
          <a:xfrm>
            <a:off x="6842759" y="4629885"/>
            <a:ext cx="4536440" cy="76200"/>
          </a:xfrm>
          <a:custGeom>
            <a:avLst/>
            <a:gdLst/>
            <a:ahLst/>
            <a:cxnLst/>
            <a:rect l="l" t="t" r="r" b="b"/>
            <a:pathLst>
              <a:path w="4536440" h="76200">
                <a:moveTo>
                  <a:pt x="4460113" y="0"/>
                </a:moveTo>
                <a:lnTo>
                  <a:pt x="4460113" y="76200"/>
                </a:lnTo>
                <a:lnTo>
                  <a:pt x="4523613" y="44450"/>
                </a:lnTo>
                <a:lnTo>
                  <a:pt x="4472940" y="44450"/>
                </a:lnTo>
                <a:lnTo>
                  <a:pt x="4472940" y="31750"/>
                </a:lnTo>
                <a:lnTo>
                  <a:pt x="4523613" y="31750"/>
                </a:lnTo>
                <a:lnTo>
                  <a:pt x="4460113" y="0"/>
                </a:lnTo>
                <a:close/>
              </a:path>
              <a:path w="4536440" h="76200">
                <a:moveTo>
                  <a:pt x="4460113" y="31750"/>
                </a:moveTo>
                <a:lnTo>
                  <a:pt x="0" y="31750"/>
                </a:lnTo>
                <a:lnTo>
                  <a:pt x="0" y="44450"/>
                </a:lnTo>
                <a:lnTo>
                  <a:pt x="4460113" y="44450"/>
                </a:lnTo>
                <a:lnTo>
                  <a:pt x="4460113" y="31750"/>
                </a:lnTo>
                <a:close/>
              </a:path>
              <a:path w="4536440" h="76200">
                <a:moveTo>
                  <a:pt x="4523613" y="31750"/>
                </a:moveTo>
                <a:lnTo>
                  <a:pt x="4472940" y="31750"/>
                </a:lnTo>
                <a:lnTo>
                  <a:pt x="4472940" y="44450"/>
                </a:lnTo>
                <a:lnTo>
                  <a:pt x="4523613" y="44450"/>
                </a:lnTo>
                <a:lnTo>
                  <a:pt x="4536313" y="38100"/>
                </a:lnTo>
                <a:lnTo>
                  <a:pt x="4523613" y="31750"/>
                </a:lnTo>
                <a:close/>
              </a:path>
            </a:pathLst>
          </a:custGeom>
          <a:solidFill>
            <a:srgbClr val="4A4D51"/>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95" name="object 93">
            <a:extLst>
              <a:ext uri="{FF2B5EF4-FFF2-40B4-BE49-F238E27FC236}">
                <a16:creationId xmlns:a16="http://schemas.microsoft.com/office/drawing/2014/main" id="{93734E72-F19A-56A5-8660-8C9DCA4A53D2}"/>
              </a:ext>
            </a:extLst>
          </p:cNvPr>
          <p:cNvSpPr/>
          <p:nvPr/>
        </p:nvSpPr>
        <p:spPr>
          <a:xfrm>
            <a:off x="563930" y="5417993"/>
            <a:ext cx="57150" cy="56515"/>
          </a:xfrm>
          <a:custGeom>
            <a:avLst/>
            <a:gdLst/>
            <a:ahLst/>
            <a:cxnLst/>
            <a:rect l="l" t="t" r="r" b="b"/>
            <a:pathLst>
              <a:path w="57150" h="56514">
                <a:moveTo>
                  <a:pt x="21849" y="0"/>
                </a:moveTo>
                <a:lnTo>
                  <a:pt x="10452" y="5840"/>
                </a:lnTo>
                <a:lnTo>
                  <a:pt x="2684" y="16964"/>
                </a:lnTo>
                <a:lnTo>
                  <a:pt x="0" y="32652"/>
                </a:lnTo>
                <a:lnTo>
                  <a:pt x="5333" y="44844"/>
                </a:lnTo>
                <a:lnTo>
                  <a:pt x="15999" y="53286"/>
                </a:lnTo>
                <a:lnTo>
                  <a:pt x="30855" y="56379"/>
                </a:lnTo>
                <a:lnTo>
                  <a:pt x="44012" y="51700"/>
                </a:lnTo>
                <a:lnTo>
                  <a:pt x="53243" y="41596"/>
                </a:lnTo>
                <a:lnTo>
                  <a:pt x="56725" y="27895"/>
                </a:lnTo>
                <a:lnTo>
                  <a:pt x="55711" y="20415"/>
                </a:lnTo>
                <a:lnTo>
                  <a:pt x="49514" y="9587"/>
                </a:lnTo>
                <a:lnTo>
                  <a:pt x="38075" y="2326"/>
                </a:lnTo>
                <a:lnTo>
                  <a:pt x="21849" y="0"/>
                </a:lnTo>
                <a:close/>
              </a:path>
            </a:pathLst>
          </a:custGeom>
          <a:solidFill>
            <a:srgbClr val="000000"/>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96" name="object 94">
            <a:extLst>
              <a:ext uri="{FF2B5EF4-FFF2-40B4-BE49-F238E27FC236}">
                <a16:creationId xmlns:a16="http://schemas.microsoft.com/office/drawing/2014/main" id="{F0BF5C3C-016B-AB14-63E5-EA4524C76F8C}"/>
              </a:ext>
            </a:extLst>
          </p:cNvPr>
          <p:cNvSpPr/>
          <p:nvPr/>
        </p:nvSpPr>
        <p:spPr>
          <a:xfrm>
            <a:off x="411617" y="5417993"/>
            <a:ext cx="57150" cy="56515"/>
          </a:xfrm>
          <a:custGeom>
            <a:avLst/>
            <a:gdLst/>
            <a:ahLst/>
            <a:cxnLst/>
            <a:rect l="l" t="t" r="r" b="b"/>
            <a:pathLst>
              <a:path w="57150" h="56514">
                <a:moveTo>
                  <a:pt x="21849" y="0"/>
                </a:moveTo>
                <a:lnTo>
                  <a:pt x="10452" y="5840"/>
                </a:lnTo>
                <a:lnTo>
                  <a:pt x="2684" y="16964"/>
                </a:lnTo>
                <a:lnTo>
                  <a:pt x="0" y="32652"/>
                </a:lnTo>
                <a:lnTo>
                  <a:pt x="5333" y="44844"/>
                </a:lnTo>
                <a:lnTo>
                  <a:pt x="15999" y="53286"/>
                </a:lnTo>
                <a:lnTo>
                  <a:pt x="30855" y="56379"/>
                </a:lnTo>
                <a:lnTo>
                  <a:pt x="44012" y="51700"/>
                </a:lnTo>
                <a:lnTo>
                  <a:pt x="53243" y="41596"/>
                </a:lnTo>
                <a:lnTo>
                  <a:pt x="56725" y="27895"/>
                </a:lnTo>
                <a:lnTo>
                  <a:pt x="55711" y="20415"/>
                </a:lnTo>
                <a:lnTo>
                  <a:pt x="49514" y="9587"/>
                </a:lnTo>
                <a:lnTo>
                  <a:pt x="38075" y="2326"/>
                </a:lnTo>
                <a:lnTo>
                  <a:pt x="21849" y="0"/>
                </a:lnTo>
                <a:close/>
              </a:path>
            </a:pathLst>
          </a:custGeom>
          <a:solidFill>
            <a:srgbClr val="000000"/>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97" name="object 95">
            <a:extLst>
              <a:ext uri="{FF2B5EF4-FFF2-40B4-BE49-F238E27FC236}">
                <a16:creationId xmlns:a16="http://schemas.microsoft.com/office/drawing/2014/main" id="{AB514A52-6EE2-8225-FAA7-816AAF15A20E}"/>
              </a:ext>
            </a:extLst>
          </p:cNvPr>
          <p:cNvSpPr/>
          <p:nvPr/>
        </p:nvSpPr>
        <p:spPr>
          <a:xfrm>
            <a:off x="545803" y="5482400"/>
            <a:ext cx="104139" cy="57150"/>
          </a:xfrm>
          <a:custGeom>
            <a:avLst/>
            <a:gdLst/>
            <a:ahLst/>
            <a:cxnLst/>
            <a:rect l="l" t="t" r="r" b="b"/>
            <a:pathLst>
              <a:path w="104140" h="57150">
                <a:moveTo>
                  <a:pt x="49525" y="0"/>
                </a:moveTo>
                <a:lnTo>
                  <a:pt x="8002" y="8679"/>
                </a:lnTo>
                <a:lnTo>
                  <a:pt x="0" y="14308"/>
                </a:lnTo>
                <a:lnTo>
                  <a:pt x="12039" y="18588"/>
                </a:lnTo>
                <a:lnTo>
                  <a:pt x="23256" y="24663"/>
                </a:lnTo>
                <a:lnTo>
                  <a:pt x="34988" y="35633"/>
                </a:lnTo>
                <a:lnTo>
                  <a:pt x="39715" y="45993"/>
                </a:lnTo>
                <a:lnTo>
                  <a:pt x="40088" y="57150"/>
                </a:lnTo>
                <a:lnTo>
                  <a:pt x="103413" y="57150"/>
                </a:lnTo>
                <a:lnTo>
                  <a:pt x="97723" y="16883"/>
                </a:lnTo>
                <a:lnTo>
                  <a:pt x="60736" y="1468"/>
                </a:lnTo>
                <a:lnTo>
                  <a:pt x="49525" y="0"/>
                </a:lnTo>
                <a:close/>
              </a:path>
            </a:pathLst>
          </a:custGeom>
          <a:solidFill>
            <a:srgbClr val="000000"/>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98" name="object 96">
            <a:extLst>
              <a:ext uri="{FF2B5EF4-FFF2-40B4-BE49-F238E27FC236}">
                <a16:creationId xmlns:a16="http://schemas.microsoft.com/office/drawing/2014/main" id="{8968666D-1779-3BCD-753E-276478B09AD6}"/>
              </a:ext>
            </a:extLst>
          </p:cNvPr>
          <p:cNvSpPr/>
          <p:nvPr/>
        </p:nvSpPr>
        <p:spPr>
          <a:xfrm>
            <a:off x="382624" y="5482236"/>
            <a:ext cx="102870" cy="57785"/>
          </a:xfrm>
          <a:custGeom>
            <a:avLst/>
            <a:gdLst/>
            <a:ahLst/>
            <a:cxnLst/>
            <a:rect l="l" t="t" r="r" b="b"/>
            <a:pathLst>
              <a:path w="102870" h="57785">
                <a:moveTo>
                  <a:pt x="49183" y="0"/>
                </a:moveTo>
                <a:lnTo>
                  <a:pt x="10379" y="13931"/>
                </a:lnTo>
                <a:lnTo>
                  <a:pt x="0" y="57314"/>
                </a:lnTo>
                <a:lnTo>
                  <a:pt x="63472" y="57314"/>
                </a:lnTo>
                <a:lnTo>
                  <a:pt x="63478" y="42485"/>
                </a:lnTo>
                <a:lnTo>
                  <a:pt x="67281" y="34662"/>
                </a:lnTo>
                <a:lnTo>
                  <a:pt x="73788" y="29550"/>
                </a:lnTo>
                <a:lnTo>
                  <a:pt x="74192" y="29182"/>
                </a:lnTo>
                <a:lnTo>
                  <a:pt x="85493" y="22112"/>
                </a:lnTo>
                <a:lnTo>
                  <a:pt x="97057" y="16780"/>
                </a:lnTo>
                <a:lnTo>
                  <a:pt x="102826" y="13738"/>
                </a:lnTo>
                <a:lnTo>
                  <a:pt x="101468" y="12119"/>
                </a:lnTo>
                <a:lnTo>
                  <a:pt x="94955" y="8329"/>
                </a:lnTo>
                <a:lnTo>
                  <a:pt x="87934" y="5494"/>
                </a:lnTo>
                <a:lnTo>
                  <a:pt x="80616" y="3698"/>
                </a:lnTo>
                <a:lnTo>
                  <a:pt x="72989" y="1464"/>
                </a:lnTo>
                <a:lnTo>
                  <a:pt x="65103" y="229"/>
                </a:lnTo>
                <a:lnTo>
                  <a:pt x="57158" y="21"/>
                </a:lnTo>
                <a:lnTo>
                  <a:pt x="49183" y="0"/>
                </a:lnTo>
                <a:close/>
              </a:path>
            </a:pathLst>
          </a:custGeom>
          <a:solidFill>
            <a:srgbClr val="000000"/>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99" name="object 97">
            <a:extLst>
              <a:ext uri="{FF2B5EF4-FFF2-40B4-BE49-F238E27FC236}">
                <a16:creationId xmlns:a16="http://schemas.microsoft.com/office/drawing/2014/main" id="{470A81E9-7999-7BFC-A78C-16DF98526230}"/>
              </a:ext>
            </a:extLst>
          </p:cNvPr>
          <p:cNvSpPr/>
          <p:nvPr/>
        </p:nvSpPr>
        <p:spPr>
          <a:xfrm>
            <a:off x="458799" y="5504600"/>
            <a:ext cx="114935" cy="57150"/>
          </a:xfrm>
          <a:custGeom>
            <a:avLst/>
            <a:gdLst/>
            <a:ahLst/>
            <a:cxnLst/>
            <a:rect l="l" t="t" r="r" b="b"/>
            <a:pathLst>
              <a:path w="114934" h="57150">
                <a:moveTo>
                  <a:pt x="53926" y="0"/>
                </a:moveTo>
                <a:lnTo>
                  <a:pt x="16597" y="10281"/>
                </a:lnTo>
                <a:lnTo>
                  <a:pt x="0" y="57013"/>
                </a:lnTo>
                <a:lnTo>
                  <a:pt x="114280" y="57013"/>
                </a:lnTo>
                <a:lnTo>
                  <a:pt x="114399" y="23872"/>
                </a:lnTo>
                <a:lnTo>
                  <a:pt x="112248" y="19581"/>
                </a:lnTo>
                <a:lnTo>
                  <a:pt x="67848" y="910"/>
                </a:lnTo>
                <a:lnTo>
                  <a:pt x="53926" y="0"/>
                </a:lnTo>
                <a:close/>
              </a:path>
            </a:pathLst>
          </a:custGeom>
          <a:solidFill>
            <a:srgbClr val="000000"/>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00" name="object 98">
            <a:extLst>
              <a:ext uri="{FF2B5EF4-FFF2-40B4-BE49-F238E27FC236}">
                <a16:creationId xmlns:a16="http://schemas.microsoft.com/office/drawing/2014/main" id="{BE30CC08-CAF9-DA32-DA6E-8A7EFE7ED44F}"/>
              </a:ext>
            </a:extLst>
          </p:cNvPr>
          <p:cNvSpPr/>
          <p:nvPr/>
        </p:nvSpPr>
        <p:spPr>
          <a:xfrm>
            <a:off x="487755" y="5440241"/>
            <a:ext cx="57150" cy="56515"/>
          </a:xfrm>
          <a:custGeom>
            <a:avLst/>
            <a:gdLst/>
            <a:ahLst/>
            <a:cxnLst/>
            <a:rect l="l" t="t" r="r" b="b"/>
            <a:pathLst>
              <a:path w="57150" h="56514">
                <a:moveTo>
                  <a:pt x="21849" y="0"/>
                </a:moveTo>
                <a:lnTo>
                  <a:pt x="10452" y="5840"/>
                </a:lnTo>
                <a:lnTo>
                  <a:pt x="2684" y="16964"/>
                </a:lnTo>
                <a:lnTo>
                  <a:pt x="0" y="32652"/>
                </a:lnTo>
                <a:lnTo>
                  <a:pt x="5333" y="44844"/>
                </a:lnTo>
                <a:lnTo>
                  <a:pt x="15999" y="53286"/>
                </a:lnTo>
                <a:lnTo>
                  <a:pt x="30855" y="56379"/>
                </a:lnTo>
                <a:lnTo>
                  <a:pt x="44012" y="51700"/>
                </a:lnTo>
                <a:lnTo>
                  <a:pt x="53243" y="41596"/>
                </a:lnTo>
                <a:lnTo>
                  <a:pt x="56725" y="27895"/>
                </a:lnTo>
                <a:lnTo>
                  <a:pt x="55711" y="20415"/>
                </a:lnTo>
                <a:lnTo>
                  <a:pt x="49514" y="9587"/>
                </a:lnTo>
                <a:lnTo>
                  <a:pt x="38075" y="2326"/>
                </a:lnTo>
                <a:lnTo>
                  <a:pt x="21849" y="0"/>
                </a:lnTo>
                <a:close/>
              </a:path>
            </a:pathLst>
          </a:custGeom>
          <a:solidFill>
            <a:srgbClr val="000000"/>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01" name="object 99">
            <a:extLst>
              <a:ext uri="{FF2B5EF4-FFF2-40B4-BE49-F238E27FC236}">
                <a16:creationId xmlns:a16="http://schemas.microsoft.com/office/drawing/2014/main" id="{9205728A-AC96-6245-2033-35E17843C49A}"/>
              </a:ext>
            </a:extLst>
          </p:cNvPr>
          <p:cNvSpPr/>
          <p:nvPr/>
        </p:nvSpPr>
        <p:spPr>
          <a:xfrm>
            <a:off x="382844" y="5267432"/>
            <a:ext cx="267335" cy="132715"/>
          </a:xfrm>
          <a:custGeom>
            <a:avLst/>
            <a:gdLst/>
            <a:ahLst/>
            <a:cxnLst/>
            <a:rect l="l" t="t" r="r" b="b"/>
            <a:pathLst>
              <a:path w="267334" h="132714">
                <a:moveTo>
                  <a:pt x="91960" y="110314"/>
                </a:moveTo>
                <a:lnTo>
                  <a:pt x="68832" y="110314"/>
                </a:lnTo>
                <a:lnTo>
                  <a:pt x="68832" y="132378"/>
                </a:lnTo>
                <a:lnTo>
                  <a:pt x="91960" y="110314"/>
                </a:lnTo>
                <a:close/>
              </a:path>
              <a:path w="267334" h="132714">
                <a:moveTo>
                  <a:pt x="144456" y="110314"/>
                </a:moveTo>
                <a:lnTo>
                  <a:pt x="116923" y="110314"/>
                </a:lnTo>
                <a:lnTo>
                  <a:pt x="131240" y="132378"/>
                </a:lnTo>
                <a:lnTo>
                  <a:pt x="144456" y="110314"/>
                </a:lnTo>
                <a:close/>
              </a:path>
              <a:path w="267334" h="132714">
                <a:moveTo>
                  <a:pt x="193648" y="110314"/>
                </a:moveTo>
                <a:lnTo>
                  <a:pt x="170520" y="110314"/>
                </a:lnTo>
                <a:lnTo>
                  <a:pt x="193648" y="132378"/>
                </a:lnTo>
                <a:lnTo>
                  <a:pt x="193648" y="110314"/>
                </a:lnTo>
                <a:close/>
              </a:path>
              <a:path w="267334" h="132714">
                <a:moveTo>
                  <a:pt x="260498" y="0"/>
                </a:moveTo>
                <a:lnTo>
                  <a:pt x="6574" y="0"/>
                </a:lnTo>
                <a:lnTo>
                  <a:pt x="0" y="6588"/>
                </a:lnTo>
                <a:lnTo>
                  <a:pt x="0" y="103729"/>
                </a:lnTo>
                <a:lnTo>
                  <a:pt x="6574" y="110314"/>
                </a:lnTo>
                <a:lnTo>
                  <a:pt x="260498" y="110314"/>
                </a:lnTo>
                <a:lnTo>
                  <a:pt x="267076" y="103729"/>
                </a:lnTo>
                <a:lnTo>
                  <a:pt x="267076" y="77218"/>
                </a:lnTo>
                <a:lnTo>
                  <a:pt x="36710" y="77218"/>
                </a:lnTo>
                <a:lnTo>
                  <a:pt x="36710" y="69863"/>
                </a:lnTo>
                <a:lnTo>
                  <a:pt x="267076" y="69863"/>
                </a:lnTo>
                <a:lnTo>
                  <a:pt x="267076" y="58831"/>
                </a:lnTo>
                <a:lnTo>
                  <a:pt x="36710" y="58831"/>
                </a:lnTo>
                <a:lnTo>
                  <a:pt x="36710" y="51476"/>
                </a:lnTo>
                <a:lnTo>
                  <a:pt x="267076" y="51476"/>
                </a:lnTo>
                <a:lnTo>
                  <a:pt x="267076" y="40444"/>
                </a:lnTo>
                <a:lnTo>
                  <a:pt x="36710" y="40444"/>
                </a:lnTo>
                <a:lnTo>
                  <a:pt x="36710" y="33090"/>
                </a:lnTo>
                <a:lnTo>
                  <a:pt x="267076" y="33090"/>
                </a:lnTo>
                <a:lnTo>
                  <a:pt x="267076" y="6588"/>
                </a:lnTo>
                <a:lnTo>
                  <a:pt x="260498" y="0"/>
                </a:lnTo>
                <a:close/>
              </a:path>
              <a:path w="267334" h="132714">
                <a:moveTo>
                  <a:pt x="267076" y="69863"/>
                </a:moveTo>
                <a:lnTo>
                  <a:pt x="171622" y="69863"/>
                </a:lnTo>
                <a:lnTo>
                  <a:pt x="171622" y="77218"/>
                </a:lnTo>
                <a:lnTo>
                  <a:pt x="267076" y="77218"/>
                </a:lnTo>
                <a:lnTo>
                  <a:pt x="267076" y="69863"/>
                </a:lnTo>
                <a:close/>
              </a:path>
              <a:path w="267334" h="132714">
                <a:moveTo>
                  <a:pt x="267076" y="51476"/>
                </a:moveTo>
                <a:lnTo>
                  <a:pt x="230359" y="51476"/>
                </a:lnTo>
                <a:lnTo>
                  <a:pt x="230359" y="58831"/>
                </a:lnTo>
                <a:lnTo>
                  <a:pt x="267076" y="58831"/>
                </a:lnTo>
                <a:lnTo>
                  <a:pt x="267076" y="51476"/>
                </a:lnTo>
                <a:close/>
              </a:path>
              <a:path w="267334" h="132714">
                <a:moveTo>
                  <a:pt x="267076" y="33090"/>
                </a:moveTo>
                <a:lnTo>
                  <a:pt x="208332" y="33090"/>
                </a:lnTo>
                <a:lnTo>
                  <a:pt x="208332" y="40444"/>
                </a:lnTo>
                <a:lnTo>
                  <a:pt x="267076" y="40444"/>
                </a:lnTo>
                <a:lnTo>
                  <a:pt x="267076" y="33090"/>
                </a:lnTo>
                <a:close/>
              </a:path>
            </a:pathLst>
          </a:custGeom>
          <a:solidFill>
            <a:srgbClr val="000000"/>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02" name="object 100">
            <a:extLst>
              <a:ext uri="{FF2B5EF4-FFF2-40B4-BE49-F238E27FC236}">
                <a16:creationId xmlns:a16="http://schemas.microsoft.com/office/drawing/2014/main" id="{01DA47DD-ADB2-442D-FF13-2D1BE4876CAC}"/>
              </a:ext>
            </a:extLst>
          </p:cNvPr>
          <p:cNvSpPr/>
          <p:nvPr/>
        </p:nvSpPr>
        <p:spPr>
          <a:xfrm>
            <a:off x="794004" y="5249120"/>
            <a:ext cx="1711960" cy="822960"/>
          </a:xfrm>
          <a:custGeom>
            <a:avLst/>
            <a:gdLst/>
            <a:ahLst/>
            <a:cxnLst/>
            <a:rect l="l" t="t" r="r" b="b"/>
            <a:pathLst>
              <a:path w="1711960" h="495300">
                <a:moveTo>
                  <a:pt x="0" y="495299"/>
                </a:moveTo>
                <a:lnTo>
                  <a:pt x="1711452" y="495299"/>
                </a:lnTo>
                <a:lnTo>
                  <a:pt x="1711452" y="0"/>
                </a:lnTo>
                <a:lnTo>
                  <a:pt x="0" y="0"/>
                </a:lnTo>
                <a:lnTo>
                  <a:pt x="0" y="495299"/>
                </a:lnTo>
                <a:close/>
              </a:path>
            </a:pathLst>
          </a:custGeom>
          <a:solidFill>
            <a:srgbClr val="F1F1F1"/>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03" name="object 101">
            <a:extLst>
              <a:ext uri="{FF2B5EF4-FFF2-40B4-BE49-F238E27FC236}">
                <a16:creationId xmlns:a16="http://schemas.microsoft.com/office/drawing/2014/main" id="{CB653CC3-A0EC-0F93-B7BE-53E108A7443D}"/>
              </a:ext>
            </a:extLst>
          </p:cNvPr>
          <p:cNvSpPr txBox="1"/>
          <p:nvPr/>
        </p:nvSpPr>
        <p:spPr>
          <a:xfrm>
            <a:off x="873353" y="5302736"/>
            <a:ext cx="1553210" cy="615553"/>
          </a:xfrm>
          <a:prstGeom prst="rect">
            <a:avLst/>
          </a:prstGeom>
        </p:spPr>
        <p:txBody>
          <a:bodyPr vert="horz" wrap="square" lIns="0" tIns="0" rIns="0" bIns="0" rtlCol="0">
            <a:spAutoFit/>
          </a:bodyPr>
          <a:lstStyle/>
          <a:p>
            <a:pPr marR="5080">
              <a:lnSpc>
                <a:spcPct val="100000"/>
              </a:lnSpc>
            </a:pPr>
            <a:r>
              <a:rPr lang="en-US" sz="1000" spc="-5" dirty="0">
                <a:latin typeface="Arial" panose="020B0604020202020204" pitchFamily="34" charset="0"/>
                <a:cs typeface="Arial" panose="020B0604020202020204" pitchFamily="34" charset="0"/>
              </a:rPr>
              <a:t>Understand your business model and </a:t>
            </a:r>
            <a:r>
              <a:rPr lang="en-US" sz="1000" b="1" spc="-10" dirty="0">
                <a:latin typeface="Arial" panose="020B0604020202020204" pitchFamily="34" charset="0"/>
                <a:cs typeface="Arial" panose="020B0604020202020204" pitchFamily="34" charset="0"/>
              </a:rPr>
              <a:t>ho</a:t>
            </a:r>
            <a:r>
              <a:rPr lang="en-US" sz="1000" b="1" dirty="0">
                <a:latin typeface="Arial" panose="020B0604020202020204" pitchFamily="34" charset="0"/>
                <a:cs typeface="Arial" panose="020B0604020202020204" pitchFamily="34" charset="0"/>
              </a:rPr>
              <a:t>w</a:t>
            </a:r>
            <a:r>
              <a:rPr lang="en-US" sz="1000" b="1" spc="10" dirty="0">
                <a:latin typeface="Arial" panose="020B0604020202020204" pitchFamily="34" charset="0"/>
                <a:cs typeface="Arial" panose="020B0604020202020204" pitchFamily="34" charset="0"/>
              </a:rPr>
              <a:t> </a:t>
            </a:r>
            <a:r>
              <a:rPr lang="en-US" sz="1000" b="1" spc="-5" dirty="0">
                <a:latin typeface="Arial" panose="020B0604020202020204" pitchFamily="34" charset="0"/>
                <a:cs typeface="Arial" panose="020B0604020202020204" pitchFamily="34" charset="0"/>
              </a:rPr>
              <a:t>you</a:t>
            </a:r>
            <a:r>
              <a:rPr lang="en-US" sz="1000" b="1" spc="-1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are </a:t>
            </a:r>
            <a:r>
              <a:rPr lang="en-US" sz="1000" b="1" spc="-10" dirty="0">
                <a:latin typeface="Arial" panose="020B0604020202020204" pitchFamily="34" charset="0"/>
                <a:cs typeface="Arial" panose="020B0604020202020204" pitchFamily="34" charset="0"/>
              </a:rPr>
              <a:t>p</a:t>
            </a:r>
            <a:r>
              <a:rPr lang="en-US" sz="1000" b="1" dirty="0">
                <a:latin typeface="Arial" panose="020B0604020202020204" pitchFamily="34" charset="0"/>
                <a:cs typeface="Arial" panose="020B0604020202020204" pitchFamily="34" charset="0"/>
              </a:rPr>
              <a:t>erf</a:t>
            </a:r>
            <a:r>
              <a:rPr lang="en-US" sz="1000" b="1" spc="-10" dirty="0">
                <a:latin typeface="Arial" panose="020B0604020202020204" pitchFamily="34" charset="0"/>
                <a:cs typeface="Arial" panose="020B0604020202020204" pitchFamily="34" charset="0"/>
              </a:rPr>
              <a:t>o</a:t>
            </a:r>
            <a:r>
              <a:rPr lang="en-US" sz="1000" b="1" dirty="0">
                <a:latin typeface="Arial" panose="020B0604020202020204" pitchFamily="34" charset="0"/>
                <a:cs typeface="Arial" panose="020B0604020202020204" pitchFamily="34" charset="0"/>
              </a:rPr>
              <a:t>r</a:t>
            </a:r>
            <a:r>
              <a:rPr lang="en-US" sz="1000" b="1" spc="-5" dirty="0">
                <a:latin typeface="Arial" panose="020B0604020202020204" pitchFamily="34" charset="0"/>
                <a:cs typeface="Arial" panose="020B0604020202020204" pitchFamily="34" charset="0"/>
              </a:rPr>
              <a:t>mi</a:t>
            </a:r>
            <a:r>
              <a:rPr lang="en-US" sz="1000" b="1" spc="-10" dirty="0">
                <a:latin typeface="Arial" panose="020B0604020202020204" pitchFamily="34" charset="0"/>
                <a:cs typeface="Arial" panose="020B0604020202020204" pitchFamily="34" charset="0"/>
              </a:rPr>
              <a:t>n</a:t>
            </a:r>
            <a:r>
              <a:rPr lang="en-US" sz="1000" b="1" dirty="0">
                <a:latin typeface="Arial" panose="020B0604020202020204" pitchFamily="34" charset="0"/>
                <a:cs typeface="Arial" panose="020B0604020202020204" pitchFamily="34" charset="0"/>
              </a:rPr>
              <a:t>g</a:t>
            </a:r>
            <a:r>
              <a:rPr lang="en-US" sz="1000" b="1" spc="25" dirty="0">
                <a:latin typeface="Arial" panose="020B0604020202020204" pitchFamily="34" charset="0"/>
                <a:cs typeface="Arial" panose="020B0604020202020204" pitchFamily="34" charset="0"/>
              </a:rPr>
              <a:t> </a:t>
            </a:r>
            <a:r>
              <a:rPr lang="en-US" sz="1000" b="1" spc="-10" dirty="0">
                <a:latin typeface="Arial" panose="020B0604020202020204" pitchFamily="34" charset="0"/>
                <a:cs typeface="Arial" panose="020B0604020202020204" pitchFamily="34" charset="0"/>
              </a:rPr>
              <a:t>o</a:t>
            </a:r>
            <a:r>
              <a:rPr lang="en-US" sz="1000" b="1" spc="-5" dirty="0">
                <a:latin typeface="Arial" panose="020B0604020202020204" pitchFamily="34" charset="0"/>
                <a:cs typeface="Arial" panose="020B0604020202020204" pitchFamily="34" charset="0"/>
              </a:rPr>
              <a:t>n</a:t>
            </a:r>
            <a:r>
              <a:rPr lang="en-US" sz="1000" b="1" spc="5" dirty="0">
                <a:latin typeface="Arial" panose="020B0604020202020204" pitchFamily="34" charset="0"/>
                <a:cs typeface="Arial" panose="020B0604020202020204" pitchFamily="34" charset="0"/>
              </a:rPr>
              <a:t> </a:t>
            </a:r>
            <a:r>
              <a:rPr lang="en-US" sz="1000" b="1" spc="-5" dirty="0">
                <a:latin typeface="Arial" panose="020B0604020202020204" pitchFamily="34" charset="0"/>
                <a:cs typeface="Arial" panose="020B0604020202020204" pitchFamily="34" charset="0"/>
              </a:rPr>
              <a:t>susta</a:t>
            </a:r>
            <a:r>
              <a:rPr lang="en-US" sz="1000" b="1" spc="-15" dirty="0">
                <a:latin typeface="Arial" panose="020B0604020202020204" pitchFamily="34" charset="0"/>
                <a:cs typeface="Arial" panose="020B0604020202020204" pitchFamily="34" charset="0"/>
              </a:rPr>
              <a:t>i</a:t>
            </a:r>
            <a:r>
              <a:rPr lang="en-US" sz="1000" b="1" spc="-10" dirty="0">
                <a:latin typeface="Arial" panose="020B0604020202020204" pitchFamily="34" charset="0"/>
                <a:cs typeface="Arial" panose="020B0604020202020204" pitchFamily="34" charset="0"/>
              </a:rPr>
              <a:t>n</a:t>
            </a:r>
            <a:r>
              <a:rPr lang="en-US" sz="1000" b="1" spc="-5" dirty="0">
                <a:latin typeface="Arial" panose="020B0604020202020204" pitchFamily="34" charset="0"/>
                <a:cs typeface="Arial" panose="020B0604020202020204" pitchFamily="34" charset="0"/>
              </a:rPr>
              <a:t>a</a:t>
            </a:r>
            <a:r>
              <a:rPr lang="en-US" sz="1000" b="1" spc="-10" dirty="0">
                <a:latin typeface="Arial" panose="020B0604020202020204" pitchFamily="34" charset="0"/>
                <a:cs typeface="Arial" panose="020B0604020202020204" pitchFamily="34" charset="0"/>
              </a:rPr>
              <a:t>bi</a:t>
            </a:r>
            <a:r>
              <a:rPr lang="en-US" sz="1000" b="1" dirty="0">
                <a:latin typeface="Arial" panose="020B0604020202020204" pitchFamily="34" charset="0"/>
                <a:cs typeface="Arial" panose="020B0604020202020204" pitchFamily="34" charset="0"/>
              </a:rPr>
              <a:t>l</a:t>
            </a:r>
            <a:r>
              <a:rPr lang="en-US" sz="1000" b="1" spc="-10" dirty="0">
                <a:latin typeface="Arial" panose="020B0604020202020204" pitchFamily="34" charset="0"/>
                <a:cs typeface="Arial" panose="020B0604020202020204" pitchFamily="34" charset="0"/>
              </a:rPr>
              <a:t>i</a:t>
            </a:r>
            <a:r>
              <a:rPr lang="en-US" sz="1000" b="1" spc="-5" dirty="0">
                <a:latin typeface="Arial" panose="020B0604020202020204" pitchFamily="34" charset="0"/>
                <a:cs typeface="Arial" panose="020B0604020202020204" pitchFamily="34" charset="0"/>
              </a:rPr>
              <a:t>ty</a:t>
            </a:r>
            <a:endParaRPr lang="en-US" sz="1000" dirty="0">
              <a:latin typeface="Arial" panose="020B0604020202020204" pitchFamily="34" charset="0"/>
              <a:cs typeface="Arial" panose="020B0604020202020204" pitchFamily="34" charset="0"/>
            </a:endParaRPr>
          </a:p>
        </p:txBody>
      </p:sp>
      <p:sp>
        <p:nvSpPr>
          <p:cNvPr id="104" name="object 102">
            <a:extLst>
              <a:ext uri="{FF2B5EF4-FFF2-40B4-BE49-F238E27FC236}">
                <a16:creationId xmlns:a16="http://schemas.microsoft.com/office/drawing/2014/main" id="{E6ED5B11-478B-F7C6-44DD-FEE6E5DFC558}"/>
              </a:ext>
            </a:extLst>
          </p:cNvPr>
          <p:cNvSpPr/>
          <p:nvPr/>
        </p:nvSpPr>
        <p:spPr>
          <a:xfrm>
            <a:off x="2910839" y="5249120"/>
            <a:ext cx="1193800" cy="822960"/>
          </a:xfrm>
          <a:custGeom>
            <a:avLst/>
            <a:gdLst/>
            <a:ahLst/>
            <a:cxnLst/>
            <a:rect l="l" t="t" r="r" b="b"/>
            <a:pathLst>
              <a:path w="1193800" h="495300">
                <a:moveTo>
                  <a:pt x="0" y="495299"/>
                </a:moveTo>
                <a:lnTo>
                  <a:pt x="1193291" y="495299"/>
                </a:lnTo>
                <a:lnTo>
                  <a:pt x="1193291" y="0"/>
                </a:lnTo>
                <a:lnTo>
                  <a:pt x="0" y="0"/>
                </a:lnTo>
                <a:lnTo>
                  <a:pt x="0" y="495299"/>
                </a:lnTo>
                <a:close/>
              </a:path>
            </a:pathLst>
          </a:custGeom>
          <a:solidFill>
            <a:srgbClr val="F1F1F1"/>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05" name="object 103">
            <a:extLst>
              <a:ext uri="{FF2B5EF4-FFF2-40B4-BE49-F238E27FC236}">
                <a16:creationId xmlns:a16="http://schemas.microsoft.com/office/drawing/2014/main" id="{FB85E8A2-032F-6906-63DB-6E0C0E8DBD0C}"/>
              </a:ext>
            </a:extLst>
          </p:cNvPr>
          <p:cNvSpPr txBox="1"/>
          <p:nvPr/>
        </p:nvSpPr>
        <p:spPr>
          <a:xfrm>
            <a:off x="2946654" y="5300657"/>
            <a:ext cx="1122680" cy="461665"/>
          </a:xfrm>
          <a:prstGeom prst="rect">
            <a:avLst/>
          </a:prstGeom>
        </p:spPr>
        <p:txBody>
          <a:bodyPr vert="horz" wrap="square" lIns="0" tIns="0" rIns="0" bIns="0" rtlCol="0">
            <a:spAutoFit/>
          </a:bodyPr>
          <a:lstStyle/>
          <a:p>
            <a:pPr marL="12700" marR="5080" algn="ctr">
              <a:lnSpc>
                <a:spcPct val="100000"/>
              </a:lnSpc>
            </a:pPr>
            <a:r>
              <a:rPr lang="en-US" sz="1000" spc="20">
                <a:latin typeface="Arial" panose="020B0604020202020204" pitchFamily="34" charset="0"/>
                <a:cs typeface="Arial" panose="020B0604020202020204" pitchFamily="34" charset="0"/>
              </a:rPr>
              <a:t>You will </a:t>
            </a:r>
            <a:r>
              <a:rPr lang="en-US" sz="1000" spc="-5">
                <a:latin typeface="Arial" panose="020B0604020202020204" pitchFamily="34" charset="0"/>
                <a:cs typeface="Arial" panose="020B0604020202020204" pitchFamily="34" charset="0"/>
              </a:rPr>
              <a:t>k</a:t>
            </a:r>
            <a:r>
              <a:rPr lang="en-US" sz="1000" spc="-15">
                <a:latin typeface="Arial" panose="020B0604020202020204" pitchFamily="34" charset="0"/>
                <a:cs typeface="Arial" panose="020B0604020202020204" pitchFamily="34" charset="0"/>
              </a:rPr>
              <a:t>n</a:t>
            </a:r>
            <a:r>
              <a:rPr lang="en-US" sz="1000">
                <a:latin typeface="Arial" panose="020B0604020202020204" pitchFamily="34" charset="0"/>
                <a:cs typeface="Arial" panose="020B0604020202020204" pitchFamily="34" charset="0"/>
              </a:rPr>
              <a:t>o</a:t>
            </a:r>
            <a:r>
              <a:rPr lang="en-US" sz="1000" spc="-10">
                <a:latin typeface="Arial" panose="020B0604020202020204" pitchFamily="34" charset="0"/>
                <a:cs typeface="Arial" panose="020B0604020202020204" pitchFamily="34" charset="0"/>
              </a:rPr>
              <a:t>w</a:t>
            </a:r>
            <a:r>
              <a:rPr lang="en-US" sz="1000" spc="-20">
                <a:latin typeface="Arial" panose="020B0604020202020204" pitchFamily="34" charset="0"/>
                <a:cs typeface="Arial" panose="020B0604020202020204" pitchFamily="34" charset="0"/>
              </a:rPr>
              <a:t> </a:t>
            </a:r>
            <a:r>
              <a:rPr lang="en-US" sz="1000" spc="-10">
                <a:latin typeface="Arial" panose="020B0604020202020204" pitchFamily="34" charset="0"/>
                <a:cs typeface="Arial" panose="020B0604020202020204" pitchFamily="34" charset="0"/>
              </a:rPr>
              <a:t>w</a:t>
            </a:r>
            <a:r>
              <a:rPr lang="en-US" sz="1000" spc="-5">
                <a:latin typeface="Arial" panose="020B0604020202020204" pitchFamily="34" charset="0"/>
                <a:cs typeface="Arial" panose="020B0604020202020204" pitchFamily="34" charset="0"/>
              </a:rPr>
              <a:t>hat</a:t>
            </a:r>
            <a:r>
              <a:rPr lang="en-US" sz="1000" spc="-15">
                <a:latin typeface="Arial" panose="020B0604020202020204" pitchFamily="34" charset="0"/>
                <a:cs typeface="Arial" panose="020B0604020202020204" pitchFamily="34" charset="0"/>
              </a:rPr>
              <a:t> </a:t>
            </a:r>
            <a:r>
              <a:rPr lang="en-US" sz="1000">
                <a:latin typeface="Arial" panose="020B0604020202020204" pitchFamily="34" charset="0"/>
                <a:cs typeface="Arial" panose="020B0604020202020204" pitchFamily="34" charset="0"/>
              </a:rPr>
              <a:t>your</a:t>
            </a:r>
            <a:r>
              <a:rPr lang="en-US" sz="1000" spc="-5">
                <a:latin typeface="Arial" panose="020B0604020202020204" pitchFamily="34" charset="0"/>
                <a:cs typeface="Arial" panose="020B0604020202020204" pitchFamily="34" charset="0"/>
              </a:rPr>
              <a:t> </a:t>
            </a:r>
            <a:r>
              <a:rPr lang="en-US" sz="1000" b="1" spc="-5">
                <a:latin typeface="Arial" panose="020B0604020202020204" pitchFamily="34" charset="0"/>
                <a:cs typeface="Arial" panose="020B0604020202020204" pitchFamily="34" charset="0"/>
              </a:rPr>
              <a:t>stake</a:t>
            </a:r>
            <a:r>
              <a:rPr lang="en-US" sz="1000" b="1" spc="-10">
                <a:latin typeface="Arial" panose="020B0604020202020204" pitchFamily="34" charset="0"/>
                <a:cs typeface="Arial" panose="020B0604020202020204" pitchFamily="34" charset="0"/>
              </a:rPr>
              <a:t>hold</a:t>
            </a:r>
            <a:r>
              <a:rPr lang="en-US" sz="1000" b="1">
                <a:latin typeface="Arial" panose="020B0604020202020204" pitchFamily="34" charset="0"/>
                <a:cs typeface="Arial" panose="020B0604020202020204" pitchFamily="34" charset="0"/>
              </a:rPr>
              <a:t>er</a:t>
            </a:r>
            <a:r>
              <a:rPr lang="en-US" sz="1000" b="1" spc="-5">
                <a:latin typeface="Arial" panose="020B0604020202020204" pitchFamily="34" charset="0"/>
                <a:cs typeface="Arial" panose="020B0604020202020204" pitchFamily="34" charset="0"/>
              </a:rPr>
              <a:t>s</a:t>
            </a:r>
            <a:r>
              <a:rPr lang="en-US" sz="1000" b="1" spc="35">
                <a:latin typeface="Arial" panose="020B0604020202020204" pitchFamily="34" charset="0"/>
                <a:cs typeface="Arial" panose="020B0604020202020204" pitchFamily="34" charset="0"/>
              </a:rPr>
              <a:t> </a:t>
            </a:r>
            <a:r>
              <a:rPr lang="en-US" sz="1000" b="1" spc="-5">
                <a:latin typeface="Arial" panose="020B0604020202020204" pitchFamily="34" charset="0"/>
                <a:cs typeface="Arial" panose="020B0604020202020204" pitchFamily="34" charset="0"/>
              </a:rPr>
              <a:t>c</a:t>
            </a:r>
            <a:r>
              <a:rPr lang="en-US" sz="1000" b="1">
                <a:latin typeface="Arial" panose="020B0604020202020204" pitchFamily="34" charset="0"/>
                <a:cs typeface="Arial" panose="020B0604020202020204" pitchFamily="34" charset="0"/>
              </a:rPr>
              <a:t>are </a:t>
            </a:r>
            <a:r>
              <a:rPr lang="en-US" sz="1000" b="1" spc="-5">
                <a:latin typeface="Arial" panose="020B0604020202020204" pitchFamily="34" charset="0"/>
                <a:cs typeface="Arial" panose="020B0604020202020204" pitchFamily="34" charset="0"/>
              </a:rPr>
              <a:t>a</a:t>
            </a:r>
            <a:r>
              <a:rPr lang="en-US" sz="1000" b="1" spc="-10">
                <a:latin typeface="Arial" panose="020B0604020202020204" pitchFamily="34" charset="0"/>
                <a:cs typeface="Arial" panose="020B0604020202020204" pitchFamily="34" charset="0"/>
              </a:rPr>
              <a:t>bou</a:t>
            </a:r>
            <a:r>
              <a:rPr lang="en-US" sz="1000" b="1" spc="-5">
                <a:latin typeface="Arial" panose="020B0604020202020204" pitchFamily="34" charset="0"/>
                <a:cs typeface="Arial" panose="020B0604020202020204" pitchFamily="34" charset="0"/>
              </a:rPr>
              <a:t>t</a:t>
            </a:r>
            <a:endParaRPr lang="en-US" sz="1000">
              <a:latin typeface="Arial" panose="020B0604020202020204" pitchFamily="34" charset="0"/>
              <a:cs typeface="Arial" panose="020B0604020202020204" pitchFamily="34" charset="0"/>
            </a:endParaRPr>
          </a:p>
        </p:txBody>
      </p:sp>
      <p:sp>
        <p:nvSpPr>
          <p:cNvPr id="106" name="object 104">
            <a:extLst>
              <a:ext uri="{FF2B5EF4-FFF2-40B4-BE49-F238E27FC236}">
                <a16:creationId xmlns:a16="http://schemas.microsoft.com/office/drawing/2014/main" id="{204F3377-63CB-37A9-4DCF-DFDE7FA76570}"/>
              </a:ext>
            </a:extLst>
          </p:cNvPr>
          <p:cNvSpPr/>
          <p:nvPr/>
        </p:nvSpPr>
        <p:spPr>
          <a:xfrm>
            <a:off x="4462652" y="5241501"/>
            <a:ext cx="983766" cy="822960"/>
          </a:xfrm>
          <a:custGeom>
            <a:avLst/>
            <a:gdLst/>
            <a:ahLst/>
            <a:cxnLst/>
            <a:rect l="l" t="t" r="r" b="b"/>
            <a:pathLst>
              <a:path w="949960" h="506095">
                <a:moveTo>
                  <a:pt x="0" y="505968"/>
                </a:moveTo>
                <a:lnTo>
                  <a:pt x="949451" y="505968"/>
                </a:lnTo>
                <a:lnTo>
                  <a:pt x="949451" y="0"/>
                </a:lnTo>
                <a:lnTo>
                  <a:pt x="0" y="0"/>
                </a:lnTo>
                <a:lnTo>
                  <a:pt x="0" y="505968"/>
                </a:lnTo>
                <a:close/>
              </a:path>
            </a:pathLst>
          </a:custGeom>
          <a:solidFill>
            <a:srgbClr val="F1F1F1"/>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07" name="object 105">
            <a:extLst>
              <a:ext uri="{FF2B5EF4-FFF2-40B4-BE49-F238E27FC236}">
                <a16:creationId xmlns:a16="http://schemas.microsoft.com/office/drawing/2014/main" id="{CDD00B62-4E71-9D10-A1E1-5306490EECF9}"/>
              </a:ext>
            </a:extLst>
          </p:cNvPr>
          <p:cNvSpPr txBox="1"/>
          <p:nvPr/>
        </p:nvSpPr>
        <p:spPr>
          <a:xfrm>
            <a:off x="4520564" y="5298219"/>
            <a:ext cx="869339" cy="769441"/>
          </a:xfrm>
          <a:prstGeom prst="rect">
            <a:avLst/>
          </a:prstGeom>
        </p:spPr>
        <p:txBody>
          <a:bodyPr vert="horz" wrap="square" lIns="0" tIns="0" rIns="0" bIns="0" rtlCol="0">
            <a:spAutoFit/>
          </a:bodyPr>
          <a:lstStyle/>
          <a:p>
            <a:pPr marL="12700" marR="5080" algn="ctr">
              <a:lnSpc>
                <a:spcPct val="100000"/>
              </a:lnSpc>
            </a:pPr>
            <a:r>
              <a:rPr lang="en-US" sz="1000" spc="-5">
                <a:latin typeface="Arial" panose="020B0604020202020204" pitchFamily="34" charset="0"/>
                <a:cs typeface="Arial" panose="020B0604020202020204" pitchFamily="34" charset="0"/>
              </a:rPr>
              <a:t>You</a:t>
            </a:r>
            <a:r>
              <a:rPr lang="en-US" sz="1000" spc="20">
                <a:latin typeface="Arial" panose="020B0604020202020204" pitchFamily="34" charset="0"/>
                <a:cs typeface="Arial" panose="020B0604020202020204" pitchFamily="34" charset="0"/>
              </a:rPr>
              <a:t> </a:t>
            </a:r>
            <a:r>
              <a:rPr lang="en-US" sz="1000" spc="-5">
                <a:latin typeface="Arial" panose="020B0604020202020204" pitchFamily="34" charset="0"/>
                <a:cs typeface="Arial" panose="020B0604020202020204" pitchFamily="34" charset="0"/>
              </a:rPr>
              <a:t>d</a:t>
            </a:r>
            <a:r>
              <a:rPr lang="en-US" sz="1000" spc="-10">
                <a:latin typeface="Arial" panose="020B0604020202020204" pitchFamily="34" charset="0"/>
                <a:cs typeface="Arial" panose="020B0604020202020204" pitchFamily="34" charset="0"/>
              </a:rPr>
              <a:t>e</a:t>
            </a:r>
            <a:r>
              <a:rPr lang="en-US" sz="1000" spc="-5">
                <a:latin typeface="Arial" panose="020B0604020202020204" pitchFamily="34" charset="0"/>
                <a:cs typeface="Arial" panose="020B0604020202020204" pitchFamily="34" charset="0"/>
              </a:rPr>
              <a:t>cid</a:t>
            </a:r>
            <a:r>
              <a:rPr lang="en-US" sz="1000" spc="-10">
                <a:latin typeface="Arial" panose="020B0604020202020204" pitchFamily="34" charset="0"/>
                <a:cs typeface="Arial" panose="020B0604020202020204" pitchFamily="34" charset="0"/>
              </a:rPr>
              <a:t>e</a:t>
            </a:r>
            <a:r>
              <a:rPr lang="en-US" sz="1000">
                <a:latin typeface="Arial" panose="020B0604020202020204" pitchFamily="34" charset="0"/>
                <a:cs typeface="Arial" panose="020B0604020202020204" pitchFamily="34" charset="0"/>
              </a:rPr>
              <a:t> </a:t>
            </a:r>
            <a:r>
              <a:rPr lang="en-US" sz="1000" b="1" spc="-5">
                <a:latin typeface="Arial" panose="020B0604020202020204" pitchFamily="34" charset="0"/>
                <a:cs typeface="Arial" panose="020B0604020202020204" pitchFamily="34" charset="0"/>
              </a:rPr>
              <a:t>what your business</a:t>
            </a:r>
            <a:r>
              <a:rPr lang="en-US" sz="1000" b="1" spc="-10">
                <a:latin typeface="Arial" panose="020B0604020202020204" pitchFamily="34" charset="0"/>
                <a:cs typeface="Arial" panose="020B0604020202020204" pitchFamily="34" charset="0"/>
              </a:rPr>
              <a:t> n</a:t>
            </a:r>
            <a:r>
              <a:rPr lang="en-US" sz="1000" b="1">
                <a:latin typeface="Arial" panose="020B0604020202020204" pitchFamily="34" charset="0"/>
                <a:cs typeface="Arial" panose="020B0604020202020204" pitchFamily="34" charset="0"/>
              </a:rPr>
              <a:t>ee</a:t>
            </a:r>
            <a:r>
              <a:rPr lang="en-US" sz="1000" b="1" spc="-5">
                <a:latin typeface="Arial" panose="020B0604020202020204" pitchFamily="34" charset="0"/>
                <a:cs typeface="Arial" panose="020B0604020202020204" pitchFamily="34" charset="0"/>
              </a:rPr>
              <a:t>ds to focus on</a:t>
            </a:r>
            <a:endParaRPr lang="en-US" sz="1000">
              <a:latin typeface="Arial" panose="020B0604020202020204" pitchFamily="34" charset="0"/>
              <a:cs typeface="Arial" panose="020B0604020202020204" pitchFamily="34" charset="0"/>
            </a:endParaRPr>
          </a:p>
        </p:txBody>
      </p:sp>
      <p:sp>
        <p:nvSpPr>
          <p:cNvPr id="108" name="object 106">
            <a:extLst>
              <a:ext uri="{FF2B5EF4-FFF2-40B4-BE49-F238E27FC236}">
                <a16:creationId xmlns:a16="http://schemas.microsoft.com/office/drawing/2014/main" id="{CA5A1958-E141-4BA0-BBA9-A2D9EEC24107}"/>
              </a:ext>
            </a:extLst>
          </p:cNvPr>
          <p:cNvSpPr/>
          <p:nvPr/>
        </p:nvSpPr>
        <p:spPr>
          <a:xfrm>
            <a:off x="5793637" y="5208450"/>
            <a:ext cx="948055" cy="822960"/>
          </a:xfrm>
          <a:custGeom>
            <a:avLst/>
            <a:gdLst/>
            <a:ahLst/>
            <a:cxnLst/>
            <a:rect l="l" t="t" r="r" b="b"/>
            <a:pathLst>
              <a:path w="948054" h="506095">
                <a:moveTo>
                  <a:pt x="0" y="505968"/>
                </a:moveTo>
                <a:lnTo>
                  <a:pt x="947928" y="505968"/>
                </a:lnTo>
                <a:lnTo>
                  <a:pt x="947928" y="0"/>
                </a:lnTo>
                <a:lnTo>
                  <a:pt x="0" y="0"/>
                </a:lnTo>
                <a:lnTo>
                  <a:pt x="0" y="505968"/>
                </a:lnTo>
                <a:close/>
              </a:path>
            </a:pathLst>
          </a:custGeom>
          <a:solidFill>
            <a:srgbClr val="F1F1F1"/>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09" name="object 107">
            <a:extLst>
              <a:ext uri="{FF2B5EF4-FFF2-40B4-BE49-F238E27FC236}">
                <a16:creationId xmlns:a16="http://schemas.microsoft.com/office/drawing/2014/main" id="{66814443-0382-67CE-9EE4-92044CF94450}"/>
              </a:ext>
            </a:extLst>
          </p:cNvPr>
          <p:cNvSpPr txBox="1"/>
          <p:nvPr/>
        </p:nvSpPr>
        <p:spPr>
          <a:xfrm>
            <a:off x="5780712" y="5233422"/>
            <a:ext cx="886460" cy="461665"/>
          </a:xfrm>
          <a:prstGeom prst="rect">
            <a:avLst/>
          </a:prstGeom>
        </p:spPr>
        <p:txBody>
          <a:bodyPr vert="horz" wrap="square" lIns="0" tIns="0" rIns="0" bIns="0" rtlCol="0">
            <a:spAutoFit/>
          </a:bodyPr>
          <a:lstStyle/>
          <a:p>
            <a:pPr algn="ctr">
              <a:lnSpc>
                <a:spcPct val="100000"/>
              </a:lnSpc>
            </a:pPr>
            <a:r>
              <a:rPr lang="en-US" sz="1000" spc="-5">
                <a:latin typeface="Arial" panose="020B0604020202020204" pitchFamily="34" charset="0"/>
                <a:cs typeface="Arial" panose="020B0604020202020204" pitchFamily="34" charset="0"/>
              </a:rPr>
              <a:t>An</a:t>
            </a:r>
            <a:r>
              <a:rPr lang="en-US" sz="1000">
                <a:latin typeface="Arial" panose="020B0604020202020204" pitchFamily="34" charset="0"/>
                <a:cs typeface="Arial" panose="020B0604020202020204" pitchFamily="34" charset="0"/>
              </a:rPr>
              <a:t>d</a:t>
            </a:r>
            <a:r>
              <a:rPr lang="en-US" sz="1000" spc="15">
                <a:latin typeface="Arial" panose="020B0604020202020204" pitchFamily="34" charset="0"/>
                <a:cs typeface="Arial" panose="020B0604020202020204" pitchFamily="34" charset="0"/>
              </a:rPr>
              <a:t> </a:t>
            </a:r>
            <a:r>
              <a:rPr lang="en-US" sz="1000" b="1" spc="-10">
                <a:latin typeface="Arial" panose="020B0604020202020204" pitchFamily="34" charset="0"/>
                <a:cs typeface="Arial" panose="020B0604020202020204" pitchFamily="34" charset="0"/>
              </a:rPr>
              <a:t>ho</a:t>
            </a:r>
            <a:r>
              <a:rPr lang="en-US" sz="1000" b="1">
                <a:latin typeface="Arial" panose="020B0604020202020204" pitchFamily="34" charset="0"/>
                <a:cs typeface="Arial" panose="020B0604020202020204" pitchFamily="34" charset="0"/>
              </a:rPr>
              <a:t>w</a:t>
            </a:r>
            <a:r>
              <a:rPr lang="en-US" sz="1000" b="1" spc="10">
                <a:latin typeface="Arial" panose="020B0604020202020204" pitchFamily="34" charset="0"/>
                <a:cs typeface="Arial" panose="020B0604020202020204" pitchFamily="34" charset="0"/>
              </a:rPr>
              <a:t> </a:t>
            </a:r>
            <a:r>
              <a:rPr lang="en-US" sz="1000" b="1" spc="-5">
                <a:latin typeface="Arial" panose="020B0604020202020204" pitchFamily="34" charset="0"/>
                <a:cs typeface="Arial" panose="020B0604020202020204" pitchFamily="34" charset="0"/>
              </a:rPr>
              <a:t>to</a:t>
            </a:r>
            <a:endParaRPr lang="en-US" sz="1000">
              <a:latin typeface="Arial" panose="020B0604020202020204" pitchFamily="34" charset="0"/>
              <a:cs typeface="Arial" panose="020B0604020202020204" pitchFamily="34" charset="0"/>
            </a:endParaRPr>
          </a:p>
          <a:p>
            <a:pPr algn="ctr">
              <a:lnSpc>
                <a:spcPct val="100000"/>
              </a:lnSpc>
            </a:pPr>
            <a:r>
              <a:rPr lang="en-US" sz="1000" b="1" spc="-5">
                <a:latin typeface="Arial" panose="020B0604020202020204" pitchFamily="34" charset="0"/>
                <a:cs typeface="Arial" panose="020B0604020202020204" pitchFamily="34" charset="0"/>
              </a:rPr>
              <a:t>measu</a:t>
            </a:r>
            <a:r>
              <a:rPr lang="en-US" sz="1000" b="1">
                <a:latin typeface="Arial" panose="020B0604020202020204" pitchFamily="34" charset="0"/>
                <a:cs typeface="Arial" panose="020B0604020202020204" pitchFamily="34" charset="0"/>
              </a:rPr>
              <a:t>re</a:t>
            </a:r>
            <a:r>
              <a:rPr lang="en-US" sz="1000" b="1" spc="15">
                <a:latin typeface="Arial" panose="020B0604020202020204" pitchFamily="34" charset="0"/>
                <a:cs typeface="Arial" panose="020B0604020202020204" pitchFamily="34" charset="0"/>
              </a:rPr>
              <a:t> </a:t>
            </a:r>
            <a:r>
              <a:rPr lang="en-US" sz="1000" spc="-10">
                <a:latin typeface="Arial" panose="020B0604020202020204" pitchFamily="34" charset="0"/>
                <a:cs typeface="Arial" panose="020B0604020202020204" pitchFamily="34" charset="0"/>
              </a:rPr>
              <a:t>p</a:t>
            </a:r>
            <a:r>
              <a:rPr lang="en-US" sz="1000" spc="-5">
                <a:latin typeface="Arial" panose="020B0604020202020204" pitchFamily="34" charset="0"/>
                <a:cs typeface="Arial" panose="020B0604020202020204" pitchFamily="34" charset="0"/>
              </a:rPr>
              <a:t>r</a:t>
            </a:r>
            <a:r>
              <a:rPr lang="en-US" sz="1000">
                <a:latin typeface="Arial" panose="020B0604020202020204" pitchFamily="34" charset="0"/>
                <a:cs typeface="Arial" panose="020B0604020202020204" pitchFamily="34" charset="0"/>
              </a:rPr>
              <a:t>o</a:t>
            </a:r>
            <a:r>
              <a:rPr lang="en-US" sz="1000" spc="-10">
                <a:latin typeface="Arial" panose="020B0604020202020204" pitchFamily="34" charset="0"/>
                <a:cs typeface="Arial" panose="020B0604020202020204" pitchFamily="34" charset="0"/>
              </a:rPr>
              <a:t>g</a:t>
            </a:r>
            <a:r>
              <a:rPr lang="en-US" sz="1000" spc="-5">
                <a:latin typeface="Arial" panose="020B0604020202020204" pitchFamily="34" charset="0"/>
                <a:cs typeface="Arial" panose="020B0604020202020204" pitchFamily="34" charset="0"/>
              </a:rPr>
              <a:t>res</a:t>
            </a:r>
            <a:r>
              <a:rPr lang="en-US" sz="1000">
                <a:latin typeface="Arial" panose="020B0604020202020204" pitchFamily="34" charset="0"/>
                <a:cs typeface="Arial" panose="020B0604020202020204" pitchFamily="34" charset="0"/>
              </a:rPr>
              <a:t>s</a:t>
            </a:r>
          </a:p>
        </p:txBody>
      </p:sp>
      <p:sp>
        <p:nvSpPr>
          <p:cNvPr id="110" name="object 108">
            <a:extLst>
              <a:ext uri="{FF2B5EF4-FFF2-40B4-BE49-F238E27FC236}">
                <a16:creationId xmlns:a16="http://schemas.microsoft.com/office/drawing/2014/main" id="{F5AC5F79-A7A1-BEF7-6AF8-CEED9FECFDF0}"/>
              </a:ext>
            </a:extLst>
          </p:cNvPr>
          <p:cNvSpPr/>
          <p:nvPr/>
        </p:nvSpPr>
        <p:spPr>
          <a:xfrm>
            <a:off x="6961021" y="5235405"/>
            <a:ext cx="949960" cy="822960"/>
          </a:xfrm>
          <a:custGeom>
            <a:avLst/>
            <a:gdLst/>
            <a:ahLst/>
            <a:cxnLst/>
            <a:rect l="l" t="t" r="r" b="b"/>
            <a:pathLst>
              <a:path w="949959" h="506095">
                <a:moveTo>
                  <a:pt x="0" y="505967"/>
                </a:moveTo>
                <a:lnTo>
                  <a:pt x="949451" y="505967"/>
                </a:lnTo>
                <a:lnTo>
                  <a:pt x="949451" y="0"/>
                </a:lnTo>
                <a:lnTo>
                  <a:pt x="0" y="0"/>
                </a:lnTo>
                <a:lnTo>
                  <a:pt x="0" y="505967"/>
                </a:lnTo>
                <a:close/>
              </a:path>
            </a:pathLst>
          </a:custGeom>
          <a:solidFill>
            <a:srgbClr val="F1F1F1"/>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11" name="object 109">
            <a:extLst>
              <a:ext uri="{FF2B5EF4-FFF2-40B4-BE49-F238E27FC236}">
                <a16:creationId xmlns:a16="http://schemas.microsoft.com/office/drawing/2014/main" id="{42460CEF-A415-128C-0D92-BAD7A3F0050A}"/>
              </a:ext>
            </a:extLst>
          </p:cNvPr>
          <p:cNvSpPr txBox="1"/>
          <p:nvPr/>
        </p:nvSpPr>
        <p:spPr>
          <a:xfrm>
            <a:off x="7003821" y="5360398"/>
            <a:ext cx="864235" cy="461665"/>
          </a:xfrm>
          <a:prstGeom prst="rect">
            <a:avLst/>
          </a:prstGeom>
        </p:spPr>
        <p:txBody>
          <a:bodyPr vert="horz" wrap="square" lIns="0" tIns="0" rIns="0" bIns="0" rtlCol="0">
            <a:spAutoFit/>
          </a:bodyPr>
          <a:lstStyle/>
          <a:p>
            <a:pPr algn="ctr">
              <a:lnSpc>
                <a:spcPct val="100000"/>
              </a:lnSpc>
            </a:pPr>
            <a:r>
              <a:rPr lang="en-US" sz="1000">
                <a:latin typeface="Arial" panose="020B0604020202020204" pitchFamily="34" charset="0"/>
                <a:cs typeface="Arial" panose="020B0604020202020204" pitchFamily="34" charset="0"/>
              </a:rPr>
              <a:t>You</a:t>
            </a:r>
            <a:r>
              <a:rPr lang="en-US" sz="1000" spc="10">
                <a:latin typeface="Arial" panose="020B0604020202020204" pitchFamily="34" charset="0"/>
                <a:cs typeface="Arial" panose="020B0604020202020204" pitchFamily="34" charset="0"/>
              </a:rPr>
              <a:t> </a:t>
            </a:r>
            <a:r>
              <a:rPr lang="en-US" sz="1000" spc="-5">
                <a:latin typeface="Arial" panose="020B0604020202020204" pitchFamily="34" charset="0"/>
                <a:cs typeface="Arial" panose="020B0604020202020204" pitchFamily="34" charset="0"/>
              </a:rPr>
              <a:t>have</a:t>
            </a:r>
            <a:r>
              <a:rPr lang="en-US" sz="1000">
                <a:latin typeface="Arial" panose="020B0604020202020204" pitchFamily="34" charset="0"/>
                <a:cs typeface="Arial" panose="020B0604020202020204" pitchFamily="34" charset="0"/>
              </a:rPr>
              <a:t> a</a:t>
            </a:r>
            <a:r>
              <a:rPr lang="en-US" sz="1000" spc="-10">
                <a:latin typeface="Arial" panose="020B0604020202020204" pitchFamily="34" charset="0"/>
                <a:cs typeface="Arial" panose="020B0604020202020204" pitchFamily="34" charset="0"/>
              </a:rPr>
              <a:t> </a:t>
            </a:r>
            <a:r>
              <a:rPr lang="en-US" sz="1000" b="1" spc="-10">
                <a:latin typeface="Arial" panose="020B0604020202020204" pitchFamily="34" charset="0"/>
                <a:cs typeface="Arial" panose="020B0604020202020204" pitchFamily="34" charset="0"/>
              </a:rPr>
              <a:t>pl</a:t>
            </a:r>
            <a:r>
              <a:rPr lang="en-US" sz="1000" b="1" spc="-5">
                <a:latin typeface="Arial" panose="020B0604020202020204" pitchFamily="34" charset="0"/>
                <a:cs typeface="Arial" panose="020B0604020202020204" pitchFamily="34" charset="0"/>
              </a:rPr>
              <a:t>an</a:t>
            </a:r>
            <a:endParaRPr lang="en-US" sz="1000">
              <a:latin typeface="Arial" panose="020B0604020202020204" pitchFamily="34" charset="0"/>
              <a:cs typeface="Arial" panose="020B0604020202020204" pitchFamily="34" charset="0"/>
            </a:endParaRPr>
          </a:p>
          <a:p>
            <a:pPr algn="ctr">
              <a:lnSpc>
                <a:spcPct val="100000"/>
              </a:lnSpc>
            </a:pPr>
            <a:r>
              <a:rPr lang="en-US" sz="1000">
                <a:latin typeface="Arial" panose="020B0604020202020204" pitchFamily="34" charset="0"/>
                <a:cs typeface="Arial" panose="020B0604020202020204" pitchFamily="34" charset="0"/>
              </a:rPr>
              <a:t>to</a:t>
            </a:r>
            <a:r>
              <a:rPr lang="en-US" sz="1000" spc="-10">
                <a:latin typeface="Arial" panose="020B0604020202020204" pitchFamily="34" charset="0"/>
                <a:cs typeface="Arial" panose="020B0604020202020204" pitchFamily="34" charset="0"/>
              </a:rPr>
              <a:t> ge</a:t>
            </a:r>
            <a:r>
              <a:rPr lang="en-US" sz="1000" spc="-5">
                <a:latin typeface="Arial" panose="020B0604020202020204" pitchFamily="34" charset="0"/>
                <a:cs typeface="Arial" panose="020B0604020202020204" pitchFamily="34" charset="0"/>
              </a:rPr>
              <a:t>t</a:t>
            </a:r>
            <a:r>
              <a:rPr lang="en-US" sz="1000" spc="10">
                <a:latin typeface="Arial" panose="020B0604020202020204" pitchFamily="34" charset="0"/>
                <a:cs typeface="Arial" panose="020B0604020202020204" pitchFamily="34" charset="0"/>
              </a:rPr>
              <a:t> </a:t>
            </a:r>
            <a:r>
              <a:rPr lang="en-US" sz="1000">
                <a:latin typeface="Arial" panose="020B0604020202020204" pitchFamily="34" charset="0"/>
                <a:cs typeface="Arial" panose="020B0604020202020204" pitchFamily="34" charset="0"/>
              </a:rPr>
              <a:t>t</a:t>
            </a:r>
            <a:r>
              <a:rPr lang="en-US" sz="1000" spc="-10">
                <a:latin typeface="Arial" panose="020B0604020202020204" pitchFamily="34" charset="0"/>
                <a:cs typeface="Arial" panose="020B0604020202020204" pitchFamily="34" charset="0"/>
              </a:rPr>
              <a:t>he</a:t>
            </a:r>
            <a:r>
              <a:rPr lang="en-US" sz="1000" spc="-5">
                <a:latin typeface="Arial" panose="020B0604020202020204" pitchFamily="34" charset="0"/>
                <a:cs typeface="Arial" panose="020B0604020202020204" pitchFamily="34" charset="0"/>
              </a:rPr>
              <a:t>re</a:t>
            </a:r>
            <a:endParaRPr lang="en-US" sz="1000">
              <a:latin typeface="Arial" panose="020B0604020202020204" pitchFamily="34" charset="0"/>
              <a:cs typeface="Arial" panose="020B0604020202020204" pitchFamily="34" charset="0"/>
            </a:endParaRPr>
          </a:p>
        </p:txBody>
      </p:sp>
      <p:sp>
        <p:nvSpPr>
          <p:cNvPr id="112" name="object 110">
            <a:extLst>
              <a:ext uri="{FF2B5EF4-FFF2-40B4-BE49-F238E27FC236}">
                <a16:creationId xmlns:a16="http://schemas.microsoft.com/office/drawing/2014/main" id="{C147E833-3070-581E-D08F-673BB455384D}"/>
              </a:ext>
            </a:extLst>
          </p:cNvPr>
          <p:cNvSpPr/>
          <p:nvPr/>
        </p:nvSpPr>
        <p:spPr>
          <a:xfrm>
            <a:off x="8114689" y="5241501"/>
            <a:ext cx="870585" cy="822960"/>
          </a:xfrm>
          <a:custGeom>
            <a:avLst/>
            <a:gdLst/>
            <a:ahLst/>
            <a:cxnLst/>
            <a:rect l="l" t="t" r="r" b="b"/>
            <a:pathLst>
              <a:path w="870584" h="495300">
                <a:moveTo>
                  <a:pt x="0" y="495300"/>
                </a:moveTo>
                <a:lnTo>
                  <a:pt x="870203" y="495300"/>
                </a:lnTo>
                <a:lnTo>
                  <a:pt x="870203" y="0"/>
                </a:lnTo>
                <a:lnTo>
                  <a:pt x="0" y="0"/>
                </a:lnTo>
                <a:lnTo>
                  <a:pt x="0" y="495300"/>
                </a:lnTo>
                <a:close/>
              </a:path>
            </a:pathLst>
          </a:custGeom>
          <a:solidFill>
            <a:srgbClr val="F1F1F1"/>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13" name="object 111">
            <a:extLst>
              <a:ext uri="{FF2B5EF4-FFF2-40B4-BE49-F238E27FC236}">
                <a16:creationId xmlns:a16="http://schemas.microsoft.com/office/drawing/2014/main" id="{2DDD9022-FE24-D68A-FC7A-FE72AC0902B4}"/>
              </a:ext>
            </a:extLst>
          </p:cNvPr>
          <p:cNvSpPr txBox="1"/>
          <p:nvPr/>
        </p:nvSpPr>
        <p:spPr>
          <a:xfrm>
            <a:off x="8135500" y="5284094"/>
            <a:ext cx="811530" cy="615553"/>
          </a:xfrm>
          <a:prstGeom prst="rect">
            <a:avLst/>
          </a:prstGeom>
        </p:spPr>
        <p:txBody>
          <a:bodyPr vert="horz" wrap="square" lIns="0" tIns="0" rIns="0" bIns="0" rtlCol="0">
            <a:spAutoFit/>
          </a:bodyPr>
          <a:lstStyle/>
          <a:p>
            <a:pPr algn="ctr">
              <a:lnSpc>
                <a:spcPct val="100000"/>
              </a:lnSpc>
            </a:pPr>
            <a:r>
              <a:rPr lang="en-US" sz="1000">
                <a:latin typeface="Arial" panose="020B0604020202020204" pitchFamily="34" charset="0"/>
                <a:cs typeface="Arial" panose="020B0604020202020204" pitchFamily="34" charset="0"/>
              </a:rPr>
              <a:t>You</a:t>
            </a:r>
            <a:r>
              <a:rPr lang="en-US" sz="1000" spc="10">
                <a:latin typeface="Arial" panose="020B0604020202020204" pitchFamily="34" charset="0"/>
                <a:cs typeface="Arial" panose="020B0604020202020204" pitchFamily="34" charset="0"/>
              </a:rPr>
              <a:t> </a:t>
            </a:r>
            <a:r>
              <a:rPr kumimoji="0" lang="en-US" sz="1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enable strategy to be implemented</a:t>
            </a:r>
            <a:endParaRPr lang="en-US" sz="1000" b="1">
              <a:latin typeface="Arial" panose="020B0604020202020204" pitchFamily="34" charset="0"/>
              <a:cs typeface="Arial" panose="020B0604020202020204" pitchFamily="34" charset="0"/>
            </a:endParaRPr>
          </a:p>
        </p:txBody>
      </p:sp>
      <p:sp>
        <p:nvSpPr>
          <p:cNvPr id="114" name="object 112">
            <a:extLst>
              <a:ext uri="{FF2B5EF4-FFF2-40B4-BE49-F238E27FC236}">
                <a16:creationId xmlns:a16="http://schemas.microsoft.com/office/drawing/2014/main" id="{7A072501-D14B-A2CC-84C9-7F022DD8E245}"/>
              </a:ext>
            </a:extLst>
          </p:cNvPr>
          <p:cNvSpPr/>
          <p:nvPr/>
        </p:nvSpPr>
        <p:spPr>
          <a:xfrm>
            <a:off x="9432035" y="5249120"/>
            <a:ext cx="988060" cy="822960"/>
          </a:xfrm>
          <a:custGeom>
            <a:avLst/>
            <a:gdLst/>
            <a:ahLst/>
            <a:cxnLst/>
            <a:rect l="l" t="t" r="r" b="b"/>
            <a:pathLst>
              <a:path w="988059" h="483235">
                <a:moveTo>
                  <a:pt x="0" y="483107"/>
                </a:moveTo>
                <a:lnTo>
                  <a:pt x="987551" y="483107"/>
                </a:lnTo>
                <a:lnTo>
                  <a:pt x="987551" y="0"/>
                </a:lnTo>
                <a:lnTo>
                  <a:pt x="0" y="0"/>
                </a:lnTo>
                <a:lnTo>
                  <a:pt x="0" y="483107"/>
                </a:lnTo>
                <a:close/>
              </a:path>
            </a:pathLst>
          </a:custGeom>
          <a:solidFill>
            <a:srgbClr val="F1F1F1"/>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15" name="object 113">
            <a:extLst>
              <a:ext uri="{FF2B5EF4-FFF2-40B4-BE49-F238E27FC236}">
                <a16:creationId xmlns:a16="http://schemas.microsoft.com/office/drawing/2014/main" id="{4FE72F37-F56C-3FAC-47A3-4BB27E9501F0}"/>
              </a:ext>
            </a:extLst>
          </p:cNvPr>
          <p:cNvSpPr txBox="1"/>
          <p:nvPr/>
        </p:nvSpPr>
        <p:spPr>
          <a:xfrm>
            <a:off x="9493122" y="5295171"/>
            <a:ext cx="867410" cy="769441"/>
          </a:xfrm>
          <a:prstGeom prst="rect">
            <a:avLst/>
          </a:prstGeom>
        </p:spPr>
        <p:txBody>
          <a:bodyPr vert="horz" wrap="square" lIns="0" tIns="0" rIns="0" bIns="0" rtlCol="0">
            <a:spAutoFit/>
          </a:bodyPr>
          <a:lstStyle/>
          <a:p>
            <a:pPr marL="12700" marR="5080" indent="-635" algn="ctr">
              <a:lnSpc>
                <a:spcPct val="100000"/>
              </a:lnSpc>
            </a:pPr>
            <a:r>
              <a:rPr lang="en-US" sz="1000" spc="-5">
                <a:latin typeface="Arial" panose="020B0604020202020204" pitchFamily="34" charset="0"/>
                <a:cs typeface="Arial" panose="020B0604020202020204" pitchFamily="34" charset="0"/>
              </a:rPr>
              <a:t>You know </a:t>
            </a:r>
            <a:r>
              <a:rPr lang="en-US" sz="1000" spc="-10">
                <a:latin typeface="Arial" panose="020B0604020202020204" pitchFamily="34" charset="0"/>
                <a:cs typeface="Arial" panose="020B0604020202020204" pitchFamily="34" charset="0"/>
              </a:rPr>
              <a:t>w</a:t>
            </a:r>
            <a:r>
              <a:rPr lang="en-US" sz="1000" spc="-5">
                <a:latin typeface="Arial" panose="020B0604020202020204" pitchFamily="34" charset="0"/>
                <a:cs typeface="Arial" panose="020B0604020202020204" pitchFamily="34" charset="0"/>
              </a:rPr>
              <a:t>h</a:t>
            </a:r>
            <a:r>
              <a:rPr lang="en-US" sz="1000">
                <a:latin typeface="Arial" panose="020B0604020202020204" pitchFamily="34" charset="0"/>
                <a:cs typeface="Arial" panose="020B0604020202020204" pitchFamily="34" charset="0"/>
              </a:rPr>
              <a:t>o </a:t>
            </a:r>
            <a:r>
              <a:rPr lang="en-US" sz="1000" spc="-5">
                <a:latin typeface="Arial" panose="020B0604020202020204" pitchFamily="34" charset="0"/>
                <a:cs typeface="Arial" panose="020B0604020202020204" pitchFamily="34" charset="0"/>
              </a:rPr>
              <a:t>i</a:t>
            </a:r>
            <a:r>
              <a:rPr lang="en-US" sz="1000">
                <a:latin typeface="Arial" panose="020B0604020202020204" pitchFamily="34" charset="0"/>
                <a:cs typeface="Arial" panose="020B0604020202020204" pitchFamily="34" charset="0"/>
              </a:rPr>
              <a:t>s</a:t>
            </a:r>
            <a:r>
              <a:rPr lang="en-US" sz="1000" spc="5">
                <a:latin typeface="Arial" panose="020B0604020202020204" pitchFamily="34" charset="0"/>
                <a:cs typeface="Arial" panose="020B0604020202020204" pitchFamily="34" charset="0"/>
              </a:rPr>
              <a:t> </a:t>
            </a:r>
            <a:r>
              <a:rPr lang="en-US" sz="1000" b="1">
                <a:latin typeface="Arial" panose="020B0604020202020204" pitchFamily="34" charset="0"/>
                <a:cs typeface="Arial" panose="020B0604020202020204" pitchFamily="34" charset="0"/>
              </a:rPr>
              <a:t>a</a:t>
            </a:r>
            <a:r>
              <a:rPr lang="en-US" sz="1000" b="1" spc="-5">
                <a:latin typeface="Arial" panose="020B0604020202020204" pitchFamily="34" charset="0"/>
                <a:cs typeface="Arial" panose="020B0604020202020204" pitchFamily="34" charset="0"/>
              </a:rPr>
              <a:t>cc</a:t>
            </a:r>
            <a:r>
              <a:rPr lang="en-US" sz="1000" b="1" spc="-10">
                <a:latin typeface="Arial" panose="020B0604020202020204" pitchFamily="34" charset="0"/>
                <a:cs typeface="Arial" panose="020B0604020202020204" pitchFamily="34" charset="0"/>
              </a:rPr>
              <a:t>oun</a:t>
            </a:r>
            <a:r>
              <a:rPr lang="en-US" sz="1000" b="1" spc="-5">
                <a:latin typeface="Arial" panose="020B0604020202020204" pitchFamily="34" charset="0"/>
                <a:cs typeface="Arial" panose="020B0604020202020204" pitchFamily="34" charset="0"/>
              </a:rPr>
              <a:t>ta</a:t>
            </a:r>
            <a:r>
              <a:rPr lang="en-US" sz="1000" b="1" spc="-10">
                <a:latin typeface="Arial" panose="020B0604020202020204" pitchFamily="34" charset="0"/>
                <a:cs typeface="Arial" panose="020B0604020202020204" pitchFamily="34" charset="0"/>
              </a:rPr>
              <a:t>bl</a:t>
            </a:r>
            <a:r>
              <a:rPr lang="en-US" sz="1000" b="1">
                <a:latin typeface="Arial" panose="020B0604020202020204" pitchFamily="34" charset="0"/>
                <a:cs typeface="Arial" panose="020B0604020202020204" pitchFamily="34" charset="0"/>
              </a:rPr>
              <a:t>e</a:t>
            </a:r>
            <a:r>
              <a:rPr lang="en-US" sz="1000" b="1" spc="35">
                <a:latin typeface="Arial" panose="020B0604020202020204" pitchFamily="34" charset="0"/>
                <a:cs typeface="Arial" panose="020B0604020202020204" pitchFamily="34" charset="0"/>
              </a:rPr>
              <a:t> </a:t>
            </a:r>
            <a:r>
              <a:rPr lang="en-US" sz="1000" b="1">
                <a:latin typeface="Arial" panose="020B0604020202020204" pitchFamily="34" charset="0"/>
                <a:cs typeface="Arial" panose="020B0604020202020204" pitchFamily="34" charset="0"/>
              </a:rPr>
              <a:t>f</a:t>
            </a:r>
            <a:r>
              <a:rPr lang="en-US" sz="1000" b="1" spc="-10">
                <a:latin typeface="Arial" panose="020B0604020202020204" pitchFamily="34" charset="0"/>
                <a:cs typeface="Arial" panose="020B0604020202020204" pitchFamily="34" charset="0"/>
              </a:rPr>
              <a:t>o</a:t>
            </a:r>
            <a:r>
              <a:rPr lang="en-US" sz="1000" b="1">
                <a:latin typeface="Arial" panose="020B0604020202020204" pitchFamily="34" charset="0"/>
                <a:cs typeface="Arial" panose="020B0604020202020204" pitchFamily="34" charset="0"/>
              </a:rPr>
              <a:t>r </a:t>
            </a:r>
            <a:r>
              <a:rPr lang="en-US" sz="1000" b="1" spc="-5">
                <a:latin typeface="Arial" panose="020B0604020202020204" pitchFamily="34" charset="0"/>
                <a:cs typeface="Arial" panose="020B0604020202020204" pitchFamily="34" charset="0"/>
              </a:rPr>
              <a:t>susta</a:t>
            </a:r>
            <a:r>
              <a:rPr lang="en-US" sz="1000" b="1" spc="-15">
                <a:latin typeface="Arial" panose="020B0604020202020204" pitchFamily="34" charset="0"/>
                <a:cs typeface="Arial" panose="020B0604020202020204" pitchFamily="34" charset="0"/>
              </a:rPr>
              <a:t>i</a:t>
            </a:r>
            <a:r>
              <a:rPr lang="en-US" sz="1000" b="1" spc="-10">
                <a:latin typeface="Arial" panose="020B0604020202020204" pitchFamily="34" charset="0"/>
                <a:cs typeface="Arial" panose="020B0604020202020204" pitchFamily="34" charset="0"/>
              </a:rPr>
              <a:t>n</a:t>
            </a:r>
            <a:r>
              <a:rPr lang="en-US" sz="1000" b="1" spc="-5">
                <a:latin typeface="Arial" panose="020B0604020202020204" pitchFamily="34" charset="0"/>
                <a:cs typeface="Arial" panose="020B0604020202020204" pitchFamily="34" charset="0"/>
              </a:rPr>
              <a:t>a</a:t>
            </a:r>
            <a:r>
              <a:rPr lang="en-US" sz="1000" b="1" spc="-10">
                <a:latin typeface="Arial" panose="020B0604020202020204" pitchFamily="34" charset="0"/>
                <a:cs typeface="Arial" panose="020B0604020202020204" pitchFamily="34" charset="0"/>
              </a:rPr>
              <a:t>b</a:t>
            </a:r>
            <a:r>
              <a:rPr lang="en-US" sz="1000" b="1">
                <a:latin typeface="Arial" panose="020B0604020202020204" pitchFamily="34" charset="0"/>
                <a:cs typeface="Arial" panose="020B0604020202020204" pitchFamily="34" charset="0"/>
              </a:rPr>
              <a:t>i</a:t>
            </a:r>
            <a:r>
              <a:rPr lang="en-US" sz="1000" b="1" spc="-10">
                <a:latin typeface="Arial" panose="020B0604020202020204" pitchFamily="34" charset="0"/>
                <a:cs typeface="Arial" panose="020B0604020202020204" pitchFamily="34" charset="0"/>
              </a:rPr>
              <a:t>li</a:t>
            </a:r>
            <a:r>
              <a:rPr lang="en-US" sz="1000" b="1" spc="-5">
                <a:latin typeface="Arial" panose="020B0604020202020204" pitchFamily="34" charset="0"/>
                <a:cs typeface="Arial" panose="020B0604020202020204" pitchFamily="34" charset="0"/>
              </a:rPr>
              <a:t>ty</a:t>
            </a:r>
            <a:endParaRPr lang="en-US" sz="1000">
              <a:latin typeface="Arial" panose="020B0604020202020204" pitchFamily="34" charset="0"/>
              <a:cs typeface="Arial" panose="020B0604020202020204" pitchFamily="34" charset="0"/>
            </a:endParaRPr>
          </a:p>
        </p:txBody>
      </p:sp>
      <p:sp>
        <p:nvSpPr>
          <p:cNvPr id="116" name="object 114">
            <a:extLst>
              <a:ext uri="{FF2B5EF4-FFF2-40B4-BE49-F238E27FC236}">
                <a16:creationId xmlns:a16="http://schemas.microsoft.com/office/drawing/2014/main" id="{FB334861-1CC2-1D1C-A659-F25423268966}"/>
              </a:ext>
            </a:extLst>
          </p:cNvPr>
          <p:cNvSpPr/>
          <p:nvPr/>
        </p:nvSpPr>
        <p:spPr>
          <a:xfrm>
            <a:off x="10709147" y="5232357"/>
            <a:ext cx="948055" cy="822960"/>
          </a:xfrm>
          <a:custGeom>
            <a:avLst/>
            <a:gdLst/>
            <a:ahLst/>
            <a:cxnLst/>
            <a:rect l="l" t="t" r="r" b="b"/>
            <a:pathLst>
              <a:path w="948054" h="495300">
                <a:moveTo>
                  <a:pt x="0" y="495299"/>
                </a:moveTo>
                <a:lnTo>
                  <a:pt x="947927" y="495299"/>
                </a:lnTo>
                <a:lnTo>
                  <a:pt x="947927" y="0"/>
                </a:lnTo>
                <a:lnTo>
                  <a:pt x="0" y="0"/>
                </a:lnTo>
                <a:lnTo>
                  <a:pt x="0" y="495299"/>
                </a:lnTo>
                <a:close/>
              </a:path>
            </a:pathLst>
          </a:custGeom>
          <a:solidFill>
            <a:srgbClr val="F1F1F1"/>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17" name="object 115">
            <a:extLst>
              <a:ext uri="{FF2B5EF4-FFF2-40B4-BE49-F238E27FC236}">
                <a16:creationId xmlns:a16="http://schemas.microsoft.com/office/drawing/2014/main" id="{7E974647-D219-8267-19D7-47B63253FE88}"/>
              </a:ext>
            </a:extLst>
          </p:cNvPr>
          <p:cNvSpPr txBox="1"/>
          <p:nvPr/>
        </p:nvSpPr>
        <p:spPr>
          <a:xfrm>
            <a:off x="10788777" y="5352168"/>
            <a:ext cx="792480" cy="307777"/>
          </a:xfrm>
          <a:prstGeom prst="rect">
            <a:avLst/>
          </a:prstGeom>
        </p:spPr>
        <p:txBody>
          <a:bodyPr vert="horz" wrap="square" lIns="0" tIns="0" rIns="0" bIns="0" rtlCol="0">
            <a:spAutoFit/>
          </a:bodyPr>
          <a:lstStyle/>
          <a:p>
            <a:pPr algn="ctr">
              <a:lnSpc>
                <a:spcPct val="100000"/>
              </a:lnSpc>
            </a:pPr>
            <a:r>
              <a:rPr lang="en-US" sz="1000" b="1" spc="-5">
                <a:latin typeface="Arial" panose="020B0604020202020204" pitchFamily="34" charset="0"/>
                <a:cs typeface="Arial" panose="020B0604020202020204" pitchFamily="34" charset="0"/>
              </a:rPr>
              <a:t>Tell your ESG story</a:t>
            </a:r>
            <a:endParaRPr lang="en-US" sz="1000">
              <a:latin typeface="Arial" panose="020B0604020202020204" pitchFamily="34" charset="0"/>
              <a:cs typeface="Arial" panose="020B0604020202020204" pitchFamily="34" charset="0"/>
            </a:endParaRPr>
          </a:p>
        </p:txBody>
      </p:sp>
      <p:sp>
        <p:nvSpPr>
          <p:cNvPr id="118" name="object 116">
            <a:extLst>
              <a:ext uri="{FF2B5EF4-FFF2-40B4-BE49-F238E27FC236}">
                <a16:creationId xmlns:a16="http://schemas.microsoft.com/office/drawing/2014/main" id="{779C5619-FC0A-4481-A653-9BCDE3C15F63}"/>
              </a:ext>
            </a:extLst>
          </p:cNvPr>
          <p:cNvSpPr txBox="1"/>
          <p:nvPr/>
        </p:nvSpPr>
        <p:spPr>
          <a:xfrm>
            <a:off x="381710" y="5021409"/>
            <a:ext cx="2227503" cy="153888"/>
          </a:xfrm>
          <a:prstGeom prst="rect">
            <a:avLst/>
          </a:prstGeom>
        </p:spPr>
        <p:txBody>
          <a:bodyPr vert="horz" wrap="square" lIns="0" tIns="0" rIns="0" bIns="0" rtlCol="0" anchor="t">
            <a:spAutoFit/>
          </a:bodyPr>
          <a:lstStyle/>
          <a:p>
            <a:pPr marL="12700">
              <a:lnSpc>
                <a:spcPct val="100000"/>
              </a:lnSpc>
            </a:pPr>
            <a:r>
              <a:rPr lang="en-US" sz="1000" b="1" spc="-15" dirty="0">
                <a:solidFill>
                  <a:srgbClr val="52555A"/>
                </a:solidFill>
                <a:latin typeface="Arial" panose="020B0604020202020204" pitchFamily="34" charset="0"/>
                <a:cs typeface="Arial" panose="020B0604020202020204" pitchFamily="34" charset="0"/>
              </a:rPr>
              <a:t>Ho</a:t>
            </a:r>
            <a:r>
              <a:rPr lang="en-US" sz="1000" b="1" dirty="0">
                <a:solidFill>
                  <a:srgbClr val="52555A"/>
                </a:solidFill>
                <a:latin typeface="Arial" panose="020B0604020202020204" pitchFamily="34" charset="0"/>
                <a:cs typeface="Arial" panose="020B0604020202020204" pitchFamily="34" charset="0"/>
              </a:rPr>
              <a:t>w</a:t>
            </a:r>
            <a:r>
              <a:rPr lang="en-US" sz="1000" b="1" spc="-5" dirty="0">
                <a:solidFill>
                  <a:srgbClr val="52555A"/>
                </a:solidFill>
                <a:latin typeface="Arial" panose="020B0604020202020204" pitchFamily="34" charset="0"/>
                <a:cs typeface="Arial" panose="020B0604020202020204" pitchFamily="34" charset="0"/>
              </a:rPr>
              <a:t> you</a:t>
            </a:r>
            <a:r>
              <a:rPr lang="en-US" sz="1000" b="1" spc="20" dirty="0">
                <a:solidFill>
                  <a:srgbClr val="52555A"/>
                </a:solidFill>
                <a:latin typeface="Arial" panose="020B0604020202020204" pitchFamily="34" charset="0"/>
                <a:cs typeface="Arial" panose="020B0604020202020204" pitchFamily="34" charset="0"/>
              </a:rPr>
              <a:t> </a:t>
            </a:r>
            <a:r>
              <a:rPr lang="en-US" sz="1000" b="1" spc="-10" dirty="0">
                <a:solidFill>
                  <a:srgbClr val="52555A"/>
                </a:solidFill>
                <a:latin typeface="Arial" panose="020B0604020202020204" pitchFamily="34" charset="0"/>
                <a:cs typeface="Arial" panose="020B0604020202020204" pitchFamily="34" charset="0"/>
              </a:rPr>
              <a:t>b</a:t>
            </a:r>
            <a:r>
              <a:rPr lang="en-US" sz="1000" b="1" dirty="0">
                <a:solidFill>
                  <a:srgbClr val="52555A"/>
                </a:solidFill>
                <a:latin typeface="Arial" panose="020B0604020202020204" pitchFamily="34" charset="0"/>
                <a:cs typeface="Arial" panose="020B0604020202020204" pitchFamily="34" charset="0"/>
              </a:rPr>
              <a:t>e</a:t>
            </a:r>
            <a:r>
              <a:rPr lang="en-US" sz="1000" b="1" spc="-10" dirty="0">
                <a:solidFill>
                  <a:srgbClr val="52555A"/>
                </a:solidFill>
                <a:latin typeface="Arial" panose="020B0604020202020204" pitchFamily="34" charset="0"/>
                <a:cs typeface="Arial" panose="020B0604020202020204" pitchFamily="34" charset="0"/>
              </a:rPr>
              <a:t>n</a:t>
            </a:r>
            <a:r>
              <a:rPr lang="en-US" sz="1000" b="1" dirty="0">
                <a:solidFill>
                  <a:srgbClr val="52555A"/>
                </a:solidFill>
                <a:latin typeface="Arial" panose="020B0604020202020204" pitchFamily="34" charset="0"/>
                <a:cs typeface="Arial" panose="020B0604020202020204" pitchFamily="34" charset="0"/>
              </a:rPr>
              <a:t>ef</a:t>
            </a:r>
            <a:r>
              <a:rPr lang="en-US" sz="1000" b="1" spc="-10" dirty="0">
                <a:solidFill>
                  <a:srgbClr val="52555A"/>
                </a:solidFill>
                <a:latin typeface="Arial" panose="020B0604020202020204" pitchFamily="34" charset="0"/>
                <a:cs typeface="Arial" panose="020B0604020202020204" pitchFamily="34" charset="0"/>
              </a:rPr>
              <a:t>i</a:t>
            </a:r>
            <a:r>
              <a:rPr lang="en-US" sz="1000" b="1" spc="-5" dirty="0">
                <a:solidFill>
                  <a:srgbClr val="52555A"/>
                </a:solidFill>
                <a:latin typeface="Arial" panose="020B0604020202020204" pitchFamily="34" charset="0"/>
                <a:cs typeface="Arial" panose="020B0604020202020204" pitchFamily="34" charset="0"/>
              </a:rPr>
              <a:t>t</a:t>
            </a:r>
            <a:r>
              <a:rPr lang="en-US" sz="1000" b="1" spc="10" dirty="0">
                <a:solidFill>
                  <a:srgbClr val="52555A"/>
                </a:solidFill>
                <a:latin typeface="Arial" panose="020B0604020202020204" pitchFamily="34" charset="0"/>
                <a:cs typeface="Arial" panose="020B0604020202020204" pitchFamily="34" charset="0"/>
              </a:rPr>
              <a:t> </a:t>
            </a:r>
            <a:r>
              <a:rPr lang="en-US" sz="1000" b="1" dirty="0">
                <a:solidFill>
                  <a:srgbClr val="52555A"/>
                </a:solidFill>
                <a:latin typeface="Arial" panose="020B0604020202020204" pitchFamily="34" charset="0"/>
                <a:cs typeface="Arial" panose="020B0604020202020204" pitchFamily="34" charset="0"/>
              </a:rPr>
              <a:t>fr</a:t>
            </a:r>
            <a:r>
              <a:rPr lang="en-US" sz="1000" b="1" spc="-10" dirty="0">
                <a:solidFill>
                  <a:srgbClr val="52555A"/>
                </a:solidFill>
                <a:latin typeface="Arial" panose="020B0604020202020204" pitchFamily="34" charset="0"/>
                <a:cs typeface="Arial" panose="020B0604020202020204" pitchFamily="34" charset="0"/>
              </a:rPr>
              <a:t>o</a:t>
            </a:r>
            <a:r>
              <a:rPr lang="en-US" sz="1000" b="1" dirty="0">
                <a:solidFill>
                  <a:srgbClr val="52555A"/>
                </a:solidFill>
                <a:latin typeface="Arial" panose="020B0604020202020204" pitchFamily="34" charset="0"/>
                <a:cs typeface="Arial" panose="020B0604020202020204" pitchFamily="34" charset="0"/>
              </a:rPr>
              <a:t>m</a:t>
            </a:r>
            <a:r>
              <a:rPr lang="en-US" sz="1000" b="1" spc="-5" dirty="0">
                <a:solidFill>
                  <a:srgbClr val="52555A"/>
                </a:solidFill>
                <a:latin typeface="Arial" panose="020B0604020202020204" pitchFamily="34" charset="0"/>
                <a:cs typeface="Arial" panose="020B0604020202020204" pitchFamily="34" charset="0"/>
              </a:rPr>
              <a:t> </a:t>
            </a:r>
            <a:r>
              <a:rPr lang="en-US" sz="1000" b="1" dirty="0">
                <a:solidFill>
                  <a:srgbClr val="52555A"/>
                </a:solidFill>
                <a:latin typeface="Arial" panose="020B0604020202020204" pitchFamily="34" charset="0"/>
                <a:cs typeface="Arial" panose="020B0604020202020204" pitchFamily="34" charset="0"/>
              </a:rPr>
              <a:t>ea</a:t>
            </a:r>
            <a:r>
              <a:rPr lang="en-US" sz="1000" b="1" spc="-5" dirty="0">
                <a:solidFill>
                  <a:srgbClr val="52555A"/>
                </a:solidFill>
                <a:latin typeface="Arial" panose="020B0604020202020204" pitchFamily="34" charset="0"/>
                <a:cs typeface="Arial" panose="020B0604020202020204" pitchFamily="34" charset="0"/>
              </a:rPr>
              <a:t>ch</a:t>
            </a:r>
            <a:r>
              <a:rPr lang="en-US" sz="1000" b="1" spc="5" dirty="0">
                <a:solidFill>
                  <a:srgbClr val="52555A"/>
                </a:solidFill>
                <a:latin typeface="Arial" panose="020B0604020202020204" pitchFamily="34" charset="0"/>
                <a:cs typeface="Arial" panose="020B0604020202020204" pitchFamily="34" charset="0"/>
              </a:rPr>
              <a:t> </a:t>
            </a:r>
            <a:r>
              <a:rPr lang="en-US" sz="1000" b="1" dirty="0">
                <a:solidFill>
                  <a:srgbClr val="52555A"/>
                </a:solidFill>
                <a:latin typeface="Arial" panose="020B0604020202020204" pitchFamily="34" charset="0"/>
                <a:cs typeface="Arial" panose="020B0604020202020204" pitchFamily="34" charset="0"/>
              </a:rPr>
              <a:t>ste</a:t>
            </a:r>
            <a:r>
              <a:rPr lang="en-US" sz="1000" b="1" spc="-10" dirty="0">
                <a:solidFill>
                  <a:srgbClr val="52555A"/>
                </a:solidFill>
                <a:latin typeface="Arial" panose="020B0604020202020204" pitchFamily="34" charset="0"/>
                <a:cs typeface="Arial" panose="020B0604020202020204" pitchFamily="34" charset="0"/>
              </a:rPr>
              <a:t>p</a:t>
            </a:r>
            <a:r>
              <a:rPr lang="en-US" sz="1000" b="1" spc="-5" dirty="0">
                <a:solidFill>
                  <a:srgbClr val="52555A"/>
                </a:solidFill>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119" name="object 117">
            <a:extLst>
              <a:ext uri="{FF2B5EF4-FFF2-40B4-BE49-F238E27FC236}">
                <a16:creationId xmlns:a16="http://schemas.microsoft.com/office/drawing/2014/main" id="{AD4EC221-7B40-3919-C261-62C8901D6792}"/>
              </a:ext>
            </a:extLst>
          </p:cNvPr>
          <p:cNvSpPr/>
          <p:nvPr/>
        </p:nvSpPr>
        <p:spPr>
          <a:xfrm>
            <a:off x="2642616" y="5520817"/>
            <a:ext cx="125095" cy="257810"/>
          </a:xfrm>
          <a:custGeom>
            <a:avLst/>
            <a:gdLst/>
            <a:ahLst/>
            <a:cxnLst/>
            <a:rect l="l" t="t" r="r" b="b"/>
            <a:pathLst>
              <a:path w="125094" h="257810">
                <a:moveTo>
                  <a:pt x="0" y="0"/>
                </a:moveTo>
                <a:lnTo>
                  <a:pt x="0" y="257556"/>
                </a:lnTo>
                <a:lnTo>
                  <a:pt x="124967" y="128778"/>
                </a:lnTo>
                <a:lnTo>
                  <a:pt x="0" y="0"/>
                </a:lnTo>
                <a:close/>
              </a:path>
            </a:pathLst>
          </a:custGeom>
          <a:solidFill>
            <a:srgbClr val="D9D9D9"/>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20" name="object 118">
            <a:extLst>
              <a:ext uri="{FF2B5EF4-FFF2-40B4-BE49-F238E27FC236}">
                <a16:creationId xmlns:a16="http://schemas.microsoft.com/office/drawing/2014/main" id="{762F35F9-AC9A-FC5D-1958-55F21BFAA8FD}"/>
              </a:ext>
            </a:extLst>
          </p:cNvPr>
          <p:cNvSpPr/>
          <p:nvPr/>
        </p:nvSpPr>
        <p:spPr>
          <a:xfrm>
            <a:off x="4264152" y="5504053"/>
            <a:ext cx="125095" cy="256540"/>
          </a:xfrm>
          <a:custGeom>
            <a:avLst/>
            <a:gdLst/>
            <a:ahLst/>
            <a:cxnLst/>
            <a:rect l="l" t="t" r="r" b="b"/>
            <a:pathLst>
              <a:path w="125095" h="256539">
                <a:moveTo>
                  <a:pt x="0" y="0"/>
                </a:moveTo>
                <a:lnTo>
                  <a:pt x="0" y="256032"/>
                </a:lnTo>
                <a:lnTo>
                  <a:pt x="124968" y="128016"/>
                </a:lnTo>
                <a:lnTo>
                  <a:pt x="0" y="0"/>
                </a:lnTo>
                <a:close/>
              </a:path>
            </a:pathLst>
          </a:custGeom>
          <a:solidFill>
            <a:srgbClr val="D9D9D9"/>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21" name="object 119">
            <a:extLst>
              <a:ext uri="{FF2B5EF4-FFF2-40B4-BE49-F238E27FC236}">
                <a16:creationId xmlns:a16="http://schemas.microsoft.com/office/drawing/2014/main" id="{FC795DB1-190D-D158-86CD-66B0326E885A}"/>
              </a:ext>
            </a:extLst>
          </p:cNvPr>
          <p:cNvSpPr/>
          <p:nvPr/>
        </p:nvSpPr>
        <p:spPr>
          <a:xfrm>
            <a:off x="5609233" y="5513197"/>
            <a:ext cx="125095" cy="257810"/>
          </a:xfrm>
          <a:custGeom>
            <a:avLst/>
            <a:gdLst/>
            <a:ahLst/>
            <a:cxnLst/>
            <a:rect l="l" t="t" r="r" b="b"/>
            <a:pathLst>
              <a:path w="125095" h="257810">
                <a:moveTo>
                  <a:pt x="0" y="0"/>
                </a:moveTo>
                <a:lnTo>
                  <a:pt x="0" y="257555"/>
                </a:lnTo>
                <a:lnTo>
                  <a:pt x="124968" y="128777"/>
                </a:lnTo>
                <a:lnTo>
                  <a:pt x="0" y="0"/>
                </a:lnTo>
                <a:close/>
              </a:path>
            </a:pathLst>
          </a:custGeom>
          <a:solidFill>
            <a:srgbClr val="D9D9D9"/>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22" name="object 120">
            <a:extLst>
              <a:ext uri="{FF2B5EF4-FFF2-40B4-BE49-F238E27FC236}">
                <a16:creationId xmlns:a16="http://schemas.microsoft.com/office/drawing/2014/main" id="{0641E5EB-D3E8-8343-26C6-4B7AE7B988AE}"/>
              </a:ext>
            </a:extLst>
          </p:cNvPr>
          <p:cNvSpPr/>
          <p:nvPr/>
        </p:nvSpPr>
        <p:spPr>
          <a:xfrm>
            <a:off x="6808621" y="5513197"/>
            <a:ext cx="123825" cy="257810"/>
          </a:xfrm>
          <a:custGeom>
            <a:avLst/>
            <a:gdLst/>
            <a:ahLst/>
            <a:cxnLst/>
            <a:rect l="l" t="t" r="r" b="b"/>
            <a:pathLst>
              <a:path w="123825" h="257810">
                <a:moveTo>
                  <a:pt x="0" y="0"/>
                </a:moveTo>
                <a:lnTo>
                  <a:pt x="0" y="257555"/>
                </a:lnTo>
                <a:lnTo>
                  <a:pt x="123444" y="128777"/>
                </a:lnTo>
                <a:lnTo>
                  <a:pt x="0" y="0"/>
                </a:lnTo>
                <a:close/>
              </a:path>
            </a:pathLst>
          </a:custGeom>
          <a:solidFill>
            <a:srgbClr val="D9D9D9"/>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23" name="object 121">
            <a:extLst>
              <a:ext uri="{FF2B5EF4-FFF2-40B4-BE49-F238E27FC236}">
                <a16:creationId xmlns:a16="http://schemas.microsoft.com/office/drawing/2014/main" id="{32954C69-BDBA-7483-A2FB-1801A7906D81}"/>
              </a:ext>
            </a:extLst>
          </p:cNvPr>
          <p:cNvSpPr/>
          <p:nvPr/>
        </p:nvSpPr>
        <p:spPr>
          <a:xfrm>
            <a:off x="7979054" y="5529961"/>
            <a:ext cx="125095" cy="256540"/>
          </a:xfrm>
          <a:custGeom>
            <a:avLst/>
            <a:gdLst/>
            <a:ahLst/>
            <a:cxnLst/>
            <a:rect l="l" t="t" r="r" b="b"/>
            <a:pathLst>
              <a:path w="125095" h="256539">
                <a:moveTo>
                  <a:pt x="0" y="0"/>
                </a:moveTo>
                <a:lnTo>
                  <a:pt x="0" y="256031"/>
                </a:lnTo>
                <a:lnTo>
                  <a:pt x="124968" y="128015"/>
                </a:lnTo>
                <a:lnTo>
                  <a:pt x="0" y="0"/>
                </a:lnTo>
                <a:close/>
              </a:path>
            </a:pathLst>
          </a:custGeom>
          <a:solidFill>
            <a:srgbClr val="D9D9D9"/>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24" name="object 122">
            <a:extLst>
              <a:ext uri="{FF2B5EF4-FFF2-40B4-BE49-F238E27FC236}">
                <a16:creationId xmlns:a16="http://schemas.microsoft.com/office/drawing/2014/main" id="{9CF9E3C1-999A-DCD6-2C8D-C9A0921C84CC}"/>
              </a:ext>
            </a:extLst>
          </p:cNvPr>
          <p:cNvSpPr/>
          <p:nvPr/>
        </p:nvSpPr>
        <p:spPr>
          <a:xfrm>
            <a:off x="9213494" y="5496434"/>
            <a:ext cx="125095" cy="257810"/>
          </a:xfrm>
          <a:custGeom>
            <a:avLst/>
            <a:gdLst/>
            <a:ahLst/>
            <a:cxnLst/>
            <a:rect l="l" t="t" r="r" b="b"/>
            <a:pathLst>
              <a:path w="125095" h="257810">
                <a:moveTo>
                  <a:pt x="0" y="0"/>
                </a:moveTo>
                <a:lnTo>
                  <a:pt x="0" y="257555"/>
                </a:lnTo>
                <a:lnTo>
                  <a:pt x="124967" y="128777"/>
                </a:lnTo>
                <a:lnTo>
                  <a:pt x="0" y="0"/>
                </a:lnTo>
                <a:close/>
              </a:path>
            </a:pathLst>
          </a:custGeom>
          <a:solidFill>
            <a:srgbClr val="D9D9D9"/>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25" name="object 123">
            <a:extLst>
              <a:ext uri="{FF2B5EF4-FFF2-40B4-BE49-F238E27FC236}">
                <a16:creationId xmlns:a16="http://schemas.microsoft.com/office/drawing/2014/main" id="{815DE307-D261-0352-64ED-C2AD81B1882E}"/>
              </a:ext>
            </a:extLst>
          </p:cNvPr>
          <p:cNvSpPr/>
          <p:nvPr/>
        </p:nvSpPr>
        <p:spPr>
          <a:xfrm>
            <a:off x="10515600" y="5513197"/>
            <a:ext cx="125095" cy="257810"/>
          </a:xfrm>
          <a:custGeom>
            <a:avLst/>
            <a:gdLst/>
            <a:ahLst/>
            <a:cxnLst/>
            <a:rect l="l" t="t" r="r" b="b"/>
            <a:pathLst>
              <a:path w="125095" h="257810">
                <a:moveTo>
                  <a:pt x="0" y="0"/>
                </a:moveTo>
                <a:lnTo>
                  <a:pt x="0" y="257555"/>
                </a:lnTo>
                <a:lnTo>
                  <a:pt x="124968" y="128777"/>
                </a:lnTo>
                <a:lnTo>
                  <a:pt x="0" y="0"/>
                </a:lnTo>
                <a:close/>
              </a:path>
            </a:pathLst>
          </a:custGeom>
          <a:solidFill>
            <a:srgbClr val="D9D9D9"/>
          </a:solidFill>
        </p:spPr>
        <p:txBody>
          <a:bodyPr wrap="square" lIns="0" tIns="0" rIns="0" bIns="0" rtlCol="0"/>
          <a:lstStyle/>
          <a:p>
            <a:endParaRPr lang="en-US" sz="2000">
              <a:latin typeface="Arial" panose="020B0604020202020204" pitchFamily="34" charset="0"/>
              <a:cs typeface="Arial" panose="020B0604020202020204" pitchFamily="34" charset="0"/>
            </a:endParaRPr>
          </a:p>
        </p:txBody>
      </p:sp>
      <p:sp>
        <p:nvSpPr>
          <p:cNvPr id="126" name="object 27">
            <a:extLst>
              <a:ext uri="{FF2B5EF4-FFF2-40B4-BE49-F238E27FC236}">
                <a16:creationId xmlns:a16="http://schemas.microsoft.com/office/drawing/2014/main" id="{4019287A-1E81-E943-B392-360CD8105163}"/>
              </a:ext>
            </a:extLst>
          </p:cNvPr>
          <p:cNvSpPr txBox="1"/>
          <p:nvPr/>
        </p:nvSpPr>
        <p:spPr>
          <a:xfrm>
            <a:off x="1834590" y="2499650"/>
            <a:ext cx="1254429" cy="246221"/>
          </a:xfrm>
          <a:prstGeom prst="rect">
            <a:avLst/>
          </a:prstGeom>
        </p:spPr>
        <p:txBody>
          <a:bodyPr vert="horz" wrap="square" lIns="0" tIns="0" rIns="0" bIns="0" rtlCol="0">
            <a:spAutoFit/>
          </a:bodyPr>
          <a:lstStyle/>
          <a:p>
            <a:pPr marL="12700">
              <a:lnSpc>
                <a:spcPct val="100000"/>
              </a:lnSpc>
            </a:pPr>
            <a:r>
              <a:rPr lang="en-US" sz="1600" b="1" spc="-5" dirty="0">
                <a:solidFill>
                  <a:srgbClr val="054247"/>
                </a:solidFill>
                <a:latin typeface="Arial" panose="020B0604020202020204" pitchFamily="34" charset="0"/>
                <a:cs typeface="Arial" panose="020B0604020202020204" pitchFamily="34" charset="0"/>
              </a:rPr>
              <a:t>U</a:t>
            </a:r>
            <a:r>
              <a:rPr lang="en-US" sz="1600" b="1" dirty="0">
                <a:solidFill>
                  <a:srgbClr val="054247"/>
                </a:solidFill>
                <a:latin typeface="Arial" panose="020B0604020202020204" pitchFamily="34" charset="0"/>
                <a:cs typeface="Arial" panose="020B0604020202020204" pitchFamily="34" charset="0"/>
              </a:rPr>
              <a:t>nde</a:t>
            </a:r>
            <a:r>
              <a:rPr lang="en-US" sz="1600" b="1" spc="-10" dirty="0">
                <a:solidFill>
                  <a:srgbClr val="054247"/>
                </a:solidFill>
                <a:latin typeface="Arial" panose="020B0604020202020204" pitchFamily="34" charset="0"/>
                <a:cs typeface="Arial" panose="020B0604020202020204" pitchFamily="34" charset="0"/>
              </a:rPr>
              <a:t>rstan</a:t>
            </a:r>
            <a:r>
              <a:rPr lang="en-US" sz="1600" b="1" dirty="0">
                <a:solidFill>
                  <a:srgbClr val="054247"/>
                </a:solidFill>
                <a:latin typeface="Arial" panose="020B0604020202020204" pitchFamily="34" charset="0"/>
                <a:cs typeface="Arial" panose="020B0604020202020204" pitchFamily="34" charset="0"/>
              </a:rPr>
              <a:t>d</a:t>
            </a:r>
            <a:endParaRPr lang="en-US" sz="1600" dirty="0">
              <a:latin typeface="Arial" panose="020B0604020202020204" pitchFamily="34" charset="0"/>
              <a:cs typeface="Arial" panose="020B0604020202020204" pitchFamily="34" charset="0"/>
            </a:endParaRPr>
          </a:p>
        </p:txBody>
      </p:sp>
      <p:sp>
        <p:nvSpPr>
          <p:cNvPr id="127" name="object 42">
            <a:extLst>
              <a:ext uri="{FF2B5EF4-FFF2-40B4-BE49-F238E27FC236}">
                <a16:creationId xmlns:a16="http://schemas.microsoft.com/office/drawing/2014/main" id="{5839519C-8B49-4ADD-0C4E-C6835DD90A49}"/>
              </a:ext>
            </a:extLst>
          </p:cNvPr>
          <p:cNvSpPr txBox="1"/>
          <p:nvPr/>
        </p:nvSpPr>
        <p:spPr>
          <a:xfrm>
            <a:off x="4666218" y="2818785"/>
            <a:ext cx="628015" cy="246221"/>
          </a:xfrm>
          <a:prstGeom prst="rect">
            <a:avLst/>
          </a:prstGeom>
        </p:spPr>
        <p:txBody>
          <a:bodyPr vert="horz" wrap="square" lIns="0" tIns="0" rIns="0" bIns="0" rtlCol="0">
            <a:spAutoFit/>
          </a:bodyPr>
          <a:lstStyle/>
          <a:p>
            <a:pPr marL="12700" marR="5080" indent="81915">
              <a:lnSpc>
                <a:spcPct val="100000"/>
              </a:lnSpc>
            </a:pPr>
            <a:r>
              <a:rPr lang="en-US" sz="800" b="1" spc="-10" dirty="0">
                <a:solidFill>
                  <a:srgbClr val="FFFFFF"/>
                </a:solidFill>
                <a:latin typeface="Arial" panose="020B0604020202020204" pitchFamily="34" charset="0"/>
                <a:cs typeface="Arial" panose="020B0604020202020204" pitchFamily="34" charset="0"/>
              </a:rPr>
              <a:t>S</a:t>
            </a:r>
            <a:r>
              <a:rPr lang="en-US" sz="800" b="1" spc="-5" dirty="0">
                <a:solidFill>
                  <a:srgbClr val="FFFFFF"/>
                </a:solidFill>
                <a:latin typeface="Arial" panose="020B0604020202020204" pitchFamily="34" charset="0"/>
                <a:cs typeface="Arial" panose="020B0604020202020204" pitchFamily="34" charset="0"/>
              </a:rPr>
              <a:t>t</a:t>
            </a:r>
            <a:r>
              <a:rPr lang="en-US" sz="800" b="1" dirty="0">
                <a:solidFill>
                  <a:srgbClr val="FFFFFF"/>
                </a:solidFill>
                <a:latin typeface="Arial" panose="020B0604020202020204" pitchFamily="34" charset="0"/>
                <a:cs typeface="Arial" panose="020B0604020202020204" pitchFamily="34" charset="0"/>
              </a:rPr>
              <a:t>r</a:t>
            </a:r>
            <a:r>
              <a:rPr lang="en-US" sz="800" b="1" spc="-5" dirty="0">
                <a:solidFill>
                  <a:srgbClr val="FFFFFF"/>
                </a:solidFill>
                <a:latin typeface="Arial" panose="020B0604020202020204" pitchFamily="34" charset="0"/>
                <a:cs typeface="Arial" panose="020B0604020202020204" pitchFamily="34" charset="0"/>
              </a:rPr>
              <a:t>ate</a:t>
            </a:r>
            <a:r>
              <a:rPr lang="en-US" sz="800" b="1" spc="-10" dirty="0">
                <a:solidFill>
                  <a:srgbClr val="FFFFFF"/>
                </a:solidFill>
                <a:latin typeface="Arial" panose="020B0604020202020204" pitchFamily="34" charset="0"/>
                <a:cs typeface="Arial" panose="020B0604020202020204" pitchFamily="34" charset="0"/>
              </a:rPr>
              <a:t>g</a:t>
            </a:r>
            <a:r>
              <a:rPr lang="en-US" sz="800" b="1" spc="-5" dirty="0">
                <a:solidFill>
                  <a:srgbClr val="FFFFFF"/>
                </a:solidFill>
                <a:latin typeface="Arial" panose="020B0604020202020204" pitchFamily="34" charset="0"/>
                <a:cs typeface="Arial" panose="020B0604020202020204" pitchFamily="34" charset="0"/>
              </a:rPr>
              <a:t>y Frame</a:t>
            </a:r>
            <a:r>
              <a:rPr lang="en-US" sz="800" b="1" spc="-15" dirty="0">
                <a:solidFill>
                  <a:srgbClr val="FFFFFF"/>
                </a:solidFill>
                <a:latin typeface="Arial" panose="020B0604020202020204" pitchFamily="34" charset="0"/>
                <a:cs typeface="Arial" panose="020B0604020202020204" pitchFamily="34" charset="0"/>
              </a:rPr>
              <a:t>w</a:t>
            </a:r>
            <a:r>
              <a:rPr lang="en-US" sz="800" b="1" spc="-5" dirty="0">
                <a:solidFill>
                  <a:srgbClr val="FFFFFF"/>
                </a:solidFill>
                <a:latin typeface="Arial" panose="020B0604020202020204" pitchFamily="34" charset="0"/>
                <a:cs typeface="Arial" panose="020B0604020202020204" pitchFamily="34" charset="0"/>
              </a:rPr>
              <a:t>ork</a:t>
            </a:r>
            <a:endParaRPr lang="en-US" sz="800" dirty="0">
              <a:latin typeface="Arial" panose="020B0604020202020204" pitchFamily="34" charset="0"/>
              <a:cs typeface="Arial" panose="020B0604020202020204" pitchFamily="34" charset="0"/>
            </a:endParaRPr>
          </a:p>
        </p:txBody>
      </p:sp>
      <p:sp>
        <p:nvSpPr>
          <p:cNvPr id="128" name="object 46">
            <a:extLst>
              <a:ext uri="{FF2B5EF4-FFF2-40B4-BE49-F238E27FC236}">
                <a16:creationId xmlns:a16="http://schemas.microsoft.com/office/drawing/2014/main" id="{3E84174E-0690-A910-362E-8017C885ADFB}"/>
              </a:ext>
            </a:extLst>
          </p:cNvPr>
          <p:cNvSpPr txBox="1"/>
          <p:nvPr/>
        </p:nvSpPr>
        <p:spPr>
          <a:xfrm>
            <a:off x="6883543" y="2828724"/>
            <a:ext cx="645795" cy="246221"/>
          </a:xfrm>
          <a:prstGeom prst="rect">
            <a:avLst/>
          </a:prstGeom>
        </p:spPr>
        <p:txBody>
          <a:bodyPr vert="horz" wrap="square" lIns="0" tIns="0" rIns="0" bIns="0" rtlCol="0">
            <a:spAutoFit/>
          </a:bodyPr>
          <a:lstStyle/>
          <a:p>
            <a:pPr marL="94615" marR="5080" indent="-82550">
              <a:lnSpc>
                <a:spcPct val="100000"/>
              </a:lnSpc>
            </a:pPr>
            <a:r>
              <a:rPr lang="en-US" sz="800" b="1" spc="-10">
                <a:solidFill>
                  <a:srgbClr val="FFFFFF"/>
                </a:solidFill>
                <a:latin typeface="Arial" panose="020B0604020202020204" pitchFamily="34" charset="0"/>
                <a:cs typeface="Arial" panose="020B0604020202020204" pitchFamily="34" charset="0"/>
              </a:rPr>
              <a:t>Roadmap</a:t>
            </a:r>
            <a:r>
              <a:rPr lang="en-US" sz="800" b="1" spc="-20">
                <a:solidFill>
                  <a:srgbClr val="FFFFFF"/>
                </a:solidFill>
                <a:latin typeface="Arial" panose="020B0604020202020204" pitchFamily="34" charset="0"/>
                <a:cs typeface="Arial" panose="020B0604020202020204" pitchFamily="34" charset="0"/>
              </a:rPr>
              <a:t> </a:t>
            </a:r>
            <a:r>
              <a:rPr lang="en-US" sz="800" b="1" spc="-10">
                <a:solidFill>
                  <a:srgbClr val="FFFFFF"/>
                </a:solidFill>
                <a:latin typeface="Arial" panose="020B0604020202020204" pitchFamily="34" charset="0"/>
                <a:cs typeface="Arial" panose="020B0604020202020204" pitchFamily="34" charset="0"/>
              </a:rPr>
              <a:t>&amp;</a:t>
            </a:r>
            <a:r>
              <a:rPr lang="en-US" sz="800" b="1" spc="-5">
                <a:solidFill>
                  <a:srgbClr val="FFFFFF"/>
                </a:solidFill>
                <a:latin typeface="Arial" panose="020B0604020202020204" pitchFamily="34" charset="0"/>
                <a:cs typeface="Arial" panose="020B0604020202020204" pitchFamily="34" charset="0"/>
              </a:rPr>
              <a:t> </a:t>
            </a:r>
            <a:r>
              <a:rPr lang="en-US" sz="800" b="1" spc="-15">
                <a:solidFill>
                  <a:srgbClr val="FFFFFF"/>
                </a:solidFill>
                <a:latin typeface="Arial" panose="020B0604020202020204" pitchFamily="34" charset="0"/>
                <a:cs typeface="Arial" panose="020B0604020202020204" pitchFamily="34" charset="0"/>
              </a:rPr>
              <a:t>Pl</a:t>
            </a:r>
            <a:r>
              <a:rPr lang="en-US" sz="800" b="1" spc="-10">
                <a:solidFill>
                  <a:srgbClr val="FFFFFF"/>
                </a:solidFill>
                <a:latin typeface="Arial" panose="020B0604020202020204" pitchFamily="34" charset="0"/>
                <a:cs typeface="Arial" panose="020B0604020202020204" pitchFamily="34" charset="0"/>
              </a:rPr>
              <a:t>anni</a:t>
            </a:r>
            <a:r>
              <a:rPr lang="en-US" sz="800" b="1" spc="-5">
                <a:solidFill>
                  <a:srgbClr val="FFFFFF"/>
                </a:solidFill>
                <a:latin typeface="Arial" panose="020B0604020202020204" pitchFamily="34" charset="0"/>
                <a:cs typeface="Arial" panose="020B0604020202020204" pitchFamily="34" charset="0"/>
              </a:rPr>
              <a:t>ng</a:t>
            </a:r>
            <a:endParaRPr lang="en-US"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777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F8D082E4-69A2-5E47-9EFA-D1B55BB80C9C}"/>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3" name="Text Placeholder 27">
            <a:extLst>
              <a:ext uri="{FF2B5EF4-FFF2-40B4-BE49-F238E27FC236}">
                <a16:creationId xmlns:a16="http://schemas.microsoft.com/office/drawing/2014/main" id="{D13B259A-12E6-E54F-935D-514C03975A47}"/>
              </a:ext>
            </a:extLst>
          </p:cNvPr>
          <p:cNvSpPr txBox="1">
            <a:spLocks/>
          </p:cNvSpPr>
          <p:nvPr/>
        </p:nvSpPr>
        <p:spPr>
          <a:xfrm>
            <a:off x="467668" y="1015519"/>
            <a:ext cx="11077447" cy="698941"/>
          </a:xfrm>
          <a:prstGeom prst="rect">
            <a:avLst/>
          </a:prstGeom>
        </p:spPr>
        <p:txBody>
          <a:bodyPr vert="horz"/>
          <a:lstStyle>
            <a:lvl1pPr marL="0" indent="0" algn="l" defTabSz="914400" rtl="0" eaLnBrk="1" latinLnBrk="0" hangingPunct="1">
              <a:lnSpc>
                <a:spcPct val="90000"/>
              </a:lnSpc>
              <a:spcBef>
                <a:spcPts val="600"/>
              </a:spcBef>
              <a:buFontTx/>
              <a:buNone/>
              <a:defRPr sz="2200" kern="1200">
                <a:solidFill>
                  <a:srgbClr val="626F7A"/>
                </a:solidFill>
                <a:latin typeface="+mn-lt"/>
                <a:ea typeface="+mn-ea"/>
                <a:cs typeface="+mn-cs"/>
              </a:defRPr>
            </a:lvl1pPr>
            <a:lvl2pPr marL="0" indent="0" algn="l" defTabSz="914400" rtl="0" eaLnBrk="1" latinLnBrk="0" hangingPunct="1">
              <a:lnSpc>
                <a:spcPct val="90000"/>
              </a:lnSpc>
              <a:spcBef>
                <a:spcPts val="600"/>
              </a:spcBef>
              <a:buFontTx/>
              <a:buNone/>
              <a:defRPr sz="1600" kern="1200">
                <a:solidFill>
                  <a:srgbClr val="626F7A"/>
                </a:solidFill>
                <a:latin typeface="+mn-lt"/>
                <a:ea typeface="+mn-ea"/>
                <a:cs typeface="+mn-cs"/>
              </a:defRPr>
            </a:lvl2pPr>
            <a:lvl3pPr marL="365760" indent="-201168" algn="l" defTabSz="914400" rtl="0" eaLnBrk="1" latinLnBrk="0" hangingPunct="1">
              <a:lnSpc>
                <a:spcPct val="90000"/>
              </a:lnSpc>
              <a:spcBef>
                <a:spcPts val="600"/>
              </a:spcBef>
              <a:buFont typeface="Arial" panose="020B0604020202020204" pitchFamily="34" charset="0"/>
              <a:buChar char="•"/>
              <a:defRPr sz="1400" kern="1200">
                <a:solidFill>
                  <a:srgbClr val="626F7A"/>
                </a:solidFill>
                <a:latin typeface="+mn-lt"/>
                <a:ea typeface="+mn-ea"/>
                <a:cs typeface="+mn-cs"/>
              </a:defRPr>
            </a:lvl3pPr>
            <a:lvl4pPr marL="91440" indent="-289505"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4pPr>
            <a:lvl5pPr marL="548640" indent="-201168"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400" dirty="0">
                <a:latin typeface="Arial" panose="020B0604020202020204" pitchFamily="34" charset="0"/>
                <a:cs typeface="Arial" panose="020B0604020202020204" pitchFamily="34" charset="0"/>
              </a:rPr>
              <a:t>The ESG journey can be applied at a company-wide level or for specific material topics that need to be addressed, such as benchmarking, </a:t>
            </a:r>
            <a:r>
              <a:rPr lang="en-US" sz="1400" dirty="0" err="1">
                <a:latin typeface="Arial" panose="020B0604020202020204" pitchFamily="34" charset="0"/>
                <a:cs typeface="Arial" panose="020B0604020202020204" pitchFamily="34" charset="0"/>
              </a:rPr>
              <a:t>footprinting</a:t>
            </a:r>
            <a:r>
              <a:rPr lang="en-US" sz="1400" dirty="0">
                <a:latin typeface="Arial" panose="020B0604020202020204" pitchFamily="34" charset="0"/>
                <a:cs typeface="Arial" panose="020B0604020202020204" pitchFamily="34" charset="0"/>
              </a:rPr>
              <a:t>, or strategy, KPIs, and goals development</a:t>
            </a:r>
          </a:p>
        </p:txBody>
      </p:sp>
      <p:sp>
        <p:nvSpPr>
          <p:cNvPr id="6" name="Text Placeholder 25">
            <a:extLst>
              <a:ext uri="{FF2B5EF4-FFF2-40B4-BE49-F238E27FC236}">
                <a16:creationId xmlns:a16="http://schemas.microsoft.com/office/drawing/2014/main" id="{0BDD0C0B-8FAD-844E-97FB-CA74C902FD53}"/>
              </a:ext>
            </a:extLst>
          </p:cNvPr>
          <p:cNvSpPr txBox="1">
            <a:spLocks/>
          </p:cNvSpPr>
          <p:nvPr/>
        </p:nvSpPr>
        <p:spPr>
          <a:xfrm>
            <a:off x="467668" y="244399"/>
            <a:ext cx="9641278" cy="981809"/>
          </a:xfrm>
          <a:prstGeom prst="rect">
            <a:avLst/>
          </a:prstGeom>
        </p:spPr>
        <p:txBody>
          <a:bodyPr vert="horz" anchor="ctr"/>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ESG Journey: </a:t>
            </a:r>
            <a:r>
              <a:rPr lang="en-US" sz="2000" dirty="0">
                <a:latin typeface="Arial" panose="020B0604020202020204" pitchFamily="34" charset="0"/>
                <a:cs typeface="Arial" panose="020B0604020202020204" pitchFamily="34" charset="0"/>
              </a:rPr>
              <a:t>End-to-end Approach</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32921" y="6468347"/>
            <a:ext cx="1613857" cy="369332"/>
          </a:xfrm>
          <a:prstGeom prst="rect">
            <a:avLst/>
          </a:prstGeom>
          <a:noFill/>
        </p:spPr>
        <p:txBody>
          <a:bodyPr wrap="square" rtlCol="0">
            <a:spAutoFit/>
          </a:bodyPr>
          <a:lstStyle/>
          <a:p>
            <a:r>
              <a:rPr lang="en-US" b="1" i="1" dirty="0">
                <a:solidFill>
                  <a:srgbClr val="00B0F0"/>
                </a:solidFill>
                <a:latin typeface="Arial" panose="020B0604020202020204" pitchFamily="34" charset="0"/>
                <a:cs typeface="Arial" panose="020B0604020202020204" pitchFamily="34" charset="0"/>
              </a:rPr>
              <a:t>GRC 2024</a:t>
            </a:r>
          </a:p>
        </p:txBody>
      </p:sp>
      <p:sp>
        <p:nvSpPr>
          <p:cNvPr id="8" name="Freeform 4">
            <a:extLst>
              <a:ext uri="{FF2B5EF4-FFF2-40B4-BE49-F238E27FC236}">
                <a16:creationId xmlns:a16="http://schemas.microsoft.com/office/drawing/2014/main" id="{B3C17147-6D7A-9C20-D6C0-90045432540F}"/>
              </a:ext>
            </a:extLst>
          </p:cNvPr>
          <p:cNvSpPr/>
          <p:nvPr/>
        </p:nvSpPr>
        <p:spPr>
          <a:xfrm>
            <a:off x="538881" y="2688079"/>
            <a:ext cx="10944688" cy="1300168"/>
          </a:xfrm>
          <a:custGeom>
            <a:avLst/>
            <a:gdLst>
              <a:gd name="connsiteX0" fmla="*/ 0 w 8617527"/>
              <a:gd name="connsiteY0" fmla="*/ 651164 h 1191491"/>
              <a:gd name="connsiteX1" fmla="*/ 2673927 w 8617527"/>
              <a:gd name="connsiteY1" fmla="*/ 0 h 1191491"/>
              <a:gd name="connsiteX2" fmla="*/ 6483927 w 8617527"/>
              <a:gd name="connsiteY2" fmla="*/ 1191491 h 1191491"/>
              <a:gd name="connsiteX3" fmla="*/ 8617527 w 8617527"/>
              <a:gd name="connsiteY3" fmla="*/ 498764 h 1191491"/>
              <a:gd name="connsiteX0" fmla="*/ 0 w 8617527"/>
              <a:gd name="connsiteY0" fmla="*/ 661463 h 1201790"/>
              <a:gd name="connsiteX1" fmla="*/ 2673927 w 8617527"/>
              <a:gd name="connsiteY1" fmla="*/ 10299 h 1201790"/>
              <a:gd name="connsiteX2" fmla="*/ 6483927 w 8617527"/>
              <a:gd name="connsiteY2" fmla="*/ 1201790 h 1201790"/>
              <a:gd name="connsiteX3" fmla="*/ 8617527 w 8617527"/>
              <a:gd name="connsiteY3" fmla="*/ 509063 h 1201790"/>
              <a:gd name="connsiteX0" fmla="*/ 0 w 8617527"/>
              <a:gd name="connsiteY0" fmla="*/ 651245 h 1191572"/>
              <a:gd name="connsiteX1" fmla="*/ 2673927 w 8617527"/>
              <a:gd name="connsiteY1" fmla="*/ 81 h 1191572"/>
              <a:gd name="connsiteX2" fmla="*/ 6483927 w 8617527"/>
              <a:gd name="connsiteY2" fmla="*/ 1191572 h 1191572"/>
              <a:gd name="connsiteX3" fmla="*/ 8617527 w 8617527"/>
              <a:gd name="connsiteY3" fmla="*/ 498845 h 1191572"/>
              <a:gd name="connsiteX0" fmla="*/ 0 w 8617527"/>
              <a:gd name="connsiteY0" fmla="*/ 651245 h 1217033"/>
              <a:gd name="connsiteX1" fmla="*/ 2673927 w 8617527"/>
              <a:gd name="connsiteY1" fmla="*/ 81 h 1217033"/>
              <a:gd name="connsiteX2" fmla="*/ 6483927 w 8617527"/>
              <a:gd name="connsiteY2" fmla="*/ 1191572 h 1217033"/>
              <a:gd name="connsiteX3" fmla="*/ 8617527 w 8617527"/>
              <a:gd name="connsiteY3" fmla="*/ 498845 h 1217033"/>
              <a:gd name="connsiteX0" fmla="*/ 0 w 8617527"/>
              <a:gd name="connsiteY0" fmla="*/ 651245 h 1191898"/>
              <a:gd name="connsiteX1" fmla="*/ 2673927 w 8617527"/>
              <a:gd name="connsiteY1" fmla="*/ 81 h 1191898"/>
              <a:gd name="connsiteX2" fmla="*/ 6483927 w 8617527"/>
              <a:gd name="connsiteY2" fmla="*/ 1191572 h 1191898"/>
              <a:gd name="connsiteX3" fmla="*/ 8617527 w 8617527"/>
              <a:gd name="connsiteY3" fmla="*/ 498845 h 1191898"/>
              <a:gd name="connsiteX0" fmla="*/ 0 w 8617527"/>
              <a:gd name="connsiteY0" fmla="*/ 651245 h 1191625"/>
              <a:gd name="connsiteX1" fmla="*/ 2673927 w 8617527"/>
              <a:gd name="connsiteY1" fmla="*/ 81 h 1191625"/>
              <a:gd name="connsiteX2" fmla="*/ 6483927 w 8617527"/>
              <a:gd name="connsiteY2" fmla="*/ 1191572 h 1191625"/>
              <a:gd name="connsiteX3" fmla="*/ 8617527 w 8617527"/>
              <a:gd name="connsiteY3" fmla="*/ 498845 h 1191625"/>
              <a:gd name="connsiteX0" fmla="*/ 0 w 8617527"/>
              <a:gd name="connsiteY0" fmla="*/ 651245 h 1196985"/>
              <a:gd name="connsiteX1" fmla="*/ 2673927 w 8617527"/>
              <a:gd name="connsiteY1" fmla="*/ 81 h 1196985"/>
              <a:gd name="connsiteX2" fmla="*/ 6483927 w 8617527"/>
              <a:gd name="connsiteY2" fmla="*/ 1191572 h 1196985"/>
              <a:gd name="connsiteX3" fmla="*/ 8617527 w 8617527"/>
              <a:gd name="connsiteY3" fmla="*/ 415718 h 1196985"/>
              <a:gd name="connsiteX0" fmla="*/ 0 w 8617527"/>
              <a:gd name="connsiteY0" fmla="*/ 662395 h 1235629"/>
              <a:gd name="connsiteX1" fmla="*/ 2673927 w 8617527"/>
              <a:gd name="connsiteY1" fmla="*/ 11231 h 1235629"/>
              <a:gd name="connsiteX2" fmla="*/ 6276108 w 8617527"/>
              <a:gd name="connsiteY2" fmla="*/ 1230431 h 1235629"/>
              <a:gd name="connsiteX3" fmla="*/ 8617527 w 8617527"/>
              <a:gd name="connsiteY3" fmla="*/ 426868 h 1235629"/>
              <a:gd name="connsiteX0" fmla="*/ 0 w 8617527"/>
              <a:gd name="connsiteY0" fmla="*/ 662395 h 1230431"/>
              <a:gd name="connsiteX1" fmla="*/ 2673927 w 8617527"/>
              <a:gd name="connsiteY1" fmla="*/ 11231 h 1230431"/>
              <a:gd name="connsiteX2" fmla="*/ 6276108 w 8617527"/>
              <a:gd name="connsiteY2" fmla="*/ 1230431 h 1230431"/>
              <a:gd name="connsiteX3" fmla="*/ 8617527 w 8617527"/>
              <a:gd name="connsiteY3" fmla="*/ 426868 h 1230431"/>
              <a:gd name="connsiteX0" fmla="*/ 0 w 8645236"/>
              <a:gd name="connsiteY0" fmla="*/ 662395 h 1238608"/>
              <a:gd name="connsiteX1" fmla="*/ 2673927 w 8645236"/>
              <a:gd name="connsiteY1" fmla="*/ 11231 h 1238608"/>
              <a:gd name="connsiteX2" fmla="*/ 6276108 w 8645236"/>
              <a:gd name="connsiteY2" fmla="*/ 1230431 h 1238608"/>
              <a:gd name="connsiteX3" fmla="*/ 8645236 w 8645236"/>
              <a:gd name="connsiteY3" fmla="*/ 509995 h 1238608"/>
              <a:gd name="connsiteX0" fmla="*/ 0 w 8645236"/>
              <a:gd name="connsiteY0" fmla="*/ 662395 h 1238608"/>
              <a:gd name="connsiteX1" fmla="*/ 2673927 w 8645236"/>
              <a:gd name="connsiteY1" fmla="*/ 11231 h 1238608"/>
              <a:gd name="connsiteX2" fmla="*/ 6276108 w 8645236"/>
              <a:gd name="connsiteY2" fmla="*/ 1230431 h 1238608"/>
              <a:gd name="connsiteX3" fmla="*/ 8645236 w 8645236"/>
              <a:gd name="connsiteY3" fmla="*/ 509995 h 1238608"/>
              <a:gd name="connsiteX0" fmla="*/ 0 w 8645282"/>
              <a:gd name="connsiteY0" fmla="*/ 662395 h 1236431"/>
              <a:gd name="connsiteX1" fmla="*/ 2673927 w 8645282"/>
              <a:gd name="connsiteY1" fmla="*/ 11231 h 1236431"/>
              <a:gd name="connsiteX2" fmla="*/ 6276108 w 8645282"/>
              <a:gd name="connsiteY2" fmla="*/ 1230431 h 1236431"/>
              <a:gd name="connsiteX3" fmla="*/ 8645236 w 8645282"/>
              <a:gd name="connsiteY3" fmla="*/ 509995 h 1236431"/>
              <a:gd name="connsiteX0" fmla="*/ 0 w 8631428"/>
              <a:gd name="connsiteY0" fmla="*/ 662395 h 1234327"/>
              <a:gd name="connsiteX1" fmla="*/ 2673927 w 8631428"/>
              <a:gd name="connsiteY1" fmla="*/ 11231 h 1234327"/>
              <a:gd name="connsiteX2" fmla="*/ 6276108 w 8631428"/>
              <a:gd name="connsiteY2" fmla="*/ 1230431 h 1234327"/>
              <a:gd name="connsiteX3" fmla="*/ 8631382 w 8631428"/>
              <a:gd name="connsiteY3" fmla="*/ 426868 h 1234327"/>
              <a:gd name="connsiteX0" fmla="*/ 0 w 8617574"/>
              <a:gd name="connsiteY0" fmla="*/ 1081098 h 1223539"/>
              <a:gd name="connsiteX1" fmla="*/ 2660073 w 8617574"/>
              <a:gd name="connsiteY1" fmla="*/ 443 h 1223539"/>
              <a:gd name="connsiteX2" fmla="*/ 6262254 w 8617574"/>
              <a:gd name="connsiteY2" fmla="*/ 1219643 h 1223539"/>
              <a:gd name="connsiteX3" fmla="*/ 8617528 w 8617574"/>
              <a:gd name="connsiteY3" fmla="*/ 416080 h 1223539"/>
              <a:gd name="connsiteX0" fmla="*/ 0 w 8617574"/>
              <a:gd name="connsiteY0" fmla="*/ 1039556 h 1181296"/>
              <a:gd name="connsiteX1" fmla="*/ 2660073 w 8617574"/>
              <a:gd name="connsiteY1" fmla="*/ 465 h 1181296"/>
              <a:gd name="connsiteX2" fmla="*/ 6262254 w 8617574"/>
              <a:gd name="connsiteY2" fmla="*/ 1178101 h 1181296"/>
              <a:gd name="connsiteX3" fmla="*/ 8617528 w 8617574"/>
              <a:gd name="connsiteY3" fmla="*/ 374538 h 1181296"/>
              <a:gd name="connsiteX0" fmla="*/ 0 w 8617574"/>
              <a:gd name="connsiteY0" fmla="*/ 1039761 h 1181501"/>
              <a:gd name="connsiteX1" fmla="*/ 2660073 w 8617574"/>
              <a:gd name="connsiteY1" fmla="*/ 670 h 1181501"/>
              <a:gd name="connsiteX2" fmla="*/ 6262254 w 8617574"/>
              <a:gd name="connsiteY2" fmla="*/ 1178306 h 1181501"/>
              <a:gd name="connsiteX3" fmla="*/ 8617528 w 8617574"/>
              <a:gd name="connsiteY3" fmla="*/ 374743 h 1181501"/>
              <a:gd name="connsiteX0" fmla="*/ 0 w 8617574"/>
              <a:gd name="connsiteY0" fmla="*/ 1039761 h 1181501"/>
              <a:gd name="connsiteX1" fmla="*/ 2660073 w 8617574"/>
              <a:gd name="connsiteY1" fmla="*/ 670 h 1181501"/>
              <a:gd name="connsiteX2" fmla="*/ 6262254 w 8617574"/>
              <a:gd name="connsiteY2" fmla="*/ 1178306 h 1181501"/>
              <a:gd name="connsiteX3" fmla="*/ 8617528 w 8617574"/>
              <a:gd name="connsiteY3" fmla="*/ 374743 h 1181501"/>
              <a:gd name="connsiteX0" fmla="*/ 0 w 8603720"/>
              <a:gd name="connsiteY0" fmla="*/ 1039774 h 1185059"/>
              <a:gd name="connsiteX1" fmla="*/ 2660073 w 8603720"/>
              <a:gd name="connsiteY1" fmla="*/ 683 h 1185059"/>
              <a:gd name="connsiteX2" fmla="*/ 6262254 w 8603720"/>
              <a:gd name="connsiteY2" fmla="*/ 1178319 h 1185059"/>
              <a:gd name="connsiteX3" fmla="*/ 8603674 w 8603720"/>
              <a:gd name="connsiteY3" fmla="*/ 513302 h 1185059"/>
              <a:gd name="connsiteX0" fmla="*/ 0 w 8646540"/>
              <a:gd name="connsiteY0" fmla="*/ 1039774 h 1183120"/>
              <a:gd name="connsiteX1" fmla="*/ 2660073 w 8646540"/>
              <a:gd name="connsiteY1" fmla="*/ 683 h 1183120"/>
              <a:gd name="connsiteX2" fmla="*/ 6262254 w 8646540"/>
              <a:gd name="connsiteY2" fmla="*/ 1178319 h 1183120"/>
              <a:gd name="connsiteX3" fmla="*/ 8646495 w 8646540"/>
              <a:gd name="connsiteY3" fmla="*/ 185311 h 1183120"/>
              <a:gd name="connsiteX0" fmla="*/ 0 w 8646549"/>
              <a:gd name="connsiteY0" fmla="*/ 1039497 h 1182843"/>
              <a:gd name="connsiteX1" fmla="*/ 2660073 w 8646549"/>
              <a:gd name="connsiteY1" fmla="*/ 406 h 1182843"/>
              <a:gd name="connsiteX2" fmla="*/ 6497771 w 8646549"/>
              <a:gd name="connsiteY2" fmla="*/ 1178042 h 1182843"/>
              <a:gd name="connsiteX3" fmla="*/ 8646495 w 8646549"/>
              <a:gd name="connsiteY3" fmla="*/ 185034 h 1182843"/>
              <a:gd name="connsiteX0" fmla="*/ 0 w 8646550"/>
              <a:gd name="connsiteY0" fmla="*/ 1039497 h 1178042"/>
              <a:gd name="connsiteX1" fmla="*/ 2660073 w 8646550"/>
              <a:gd name="connsiteY1" fmla="*/ 406 h 1178042"/>
              <a:gd name="connsiteX2" fmla="*/ 6497771 w 8646550"/>
              <a:gd name="connsiteY2" fmla="*/ 1178042 h 1178042"/>
              <a:gd name="connsiteX3" fmla="*/ 8646495 w 8646550"/>
              <a:gd name="connsiteY3" fmla="*/ 185034 h 1178042"/>
              <a:gd name="connsiteX0" fmla="*/ 0 w 8646550"/>
              <a:gd name="connsiteY0" fmla="*/ 1039497 h 1178052"/>
              <a:gd name="connsiteX1" fmla="*/ 2660073 w 8646550"/>
              <a:gd name="connsiteY1" fmla="*/ 406 h 1178052"/>
              <a:gd name="connsiteX2" fmla="*/ 6497771 w 8646550"/>
              <a:gd name="connsiteY2" fmla="*/ 1178042 h 1178052"/>
              <a:gd name="connsiteX3" fmla="*/ 8646495 w 8646550"/>
              <a:gd name="connsiteY3" fmla="*/ 185034 h 1178052"/>
              <a:gd name="connsiteX0" fmla="*/ 0 w 8646549"/>
              <a:gd name="connsiteY0" fmla="*/ 1039093 h 1048441"/>
              <a:gd name="connsiteX1" fmla="*/ 2660073 w 8646549"/>
              <a:gd name="connsiteY1" fmla="*/ 2 h 1048441"/>
              <a:gd name="connsiteX2" fmla="*/ 6465655 w 8646549"/>
              <a:gd name="connsiteY2" fmla="*/ 1048430 h 1048441"/>
              <a:gd name="connsiteX3" fmla="*/ 8646495 w 8646549"/>
              <a:gd name="connsiteY3" fmla="*/ 184630 h 1048441"/>
            </a:gdLst>
            <a:ahLst/>
            <a:cxnLst>
              <a:cxn ang="0">
                <a:pos x="connsiteX0" y="connsiteY0"/>
              </a:cxn>
              <a:cxn ang="0">
                <a:pos x="connsiteX1" y="connsiteY1"/>
              </a:cxn>
              <a:cxn ang="0">
                <a:pos x="connsiteX2" y="connsiteY2"/>
              </a:cxn>
              <a:cxn ang="0">
                <a:pos x="connsiteX3" y="connsiteY3"/>
              </a:cxn>
            </a:cxnLst>
            <a:rect l="l" t="t" r="r" b="b"/>
            <a:pathLst>
              <a:path w="8646549" h="1048441">
                <a:moveTo>
                  <a:pt x="0" y="1039093"/>
                </a:moveTo>
                <a:cubicBezTo>
                  <a:pt x="18473" y="946729"/>
                  <a:pt x="1582464" y="-1554"/>
                  <a:pt x="2660073" y="2"/>
                </a:cubicBezTo>
                <a:cubicBezTo>
                  <a:pt x="3737682" y="1558"/>
                  <a:pt x="5442940" y="1052446"/>
                  <a:pt x="6465655" y="1048430"/>
                </a:cubicBezTo>
                <a:cubicBezTo>
                  <a:pt x="7488370" y="1044414"/>
                  <a:pt x="8655731" y="180011"/>
                  <a:pt x="8646495" y="184630"/>
                </a:cubicBezTo>
              </a:path>
            </a:pathLst>
          </a:custGeom>
          <a:noFill/>
          <a:ln w="9525" cap="flat">
            <a:solidFill>
              <a:schemeClr val="tx1"/>
            </a:solidFill>
            <a:prstDash val="sysDash"/>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9" name="Arrow: Chevron 8">
            <a:extLst>
              <a:ext uri="{FF2B5EF4-FFF2-40B4-BE49-F238E27FC236}">
                <a16:creationId xmlns:a16="http://schemas.microsoft.com/office/drawing/2014/main" id="{3B749C74-3F4D-2639-576B-14387C21E1FA}"/>
              </a:ext>
            </a:extLst>
          </p:cNvPr>
          <p:cNvSpPr/>
          <p:nvPr/>
        </p:nvSpPr>
        <p:spPr bwMode="gray">
          <a:xfrm>
            <a:off x="486973" y="1632277"/>
            <a:ext cx="3807156" cy="376510"/>
          </a:xfrm>
          <a:prstGeom prst="chevron">
            <a:avLst/>
          </a:prstGeom>
          <a:solidFill>
            <a:srgbClr val="43B02A"/>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ALIGN PROFITS &amp; ESG</a:t>
            </a:r>
          </a:p>
        </p:txBody>
      </p:sp>
      <p:sp>
        <p:nvSpPr>
          <p:cNvPr id="10" name="Arrow: Chevron 9">
            <a:extLst>
              <a:ext uri="{FF2B5EF4-FFF2-40B4-BE49-F238E27FC236}">
                <a16:creationId xmlns:a16="http://schemas.microsoft.com/office/drawing/2014/main" id="{46988477-736E-91AA-1DD7-099259B30D3E}"/>
              </a:ext>
            </a:extLst>
          </p:cNvPr>
          <p:cNvSpPr/>
          <p:nvPr/>
        </p:nvSpPr>
        <p:spPr bwMode="gray">
          <a:xfrm>
            <a:off x="4179560" y="1632277"/>
            <a:ext cx="3807156" cy="376510"/>
          </a:xfrm>
          <a:prstGeom prst="chevron">
            <a:avLst/>
          </a:prstGeom>
          <a:solidFill>
            <a:srgbClr val="43B02A"/>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TRANSFORM OPERATIONS</a:t>
            </a:r>
          </a:p>
        </p:txBody>
      </p:sp>
      <p:sp>
        <p:nvSpPr>
          <p:cNvPr id="11" name="Arrow: Chevron 10">
            <a:extLst>
              <a:ext uri="{FF2B5EF4-FFF2-40B4-BE49-F238E27FC236}">
                <a16:creationId xmlns:a16="http://schemas.microsoft.com/office/drawing/2014/main" id="{D64038A4-DDB7-1F6A-8C93-C277FAF10FCC}"/>
              </a:ext>
            </a:extLst>
          </p:cNvPr>
          <p:cNvSpPr/>
          <p:nvPr/>
        </p:nvSpPr>
        <p:spPr bwMode="gray">
          <a:xfrm>
            <a:off x="7872146" y="1632277"/>
            <a:ext cx="3807156" cy="376510"/>
          </a:xfrm>
          <a:prstGeom prst="chevron">
            <a:avLst/>
          </a:prstGeom>
          <a:solidFill>
            <a:srgbClr val="43B02A"/>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REPORT ON PROGRESS &amp; IMPROVE</a:t>
            </a:r>
          </a:p>
        </p:txBody>
      </p:sp>
      <p:sp>
        <p:nvSpPr>
          <p:cNvPr id="12" name="TextBox 11">
            <a:extLst>
              <a:ext uri="{FF2B5EF4-FFF2-40B4-BE49-F238E27FC236}">
                <a16:creationId xmlns:a16="http://schemas.microsoft.com/office/drawing/2014/main" id="{CBB0BEDD-ECBA-D34A-7503-BBCEA0522576}"/>
              </a:ext>
            </a:extLst>
          </p:cNvPr>
          <p:cNvSpPr txBox="1"/>
          <p:nvPr/>
        </p:nvSpPr>
        <p:spPr>
          <a:xfrm>
            <a:off x="2460990" y="3354200"/>
            <a:ext cx="1652199" cy="2360800"/>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200" b="1" i="0" u="none" strike="noStrike" kern="1200" cap="none" spc="0" normalizeH="0" baseline="0" noProof="0" dirty="0">
                <a:ln>
                  <a:noFill/>
                </a:ln>
                <a:solidFill>
                  <a:srgbClr val="45B62B"/>
                </a:solidFill>
                <a:effectLst/>
                <a:uLnTx/>
                <a:uFillTx/>
                <a:latin typeface="Arial" panose="020B0604020202020204" pitchFamily="34" charset="0"/>
                <a:cs typeface="Arial" panose="020B0604020202020204" pitchFamily="34" charset="0"/>
              </a:rPr>
              <a:t>Establish ESG as a part of corporate strategy and governance</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dirty="0">
                <a:latin typeface="Arial" panose="020B0604020202020204" pitchFamily="34" charset="0"/>
                <a:cs typeface="Arial" panose="020B0604020202020204" pitchFamily="34" charset="0"/>
              </a:rPr>
              <a:t>S</a:t>
            </a: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et ESG strategy ambitions, develop a plan to integrate ESG across your enterprise, and establish corporate governance </a:t>
            </a:r>
            <a:endParaRPr kumimoji="0" lang="en-US" sz="1200" b="0" i="0" u="none" strike="noStrike" kern="1200" cap="none" spc="0" normalizeH="0" baseline="30000" noProof="0" dirty="0">
              <a:ln>
                <a:noFill/>
              </a:ln>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CA322B3-503F-02FB-05EA-3B4B1AFDE557}"/>
              </a:ext>
            </a:extLst>
          </p:cNvPr>
          <p:cNvSpPr txBox="1"/>
          <p:nvPr/>
        </p:nvSpPr>
        <p:spPr>
          <a:xfrm>
            <a:off x="4438501" y="3592337"/>
            <a:ext cx="1705568" cy="1641030"/>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200" b="1" i="0" u="none" strike="noStrike" kern="1200" cap="none" spc="0" normalizeH="0" baseline="0" noProof="0">
                <a:ln>
                  <a:noFill/>
                </a:ln>
                <a:solidFill>
                  <a:srgbClr val="34911C"/>
                </a:solidFill>
                <a:effectLst/>
                <a:uLnTx/>
                <a:uFillTx/>
                <a:latin typeface="Arial" panose="020B0604020202020204" pitchFamily="34" charset="0"/>
                <a:cs typeface="Arial" panose="020B0604020202020204" pitchFamily="34" charset="0"/>
              </a:rPr>
              <a:t>Develop ESG roadmap</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latin typeface="Arial" panose="020B0604020202020204" pitchFamily="34" charset="0"/>
                <a:ea typeface="Open Sans" panose="020B0606030504020204" pitchFamily="34" charset="0"/>
                <a:cs typeface="Arial" panose="020B0604020202020204" pitchFamily="34" charset="0"/>
              </a:rPr>
              <a:t>Develop</a:t>
            </a:r>
            <a:r>
              <a:rPr kumimoji="0" lang="en-US" sz="12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rPr>
              <a:t> and implement a cohesive, enterprise-wide approach to achieving your ESG transformation goals </a:t>
            </a:r>
          </a:p>
        </p:txBody>
      </p:sp>
      <p:sp>
        <p:nvSpPr>
          <p:cNvPr id="14" name="TextBox 13">
            <a:extLst>
              <a:ext uri="{FF2B5EF4-FFF2-40B4-BE49-F238E27FC236}">
                <a16:creationId xmlns:a16="http://schemas.microsoft.com/office/drawing/2014/main" id="{FDD3E335-F2CA-C958-17C9-2463B841ECAF}"/>
              </a:ext>
            </a:extLst>
          </p:cNvPr>
          <p:cNvSpPr txBox="1"/>
          <p:nvPr/>
        </p:nvSpPr>
        <p:spPr>
          <a:xfrm>
            <a:off x="6449704" y="4230018"/>
            <a:ext cx="1610710" cy="1484982"/>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200" b="1" i="0" u="none" strike="noStrike" kern="1200" cap="none" spc="0" normalizeH="0" baseline="0" noProof="0">
                <a:ln>
                  <a:noFill/>
                </a:ln>
                <a:solidFill>
                  <a:srgbClr val="046A38"/>
                </a:solidFill>
                <a:effectLst/>
                <a:uLnTx/>
                <a:uFillTx/>
                <a:latin typeface="Arial" panose="020B0604020202020204" pitchFamily="34" charset="0"/>
                <a:cs typeface="Arial" panose="020B0604020202020204" pitchFamily="34" charset="0"/>
              </a:rPr>
              <a:t>Refine operations and processes</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latin typeface="Arial" panose="020B0604020202020204" pitchFamily="34" charset="0"/>
                <a:cs typeface="Arial" panose="020B0604020202020204" pitchFamily="34" charset="0"/>
              </a:rPr>
              <a:t>Activate</a:t>
            </a:r>
            <a:r>
              <a:rPr kumimoji="0" lang="en-US" sz="1200" b="0" i="0" u="none" strike="noStrike" kern="1200" cap="none" spc="0" normalizeH="0" baseline="0" noProof="0">
                <a:ln>
                  <a:noFill/>
                </a:ln>
                <a:effectLst/>
                <a:uLnTx/>
                <a:uFillTx/>
                <a:latin typeface="Arial" panose="020B0604020202020204" pitchFamily="34" charset="0"/>
                <a:cs typeface="Arial" panose="020B0604020202020204" pitchFamily="34" charset="0"/>
              </a:rPr>
              <a:t> your ESG transformation agenda across your value chain </a:t>
            </a:r>
          </a:p>
        </p:txBody>
      </p:sp>
      <p:sp>
        <p:nvSpPr>
          <p:cNvPr id="15" name="TextBox 14">
            <a:extLst>
              <a:ext uri="{FF2B5EF4-FFF2-40B4-BE49-F238E27FC236}">
                <a16:creationId xmlns:a16="http://schemas.microsoft.com/office/drawing/2014/main" id="{9EF1DBCE-38DB-318E-3474-DAE726972116}"/>
              </a:ext>
            </a:extLst>
          </p:cNvPr>
          <p:cNvSpPr txBox="1"/>
          <p:nvPr/>
        </p:nvSpPr>
        <p:spPr>
          <a:xfrm>
            <a:off x="488630" y="4183225"/>
            <a:ext cx="1690382" cy="1946269"/>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200" b="1" i="0" u="none" strike="noStrike" kern="1200" cap="none" spc="0" normalizeH="0" baseline="0" noProof="0" dirty="0">
                <a:ln>
                  <a:noFill/>
                </a:ln>
                <a:solidFill>
                  <a:srgbClr val="8EC827"/>
                </a:solidFill>
                <a:effectLst/>
                <a:uLnTx/>
                <a:uFillTx/>
                <a:latin typeface="Arial" panose="020B0604020202020204" pitchFamily="34" charset="0"/>
                <a:cs typeface="Arial" panose="020B0604020202020204" pitchFamily="34" charset="0"/>
              </a:rPr>
              <a:t>Understand needs </a:t>
            </a:r>
            <a:br>
              <a:rPr kumimoji="0" lang="en-US" sz="1200" b="1" i="0" u="none" strike="noStrike" kern="1200" cap="none" spc="0" normalizeH="0" baseline="0" noProof="0" dirty="0">
                <a:ln>
                  <a:noFill/>
                </a:ln>
                <a:solidFill>
                  <a:srgbClr val="8EC827"/>
                </a:solidFill>
                <a:effectLst/>
                <a:uLnTx/>
                <a:uFillTx/>
                <a:latin typeface="Arial" panose="020B0604020202020204" pitchFamily="34" charset="0"/>
                <a:cs typeface="Arial" panose="020B0604020202020204" pitchFamily="34" charset="0"/>
              </a:rPr>
            </a:br>
            <a:r>
              <a:rPr kumimoji="0" lang="en-US" sz="1200" b="1" i="0" u="none" strike="noStrike" kern="1200" cap="none" spc="0" normalizeH="0" baseline="0" noProof="0" dirty="0">
                <a:ln>
                  <a:noFill/>
                </a:ln>
                <a:solidFill>
                  <a:srgbClr val="8EC827"/>
                </a:solidFill>
                <a:effectLst/>
                <a:uLnTx/>
                <a:uFillTx/>
                <a:latin typeface="Arial" panose="020B0604020202020204" pitchFamily="34" charset="0"/>
                <a:cs typeface="Arial" panose="020B0604020202020204" pitchFamily="34" charset="0"/>
              </a:rPr>
              <a:t>&amp; risks</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Identify critical risks and opportunities through Climate and ESG assessments </a:t>
            </a:r>
            <a:b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and analytics</a:t>
            </a:r>
            <a:endParaRPr kumimoji="0" lang="en-US" sz="1200" b="0" i="0" u="none" strike="noStrike" kern="1200" cap="none" spc="0" normalizeH="0" baseline="30000" noProof="0" dirty="0">
              <a:ln>
                <a:noFill/>
              </a:ln>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4E10DA4-2B45-26F3-F33E-F2FFAD3A0596}"/>
              </a:ext>
            </a:extLst>
          </p:cNvPr>
          <p:cNvSpPr txBox="1"/>
          <p:nvPr/>
        </p:nvSpPr>
        <p:spPr>
          <a:xfrm>
            <a:off x="8270302" y="4450302"/>
            <a:ext cx="1828800" cy="1484981"/>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200" b="1" i="0" u="none" strike="noStrike" kern="0" cap="none" spc="0" normalizeH="0" baseline="0" noProof="0">
                <a:ln>
                  <a:noFill/>
                </a:ln>
                <a:solidFill>
                  <a:srgbClr val="046E3B"/>
                </a:solidFill>
                <a:effectLst/>
                <a:uLnTx/>
                <a:uFillTx/>
                <a:latin typeface="Arial" panose="020B0604020202020204" pitchFamily="34" charset="0"/>
                <a:cs typeface="Arial" panose="020B0604020202020204" pitchFamily="34" charset="0"/>
              </a:rPr>
              <a:t>Measure &amp; improve </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200" b="0" i="0" u="none" strike="noStrike" kern="0" cap="none" spc="0" normalizeH="0" baseline="0" noProof="0">
                <a:ln>
                  <a:noFill/>
                </a:ln>
                <a:effectLst/>
                <a:uLnTx/>
                <a:uFillTx/>
                <a:latin typeface="Arial" panose="020B0604020202020204" pitchFamily="34" charset="0"/>
                <a:cs typeface="Arial" panose="020B0604020202020204" pitchFamily="34" charset="0"/>
              </a:rPr>
              <a:t>Track progress across ESG metrics</a:t>
            </a:r>
            <a:r>
              <a:rPr lang="en-US" sz="1200" kern="0">
                <a:latin typeface="Arial" panose="020B0604020202020204" pitchFamily="34" charset="0"/>
                <a:cs typeface="Arial" panose="020B0604020202020204" pitchFamily="34" charset="0"/>
              </a:rPr>
              <a:t> </a:t>
            </a:r>
            <a:r>
              <a:rPr kumimoji="0" lang="en-US" sz="1200" b="0" i="0" u="none" strike="noStrike" kern="0" cap="none" spc="0" normalizeH="0" baseline="0" noProof="0">
                <a:ln>
                  <a:noFill/>
                </a:ln>
                <a:effectLst/>
                <a:uLnTx/>
                <a:uFillTx/>
                <a:latin typeface="Arial" panose="020B0604020202020204" pitchFamily="34" charset="0"/>
                <a:cs typeface="Arial" panose="020B0604020202020204" pitchFamily="34" charset="0"/>
              </a:rPr>
              <a:t>and identify areas for continuous improvement </a:t>
            </a:r>
          </a:p>
        </p:txBody>
      </p:sp>
      <p:sp>
        <p:nvSpPr>
          <p:cNvPr id="17" name="TextBox 16">
            <a:extLst>
              <a:ext uri="{FF2B5EF4-FFF2-40B4-BE49-F238E27FC236}">
                <a16:creationId xmlns:a16="http://schemas.microsoft.com/office/drawing/2014/main" id="{C710CCF3-DA3B-BB75-A1A3-EF3CCE70AC9C}"/>
              </a:ext>
            </a:extLst>
          </p:cNvPr>
          <p:cNvSpPr txBox="1"/>
          <p:nvPr/>
        </p:nvSpPr>
        <p:spPr>
          <a:xfrm>
            <a:off x="10254024" y="3823902"/>
            <a:ext cx="1561148" cy="122701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200" b="1" i="0" u="none" strike="noStrike" kern="1200" cap="none" spc="0" normalizeH="0" baseline="0" noProof="0">
                <a:ln>
                  <a:noFill/>
                </a:ln>
                <a:solidFill>
                  <a:srgbClr val="2F5837"/>
                </a:solidFill>
                <a:effectLst/>
                <a:uLnTx/>
                <a:uFillTx/>
                <a:latin typeface="Arial" panose="020B0604020202020204" pitchFamily="34" charset="0"/>
                <a:cs typeface="Arial" panose="020B0604020202020204" pitchFamily="34" charset="0"/>
              </a:rPr>
              <a:t>Tell your story</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200" b="0" i="0" u="none" strike="noStrike" kern="1200" cap="none" spc="0" normalizeH="0" baseline="0" noProof="0">
                <a:ln>
                  <a:noFill/>
                </a:ln>
                <a:effectLst/>
                <a:uLnTx/>
                <a:uFillTx/>
                <a:latin typeface="Arial" panose="020B0604020202020204" pitchFamily="34" charset="0"/>
                <a:cs typeface="Arial" panose="020B0604020202020204" pitchFamily="34" charset="0"/>
              </a:rPr>
              <a:t>Clearly and effectively communicate your ESG progress to </a:t>
            </a:r>
            <a:br>
              <a:rPr kumimoji="0" lang="en-US" sz="12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200" b="0" i="0" u="none" strike="noStrike" kern="1200" cap="none" spc="0" normalizeH="0" baseline="0" noProof="0">
                <a:ln>
                  <a:noFill/>
                </a:ln>
                <a:effectLst/>
                <a:uLnTx/>
                <a:uFillTx/>
                <a:latin typeface="Arial" panose="020B0604020202020204" pitchFamily="34" charset="0"/>
                <a:cs typeface="Arial" panose="020B0604020202020204" pitchFamily="34" charset="0"/>
              </a:rPr>
              <a:t>your stakeholders</a:t>
            </a:r>
          </a:p>
        </p:txBody>
      </p:sp>
      <p:sp>
        <p:nvSpPr>
          <p:cNvPr id="18" name="Oval 17">
            <a:extLst>
              <a:ext uri="{FF2B5EF4-FFF2-40B4-BE49-F238E27FC236}">
                <a16:creationId xmlns:a16="http://schemas.microsoft.com/office/drawing/2014/main" id="{41979217-CB2F-63E3-48E7-21FDB3927F86}"/>
              </a:ext>
            </a:extLst>
          </p:cNvPr>
          <p:cNvSpPr/>
          <p:nvPr/>
        </p:nvSpPr>
        <p:spPr bwMode="gray">
          <a:xfrm>
            <a:off x="886275" y="3204291"/>
            <a:ext cx="676656" cy="676656"/>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13BE061A-04ED-AD43-1CF6-51879517E15E}"/>
              </a:ext>
            </a:extLst>
          </p:cNvPr>
          <p:cNvSpPr/>
          <p:nvPr/>
        </p:nvSpPr>
        <p:spPr bwMode="gray">
          <a:xfrm>
            <a:off x="2889060" y="2434156"/>
            <a:ext cx="676656" cy="676656"/>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Arial" panose="020B0604020202020204" pitchFamily="34" charset="0"/>
              <a:cs typeface="Arial" panose="020B0604020202020204" pitchFamily="34" charset="0"/>
            </a:endParaRPr>
          </a:p>
        </p:txBody>
      </p:sp>
      <p:grpSp>
        <p:nvGrpSpPr>
          <p:cNvPr id="20" name="Graphic 4">
            <a:extLst>
              <a:ext uri="{FF2B5EF4-FFF2-40B4-BE49-F238E27FC236}">
                <a16:creationId xmlns:a16="http://schemas.microsoft.com/office/drawing/2014/main" id="{50CA3FCE-4C14-B37F-EC98-790962048D2D}"/>
              </a:ext>
            </a:extLst>
          </p:cNvPr>
          <p:cNvGrpSpPr/>
          <p:nvPr/>
        </p:nvGrpSpPr>
        <p:grpSpPr>
          <a:xfrm>
            <a:off x="886275" y="3204291"/>
            <a:ext cx="676656" cy="676656"/>
            <a:chOff x="1514415" y="2855717"/>
            <a:chExt cx="362309" cy="361971"/>
          </a:xfrm>
          <a:solidFill>
            <a:srgbClr val="8EC827"/>
          </a:solidFill>
        </p:grpSpPr>
        <p:sp>
          <p:nvSpPr>
            <p:cNvPr id="21" name="Graphic 4">
              <a:extLst>
                <a:ext uri="{FF2B5EF4-FFF2-40B4-BE49-F238E27FC236}">
                  <a16:creationId xmlns:a16="http://schemas.microsoft.com/office/drawing/2014/main" id="{FD5A671B-A5D8-6FC3-EC54-4E68A1A46FE5}"/>
                </a:ext>
              </a:extLst>
            </p:cNvPr>
            <p:cNvSpPr/>
            <p:nvPr/>
          </p:nvSpPr>
          <p:spPr>
            <a:xfrm>
              <a:off x="1514415" y="2855717"/>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81474 w 362309"/>
                <a:gd name="connsiteY6" fmla="*/ 349204 h 361971"/>
                <a:gd name="connsiteX7" fmla="*/ 12780 w 362309"/>
                <a:gd name="connsiteY7" fmla="*/ 181305 h 361971"/>
                <a:gd name="connsiteX8" fmla="*/ 180835 w 362309"/>
                <a:gd name="connsiteY8" fmla="*/ 12768 h 361971"/>
                <a:gd name="connsiteX9" fmla="*/ 349530 w 362309"/>
                <a:gd name="connsiteY9" fmla="*/ 180667 h 361971"/>
                <a:gd name="connsiteX10" fmla="*/ 349530 w 362309"/>
                <a:gd name="connsiteY10" fmla="*/ 180667 h 361971"/>
                <a:gd name="connsiteX11" fmla="*/ 181474 w 362309"/>
                <a:gd name="connsiteY11"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309" h="361971">
                  <a:moveTo>
                    <a:pt x="181474" y="0"/>
                  </a:moveTo>
                  <a:cubicBezTo>
                    <a:pt x="81152" y="0"/>
                    <a:pt x="0" y="81076"/>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310" y="80438"/>
                    <a:pt x="281157" y="0"/>
                    <a:pt x="181474" y="0"/>
                  </a:cubicBezTo>
                  <a:close/>
                  <a:moveTo>
                    <a:pt x="181474" y="349204"/>
                  </a:moveTo>
                  <a:cubicBezTo>
                    <a:pt x="88181" y="349204"/>
                    <a:pt x="12780" y="273873"/>
                    <a:pt x="12780" y="181305"/>
                  </a:cubicBezTo>
                  <a:cubicBezTo>
                    <a:pt x="12780" y="88737"/>
                    <a:pt x="88181" y="12768"/>
                    <a:pt x="180835" y="12768"/>
                  </a:cubicBezTo>
                  <a:cubicBezTo>
                    <a:pt x="274128" y="12768"/>
                    <a:pt x="349530" y="88099"/>
                    <a:pt x="349530" y="180667"/>
                  </a:cubicBezTo>
                  <a:cubicBezTo>
                    <a:pt x="349530" y="180667"/>
                    <a:pt x="349530" y="180667"/>
                    <a:pt x="349530" y="180667"/>
                  </a:cubicBezTo>
                  <a:cubicBezTo>
                    <a:pt x="349530" y="273234"/>
                    <a:pt x="274128" y="348565"/>
                    <a:pt x="181474" y="349204"/>
                  </a:cubicBez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sp>
          <p:nvSpPr>
            <p:cNvPr id="22" name="Graphic 4">
              <a:extLst>
                <a:ext uri="{FF2B5EF4-FFF2-40B4-BE49-F238E27FC236}">
                  <a16:creationId xmlns:a16="http://schemas.microsoft.com/office/drawing/2014/main" id="{C3716F79-892D-0C39-6AB7-49CFED774187}"/>
                </a:ext>
              </a:extLst>
            </p:cNvPr>
            <p:cNvSpPr/>
            <p:nvPr/>
          </p:nvSpPr>
          <p:spPr>
            <a:xfrm>
              <a:off x="1605126" y="2919425"/>
              <a:ext cx="180475" cy="234424"/>
            </a:xfrm>
            <a:custGeom>
              <a:avLst/>
              <a:gdLst>
                <a:gd name="connsiteX0" fmla="*/ 138687 w 180475"/>
                <a:gd name="connsiteY0" fmla="*/ 9708 h 234424"/>
                <a:gd name="connsiteX1" fmla="*/ 76705 w 180475"/>
                <a:gd name="connsiteY1" fmla="*/ 3962 h 234424"/>
                <a:gd name="connsiteX2" fmla="*/ 19835 w 180475"/>
                <a:gd name="connsiteY2" fmla="*/ 68440 h 234424"/>
                <a:gd name="connsiteX3" fmla="*/ 19196 w 180475"/>
                <a:gd name="connsiteY3" fmla="*/ 74186 h 234424"/>
                <a:gd name="connsiteX4" fmla="*/ 16640 w 180475"/>
                <a:gd name="connsiteY4" fmla="*/ 85039 h 234424"/>
                <a:gd name="connsiteX5" fmla="*/ 665 w 180475"/>
                <a:gd name="connsiteY5" fmla="*/ 118874 h 234424"/>
                <a:gd name="connsiteX6" fmla="*/ 665 w 180475"/>
                <a:gd name="connsiteY6" fmla="*/ 119512 h 234424"/>
                <a:gd name="connsiteX7" fmla="*/ 1943 w 180475"/>
                <a:gd name="connsiteY7" fmla="*/ 132280 h 234424"/>
                <a:gd name="connsiteX8" fmla="*/ 12167 w 180475"/>
                <a:gd name="connsiteY8" fmla="*/ 138026 h 234424"/>
                <a:gd name="connsiteX9" fmla="*/ 19196 w 180475"/>
                <a:gd name="connsiteY9" fmla="*/ 138664 h 234424"/>
                <a:gd name="connsiteX10" fmla="*/ 19196 w 180475"/>
                <a:gd name="connsiteY10" fmla="*/ 158455 h 234424"/>
                <a:gd name="connsiteX11" fmla="*/ 24308 w 180475"/>
                <a:gd name="connsiteY11" fmla="*/ 173776 h 234424"/>
                <a:gd name="connsiteX12" fmla="*/ 42199 w 180475"/>
                <a:gd name="connsiteY12" fmla="*/ 182075 h 234424"/>
                <a:gd name="connsiteX13" fmla="*/ 59452 w 180475"/>
                <a:gd name="connsiteY13" fmla="*/ 182714 h 234424"/>
                <a:gd name="connsiteX14" fmla="*/ 59452 w 180475"/>
                <a:gd name="connsiteY14" fmla="*/ 228040 h 234424"/>
                <a:gd name="connsiteX15" fmla="*/ 65842 w 180475"/>
                <a:gd name="connsiteY15" fmla="*/ 234424 h 234424"/>
                <a:gd name="connsiteX16" fmla="*/ 146355 w 180475"/>
                <a:gd name="connsiteY16" fmla="*/ 234424 h 234424"/>
                <a:gd name="connsiteX17" fmla="*/ 152745 w 180475"/>
                <a:gd name="connsiteY17" fmla="*/ 228040 h 234424"/>
                <a:gd name="connsiteX18" fmla="*/ 152745 w 180475"/>
                <a:gd name="connsiteY18" fmla="*/ 153986 h 234424"/>
                <a:gd name="connsiteX19" fmla="*/ 161052 w 180475"/>
                <a:gd name="connsiteY19" fmla="*/ 133557 h 234424"/>
                <a:gd name="connsiteX20" fmla="*/ 177666 w 180475"/>
                <a:gd name="connsiteY20" fmla="*/ 58865 h 234424"/>
                <a:gd name="connsiteX21" fmla="*/ 138687 w 180475"/>
                <a:gd name="connsiteY21" fmla="*/ 9708 h 234424"/>
                <a:gd name="connsiteX22" fmla="*/ 151467 w 180475"/>
                <a:gd name="connsiteY22" fmla="*/ 124620 h 234424"/>
                <a:gd name="connsiteX23" fmla="*/ 140605 w 180475"/>
                <a:gd name="connsiteY23" fmla="*/ 151432 h 234424"/>
                <a:gd name="connsiteX24" fmla="*/ 140605 w 180475"/>
                <a:gd name="connsiteY24" fmla="*/ 152709 h 234424"/>
                <a:gd name="connsiteX25" fmla="*/ 140605 w 180475"/>
                <a:gd name="connsiteY25" fmla="*/ 221018 h 234424"/>
                <a:gd name="connsiteX26" fmla="*/ 72871 w 180475"/>
                <a:gd name="connsiteY26" fmla="*/ 221018 h 234424"/>
                <a:gd name="connsiteX27" fmla="*/ 72871 w 180475"/>
                <a:gd name="connsiteY27" fmla="*/ 175692 h 234424"/>
                <a:gd name="connsiteX28" fmla="*/ 70954 w 180475"/>
                <a:gd name="connsiteY28" fmla="*/ 171223 h 234424"/>
                <a:gd name="connsiteX29" fmla="*/ 65842 w 180475"/>
                <a:gd name="connsiteY29" fmla="*/ 169308 h 234424"/>
                <a:gd name="connsiteX30" fmla="*/ 43477 w 180475"/>
                <a:gd name="connsiteY30" fmla="*/ 168031 h 234424"/>
                <a:gd name="connsiteX31" fmla="*/ 34532 w 180475"/>
                <a:gd name="connsiteY31" fmla="*/ 164839 h 234424"/>
                <a:gd name="connsiteX32" fmla="*/ 32614 w 180475"/>
                <a:gd name="connsiteY32" fmla="*/ 158455 h 234424"/>
                <a:gd name="connsiteX33" fmla="*/ 32614 w 180475"/>
                <a:gd name="connsiteY33" fmla="*/ 131642 h 234424"/>
                <a:gd name="connsiteX34" fmla="*/ 26225 w 180475"/>
                <a:gd name="connsiteY34" fmla="*/ 125258 h 234424"/>
                <a:gd name="connsiteX35" fmla="*/ 13445 w 180475"/>
                <a:gd name="connsiteY35" fmla="*/ 124620 h 234424"/>
                <a:gd name="connsiteX36" fmla="*/ 12806 w 180475"/>
                <a:gd name="connsiteY36" fmla="*/ 124620 h 234424"/>
                <a:gd name="connsiteX37" fmla="*/ 12806 w 180475"/>
                <a:gd name="connsiteY37" fmla="*/ 123343 h 234424"/>
                <a:gd name="connsiteX38" fmla="*/ 28142 w 180475"/>
                <a:gd name="connsiteY38" fmla="*/ 91423 h 234424"/>
                <a:gd name="connsiteX39" fmla="*/ 32614 w 180475"/>
                <a:gd name="connsiteY39" fmla="*/ 75463 h 234424"/>
                <a:gd name="connsiteX40" fmla="*/ 33254 w 180475"/>
                <a:gd name="connsiteY40" fmla="*/ 70356 h 234424"/>
                <a:gd name="connsiteX41" fmla="*/ 81178 w 180475"/>
                <a:gd name="connsiteY41" fmla="*/ 16730 h 234424"/>
                <a:gd name="connsiteX42" fmla="*/ 165525 w 180475"/>
                <a:gd name="connsiteY42" fmla="*/ 62057 h 234424"/>
                <a:gd name="connsiteX43" fmla="*/ 165525 w 180475"/>
                <a:gd name="connsiteY43" fmla="*/ 62695 h 234424"/>
                <a:gd name="connsiteX44" fmla="*/ 151467 w 180475"/>
                <a:gd name="connsiteY44" fmla="*/ 124620 h 234424"/>
                <a:gd name="connsiteX45" fmla="*/ 151467 w 180475"/>
                <a:gd name="connsiteY45" fmla="*/ 124620 h 23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80475" h="234424">
                  <a:moveTo>
                    <a:pt x="138687" y="9708"/>
                  </a:moveTo>
                  <a:cubicBezTo>
                    <a:pt x="119518" y="-506"/>
                    <a:pt x="97153" y="-3060"/>
                    <a:pt x="76705" y="3962"/>
                  </a:cubicBezTo>
                  <a:cubicBezTo>
                    <a:pt x="45394" y="14815"/>
                    <a:pt x="23030" y="39713"/>
                    <a:pt x="19835" y="68440"/>
                  </a:cubicBezTo>
                  <a:cubicBezTo>
                    <a:pt x="19835" y="70356"/>
                    <a:pt x="19196" y="72271"/>
                    <a:pt x="19196" y="74186"/>
                  </a:cubicBezTo>
                  <a:cubicBezTo>
                    <a:pt x="19196" y="78016"/>
                    <a:pt x="18557" y="81847"/>
                    <a:pt x="16640" y="85039"/>
                  </a:cubicBezTo>
                  <a:cubicBezTo>
                    <a:pt x="12806" y="91423"/>
                    <a:pt x="1304" y="117597"/>
                    <a:pt x="665" y="118874"/>
                  </a:cubicBezTo>
                  <a:lnTo>
                    <a:pt x="665" y="119512"/>
                  </a:lnTo>
                  <a:cubicBezTo>
                    <a:pt x="-613" y="123981"/>
                    <a:pt x="26" y="128450"/>
                    <a:pt x="1943" y="132280"/>
                  </a:cubicBezTo>
                  <a:cubicBezTo>
                    <a:pt x="4499" y="135472"/>
                    <a:pt x="8333" y="137388"/>
                    <a:pt x="12167" y="138026"/>
                  </a:cubicBezTo>
                  <a:cubicBezTo>
                    <a:pt x="14723" y="138026"/>
                    <a:pt x="17279" y="138664"/>
                    <a:pt x="19196" y="138664"/>
                  </a:cubicBezTo>
                  <a:lnTo>
                    <a:pt x="19196" y="158455"/>
                  </a:lnTo>
                  <a:cubicBezTo>
                    <a:pt x="19196" y="164200"/>
                    <a:pt x="20474" y="169308"/>
                    <a:pt x="24308" y="173776"/>
                  </a:cubicBezTo>
                  <a:cubicBezTo>
                    <a:pt x="28781" y="178884"/>
                    <a:pt x="35171" y="182075"/>
                    <a:pt x="42199" y="182075"/>
                  </a:cubicBezTo>
                  <a:cubicBezTo>
                    <a:pt x="49867" y="182714"/>
                    <a:pt x="55618" y="182714"/>
                    <a:pt x="59452" y="182714"/>
                  </a:cubicBezTo>
                  <a:lnTo>
                    <a:pt x="59452" y="228040"/>
                  </a:lnTo>
                  <a:cubicBezTo>
                    <a:pt x="59452" y="231870"/>
                    <a:pt x="62008" y="234424"/>
                    <a:pt x="65842" y="234424"/>
                  </a:cubicBezTo>
                  <a:lnTo>
                    <a:pt x="146355" y="234424"/>
                  </a:lnTo>
                  <a:cubicBezTo>
                    <a:pt x="150189" y="234424"/>
                    <a:pt x="152745" y="231870"/>
                    <a:pt x="152745" y="228040"/>
                  </a:cubicBezTo>
                  <a:lnTo>
                    <a:pt x="152745" y="153986"/>
                  </a:lnTo>
                  <a:cubicBezTo>
                    <a:pt x="154023" y="146964"/>
                    <a:pt x="156579" y="139941"/>
                    <a:pt x="161052" y="133557"/>
                  </a:cubicBezTo>
                  <a:cubicBezTo>
                    <a:pt x="178305" y="112490"/>
                    <a:pt x="184695" y="85039"/>
                    <a:pt x="177666" y="58865"/>
                  </a:cubicBezTo>
                  <a:cubicBezTo>
                    <a:pt x="172554" y="37159"/>
                    <a:pt x="158496" y="19922"/>
                    <a:pt x="138687" y="9708"/>
                  </a:cubicBezTo>
                  <a:close/>
                  <a:moveTo>
                    <a:pt x="151467" y="124620"/>
                  </a:moveTo>
                  <a:cubicBezTo>
                    <a:pt x="145716" y="132919"/>
                    <a:pt x="141882" y="141856"/>
                    <a:pt x="140605" y="151432"/>
                  </a:cubicBezTo>
                  <a:cubicBezTo>
                    <a:pt x="140605" y="152071"/>
                    <a:pt x="140605" y="152071"/>
                    <a:pt x="140605" y="152709"/>
                  </a:cubicBezTo>
                  <a:lnTo>
                    <a:pt x="140605" y="221018"/>
                  </a:lnTo>
                  <a:lnTo>
                    <a:pt x="72871" y="221018"/>
                  </a:lnTo>
                  <a:lnTo>
                    <a:pt x="72871" y="175692"/>
                  </a:lnTo>
                  <a:cubicBezTo>
                    <a:pt x="72871" y="173776"/>
                    <a:pt x="72232" y="172500"/>
                    <a:pt x="70954" y="171223"/>
                  </a:cubicBezTo>
                  <a:cubicBezTo>
                    <a:pt x="69676" y="169946"/>
                    <a:pt x="67759" y="169308"/>
                    <a:pt x="65842" y="169308"/>
                  </a:cubicBezTo>
                  <a:cubicBezTo>
                    <a:pt x="65842" y="169308"/>
                    <a:pt x="61369" y="169308"/>
                    <a:pt x="43477" y="168031"/>
                  </a:cubicBezTo>
                  <a:cubicBezTo>
                    <a:pt x="40282" y="168031"/>
                    <a:pt x="37088" y="166754"/>
                    <a:pt x="34532" y="164839"/>
                  </a:cubicBezTo>
                  <a:cubicBezTo>
                    <a:pt x="33254" y="162924"/>
                    <a:pt x="32614" y="161008"/>
                    <a:pt x="32614" y="158455"/>
                  </a:cubicBezTo>
                  <a:lnTo>
                    <a:pt x="32614" y="131642"/>
                  </a:lnTo>
                  <a:cubicBezTo>
                    <a:pt x="32614" y="127812"/>
                    <a:pt x="30059" y="125258"/>
                    <a:pt x="26225" y="125258"/>
                  </a:cubicBezTo>
                  <a:cubicBezTo>
                    <a:pt x="26225" y="125258"/>
                    <a:pt x="22391" y="125258"/>
                    <a:pt x="13445" y="124620"/>
                  </a:cubicBezTo>
                  <a:lnTo>
                    <a:pt x="12806" y="124620"/>
                  </a:lnTo>
                  <a:cubicBezTo>
                    <a:pt x="12806" y="123981"/>
                    <a:pt x="12806" y="123981"/>
                    <a:pt x="12806" y="123343"/>
                  </a:cubicBezTo>
                  <a:cubicBezTo>
                    <a:pt x="16001" y="115682"/>
                    <a:pt x="24947" y="96530"/>
                    <a:pt x="28142" y="91423"/>
                  </a:cubicBezTo>
                  <a:cubicBezTo>
                    <a:pt x="30698" y="86316"/>
                    <a:pt x="32614" y="81208"/>
                    <a:pt x="32614" y="75463"/>
                  </a:cubicBezTo>
                  <a:cubicBezTo>
                    <a:pt x="32614" y="74186"/>
                    <a:pt x="32614" y="72271"/>
                    <a:pt x="33254" y="70356"/>
                  </a:cubicBezTo>
                  <a:cubicBezTo>
                    <a:pt x="36448" y="43543"/>
                    <a:pt x="59452" y="24391"/>
                    <a:pt x="81178" y="16730"/>
                  </a:cubicBezTo>
                  <a:cubicBezTo>
                    <a:pt x="116962" y="5878"/>
                    <a:pt x="154662" y="25668"/>
                    <a:pt x="165525" y="62057"/>
                  </a:cubicBezTo>
                  <a:cubicBezTo>
                    <a:pt x="165525" y="62057"/>
                    <a:pt x="165525" y="62057"/>
                    <a:pt x="165525" y="62695"/>
                  </a:cubicBezTo>
                  <a:cubicBezTo>
                    <a:pt x="171276" y="83762"/>
                    <a:pt x="166164" y="106744"/>
                    <a:pt x="151467" y="124620"/>
                  </a:cubicBezTo>
                  <a:lnTo>
                    <a:pt x="151467" y="124620"/>
                  </a:ln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sp>
          <p:nvSpPr>
            <p:cNvPr id="23" name="Graphic 4">
              <a:extLst>
                <a:ext uri="{FF2B5EF4-FFF2-40B4-BE49-F238E27FC236}">
                  <a16:creationId xmlns:a16="http://schemas.microsoft.com/office/drawing/2014/main" id="{467C54E3-0446-3B3E-2B92-68B34E0E69DD}"/>
                </a:ext>
              </a:extLst>
            </p:cNvPr>
            <p:cNvSpPr/>
            <p:nvPr/>
          </p:nvSpPr>
          <p:spPr>
            <a:xfrm>
              <a:off x="1645944" y="2943074"/>
              <a:ext cx="120234" cy="120225"/>
            </a:xfrm>
            <a:custGeom>
              <a:avLst/>
              <a:gdLst>
                <a:gd name="connsiteX0" fmla="*/ 110649 w 120234"/>
                <a:gd name="connsiteY0" fmla="*/ 56283 h 120225"/>
                <a:gd name="connsiteX1" fmla="*/ 120234 w 120234"/>
                <a:gd name="connsiteY1" fmla="*/ 56283 h 120225"/>
                <a:gd name="connsiteX2" fmla="*/ 56335 w 120234"/>
                <a:gd name="connsiteY2" fmla="*/ 103 h 120225"/>
                <a:gd name="connsiteX3" fmla="*/ 104 w 120234"/>
                <a:gd name="connsiteY3" fmla="*/ 63943 h 120225"/>
                <a:gd name="connsiteX4" fmla="*/ 64003 w 120234"/>
                <a:gd name="connsiteY4" fmla="*/ 120122 h 120225"/>
                <a:gd name="connsiteX5" fmla="*/ 120234 w 120234"/>
                <a:gd name="connsiteY5" fmla="*/ 63943 h 120225"/>
                <a:gd name="connsiteX6" fmla="*/ 110649 w 120234"/>
                <a:gd name="connsiteY6" fmla="*/ 63305 h 120225"/>
                <a:gd name="connsiteX7" fmla="*/ 55057 w 120234"/>
                <a:gd name="connsiteY7" fmla="*/ 108631 h 120225"/>
                <a:gd name="connsiteX8" fmla="*/ 28219 w 120234"/>
                <a:gd name="connsiteY8" fmla="*/ 97140 h 120225"/>
                <a:gd name="connsiteX9" fmla="*/ 31414 w 120234"/>
                <a:gd name="connsiteY9" fmla="*/ 93948 h 120225"/>
                <a:gd name="connsiteX10" fmla="*/ 56335 w 120234"/>
                <a:gd name="connsiteY10" fmla="*/ 104162 h 120225"/>
                <a:gd name="connsiteX11" fmla="*/ 56974 w 120234"/>
                <a:gd name="connsiteY11" fmla="*/ 94587 h 120225"/>
                <a:gd name="connsiteX12" fmla="*/ 23746 w 120234"/>
                <a:gd name="connsiteY12" fmla="*/ 61390 h 120225"/>
                <a:gd name="connsiteX13" fmla="*/ 14161 w 120234"/>
                <a:gd name="connsiteY13" fmla="*/ 62028 h 120225"/>
                <a:gd name="connsiteX14" fmla="*/ 24385 w 120234"/>
                <a:gd name="connsiteY14" fmla="*/ 86926 h 120225"/>
                <a:gd name="connsiteX15" fmla="*/ 21190 w 120234"/>
                <a:gd name="connsiteY15" fmla="*/ 90118 h 120225"/>
                <a:gd name="connsiteX16" fmla="*/ 27580 w 120234"/>
                <a:gd name="connsiteY16" fmla="*/ 19255 h 120225"/>
                <a:gd name="connsiteX17" fmla="*/ 55057 w 120234"/>
                <a:gd name="connsiteY17" fmla="*/ 7764 h 120225"/>
                <a:gd name="connsiteX18" fmla="*/ 55057 w 120234"/>
                <a:gd name="connsiteY18" fmla="*/ 12233 h 120225"/>
                <a:gd name="connsiteX19" fmla="*/ 14161 w 120234"/>
                <a:gd name="connsiteY19" fmla="*/ 53729 h 120225"/>
                <a:gd name="connsiteX20" fmla="*/ 23746 w 120234"/>
                <a:gd name="connsiteY20" fmla="*/ 54367 h 120225"/>
                <a:gd name="connsiteX21" fmla="*/ 62725 w 120234"/>
                <a:gd name="connsiteY21" fmla="*/ 21171 h 120225"/>
                <a:gd name="connsiteX22" fmla="*/ 95314 w 120234"/>
                <a:gd name="connsiteY22" fmla="*/ 52452 h 120225"/>
                <a:gd name="connsiteX23" fmla="*/ 90202 w 120234"/>
                <a:gd name="connsiteY23" fmla="*/ 52452 h 120225"/>
                <a:gd name="connsiteX24" fmla="*/ 63364 w 120234"/>
                <a:gd name="connsiteY24" fmla="*/ 26278 h 120225"/>
                <a:gd name="connsiteX25" fmla="*/ 62086 w 120234"/>
                <a:gd name="connsiteY25" fmla="*/ 35854 h 120225"/>
                <a:gd name="connsiteX26" fmla="*/ 80617 w 120234"/>
                <a:gd name="connsiteY26" fmla="*/ 60751 h 120225"/>
                <a:gd name="connsiteX27" fmla="*/ 55696 w 120234"/>
                <a:gd name="connsiteY27" fmla="*/ 79265 h 120225"/>
                <a:gd name="connsiteX28" fmla="*/ 37165 w 120234"/>
                <a:gd name="connsiteY28" fmla="*/ 54367 h 120225"/>
                <a:gd name="connsiteX29" fmla="*/ 55696 w 120234"/>
                <a:gd name="connsiteY29" fmla="*/ 35854 h 120225"/>
                <a:gd name="connsiteX30" fmla="*/ 54418 w 120234"/>
                <a:gd name="connsiteY30" fmla="*/ 26278 h 120225"/>
                <a:gd name="connsiteX31" fmla="*/ 26941 w 120234"/>
                <a:gd name="connsiteY31" fmla="*/ 61390 h 120225"/>
                <a:gd name="connsiteX32" fmla="*/ 62086 w 120234"/>
                <a:gd name="connsiteY32" fmla="*/ 88841 h 120225"/>
                <a:gd name="connsiteX33" fmla="*/ 88924 w 120234"/>
                <a:gd name="connsiteY33" fmla="*/ 62028 h 120225"/>
                <a:gd name="connsiteX34" fmla="*/ 93397 w 120234"/>
                <a:gd name="connsiteY34" fmla="*/ 62028 h 120225"/>
                <a:gd name="connsiteX35" fmla="*/ 60808 w 120234"/>
                <a:gd name="connsiteY35" fmla="*/ 93310 h 120225"/>
                <a:gd name="connsiteX36" fmla="*/ 61447 w 120234"/>
                <a:gd name="connsiteY36" fmla="*/ 102886 h 120225"/>
                <a:gd name="connsiteX37" fmla="*/ 102982 w 120234"/>
                <a:gd name="connsiteY37" fmla="*/ 53091 h 120225"/>
                <a:gd name="connsiteX38" fmla="*/ 62086 w 120234"/>
                <a:gd name="connsiteY38" fmla="*/ 11595 h 120225"/>
                <a:gd name="connsiteX39" fmla="*/ 62086 w 120234"/>
                <a:gd name="connsiteY39" fmla="*/ 7126 h 120225"/>
                <a:gd name="connsiteX40" fmla="*/ 110649 w 120234"/>
                <a:gd name="connsiteY40" fmla="*/ 56283 h 12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0234" h="120225">
                  <a:moveTo>
                    <a:pt x="110649" y="56283"/>
                  </a:moveTo>
                  <a:lnTo>
                    <a:pt x="120234" y="56283"/>
                  </a:lnTo>
                  <a:cubicBezTo>
                    <a:pt x="118317" y="23086"/>
                    <a:pt x="89563" y="-1812"/>
                    <a:pt x="56335" y="103"/>
                  </a:cubicBezTo>
                  <a:cubicBezTo>
                    <a:pt x="23107" y="2019"/>
                    <a:pt x="-1814" y="30747"/>
                    <a:pt x="104" y="63943"/>
                  </a:cubicBezTo>
                  <a:cubicBezTo>
                    <a:pt x="2020" y="97140"/>
                    <a:pt x="30775" y="122038"/>
                    <a:pt x="64003" y="120122"/>
                  </a:cubicBezTo>
                  <a:cubicBezTo>
                    <a:pt x="94036" y="118207"/>
                    <a:pt x="118317" y="93948"/>
                    <a:pt x="120234" y="63943"/>
                  </a:cubicBezTo>
                  <a:lnTo>
                    <a:pt x="110649" y="63305"/>
                  </a:lnTo>
                  <a:cubicBezTo>
                    <a:pt x="108093" y="90756"/>
                    <a:pt x="83173" y="111185"/>
                    <a:pt x="55057" y="108631"/>
                  </a:cubicBezTo>
                  <a:cubicBezTo>
                    <a:pt x="44833" y="107354"/>
                    <a:pt x="35887" y="103524"/>
                    <a:pt x="28219" y="97140"/>
                  </a:cubicBezTo>
                  <a:lnTo>
                    <a:pt x="31414" y="93948"/>
                  </a:lnTo>
                  <a:cubicBezTo>
                    <a:pt x="38443" y="99694"/>
                    <a:pt x="47389" y="102886"/>
                    <a:pt x="56335" y="104162"/>
                  </a:cubicBezTo>
                  <a:lnTo>
                    <a:pt x="56974" y="94587"/>
                  </a:lnTo>
                  <a:cubicBezTo>
                    <a:pt x="39082" y="93310"/>
                    <a:pt x="25663" y="79265"/>
                    <a:pt x="23746" y="61390"/>
                  </a:cubicBezTo>
                  <a:lnTo>
                    <a:pt x="14161" y="62028"/>
                  </a:lnTo>
                  <a:cubicBezTo>
                    <a:pt x="14800" y="70966"/>
                    <a:pt x="18634" y="79903"/>
                    <a:pt x="24385" y="86926"/>
                  </a:cubicBezTo>
                  <a:lnTo>
                    <a:pt x="21190" y="90118"/>
                  </a:lnTo>
                  <a:cubicBezTo>
                    <a:pt x="3299" y="68412"/>
                    <a:pt x="6494" y="37131"/>
                    <a:pt x="27580" y="19255"/>
                  </a:cubicBezTo>
                  <a:cubicBezTo>
                    <a:pt x="35248" y="12871"/>
                    <a:pt x="44833" y="9041"/>
                    <a:pt x="55057" y="7764"/>
                  </a:cubicBezTo>
                  <a:lnTo>
                    <a:pt x="55057" y="12233"/>
                  </a:lnTo>
                  <a:cubicBezTo>
                    <a:pt x="33331" y="14787"/>
                    <a:pt x="16078" y="32023"/>
                    <a:pt x="14161" y="53729"/>
                  </a:cubicBezTo>
                  <a:lnTo>
                    <a:pt x="23746" y="54367"/>
                  </a:lnTo>
                  <a:cubicBezTo>
                    <a:pt x="25663" y="34577"/>
                    <a:pt x="42916" y="19894"/>
                    <a:pt x="62725" y="21171"/>
                  </a:cubicBezTo>
                  <a:cubicBezTo>
                    <a:pt x="79978" y="22447"/>
                    <a:pt x="93397" y="35854"/>
                    <a:pt x="95314" y="52452"/>
                  </a:cubicBezTo>
                  <a:lnTo>
                    <a:pt x="90202" y="52452"/>
                  </a:lnTo>
                  <a:cubicBezTo>
                    <a:pt x="87646" y="39046"/>
                    <a:pt x="76783" y="28193"/>
                    <a:pt x="63364" y="26278"/>
                  </a:cubicBezTo>
                  <a:lnTo>
                    <a:pt x="62086" y="35854"/>
                  </a:lnTo>
                  <a:cubicBezTo>
                    <a:pt x="74227" y="37769"/>
                    <a:pt x="82534" y="48622"/>
                    <a:pt x="80617" y="60751"/>
                  </a:cubicBezTo>
                  <a:cubicBezTo>
                    <a:pt x="78700" y="72881"/>
                    <a:pt x="67837" y="81180"/>
                    <a:pt x="55696" y="79265"/>
                  </a:cubicBezTo>
                  <a:cubicBezTo>
                    <a:pt x="43555" y="77350"/>
                    <a:pt x="35248" y="66497"/>
                    <a:pt x="37165" y="54367"/>
                  </a:cubicBezTo>
                  <a:cubicBezTo>
                    <a:pt x="38443" y="44791"/>
                    <a:pt x="46111" y="37131"/>
                    <a:pt x="55696" y="35854"/>
                  </a:cubicBezTo>
                  <a:lnTo>
                    <a:pt x="54418" y="26278"/>
                  </a:lnTo>
                  <a:cubicBezTo>
                    <a:pt x="37165" y="28831"/>
                    <a:pt x="25024" y="44153"/>
                    <a:pt x="26941" y="61390"/>
                  </a:cubicBezTo>
                  <a:cubicBezTo>
                    <a:pt x="29497" y="78627"/>
                    <a:pt x="44833" y="90756"/>
                    <a:pt x="62086" y="88841"/>
                  </a:cubicBezTo>
                  <a:cubicBezTo>
                    <a:pt x="76144" y="86926"/>
                    <a:pt x="87007" y="76073"/>
                    <a:pt x="88924" y="62028"/>
                  </a:cubicBezTo>
                  <a:lnTo>
                    <a:pt x="93397" y="62028"/>
                  </a:lnTo>
                  <a:cubicBezTo>
                    <a:pt x="90841" y="78627"/>
                    <a:pt x="77422" y="92033"/>
                    <a:pt x="60808" y="93310"/>
                  </a:cubicBezTo>
                  <a:lnTo>
                    <a:pt x="61447" y="102886"/>
                  </a:lnTo>
                  <a:cubicBezTo>
                    <a:pt x="86368" y="100332"/>
                    <a:pt x="105538" y="78627"/>
                    <a:pt x="102982" y="53091"/>
                  </a:cubicBezTo>
                  <a:cubicBezTo>
                    <a:pt x="101064" y="31385"/>
                    <a:pt x="83812" y="14148"/>
                    <a:pt x="62086" y="11595"/>
                  </a:cubicBezTo>
                  <a:lnTo>
                    <a:pt x="62086" y="7126"/>
                  </a:lnTo>
                  <a:cubicBezTo>
                    <a:pt x="90202" y="9679"/>
                    <a:pt x="110010" y="30747"/>
                    <a:pt x="110649" y="56283"/>
                  </a:cubicBez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sp>
          <p:nvSpPr>
            <p:cNvPr id="24" name="Graphic 4">
              <a:extLst>
                <a:ext uri="{FF2B5EF4-FFF2-40B4-BE49-F238E27FC236}">
                  <a16:creationId xmlns:a16="http://schemas.microsoft.com/office/drawing/2014/main" id="{E4D24C38-C50D-92D6-D3AA-D01ED43D2AC6}"/>
                </a:ext>
              </a:extLst>
            </p:cNvPr>
            <p:cNvSpPr/>
            <p:nvPr/>
          </p:nvSpPr>
          <p:spPr>
            <a:xfrm>
              <a:off x="1692694" y="2987866"/>
              <a:ext cx="26837" cy="26812"/>
            </a:xfrm>
            <a:custGeom>
              <a:avLst/>
              <a:gdLst>
                <a:gd name="connsiteX0" fmla="*/ 13419 w 26837"/>
                <a:gd name="connsiteY0" fmla="*/ 26813 h 26812"/>
                <a:gd name="connsiteX1" fmla="*/ 26838 w 26837"/>
                <a:gd name="connsiteY1" fmla="*/ 13406 h 26812"/>
                <a:gd name="connsiteX2" fmla="*/ 13419 w 26837"/>
                <a:gd name="connsiteY2" fmla="*/ 0 h 26812"/>
                <a:gd name="connsiteX3" fmla="*/ 0 w 26837"/>
                <a:gd name="connsiteY3" fmla="*/ 13406 h 26812"/>
                <a:gd name="connsiteX4" fmla="*/ 0 w 26837"/>
                <a:gd name="connsiteY4" fmla="*/ 13406 h 26812"/>
                <a:gd name="connsiteX5" fmla="*/ 13419 w 26837"/>
                <a:gd name="connsiteY5" fmla="*/ 26813 h 26812"/>
                <a:gd name="connsiteX6" fmla="*/ 13419 w 26837"/>
                <a:gd name="connsiteY6" fmla="*/ 8938 h 26812"/>
                <a:gd name="connsiteX7" fmla="*/ 17253 w 26837"/>
                <a:gd name="connsiteY7" fmla="*/ 12768 h 26812"/>
                <a:gd name="connsiteX8" fmla="*/ 13419 w 26837"/>
                <a:gd name="connsiteY8" fmla="*/ 16598 h 26812"/>
                <a:gd name="connsiteX9" fmla="*/ 9585 w 26837"/>
                <a:gd name="connsiteY9" fmla="*/ 12768 h 26812"/>
                <a:gd name="connsiteX10" fmla="*/ 9585 w 26837"/>
                <a:gd name="connsiteY10" fmla="*/ 12768 h 26812"/>
                <a:gd name="connsiteX11" fmla="*/ 13419 w 26837"/>
                <a:gd name="connsiteY11" fmla="*/ 8938 h 2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37" h="26812">
                  <a:moveTo>
                    <a:pt x="13419" y="26813"/>
                  </a:moveTo>
                  <a:cubicBezTo>
                    <a:pt x="21087" y="26813"/>
                    <a:pt x="26838" y="20429"/>
                    <a:pt x="26838" y="13406"/>
                  </a:cubicBezTo>
                  <a:cubicBezTo>
                    <a:pt x="26838" y="5746"/>
                    <a:pt x="20448" y="0"/>
                    <a:pt x="13419" y="0"/>
                  </a:cubicBezTo>
                  <a:cubicBezTo>
                    <a:pt x="5751" y="0"/>
                    <a:pt x="0" y="6384"/>
                    <a:pt x="0" y="13406"/>
                  </a:cubicBezTo>
                  <a:lnTo>
                    <a:pt x="0" y="13406"/>
                  </a:lnTo>
                  <a:cubicBezTo>
                    <a:pt x="0" y="20429"/>
                    <a:pt x="5751" y="26813"/>
                    <a:pt x="13419" y="26813"/>
                  </a:cubicBezTo>
                  <a:close/>
                  <a:moveTo>
                    <a:pt x="13419" y="8938"/>
                  </a:moveTo>
                  <a:cubicBezTo>
                    <a:pt x="15975" y="8938"/>
                    <a:pt x="17253" y="10853"/>
                    <a:pt x="17253" y="12768"/>
                  </a:cubicBezTo>
                  <a:cubicBezTo>
                    <a:pt x="17253" y="15322"/>
                    <a:pt x="15336" y="16598"/>
                    <a:pt x="13419" y="16598"/>
                  </a:cubicBezTo>
                  <a:cubicBezTo>
                    <a:pt x="10863" y="16598"/>
                    <a:pt x="9585" y="14683"/>
                    <a:pt x="9585" y="12768"/>
                  </a:cubicBezTo>
                  <a:lnTo>
                    <a:pt x="9585" y="12768"/>
                  </a:lnTo>
                  <a:cubicBezTo>
                    <a:pt x="9585" y="10853"/>
                    <a:pt x="10863" y="8938"/>
                    <a:pt x="13419" y="8938"/>
                  </a:cubicBez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grpSp>
      <p:sp>
        <p:nvSpPr>
          <p:cNvPr id="25" name="Oval 24">
            <a:extLst>
              <a:ext uri="{FF2B5EF4-FFF2-40B4-BE49-F238E27FC236}">
                <a16:creationId xmlns:a16="http://schemas.microsoft.com/office/drawing/2014/main" id="{DCA13076-AE5F-26EC-FE86-815FC12C16E9}"/>
              </a:ext>
            </a:extLst>
          </p:cNvPr>
          <p:cNvSpPr/>
          <p:nvPr/>
        </p:nvSpPr>
        <p:spPr bwMode="gray">
          <a:xfrm>
            <a:off x="8696977" y="3640362"/>
            <a:ext cx="676656" cy="676656"/>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Arial" panose="020B0604020202020204" pitchFamily="34" charset="0"/>
              <a:cs typeface="Arial" panose="020B0604020202020204" pitchFamily="34" charset="0"/>
            </a:endParaRPr>
          </a:p>
        </p:txBody>
      </p:sp>
      <p:grpSp>
        <p:nvGrpSpPr>
          <p:cNvPr id="26" name="Graphic 4">
            <a:extLst>
              <a:ext uri="{FF2B5EF4-FFF2-40B4-BE49-F238E27FC236}">
                <a16:creationId xmlns:a16="http://schemas.microsoft.com/office/drawing/2014/main" id="{C4838212-48A4-0D14-BBFB-DAED2B53027B}"/>
              </a:ext>
            </a:extLst>
          </p:cNvPr>
          <p:cNvGrpSpPr/>
          <p:nvPr/>
        </p:nvGrpSpPr>
        <p:grpSpPr>
          <a:xfrm>
            <a:off x="2889060" y="2434156"/>
            <a:ext cx="676656" cy="676656"/>
            <a:chOff x="1515054" y="3339623"/>
            <a:chExt cx="362309" cy="361971"/>
          </a:xfrm>
          <a:solidFill>
            <a:srgbClr val="45B62B"/>
          </a:solidFill>
        </p:grpSpPr>
        <p:sp>
          <p:nvSpPr>
            <p:cNvPr id="27" name="Graphic 4">
              <a:extLst>
                <a:ext uri="{FF2B5EF4-FFF2-40B4-BE49-F238E27FC236}">
                  <a16:creationId xmlns:a16="http://schemas.microsoft.com/office/drawing/2014/main" id="{485DE397-C0F2-2997-05A4-C6E06E4C0EEB}"/>
                </a:ext>
              </a:extLst>
            </p:cNvPr>
            <p:cNvSpPr/>
            <p:nvPr/>
          </p:nvSpPr>
          <p:spPr>
            <a:xfrm>
              <a:off x="1515054" y="3339623"/>
              <a:ext cx="362309" cy="361971"/>
            </a:xfrm>
            <a:custGeom>
              <a:avLst/>
              <a:gdLst>
                <a:gd name="connsiteX0" fmla="*/ 180835 w 362309"/>
                <a:gd name="connsiteY0" fmla="*/ 0 h 361971"/>
                <a:gd name="connsiteX1" fmla="*/ 0 w 362309"/>
                <a:gd name="connsiteY1" fmla="*/ 180667 h 361971"/>
                <a:gd name="connsiteX2" fmla="*/ 180835 w 362309"/>
                <a:gd name="connsiteY2" fmla="*/ 361972 h 361971"/>
                <a:gd name="connsiteX3" fmla="*/ 362309 w 362309"/>
                <a:gd name="connsiteY3" fmla="*/ 180667 h 361971"/>
                <a:gd name="connsiteX4" fmla="*/ 362309 w 362309"/>
                <a:gd name="connsiteY4" fmla="*/ 180667 h 361971"/>
                <a:gd name="connsiteX5" fmla="*/ 180835 w 362309"/>
                <a:gd name="connsiteY5" fmla="*/ 0 h 361971"/>
                <a:gd name="connsiteX6" fmla="*/ 180835 w 362309"/>
                <a:gd name="connsiteY6" fmla="*/ 349204 h 361971"/>
                <a:gd name="connsiteX7" fmla="*/ 12780 w 362309"/>
                <a:gd name="connsiteY7" fmla="*/ 180667 h 361971"/>
                <a:gd name="connsiteX8" fmla="*/ 180835 w 362309"/>
                <a:gd name="connsiteY8" fmla="*/ 12768 h 361971"/>
                <a:gd name="connsiteX9" fmla="*/ 349529 w 362309"/>
                <a:gd name="connsiteY9" fmla="*/ 181305 h 361971"/>
                <a:gd name="connsiteX10" fmla="*/ 349529 w 362309"/>
                <a:gd name="connsiteY10" fmla="*/ 181305 h 361971"/>
                <a:gd name="connsiteX11" fmla="*/ 180835 w 362309"/>
                <a:gd name="connsiteY11" fmla="*/ 349204 h 361971"/>
                <a:gd name="connsiteX12" fmla="*/ 180835 w 362309"/>
                <a:gd name="connsiteY12"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09" h="361971">
                  <a:moveTo>
                    <a:pt x="180835" y="0"/>
                  </a:moveTo>
                  <a:cubicBezTo>
                    <a:pt x="80513" y="0"/>
                    <a:pt x="0" y="81077"/>
                    <a:pt x="0" y="180667"/>
                  </a:cubicBezTo>
                  <a:cubicBezTo>
                    <a:pt x="0" y="280895"/>
                    <a:pt x="81152" y="361972"/>
                    <a:pt x="180835" y="361972"/>
                  </a:cubicBezTo>
                  <a:cubicBezTo>
                    <a:pt x="280518" y="361972"/>
                    <a:pt x="362309" y="280895"/>
                    <a:pt x="362309" y="180667"/>
                  </a:cubicBezTo>
                  <a:lnTo>
                    <a:pt x="362309" y="180667"/>
                  </a:lnTo>
                  <a:cubicBezTo>
                    <a:pt x="361670" y="81077"/>
                    <a:pt x="280518" y="0"/>
                    <a:pt x="180835" y="0"/>
                  </a:cubicBezTo>
                  <a:close/>
                  <a:moveTo>
                    <a:pt x="180835" y="349204"/>
                  </a:moveTo>
                  <a:cubicBezTo>
                    <a:pt x="87542" y="349204"/>
                    <a:pt x="12780" y="273873"/>
                    <a:pt x="12780" y="180667"/>
                  </a:cubicBezTo>
                  <a:cubicBezTo>
                    <a:pt x="12780" y="87461"/>
                    <a:pt x="88181" y="12768"/>
                    <a:pt x="180835" y="12768"/>
                  </a:cubicBezTo>
                  <a:cubicBezTo>
                    <a:pt x="274128" y="12768"/>
                    <a:pt x="349529" y="88099"/>
                    <a:pt x="349529" y="181305"/>
                  </a:cubicBezTo>
                  <a:lnTo>
                    <a:pt x="349529" y="181305"/>
                  </a:lnTo>
                  <a:cubicBezTo>
                    <a:pt x="348891" y="273873"/>
                    <a:pt x="273489" y="349204"/>
                    <a:pt x="180835" y="349204"/>
                  </a:cubicBezTo>
                  <a:lnTo>
                    <a:pt x="180835" y="349204"/>
                  </a:ln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sp>
          <p:nvSpPr>
            <p:cNvPr id="28" name="Graphic 4">
              <a:extLst>
                <a:ext uri="{FF2B5EF4-FFF2-40B4-BE49-F238E27FC236}">
                  <a16:creationId xmlns:a16="http://schemas.microsoft.com/office/drawing/2014/main" id="{778F1DE9-A3E8-D9EF-B84C-108105261D6F}"/>
                </a:ext>
              </a:extLst>
            </p:cNvPr>
            <p:cNvSpPr/>
            <p:nvPr/>
          </p:nvSpPr>
          <p:spPr>
            <a:xfrm>
              <a:off x="1577036" y="3402186"/>
              <a:ext cx="237705" cy="237484"/>
            </a:xfrm>
            <a:custGeom>
              <a:avLst/>
              <a:gdLst>
                <a:gd name="connsiteX0" fmla="*/ 118853 w 237705"/>
                <a:gd name="connsiteY0" fmla="*/ 0 h 237484"/>
                <a:gd name="connsiteX1" fmla="*/ 0 w 237705"/>
                <a:gd name="connsiteY1" fmla="*/ 118742 h 237484"/>
                <a:gd name="connsiteX2" fmla="*/ 118853 w 237705"/>
                <a:gd name="connsiteY2" fmla="*/ 237484 h 237484"/>
                <a:gd name="connsiteX3" fmla="*/ 237706 w 237705"/>
                <a:gd name="connsiteY3" fmla="*/ 118742 h 237484"/>
                <a:gd name="connsiteX4" fmla="*/ 118853 w 237705"/>
                <a:gd name="connsiteY4" fmla="*/ 0 h 237484"/>
                <a:gd name="connsiteX5" fmla="*/ 125243 w 237705"/>
                <a:gd name="connsiteY5" fmla="*/ 224078 h 237484"/>
                <a:gd name="connsiteX6" fmla="*/ 125243 w 237705"/>
                <a:gd name="connsiteY6" fmla="*/ 215140 h 237484"/>
                <a:gd name="connsiteX7" fmla="*/ 118853 w 237705"/>
                <a:gd name="connsiteY7" fmla="*/ 208756 h 237484"/>
                <a:gd name="connsiteX8" fmla="*/ 112463 w 237705"/>
                <a:gd name="connsiteY8" fmla="*/ 215140 h 237484"/>
                <a:gd name="connsiteX9" fmla="*/ 112463 w 237705"/>
                <a:gd name="connsiteY9" fmla="*/ 224716 h 237484"/>
                <a:gd name="connsiteX10" fmla="*/ 13419 w 237705"/>
                <a:gd name="connsiteY10" fmla="*/ 125765 h 237484"/>
                <a:gd name="connsiteX11" fmla="*/ 23004 w 237705"/>
                <a:gd name="connsiteY11" fmla="*/ 125765 h 237484"/>
                <a:gd name="connsiteX12" fmla="*/ 29394 w 237705"/>
                <a:gd name="connsiteY12" fmla="*/ 119381 h 237484"/>
                <a:gd name="connsiteX13" fmla="*/ 23004 w 237705"/>
                <a:gd name="connsiteY13" fmla="*/ 112997 h 237484"/>
                <a:gd name="connsiteX14" fmla="*/ 13419 w 237705"/>
                <a:gd name="connsiteY14" fmla="*/ 112997 h 237484"/>
                <a:gd name="connsiteX15" fmla="*/ 112463 w 237705"/>
                <a:gd name="connsiteY15" fmla="*/ 14045 h 237484"/>
                <a:gd name="connsiteX16" fmla="*/ 112463 w 237705"/>
                <a:gd name="connsiteY16" fmla="*/ 23621 h 237484"/>
                <a:gd name="connsiteX17" fmla="*/ 118853 w 237705"/>
                <a:gd name="connsiteY17" fmla="*/ 30005 h 237484"/>
                <a:gd name="connsiteX18" fmla="*/ 125243 w 237705"/>
                <a:gd name="connsiteY18" fmla="*/ 23621 h 237484"/>
                <a:gd name="connsiteX19" fmla="*/ 125243 w 237705"/>
                <a:gd name="connsiteY19" fmla="*/ 14045 h 237484"/>
                <a:gd name="connsiteX20" fmla="*/ 224287 w 237705"/>
                <a:gd name="connsiteY20" fmla="*/ 112997 h 237484"/>
                <a:gd name="connsiteX21" fmla="*/ 214702 w 237705"/>
                <a:gd name="connsiteY21" fmla="*/ 112997 h 237484"/>
                <a:gd name="connsiteX22" fmla="*/ 208312 w 237705"/>
                <a:gd name="connsiteY22" fmla="*/ 119381 h 237484"/>
                <a:gd name="connsiteX23" fmla="*/ 214702 w 237705"/>
                <a:gd name="connsiteY23" fmla="*/ 125765 h 237484"/>
                <a:gd name="connsiteX24" fmla="*/ 224287 w 237705"/>
                <a:gd name="connsiteY24" fmla="*/ 125765 h 237484"/>
                <a:gd name="connsiteX25" fmla="*/ 125243 w 237705"/>
                <a:gd name="connsiteY25" fmla="*/ 224078 h 2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7705" h="237484">
                  <a:moveTo>
                    <a:pt x="118853" y="0"/>
                  </a:moveTo>
                  <a:cubicBezTo>
                    <a:pt x="53036" y="0"/>
                    <a:pt x="0" y="52987"/>
                    <a:pt x="0" y="118742"/>
                  </a:cubicBezTo>
                  <a:cubicBezTo>
                    <a:pt x="0" y="184497"/>
                    <a:pt x="53036" y="237484"/>
                    <a:pt x="118853" y="237484"/>
                  </a:cubicBezTo>
                  <a:cubicBezTo>
                    <a:pt x="184669" y="237484"/>
                    <a:pt x="237706" y="184497"/>
                    <a:pt x="237706" y="118742"/>
                  </a:cubicBezTo>
                  <a:cubicBezTo>
                    <a:pt x="237706" y="52987"/>
                    <a:pt x="184669" y="0"/>
                    <a:pt x="118853" y="0"/>
                  </a:cubicBezTo>
                  <a:close/>
                  <a:moveTo>
                    <a:pt x="125243" y="224078"/>
                  </a:moveTo>
                  <a:lnTo>
                    <a:pt x="125243" y="215140"/>
                  </a:lnTo>
                  <a:cubicBezTo>
                    <a:pt x="125243" y="211310"/>
                    <a:pt x="122687" y="208756"/>
                    <a:pt x="118853" y="208756"/>
                  </a:cubicBezTo>
                  <a:cubicBezTo>
                    <a:pt x="115019" y="208756"/>
                    <a:pt x="112463" y="211310"/>
                    <a:pt x="112463" y="215140"/>
                  </a:cubicBezTo>
                  <a:lnTo>
                    <a:pt x="112463" y="224716"/>
                  </a:lnTo>
                  <a:cubicBezTo>
                    <a:pt x="58787" y="221524"/>
                    <a:pt x="16614" y="178752"/>
                    <a:pt x="13419" y="125765"/>
                  </a:cubicBezTo>
                  <a:lnTo>
                    <a:pt x="23004" y="125765"/>
                  </a:lnTo>
                  <a:cubicBezTo>
                    <a:pt x="26838" y="125765"/>
                    <a:pt x="29394" y="123211"/>
                    <a:pt x="29394" y="119381"/>
                  </a:cubicBezTo>
                  <a:cubicBezTo>
                    <a:pt x="29394" y="115550"/>
                    <a:pt x="26838" y="112997"/>
                    <a:pt x="23004" y="112997"/>
                  </a:cubicBezTo>
                  <a:lnTo>
                    <a:pt x="13419" y="112997"/>
                  </a:lnTo>
                  <a:cubicBezTo>
                    <a:pt x="16614" y="59371"/>
                    <a:pt x="59426" y="17237"/>
                    <a:pt x="112463" y="14045"/>
                  </a:cubicBezTo>
                  <a:lnTo>
                    <a:pt x="112463" y="23621"/>
                  </a:lnTo>
                  <a:cubicBezTo>
                    <a:pt x="112463" y="27451"/>
                    <a:pt x="115019" y="30005"/>
                    <a:pt x="118853" y="30005"/>
                  </a:cubicBezTo>
                  <a:cubicBezTo>
                    <a:pt x="122687" y="30005"/>
                    <a:pt x="125243" y="27451"/>
                    <a:pt x="125243" y="23621"/>
                  </a:cubicBezTo>
                  <a:lnTo>
                    <a:pt x="125243" y="14045"/>
                  </a:lnTo>
                  <a:cubicBezTo>
                    <a:pt x="178918" y="17237"/>
                    <a:pt x="221092" y="60010"/>
                    <a:pt x="224287" y="112997"/>
                  </a:cubicBezTo>
                  <a:lnTo>
                    <a:pt x="214702" y="112997"/>
                  </a:lnTo>
                  <a:cubicBezTo>
                    <a:pt x="210868" y="112997"/>
                    <a:pt x="208312" y="115550"/>
                    <a:pt x="208312" y="119381"/>
                  </a:cubicBezTo>
                  <a:cubicBezTo>
                    <a:pt x="208312" y="123211"/>
                    <a:pt x="210868" y="125765"/>
                    <a:pt x="214702" y="125765"/>
                  </a:cubicBezTo>
                  <a:lnTo>
                    <a:pt x="224287" y="125765"/>
                  </a:lnTo>
                  <a:cubicBezTo>
                    <a:pt x="221092" y="178752"/>
                    <a:pt x="178279" y="220886"/>
                    <a:pt x="125243" y="224078"/>
                  </a:cubicBez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sp>
          <p:nvSpPr>
            <p:cNvPr id="29" name="Graphic 4">
              <a:extLst>
                <a:ext uri="{FF2B5EF4-FFF2-40B4-BE49-F238E27FC236}">
                  <a16:creationId xmlns:a16="http://schemas.microsoft.com/office/drawing/2014/main" id="{3738D3E2-CF06-CCE8-6549-4F623C74DC5B}"/>
                </a:ext>
              </a:extLst>
            </p:cNvPr>
            <p:cNvSpPr/>
            <p:nvPr/>
          </p:nvSpPr>
          <p:spPr>
            <a:xfrm>
              <a:off x="1644104" y="3469192"/>
              <a:ext cx="104207" cy="103446"/>
            </a:xfrm>
            <a:custGeom>
              <a:avLst/>
              <a:gdLst>
                <a:gd name="connsiteX0" fmla="*/ 94597 w 104207"/>
                <a:gd name="connsiteY0" fmla="*/ 664 h 103446"/>
                <a:gd name="connsiteX1" fmla="*/ 31975 w 104207"/>
                <a:gd name="connsiteY1" fmla="*/ 28754 h 103446"/>
                <a:gd name="connsiteX2" fmla="*/ 28781 w 104207"/>
                <a:gd name="connsiteY2" fmla="*/ 31946 h 103446"/>
                <a:gd name="connsiteX3" fmla="*/ 665 w 104207"/>
                <a:gd name="connsiteY3" fmla="*/ 94509 h 103446"/>
                <a:gd name="connsiteX4" fmla="*/ 1943 w 104207"/>
                <a:gd name="connsiteY4" fmla="*/ 101531 h 103446"/>
                <a:gd name="connsiteX5" fmla="*/ 6416 w 104207"/>
                <a:gd name="connsiteY5" fmla="*/ 103446 h 103446"/>
                <a:gd name="connsiteX6" fmla="*/ 8972 w 104207"/>
                <a:gd name="connsiteY6" fmla="*/ 102808 h 103446"/>
                <a:gd name="connsiteX7" fmla="*/ 71593 w 104207"/>
                <a:gd name="connsiteY7" fmla="*/ 74080 h 103446"/>
                <a:gd name="connsiteX8" fmla="*/ 74788 w 104207"/>
                <a:gd name="connsiteY8" fmla="*/ 71526 h 103446"/>
                <a:gd name="connsiteX9" fmla="*/ 103543 w 104207"/>
                <a:gd name="connsiteY9" fmla="*/ 8963 h 103446"/>
                <a:gd name="connsiteX10" fmla="*/ 102265 w 104207"/>
                <a:gd name="connsiteY10" fmla="*/ 1941 h 103446"/>
                <a:gd name="connsiteX11" fmla="*/ 94597 w 104207"/>
                <a:gd name="connsiteY11" fmla="*/ 664 h 103446"/>
                <a:gd name="connsiteX12" fmla="*/ 37088 w 104207"/>
                <a:gd name="connsiteY12" fmla="*/ 45352 h 103446"/>
                <a:gd name="connsiteX13" fmla="*/ 58174 w 104207"/>
                <a:gd name="connsiteY13" fmla="*/ 66419 h 103446"/>
                <a:gd name="connsiteX14" fmla="*/ 19835 w 104207"/>
                <a:gd name="connsiteY14" fmla="*/ 83656 h 103446"/>
                <a:gd name="connsiteX15" fmla="*/ 37088 w 104207"/>
                <a:gd name="connsiteY15" fmla="*/ 45352 h 103446"/>
                <a:gd name="connsiteX16" fmla="*/ 67120 w 104207"/>
                <a:gd name="connsiteY16" fmla="*/ 57482 h 103446"/>
                <a:gd name="connsiteX17" fmla="*/ 46033 w 104207"/>
                <a:gd name="connsiteY17" fmla="*/ 36415 h 103446"/>
                <a:gd name="connsiteX18" fmla="*/ 84373 w 104207"/>
                <a:gd name="connsiteY18" fmla="*/ 18539 h 103446"/>
                <a:gd name="connsiteX19" fmla="*/ 67120 w 104207"/>
                <a:gd name="connsiteY19" fmla="*/ 57482 h 1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207" h="103446">
                  <a:moveTo>
                    <a:pt x="94597" y="664"/>
                  </a:moveTo>
                  <a:lnTo>
                    <a:pt x="31975" y="28754"/>
                  </a:lnTo>
                  <a:cubicBezTo>
                    <a:pt x="30698" y="29392"/>
                    <a:pt x="29420" y="30669"/>
                    <a:pt x="28781" y="31946"/>
                  </a:cubicBezTo>
                  <a:lnTo>
                    <a:pt x="665" y="94509"/>
                  </a:lnTo>
                  <a:cubicBezTo>
                    <a:pt x="-613" y="97062"/>
                    <a:pt x="26" y="99616"/>
                    <a:pt x="1943" y="101531"/>
                  </a:cubicBezTo>
                  <a:cubicBezTo>
                    <a:pt x="3221" y="102808"/>
                    <a:pt x="4499" y="103446"/>
                    <a:pt x="6416" y="103446"/>
                  </a:cubicBezTo>
                  <a:cubicBezTo>
                    <a:pt x="7055" y="103446"/>
                    <a:pt x="8333" y="103446"/>
                    <a:pt x="8972" y="102808"/>
                  </a:cubicBezTo>
                  <a:lnTo>
                    <a:pt x="71593" y="74080"/>
                  </a:lnTo>
                  <a:cubicBezTo>
                    <a:pt x="72871" y="73442"/>
                    <a:pt x="74149" y="72803"/>
                    <a:pt x="74788" y="71526"/>
                  </a:cubicBezTo>
                  <a:lnTo>
                    <a:pt x="103543" y="8963"/>
                  </a:lnTo>
                  <a:cubicBezTo>
                    <a:pt x="104821" y="6410"/>
                    <a:pt x="104182" y="3856"/>
                    <a:pt x="102265" y="1941"/>
                  </a:cubicBezTo>
                  <a:cubicBezTo>
                    <a:pt x="100348" y="26"/>
                    <a:pt x="97153" y="-613"/>
                    <a:pt x="94597" y="664"/>
                  </a:cubicBezTo>
                  <a:close/>
                  <a:moveTo>
                    <a:pt x="37088" y="45352"/>
                  </a:moveTo>
                  <a:lnTo>
                    <a:pt x="58174" y="66419"/>
                  </a:lnTo>
                  <a:lnTo>
                    <a:pt x="19835" y="83656"/>
                  </a:lnTo>
                  <a:lnTo>
                    <a:pt x="37088" y="45352"/>
                  </a:lnTo>
                  <a:close/>
                  <a:moveTo>
                    <a:pt x="67120" y="57482"/>
                  </a:moveTo>
                  <a:lnTo>
                    <a:pt x="46033" y="36415"/>
                  </a:lnTo>
                  <a:lnTo>
                    <a:pt x="84373" y="18539"/>
                  </a:lnTo>
                  <a:lnTo>
                    <a:pt x="67120" y="57482"/>
                  </a:ln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grpSp>
      <p:sp>
        <p:nvSpPr>
          <p:cNvPr id="30" name="Oval 29">
            <a:extLst>
              <a:ext uri="{FF2B5EF4-FFF2-40B4-BE49-F238E27FC236}">
                <a16:creationId xmlns:a16="http://schemas.microsoft.com/office/drawing/2014/main" id="{6CC78F40-3361-2956-8615-E227F0AAC0C2}"/>
              </a:ext>
            </a:extLst>
          </p:cNvPr>
          <p:cNvSpPr/>
          <p:nvPr/>
        </p:nvSpPr>
        <p:spPr bwMode="gray">
          <a:xfrm>
            <a:off x="4937066" y="2646729"/>
            <a:ext cx="676656" cy="676656"/>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Arial" panose="020B0604020202020204" pitchFamily="34" charset="0"/>
              <a:cs typeface="Arial" panose="020B0604020202020204" pitchFamily="34" charset="0"/>
            </a:endParaRPr>
          </a:p>
        </p:txBody>
      </p:sp>
      <p:grpSp>
        <p:nvGrpSpPr>
          <p:cNvPr id="31" name="Graphic 4">
            <a:extLst>
              <a:ext uri="{FF2B5EF4-FFF2-40B4-BE49-F238E27FC236}">
                <a16:creationId xmlns:a16="http://schemas.microsoft.com/office/drawing/2014/main" id="{BA639AAC-8238-CDDF-8733-F86732A1F6EF}"/>
              </a:ext>
            </a:extLst>
          </p:cNvPr>
          <p:cNvGrpSpPr/>
          <p:nvPr/>
        </p:nvGrpSpPr>
        <p:grpSpPr>
          <a:xfrm>
            <a:off x="4926223" y="2646729"/>
            <a:ext cx="676656" cy="676656"/>
            <a:chOff x="2560447" y="1893013"/>
            <a:chExt cx="362309" cy="361971"/>
          </a:xfrm>
          <a:solidFill>
            <a:srgbClr val="34911C"/>
          </a:solidFill>
        </p:grpSpPr>
        <p:sp>
          <p:nvSpPr>
            <p:cNvPr id="32" name="Graphic 4">
              <a:extLst>
                <a:ext uri="{FF2B5EF4-FFF2-40B4-BE49-F238E27FC236}">
                  <a16:creationId xmlns:a16="http://schemas.microsoft.com/office/drawing/2014/main" id="{B4EAF4C7-EF6A-A490-714A-8B0FECB367DE}"/>
                </a:ext>
              </a:extLst>
            </p:cNvPr>
            <p:cNvSpPr/>
            <p:nvPr/>
          </p:nvSpPr>
          <p:spPr>
            <a:xfrm>
              <a:off x="2560447" y="1893013"/>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181474 w 362309"/>
                <a:gd name="connsiteY6" fmla="*/ 349204 h 361971"/>
                <a:gd name="connsiteX7" fmla="*/ 12780 w 362309"/>
                <a:gd name="connsiteY7" fmla="*/ 181305 h 361971"/>
                <a:gd name="connsiteX8" fmla="*/ 180835 w 362309"/>
                <a:gd name="connsiteY8" fmla="*/ 12768 h 361971"/>
                <a:gd name="connsiteX9" fmla="*/ 349529 w 362309"/>
                <a:gd name="connsiteY9" fmla="*/ 180667 h 361971"/>
                <a:gd name="connsiteX10" fmla="*/ 349529 w 362309"/>
                <a:gd name="connsiteY10" fmla="*/ 180667 h 361971"/>
                <a:gd name="connsiteX11" fmla="*/ 181474 w 362309"/>
                <a:gd name="connsiteY11"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1077"/>
                    <a:pt x="281157" y="0"/>
                    <a:pt x="181474" y="0"/>
                  </a:cubicBezTo>
                  <a:close/>
                  <a:moveTo>
                    <a:pt x="181474" y="349204"/>
                  </a:moveTo>
                  <a:cubicBezTo>
                    <a:pt x="88181" y="349204"/>
                    <a:pt x="12780" y="273873"/>
                    <a:pt x="12780" y="181305"/>
                  </a:cubicBezTo>
                  <a:cubicBezTo>
                    <a:pt x="12780" y="88737"/>
                    <a:pt x="88181" y="12768"/>
                    <a:pt x="180835" y="12768"/>
                  </a:cubicBezTo>
                  <a:cubicBezTo>
                    <a:pt x="274128" y="12768"/>
                    <a:pt x="349529" y="88099"/>
                    <a:pt x="349529" y="180667"/>
                  </a:cubicBezTo>
                  <a:cubicBezTo>
                    <a:pt x="349529" y="180667"/>
                    <a:pt x="349529" y="180667"/>
                    <a:pt x="349529" y="180667"/>
                  </a:cubicBezTo>
                  <a:cubicBezTo>
                    <a:pt x="349529" y="273873"/>
                    <a:pt x="274128" y="349204"/>
                    <a:pt x="181474" y="349204"/>
                  </a:cubicBez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sp>
          <p:nvSpPr>
            <p:cNvPr id="33" name="Graphic 4">
              <a:extLst>
                <a:ext uri="{FF2B5EF4-FFF2-40B4-BE49-F238E27FC236}">
                  <a16:creationId xmlns:a16="http://schemas.microsoft.com/office/drawing/2014/main" id="{495C44EE-795C-41C4-2008-1C3C6A363662}"/>
                </a:ext>
              </a:extLst>
            </p:cNvPr>
            <p:cNvSpPr/>
            <p:nvPr/>
          </p:nvSpPr>
          <p:spPr>
            <a:xfrm>
              <a:off x="2635849" y="2085809"/>
              <a:ext cx="43451" cy="43411"/>
            </a:xfrm>
            <a:custGeom>
              <a:avLst/>
              <a:gdLst>
                <a:gd name="connsiteX0" fmla="*/ 43451 w 43451"/>
                <a:gd name="connsiteY0" fmla="*/ 21706 h 43411"/>
                <a:gd name="connsiteX1" fmla="*/ 21726 w 43451"/>
                <a:gd name="connsiteY1" fmla="*/ 0 h 43411"/>
                <a:gd name="connsiteX2" fmla="*/ 0 w 43451"/>
                <a:gd name="connsiteY2" fmla="*/ 21706 h 43411"/>
                <a:gd name="connsiteX3" fmla="*/ 21726 w 43451"/>
                <a:gd name="connsiteY3" fmla="*/ 43411 h 43411"/>
                <a:gd name="connsiteX4" fmla="*/ 21726 w 43451"/>
                <a:gd name="connsiteY4" fmla="*/ 43411 h 43411"/>
                <a:gd name="connsiteX5" fmla="*/ 43451 w 43451"/>
                <a:gd name="connsiteY5" fmla="*/ 21706 h 43411"/>
                <a:gd name="connsiteX6" fmla="*/ 12780 w 43451"/>
                <a:gd name="connsiteY6" fmla="*/ 21706 h 43411"/>
                <a:gd name="connsiteX7" fmla="*/ 21726 w 43451"/>
                <a:gd name="connsiteY7" fmla="*/ 12768 h 43411"/>
                <a:gd name="connsiteX8" fmla="*/ 30672 w 43451"/>
                <a:gd name="connsiteY8" fmla="*/ 21706 h 43411"/>
                <a:gd name="connsiteX9" fmla="*/ 21726 w 43451"/>
                <a:gd name="connsiteY9" fmla="*/ 30643 h 43411"/>
                <a:gd name="connsiteX10" fmla="*/ 21726 w 43451"/>
                <a:gd name="connsiteY10" fmla="*/ 30643 h 43411"/>
                <a:gd name="connsiteX11" fmla="*/ 12780 w 43451"/>
                <a:gd name="connsiteY11" fmla="*/ 21706 h 4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51" h="43411">
                  <a:moveTo>
                    <a:pt x="43451" y="21706"/>
                  </a:moveTo>
                  <a:cubicBezTo>
                    <a:pt x="43451" y="9576"/>
                    <a:pt x="33867" y="0"/>
                    <a:pt x="21726" y="0"/>
                  </a:cubicBezTo>
                  <a:cubicBezTo>
                    <a:pt x="9585" y="0"/>
                    <a:pt x="0" y="9576"/>
                    <a:pt x="0" y="21706"/>
                  </a:cubicBezTo>
                  <a:cubicBezTo>
                    <a:pt x="0" y="33835"/>
                    <a:pt x="9585" y="43411"/>
                    <a:pt x="21726" y="43411"/>
                  </a:cubicBezTo>
                  <a:cubicBezTo>
                    <a:pt x="21726" y="43411"/>
                    <a:pt x="21726" y="43411"/>
                    <a:pt x="21726" y="43411"/>
                  </a:cubicBezTo>
                  <a:cubicBezTo>
                    <a:pt x="33867" y="43411"/>
                    <a:pt x="43451" y="33197"/>
                    <a:pt x="43451" y="21706"/>
                  </a:cubicBezTo>
                  <a:close/>
                  <a:moveTo>
                    <a:pt x="12780" y="21706"/>
                  </a:moveTo>
                  <a:cubicBezTo>
                    <a:pt x="12780" y="16598"/>
                    <a:pt x="16614" y="12768"/>
                    <a:pt x="21726" y="12768"/>
                  </a:cubicBezTo>
                  <a:cubicBezTo>
                    <a:pt x="26838" y="12768"/>
                    <a:pt x="30672" y="16598"/>
                    <a:pt x="30672" y="21706"/>
                  </a:cubicBezTo>
                  <a:cubicBezTo>
                    <a:pt x="30672" y="26813"/>
                    <a:pt x="26838" y="30643"/>
                    <a:pt x="21726" y="30643"/>
                  </a:cubicBezTo>
                  <a:cubicBezTo>
                    <a:pt x="21726" y="30643"/>
                    <a:pt x="21726" y="30643"/>
                    <a:pt x="21726" y="30643"/>
                  </a:cubicBezTo>
                  <a:cubicBezTo>
                    <a:pt x="16614" y="30643"/>
                    <a:pt x="12780" y="26174"/>
                    <a:pt x="12780" y="21706"/>
                  </a:cubicBez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sp>
          <p:nvSpPr>
            <p:cNvPr id="34" name="Graphic 4">
              <a:extLst>
                <a:ext uri="{FF2B5EF4-FFF2-40B4-BE49-F238E27FC236}">
                  <a16:creationId xmlns:a16="http://schemas.microsoft.com/office/drawing/2014/main" id="{16C31385-932E-2E92-0C65-9EC90E2D8D14}"/>
                </a:ext>
              </a:extLst>
            </p:cNvPr>
            <p:cNvSpPr/>
            <p:nvPr/>
          </p:nvSpPr>
          <p:spPr>
            <a:xfrm>
              <a:off x="2617957" y="1968344"/>
              <a:ext cx="247307" cy="212146"/>
            </a:xfrm>
            <a:custGeom>
              <a:avLst/>
              <a:gdLst>
                <a:gd name="connsiteX0" fmla="*/ 207673 w 247307"/>
                <a:gd name="connsiteY0" fmla="*/ 0 h 212146"/>
                <a:gd name="connsiteX1" fmla="*/ 168055 w 247307"/>
                <a:gd name="connsiteY1" fmla="*/ 40219 h 212146"/>
                <a:gd name="connsiteX2" fmla="*/ 196171 w 247307"/>
                <a:gd name="connsiteY2" fmla="*/ 100228 h 212146"/>
                <a:gd name="connsiteX3" fmla="*/ 129716 w 247307"/>
                <a:gd name="connsiteY3" fmla="*/ 100228 h 212146"/>
                <a:gd name="connsiteX4" fmla="*/ 100961 w 247307"/>
                <a:gd name="connsiteY4" fmla="*/ 132148 h 212146"/>
                <a:gd name="connsiteX5" fmla="*/ 129716 w 247307"/>
                <a:gd name="connsiteY5" fmla="*/ 160876 h 212146"/>
                <a:gd name="connsiteX6" fmla="*/ 173806 w 247307"/>
                <a:gd name="connsiteY6" fmla="*/ 160876 h 212146"/>
                <a:gd name="connsiteX7" fmla="*/ 195532 w 247307"/>
                <a:gd name="connsiteY7" fmla="*/ 176836 h 212146"/>
                <a:gd name="connsiteX8" fmla="*/ 179557 w 247307"/>
                <a:gd name="connsiteY8" fmla="*/ 198542 h 212146"/>
                <a:gd name="connsiteX9" fmla="*/ 173806 w 247307"/>
                <a:gd name="connsiteY9" fmla="*/ 198542 h 212146"/>
                <a:gd name="connsiteX10" fmla="*/ 51119 w 247307"/>
                <a:gd name="connsiteY10" fmla="*/ 198542 h 212146"/>
                <a:gd name="connsiteX11" fmla="*/ 79874 w 247307"/>
                <a:gd name="connsiteY11" fmla="*/ 138532 h 212146"/>
                <a:gd name="connsiteX12" fmla="*/ 38340 w 247307"/>
                <a:gd name="connsiteY12" fmla="*/ 100228 h 212146"/>
                <a:gd name="connsiteX13" fmla="*/ 0 w 247307"/>
                <a:gd name="connsiteY13" fmla="*/ 138532 h 212146"/>
                <a:gd name="connsiteX14" fmla="*/ 34506 w 247307"/>
                <a:gd name="connsiteY14" fmla="*/ 208118 h 212146"/>
                <a:gd name="connsiteX15" fmla="*/ 37701 w 247307"/>
                <a:gd name="connsiteY15" fmla="*/ 210671 h 212146"/>
                <a:gd name="connsiteX16" fmla="*/ 41535 w 247307"/>
                <a:gd name="connsiteY16" fmla="*/ 211948 h 212146"/>
                <a:gd name="connsiteX17" fmla="*/ 173806 w 247307"/>
                <a:gd name="connsiteY17" fmla="*/ 211948 h 212146"/>
                <a:gd name="connsiteX18" fmla="*/ 209590 w 247307"/>
                <a:gd name="connsiteY18" fmla="*/ 183859 h 212146"/>
                <a:gd name="connsiteX19" fmla="*/ 181474 w 247307"/>
                <a:gd name="connsiteY19" fmla="*/ 148108 h 212146"/>
                <a:gd name="connsiteX20" fmla="*/ 173806 w 247307"/>
                <a:gd name="connsiteY20" fmla="*/ 148108 h 212146"/>
                <a:gd name="connsiteX21" fmla="*/ 129716 w 247307"/>
                <a:gd name="connsiteY21" fmla="*/ 148108 h 212146"/>
                <a:gd name="connsiteX22" fmla="*/ 113102 w 247307"/>
                <a:gd name="connsiteY22" fmla="*/ 129595 h 212146"/>
                <a:gd name="connsiteX23" fmla="*/ 129716 w 247307"/>
                <a:gd name="connsiteY23" fmla="*/ 112996 h 212146"/>
                <a:gd name="connsiteX24" fmla="*/ 206395 w 247307"/>
                <a:gd name="connsiteY24" fmla="*/ 112996 h 212146"/>
                <a:gd name="connsiteX25" fmla="*/ 209590 w 247307"/>
                <a:gd name="connsiteY25" fmla="*/ 111720 h 212146"/>
                <a:gd name="connsiteX26" fmla="*/ 212785 w 247307"/>
                <a:gd name="connsiteY26" fmla="*/ 109166 h 212146"/>
                <a:gd name="connsiteX27" fmla="*/ 247290 w 247307"/>
                <a:gd name="connsiteY27" fmla="*/ 39581 h 212146"/>
                <a:gd name="connsiteX28" fmla="*/ 207673 w 247307"/>
                <a:gd name="connsiteY28" fmla="*/ 0 h 212146"/>
                <a:gd name="connsiteX29" fmla="*/ 207673 w 247307"/>
                <a:gd name="connsiteY29" fmla="*/ 0 h 212146"/>
                <a:gd name="connsiteX30" fmla="*/ 12780 w 247307"/>
                <a:gd name="connsiteY30" fmla="*/ 137894 h 212146"/>
                <a:gd name="connsiteX31" fmla="*/ 41535 w 247307"/>
                <a:gd name="connsiteY31" fmla="*/ 112358 h 212146"/>
                <a:gd name="connsiteX32" fmla="*/ 67094 w 247307"/>
                <a:gd name="connsiteY32" fmla="*/ 137894 h 212146"/>
                <a:gd name="connsiteX33" fmla="*/ 40257 w 247307"/>
                <a:gd name="connsiteY33" fmla="*/ 192158 h 212146"/>
                <a:gd name="connsiteX34" fmla="*/ 12780 w 247307"/>
                <a:gd name="connsiteY34" fmla="*/ 137894 h 212146"/>
                <a:gd name="connsiteX35" fmla="*/ 12780 w 247307"/>
                <a:gd name="connsiteY35" fmla="*/ 137894 h 212146"/>
                <a:gd name="connsiteX36" fmla="*/ 207673 w 247307"/>
                <a:gd name="connsiteY36" fmla="*/ 94483 h 212146"/>
                <a:gd name="connsiteX37" fmla="*/ 180835 w 247307"/>
                <a:gd name="connsiteY37" fmla="*/ 40219 h 212146"/>
                <a:gd name="connsiteX38" fmla="*/ 209590 w 247307"/>
                <a:gd name="connsiteY38" fmla="*/ 14683 h 212146"/>
                <a:gd name="connsiteX39" fmla="*/ 235150 w 247307"/>
                <a:gd name="connsiteY39" fmla="*/ 40219 h 212146"/>
                <a:gd name="connsiteX40" fmla="*/ 207673 w 247307"/>
                <a:gd name="connsiteY40" fmla="*/ 94483 h 212146"/>
                <a:gd name="connsiteX41" fmla="*/ 207673 w 247307"/>
                <a:gd name="connsiteY41" fmla="*/ 94483 h 21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7307" h="212146">
                  <a:moveTo>
                    <a:pt x="207673" y="0"/>
                  </a:moveTo>
                  <a:cubicBezTo>
                    <a:pt x="185947" y="0"/>
                    <a:pt x="168055" y="17875"/>
                    <a:pt x="168055" y="40219"/>
                  </a:cubicBezTo>
                  <a:cubicBezTo>
                    <a:pt x="168055" y="55541"/>
                    <a:pt x="185947" y="84907"/>
                    <a:pt x="196171" y="100228"/>
                  </a:cubicBezTo>
                  <a:lnTo>
                    <a:pt x="129716" y="100228"/>
                  </a:lnTo>
                  <a:cubicBezTo>
                    <a:pt x="113102" y="100867"/>
                    <a:pt x="100322" y="114912"/>
                    <a:pt x="100961" y="132148"/>
                  </a:cubicBezTo>
                  <a:cubicBezTo>
                    <a:pt x="101600" y="147470"/>
                    <a:pt x="114380" y="160238"/>
                    <a:pt x="129716" y="160876"/>
                  </a:cubicBezTo>
                  <a:lnTo>
                    <a:pt x="173806" y="160876"/>
                  </a:lnTo>
                  <a:cubicBezTo>
                    <a:pt x="184030" y="158961"/>
                    <a:pt x="194254" y="166622"/>
                    <a:pt x="195532" y="176836"/>
                  </a:cubicBezTo>
                  <a:cubicBezTo>
                    <a:pt x="197449" y="187051"/>
                    <a:pt x="189781" y="197265"/>
                    <a:pt x="179557" y="198542"/>
                  </a:cubicBezTo>
                  <a:cubicBezTo>
                    <a:pt x="177640" y="198542"/>
                    <a:pt x="175723" y="198542"/>
                    <a:pt x="173806" y="198542"/>
                  </a:cubicBezTo>
                  <a:lnTo>
                    <a:pt x="51119" y="198542"/>
                  </a:lnTo>
                  <a:cubicBezTo>
                    <a:pt x="61343" y="183220"/>
                    <a:pt x="79874" y="153854"/>
                    <a:pt x="79874" y="138532"/>
                  </a:cubicBezTo>
                  <a:cubicBezTo>
                    <a:pt x="79235" y="116827"/>
                    <a:pt x="60704" y="99590"/>
                    <a:pt x="38340" y="100228"/>
                  </a:cubicBezTo>
                  <a:cubicBezTo>
                    <a:pt x="17253" y="100867"/>
                    <a:pt x="639" y="117465"/>
                    <a:pt x="0" y="138532"/>
                  </a:cubicBezTo>
                  <a:cubicBezTo>
                    <a:pt x="0" y="158323"/>
                    <a:pt x="31311" y="203011"/>
                    <a:pt x="34506" y="208118"/>
                  </a:cubicBezTo>
                  <a:cubicBezTo>
                    <a:pt x="35145" y="209395"/>
                    <a:pt x="36423" y="210033"/>
                    <a:pt x="37701" y="210671"/>
                  </a:cubicBezTo>
                  <a:cubicBezTo>
                    <a:pt x="38978" y="211310"/>
                    <a:pt x="40257" y="211948"/>
                    <a:pt x="41535" y="211948"/>
                  </a:cubicBezTo>
                  <a:lnTo>
                    <a:pt x="173806" y="211948"/>
                  </a:lnTo>
                  <a:cubicBezTo>
                    <a:pt x="191059" y="213863"/>
                    <a:pt x="207034" y="201734"/>
                    <a:pt x="209590" y="183859"/>
                  </a:cubicBezTo>
                  <a:cubicBezTo>
                    <a:pt x="212146" y="165984"/>
                    <a:pt x="199366" y="150662"/>
                    <a:pt x="181474" y="148108"/>
                  </a:cubicBezTo>
                  <a:cubicBezTo>
                    <a:pt x="178918" y="148108"/>
                    <a:pt x="176362" y="148108"/>
                    <a:pt x="173806" y="148108"/>
                  </a:cubicBezTo>
                  <a:lnTo>
                    <a:pt x="129716" y="148108"/>
                  </a:lnTo>
                  <a:cubicBezTo>
                    <a:pt x="120131" y="147470"/>
                    <a:pt x="112463" y="139171"/>
                    <a:pt x="113102" y="129595"/>
                  </a:cubicBezTo>
                  <a:cubicBezTo>
                    <a:pt x="113741" y="120657"/>
                    <a:pt x="120770" y="113635"/>
                    <a:pt x="129716" y="112996"/>
                  </a:cubicBezTo>
                  <a:lnTo>
                    <a:pt x="206395" y="112996"/>
                  </a:lnTo>
                  <a:cubicBezTo>
                    <a:pt x="207673" y="112996"/>
                    <a:pt x="208951" y="112358"/>
                    <a:pt x="209590" y="111720"/>
                  </a:cubicBezTo>
                  <a:cubicBezTo>
                    <a:pt x="210868" y="111081"/>
                    <a:pt x="212146" y="110443"/>
                    <a:pt x="212785" y="109166"/>
                  </a:cubicBezTo>
                  <a:cubicBezTo>
                    <a:pt x="215980" y="104059"/>
                    <a:pt x="247290" y="60009"/>
                    <a:pt x="247290" y="39581"/>
                  </a:cubicBezTo>
                  <a:cubicBezTo>
                    <a:pt x="247929" y="17875"/>
                    <a:pt x="230038" y="0"/>
                    <a:pt x="207673" y="0"/>
                  </a:cubicBezTo>
                  <a:cubicBezTo>
                    <a:pt x="207673" y="0"/>
                    <a:pt x="207673" y="0"/>
                    <a:pt x="207673" y="0"/>
                  </a:cubicBezTo>
                  <a:close/>
                  <a:moveTo>
                    <a:pt x="12780" y="137894"/>
                  </a:moveTo>
                  <a:cubicBezTo>
                    <a:pt x="13419" y="123211"/>
                    <a:pt x="26199" y="111081"/>
                    <a:pt x="41535" y="112358"/>
                  </a:cubicBezTo>
                  <a:cubicBezTo>
                    <a:pt x="55592" y="112996"/>
                    <a:pt x="66455" y="124488"/>
                    <a:pt x="67094" y="137894"/>
                  </a:cubicBezTo>
                  <a:cubicBezTo>
                    <a:pt x="67094" y="148108"/>
                    <a:pt x="51758" y="174283"/>
                    <a:pt x="40257" y="192158"/>
                  </a:cubicBezTo>
                  <a:cubicBezTo>
                    <a:pt x="27477" y="174283"/>
                    <a:pt x="12780" y="148747"/>
                    <a:pt x="12780" y="137894"/>
                  </a:cubicBezTo>
                  <a:lnTo>
                    <a:pt x="12780" y="137894"/>
                  </a:lnTo>
                  <a:close/>
                  <a:moveTo>
                    <a:pt x="207673" y="94483"/>
                  </a:moveTo>
                  <a:cubicBezTo>
                    <a:pt x="195532" y="75969"/>
                    <a:pt x="180835" y="50433"/>
                    <a:pt x="180835" y="40219"/>
                  </a:cubicBezTo>
                  <a:cubicBezTo>
                    <a:pt x="181474" y="25536"/>
                    <a:pt x="194254" y="13406"/>
                    <a:pt x="209590" y="14683"/>
                  </a:cubicBezTo>
                  <a:cubicBezTo>
                    <a:pt x="223648" y="15322"/>
                    <a:pt x="234511" y="26813"/>
                    <a:pt x="235150" y="40219"/>
                  </a:cubicBezTo>
                  <a:cubicBezTo>
                    <a:pt x="235150" y="50433"/>
                    <a:pt x="219814" y="75969"/>
                    <a:pt x="207673" y="94483"/>
                  </a:cubicBezTo>
                  <a:lnTo>
                    <a:pt x="207673" y="94483"/>
                  </a:ln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grpSp>
      <p:sp>
        <p:nvSpPr>
          <p:cNvPr id="35" name="Oval 34">
            <a:extLst>
              <a:ext uri="{FF2B5EF4-FFF2-40B4-BE49-F238E27FC236}">
                <a16:creationId xmlns:a16="http://schemas.microsoft.com/office/drawing/2014/main" id="{0247D49E-A1A5-F4C3-7D8D-3D90240D4D25}"/>
              </a:ext>
            </a:extLst>
          </p:cNvPr>
          <p:cNvSpPr/>
          <p:nvPr/>
        </p:nvSpPr>
        <p:spPr bwMode="gray">
          <a:xfrm>
            <a:off x="6863519" y="3268917"/>
            <a:ext cx="676656" cy="676656"/>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Arial" panose="020B0604020202020204" pitchFamily="34" charset="0"/>
              <a:cs typeface="Arial" panose="020B0604020202020204" pitchFamily="34" charset="0"/>
            </a:endParaRPr>
          </a:p>
        </p:txBody>
      </p:sp>
      <p:grpSp>
        <p:nvGrpSpPr>
          <p:cNvPr id="36" name="Graphic 4">
            <a:extLst>
              <a:ext uri="{FF2B5EF4-FFF2-40B4-BE49-F238E27FC236}">
                <a16:creationId xmlns:a16="http://schemas.microsoft.com/office/drawing/2014/main" id="{961DF245-9441-09A9-9C10-6D03A2ECBE32}"/>
              </a:ext>
            </a:extLst>
          </p:cNvPr>
          <p:cNvGrpSpPr/>
          <p:nvPr/>
        </p:nvGrpSpPr>
        <p:grpSpPr>
          <a:xfrm>
            <a:off x="6863519" y="3268917"/>
            <a:ext cx="676656" cy="676656"/>
            <a:chOff x="1515054" y="2371173"/>
            <a:chExt cx="362309" cy="362610"/>
          </a:xfrm>
          <a:solidFill>
            <a:srgbClr val="046A38"/>
          </a:solidFill>
        </p:grpSpPr>
        <p:sp>
          <p:nvSpPr>
            <p:cNvPr id="37" name="Graphic 4">
              <a:extLst>
                <a:ext uri="{FF2B5EF4-FFF2-40B4-BE49-F238E27FC236}">
                  <a16:creationId xmlns:a16="http://schemas.microsoft.com/office/drawing/2014/main" id="{76DBC7E1-91FD-C0E2-36F7-0B8D4306E668}"/>
                </a:ext>
              </a:extLst>
            </p:cNvPr>
            <p:cNvSpPr/>
            <p:nvPr/>
          </p:nvSpPr>
          <p:spPr>
            <a:xfrm>
              <a:off x="15150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180835 w 362309"/>
                <a:gd name="connsiteY6" fmla="*/ 349204 h 362610"/>
                <a:gd name="connsiteX7" fmla="*/ 12780 w 362309"/>
                <a:gd name="connsiteY7" fmla="*/ 180667 h 362610"/>
                <a:gd name="connsiteX8" fmla="*/ 181474 w 362309"/>
                <a:gd name="connsiteY8" fmla="*/ 12130 h 362610"/>
                <a:gd name="connsiteX9" fmla="*/ 349529 w 362309"/>
                <a:gd name="connsiteY9" fmla="*/ 180667 h 362610"/>
                <a:gd name="connsiteX10" fmla="*/ 349529 w 362309"/>
                <a:gd name="connsiteY10" fmla="*/ 180667 h 362610"/>
                <a:gd name="connsiteX11" fmla="*/ 180835 w 362309"/>
                <a:gd name="connsiteY11" fmla="*/ 349204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1670" y="81077"/>
                    <a:pt x="280518" y="0"/>
                    <a:pt x="180835" y="0"/>
                  </a:cubicBezTo>
                  <a:lnTo>
                    <a:pt x="180835" y="0"/>
                  </a:lnTo>
                  <a:close/>
                  <a:moveTo>
                    <a:pt x="180835" y="349204"/>
                  </a:moveTo>
                  <a:cubicBezTo>
                    <a:pt x="87542" y="349204"/>
                    <a:pt x="12780" y="273873"/>
                    <a:pt x="12780" y="180667"/>
                  </a:cubicBezTo>
                  <a:cubicBezTo>
                    <a:pt x="12780" y="87461"/>
                    <a:pt x="88181" y="12130"/>
                    <a:pt x="181474" y="12130"/>
                  </a:cubicBezTo>
                  <a:cubicBezTo>
                    <a:pt x="274767" y="12130"/>
                    <a:pt x="349529" y="87461"/>
                    <a:pt x="349529" y="180667"/>
                  </a:cubicBezTo>
                  <a:cubicBezTo>
                    <a:pt x="349529" y="180667"/>
                    <a:pt x="349529" y="180667"/>
                    <a:pt x="349529" y="180667"/>
                  </a:cubicBezTo>
                  <a:cubicBezTo>
                    <a:pt x="348891" y="273873"/>
                    <a:pt x="273489" y="349204"/>
                    <a:pt x="180835" y="349204"/>
                  </a:cubicBez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sp>
          <p:nvSpPr>
            <p:cNvPr id="38" name="Graphic 4">
              <a:extLst>
                <a:ext uri="{FF2B5EF4-FFF2-40B4-BE49-F238E27FC236}">
                  <a16:creationId xmlns:a16="http://schemas.microsoft.com/office/drawing/2014/main" id="{38D824D0-0FC2-ACF8-2B6B-7D6DB427C740}"/>
                </a:ext>
              </a:extLst>
            </p:cNvPr>
            <p:cNvSpPr/>
            <p:nvPr/>
          </p:nvSpPr>
          <p:spPr>
            <a:xfrm>
              <a:off x="1584544" y="2436439"/>
              <a:ext cx="133192" cy="133276"/>
            </a:xfrm>
            <a:custGeom>
              <a:avLst/>
              <a:gdLst>
                <a:gd name="connsiteX0" fmla="*/ 96009 w 133192"/>
                <a:gd name="connsiteY0" fmla="*/ 121147 h 133276"/>
                <a:gd name="connsiteX1" fmla="*/ 105594 w 133192"/>
                <a:gd name="connsiteY1" fmla="*/ 119870 h 133276"/>
                <a:gd name="connsiteX2" fmla="*/ 115179 w 133192"/>
                <a:gd name="connsiteY2" fmla="*/ 111571 h 133276"/>
                <a:gd name="connsiteX3" fmla="*/ 117096 w 133192"/>
                <a:gd name="connsiteY3" fmla="*/ 101995 h 133276"/>
                <a:gd name="connsiteX4" fmla="*/ 114540 w 133192"/>
                <a:gd name="connsiteY4" fmla="*/ 95611 h 133276"/>
                <a:gd name="connsiteX5" fmla="*/ 117096 w 133192"/>
                <a:gd name="connsiteY5" fmla="*/ 90503 h 133276"/>
                <a:gd name="connsiteX6" fmla="*/ 124125 w 133192"/>
                <a:gd name="connsiteY6" fmla="*/ 89227 h 133276"/>
                <a:gd name="connsiteX7" fmla="*/ 131153 w 133192"/>
                <a:gd name="connsiteY7" fmla="*/ 82204 h 133276"/>
                <a:gd name="connsiteX8" fmla="*/ 133070 w 133192"/>
                <a:gd name="connsiteY8" fmla="*/ 69436 h 133276"/>
                <a:gd name="connsiteX9" fmla="*/ 128598 w 133192"/>
                <a:gd name="connsiteY9" fmla="*/ 60499 h 133276"/>
                <a:gd name="connsiteX10" fmla="*/ 122208 w 133192"/>
                <a:gd name="connsiteY10" fmla="*/ 57307 h 133276"/>
                <a:gd name="connsiteX11" fmla="*/ 120930 w 133192"/>
                <a:gd name="connsiteY11" fmla="*/ 51561 h 133276"/>
                <a:gd name="connsiteX12" fmla="*/ 125403 w 133192"/>
                <a:gd name="connsiteY12" fmla="*/ 45816 h 133276"/>
                <a:gd name="connsiteX13" fmla="*/ 126042 w 133192"/>
                <a:gd name="connsiteY13" fmla="*/ 35601 h 133276"/>
                <a:gd name="connsiteX14" fmla="*/ 119652 w 133192"/>
                <a:gd name="connsiteY14" fmla="*/ 24748 h 133276"/>
                <a:gd name="connsiteX15" fmla="*/ 110067 w 133192"/>
                <a:gd name="connsiteY15" fmla="*/ 20918 h 133276"/>
                <a:gd name="connsiteX16" fmla="*/ 103038 w 133192"/>
                <a:gd name="connsiteY16" fmla="*/ 22833 h 133276"/>
                <a:gd name="connsiteX17" fmla="*/ 98565 w 133192"/>
                <a:gd name="connsiteY17" fmla="*/ 19641 h 133276"/>
                <a:gd name="connsiteX18" fmla="*/ 98565 w 133192"/>
                <a:gd name="connsiteY18" fmla="*/ 12619 h 133276"/>
                <a:gd name="connsiteX19" fmla="*/ 92814 w 133192"/>
                <a:gd name="connsiteY19" fmla="*/ 4320 h 133276"/>
                <a:gd name="connsiteX20" fmla="*/ 80673 w 133192"/>
                <a:gd name="connsiteY20" fmla="*/ 489 h 133276"/>
                <a:gd name="connsiteX21" fmla="*/ 71088 w 133192"/>
                <a:gd name="connsiteY21" fmla="*/ 3681 h 133276"/>
                <a:gd name="connsiteX22" fmla="*/ 66615 w 133192"/>
                <a:gd name="connsiteY22" fmla="*/ 9427 h 133276"/>
                <a:gd name="connsiteX23" fmla="*/ 60864 w 133192"/>
                <a:gd name="connsiteY23" fmla="*/ 9427 h 133276"/>
                <a:gd name="connsiteX24" fmla="*/ 56391 w 133192"/>
                <a:gd name="connsiteY24" fmla="*/ 3681 h 133276"/>
                <a:gd name="connsiteX25" fmla="*/ 46806 w 133192"/>
                <a:gd name="connsiteY25" fmla="*/ 1128 h 133276"/>
                <a:gd name="connsiteX26" fmla="*/ 35304 w 133192"/>
                <a:gd name="connsiteY26" fmla="*/ 5596 h 133276"/>
                <a:gd name="connsiteX27" fmla="*/ 30192 w 133192"/>
                <a:gd name="connsiteY27" fmla="*/ 13896 h 133276"/>
                <a:gd name="connsiteX28" fmla="*/ 30831 w 133192"/>
                <a:gd name="connsiteY28" fmla="*/ 20918 h 133276"/>
                <a:gd name="connsiteX29" fmla="*/ 26359 w 133192"/>
                <a:gd name="connsiteY29" fmla="*/ 24748 h 133276"/>
                <a:gd name="connsiteX30" fmla="*/ 19330 w 133192"/>
                <a:gd name="connsiteY30" fmla="*/ 23472 h 133276"/>
                <a:gd name="connsiteX31" fmla="*/ 10384 w 133192"/>
                <a:gd name="connsiteY31" fmla="*/ 27940 h 133276"/>
                <a:gd name="connsiteX32" fmla="*/ 4633 w 133192"/>
                <a:gd name="connsiteY32" fmla="*/ 38793 h 133276"/>
                <a:gd name="connsiteX33" fmla="*/ 5911 w 133192"/>
                <a:gd name="connsiteY33" fmla="*/ 49008 h 133276"/>
                <a:gd name="connsiteX34" fmla="*/ 11023 w 133192"/>
                <a:gd name="connsiteY34" fmla="*/ 54115 h 133276"/>
                <a:gd name="connsiteX35" fmla="*/ 10384 w 133192"/>
                <a:gd name="connsiteY35" fmla="*/ 59860 h 133276"/>
                <a:gd name="connsiteX36" fmla="*/ 3994 w 133192"/>
                <a:gd name="connsiteY36" fmla="*/ 63691 h 133276"/>
                <a:gd name="connsiteX37" fmla="*/ 160 w 133192"/>
                <a:gd name="connsiteY37" fmla="*/ 72628 h 133276"/>
                <a:gd name="connsiteX38" fmla="*/ 2716 w 133192"/>
                <a:gd name="connsiteY38" fmla="*/ 84758 h 133276"/>
                <a:gd name="connsiteX39" fmla="*/ 9745 w 133192"/>
                <a:gd name="connsiteY39" fmla="*/ 91780 h 133276"/>
                <a:gd name="connsiteX40" fmla="*/ 16774 w 133192"/>
                <a:gd name="connsiteY40" fmla="*/ 92419 h 133276"/>
                <a:gd name="connsiteX41" fmla="*/ 19969 w 133192"/>
                <a:gd name="connsiteY41" fmla="*/ 97526 h 133276"/>
                <a:gd name="connsiteX42" fmla="*/ 17413 w 133192"/>
                <a:gd name="connsiteY42" fmla="*/ 104548 h 133276"/>
                <a:gd name="connsiteX43" fmla="*/ 19969 w 133192"/>
                <a:gd name="connsiteY43" fmla="*/ 114124 h 133276"/>
                <a:gd name="connsiteX44" fmla="*/ 30192 w 133192"/>
                <a:gd name="connsiteY44" fmla="*/ 121785 h 133276"/>
                <a:gd name="connsiteX45" fmla="*/ 40416 w 133192"/>
                <a:gd name="connsiteY45" fmla="*/ 122423 h 133276"/>
                <a:gd name="connsiteX46" fmla="*/ 46806 w 133192"/>
                <a:gd name="connsiteY46" fmla="*/ 118593 h 133276"/>
                <a:gd name="connsiteX47" fmla="*/ 51918 w 133192"/>
                <a:gd name="connsiteY47" fmla="*/ 120508 h 133276"/>
                <a:gd name="connsiteX48" fmla="*/ 54474 w 133192"/>
                <a:gd name="connsiteY48" fmla="*/ 127531 h 133276"/>
                <a:gd name="connsiteX49" fmla="*/ 62781 w 133192"/>
                <a:gd name="connsiteY49" fmla="*/ 133276 h 133276"/>
                <a:gd name="connsiteX50" fmla="*/ 62781 w 133192"/>
                <a:gd name="connsiteY50" fmla="*/ 133276 h 133276"/>
                <a:gd name="connsiteX51" fmla="*/ 75561 w 133192"/>
                <a:gd name="connsiteY51" fmla="*/ 132638 h 133276"/>
                <a:gd name="connsiteX52" fmla="*/ 83229 w 133192"/>
                <a:gd name="connsiteY52" fmla="*/ 126254 h 133276"/>
                <a:gd name="connsiteX53" fmla="*/ 85146 w 133192"/>
                <a:gd name="connsiteY53" fmla="*/ 119231 h 133276"/>
                <a:gd name="connsiteX54" fmla="*/ 90258 w 133192"/>
                <a:gd name="connsiteY54" fmla="*/ 117316 h 133276"/>
                <a:gd name="connsiteX55" fmla="*/ 96009 w 133192"/>
                <a:gd name="connsiteY55" fmla="*/ 121147 h 133276"/>
                <a:gd name="connsiteX56" fmla="*/ 76839 w 133192"/>
                <a:gd name="connsiteY56" fmla="*/ 109017 h 133276"/>
                <a:gd name="connsiteX57" fmla="*/ 73005 w 133192"/>
                <a:gd name="connsiteY57" fmla="*/ 112847 h 133276"/>
                <a:gd name="connsiteX58" fmla="*/ 71088 w 133192"/>
                <a:gd name="connsiteY58" fmla="*/ 119870 h 133276"/>
                <a:gd name="connsiteX59" fmla="*/ 64698 w 133192"/>
                <a:gd name="connsiteY59" fmla="*/ 119870 h 133276"/>
                <a:gd name="connsiteX60" fmla="*/ 62142 w 133192"/>
                <a:gd name="connsiteY60" fmla="*/ 112847 h 133276"/>
                <a:gd name="connsiteX61" fmla="*/ 58308 w 133192"/>
                <a:gd name="connsiteY61" fmla="*/ 109017 h 133276"/>
                <a:gd name="connsiteX62" fmla="*/ 46806 w 133192"/>
                <a:gd name="connsiteY62" fmla="*/ 105187 h 133276"/>
                <a:gd name="connsiteX63" fmla="*/ 44889 w 133192"/>
                <a:gd name="connsiteY63" fmla="*/ 105187 h 133276"/>
                <a:gd name="connsiteX64" fmla="*/ 41055 w 133192"/>
                <a:gd name="connsiteY64" fmla="*/ 106463 h 133276"/>
                <a:gd name="connsiteX65" fmla="*/ 35304 w 133192"/>
                <a:gd name="connsiteY65" fmla="*/ 110294 h 133276"/>
                <a:gd name="connsiteX66" fmla="*/ 30192 w 133192"/>
                <a:gd name="connsiteY66" fmla="*/ 106463 h 133276"/>
                <a:gd name="connsiteX67" fmla="*/ 32748 w 133192"/>
                <a:gd name="connsiteY67" fmla="*/ 99441 h 133276"/>
                <a:gd name="connsiteX68" fmla="*/ 32109 w 133192"/>
                <a:gd name="connsiteY68" fmla="*/ 93695 h 133276"/>
                <a:gd name="connsiteX69" fmla="*/ 25720 w 133192"/>
                <a:gd name="connsiteY69" fmla="*/ 83481 h 133276"/>
                <a:gd name="connsiteX70" fmla="*/ 21247 w 133192"/>
                <a:gd name="connsiteY70" fmla="*/ 80289 h 133276"/>
                <a:gd name="connsiteX71" fmla="*/ 14218 w 133192"/>
                <a:gd name="connsiteY71" fmla="*/ 79651 h 133276"/>
                <a:gd name="connsiteX72" fmla="*/ 12940 w 133192"/>
                <a:gd name="connsiteY72" fmla="*/ 73267 h 133276"/>
                <a:gd name="connsiteX73" fmla="*/ 19330 w 133192"/>
                <a:gd name="connsiteY73" fmla="*/ 69436 h 133276"/>
                <a:gd name="connsiteX74" fmla="*/ 22525 w 133192"/>
                <a:gd name="connsiteY74" fmla="*/ 64968 h 133276"/>
                <a:gd name="connsiteX75" fmla="*/ 24442 w 133192"/>
                <a:gd name="connsiteY75" fmla="*/ 53476 h 133276"/>
                <a:gd name="connsiteX76" fmla="*/ 22525 w 133192"/>
                <a:gd name="connsiteY76" fmla="*/ 48369 h 133276"/>
                <a:gd name="connsiteX77" fmla="*/ 17413 w 133192"/>
                <a:gd name="connsiteY77" fmla="*/ 43262 h 133276"/>
                <a:gd name="connsiteX78" fmla="*/ 20608 w 133192"/>
                <a:gd name="connsiteY78" fmla="*/ 37516 h 133276"/>
                <a:gd name="connsiteX79" fmla="*/ 27637 w 133192"/>
                <a:gd name="connsiteY79" fmla="*/ 38793 h 133276"/>
                <a:gd name="connsiteX80" fmla="*/ 32748 w 133192"/>
                <a:gd name="connsiteY80" fmla="*/ 37516 h 133276"/>
                <a:gd name="connsiteX81" fmla="*/ 41694 w 133192"/>
                <a:gd name="connsiteY81" fmla="*/ 29856 h 133276"/>
                <a:gd name="connsiteX82" fmla="*/ 43611 w 133192"/>
                <a:gd name="connsiteY82" fmla="*/ 24748 h 133276"/>
                <a:gd name="connsiteX83" fmla="*/ 42972 w 133192"/>
                <a:gd name="connsiteY83" fmla="*/ 17726 h 133276"/>
                <a:gd name="connsiteX84" fmla="*/ 49362 w 133192"/>
                <a:gd name="connsiteY84" fmla="*/ 15172 h 133276"/>
                <a:gd name="connsiteX85" fmla="*/ 53835 w 133192"/>
                <a:gd name="connsiteY85" fmla="*/ 20918 h 133276"/>
                <a:gd name="connsiteX86" fmla="*/ 58947 w 133192"/>
                <a:gd name="connsiteY86" fmla="*/ 22833 h 133276"/>
                <a:gd name="connsiteX87" fmla="*/ 71088 w 133192"/>
                <a:gd name="connsiteY87" fmla="*/ 22195 h 133276"/>
                <a:gd name="connsiteX88" fmla="*/ 76200 w 133192"/>
                <a:gd name="connsiteY88" fmla="*/ 19641 h 133276"/>
                <a:gd name="connsiteX89" fmla="*/ 80673 w 133192"/>
                <a:gd name="connsiteY89" fmla="*/ 13896 h 133276"/>
                <a:gd name="connsiteX90" fmla="*/ 87063 w 133192"/>
                <a:gd name="connsiteY90" fmla="*/ 15811 h 133276"/>
                <a:gd name="connsiteX91" fmla="*/ 87063 w 133192"/>
                <a:gd name="connsiteY91" fmla="*/ 22833 h 133276"/>
                <a:gd name="connsiteX92" fmla="*/ 89619 w 133192"/>
                <a:gd name="connsiteY92" fmla="*/ 27940 h 133276"/>
                <a:gd name="connsiteX93" fmla="*/ 99204 w 133192"/>
                <a:gd name="connsiteY93" fmla="*/ 34963 h 133276"/>
                <a:gd name="connsiteX94" fmla="*/ 104955 w 133192"/>
                <a:gd name="connsiteY94" fmla="*/ 36240 h 133276"/>
                <a:gd name="connsiteX95" fmla="*/ 111984 w 133192"/>
                <a:gd name="connsiteY95" fmla="*/ 34324 h 133276"/>
                <a:gd name="connsiteX96" fmla="*/ 115179 w 133192"/>
                <a:gd name="connsiteY96" fmla="*/ 40070 h 133276"/>
                <a:gd name="connsiteX97" fmla="*/ 110706 w 133192"/>
                <a:gd name="connsiteY97" fmla="*/ 45816 h 133276"/>
                <a:gd name="connsiteX98" fmla="*/ 109428 w 133192"/>
                <a:gd name="connsiteY98" fmla="*/ 50923 h 133276"/>
                <a:gd name="connsiteX99" fmla="*/ 111984 w 133192"/>
                <a:gd name="connsiteY99" fmla="*/ 62414 h 133276"/>
                <a:gd name="connsiteX100" fmla="*/ 115179 w 133192"/>
                <a:gd name="connsiteY100" fmla="*/ 66883 h 133276"/>
                <a:gd name="connsiteX101" fmla="*/ 121569 w 133192"/>
                <a:gd name="connsiteY101" fmla="*/ 70075 h 133276"/>
                <a:gd name="connsiteX102" fmla="*/ 120930 w 133192"/>
                <a:gd name="connsiteY102" fmla="*/ 76459 h 133276"/>
                <a:gd name="connsiteX103" fmla="*/ 113901 w 133192"/>
                <a:gd name="connsiteY103" fmla="*/ 77736 h 133276"/>
                <a:gd name="connsiteX104" fmla="*/ 109428 w 133192"/>
                <a:gd name="connsiteY104" fmla="*/ 80928 h 133276"/>
                <a:gd name="connsiteX105" fmla="*/ 103677 w 133192"/>
                <a:gd name="connsiteY105" fmla="*/ 91142 h 133276"/>
                <a:gd name="connsiteX106" fmla="*/ 103677 w 133192"/>
                <a:gd name="connsiteY106" fmla="*/ 96887 h 133276"/>
                <a:gd name="connsiteX107" fmla="*/ 106872 w 133192"/>
                <a:gd name="connsiteY107" fmla="*/ 103910 h 133276"/>
                <a:gd name="connsiteX108" fmla="*/ 101760 w 133192"/>
                <a:gd name="connsiteY108" fmla="*/ 108379 h 133276"/>
                <a:gd name="connsiteX109" fmla="*/ 95370 w 133192"/>
                <a:gd name="connsiteY109" fmla="*/ 104548 h 133276"/>
                <a:gd name="connsiteX110" fmla="*/ 89619 w 133192"/>
                <a:gd name="connsiteY110" fmla="*/ 103910 h 133276"/>
                <a:gd name="connsiteX111" fmla="*/ 76839 w 133192"/>
                <a:gd name="connsiteY111" fmla="*/ 109017 h 13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33192" h="133276">
                  <a:moveTo>
                    <a:pt x="96009" y="121147"/>
                  </a:moveTo>
                  <a:cubicBezTo>
                    <a:pt x="99204" y="123062"/>
                    <a:pt x="103038" y="122423"/>
                    <a:pt x="105594" y="119870"/>
                  </a:cubicBezTo>
                  <a:lnTo>
                    <a:pt x="115179" y="111571"/>
                  </a:lnTo>
                  <a:cubicBezTo>
                    <a:pt x="117735" y="109017"/>
                    <a:pt x="119013" y="105187"/>
                    <a:pt x="117096" y="101995"/>
                  </a:cubicBezTo>
                  <a:lnTo>
                    <a:pt x="114540" y="95611"/>
                  </a:lnTo>
                  <a:lnTo>
                    <a:pt x="117096" y="90503"/>
                  </a:lnTo>
                  <a:lnTo>
                    <a:pt x="124125" y="89227"/>
                  </a:lnTo>
                  <a:cubicBezTo>
                    <a:pt x="127959" y="88588"/>
                    <a:pt x="130514" y="85396"/>
                    <a:pt x="131153" y="82204"/>
                  </a:cubicBezTo>
                  <a:lnTo>
                    <a:pt x="133070" y="69436"/>
                  </a:lnTo>
                  <a:cubicBezTo>
                    <a:pt x="133709" y="65606"/>
                    <a:pt x="131793" y="62414"/>
                    <a:pt x="128598" y="60499"/>
                  </a:cubicBezTo>
                  <a:lnTo>
                    <a:pt x="122208" y="57307"/>
                  </a:lnTo>
                  <a:lnTo>
                    <a:pt x="120930" y="51561"/>
                  </a:lnTo>
                  <a:lnTo>
                    <a:pt x="125403" y="45816"/>
                  </a:lnTo>
                  <a:cubicBezTo>
                    <a:pt x="127959" y="43262"/>
                    <a:pt x="127959" y="38793"/>
                    <a:pt x="126042" y="35601"/>
                  </a:cubicBezTo>
                  <a:lnTo>
                    <a:pt x="119652" y="24748"/>
                  </a:lnTo>
                  <a:cubicBezTo>
                    <a:pt x="117735" y="21556"/>
                    <a:pt x="113901" y="20280"/>
                    <a:pt x="110067" y="20918"/>
                  </a:cubicBezTo>
                  <a:lnTo>
                    <a:pt x="103038" y="22833"/>
                  </a:lnTo>
                  <a:lnTo>
                    <a:pt x="98565" y="19641"/>
                  </a:lnTo>
                  <a:lnTo>
                    <a:pt x="98565" y="12619"/>
                  </a:lnTo>
                  <a:cubicBezTo>
                    <a:pt x="98565" y="8788"/>
                    <a:pt x="96009" y="5596"/>
                    <a:pt x="92814" y="4320"/>
                  </a:cubicBezTo>
                  <a:lnTo>
                    <a:pt x="80673" y="489"/>
                  </a:lnTo>
                  <a:cubicBezTo>
                    <a:pt x="77478" y="-788"/>
                    <a:pt x="73644" y="489"/>
                    <a:pt x="71088" y="3681"/>
                  </a:cubicBezTo>
                  <a:lnTo>
                    <a:pt x="66615" y="9427"/>
                  </a:lnTo>
                  <a:lnTo>
                    <a:pt x="60864" y="9427"/>
                  </a:lnTo>
                  <a:lnTo>
                    <a:pt x="56391" y="3681"/>
                  </a:lnTo>
                  <a:cubicBezTo>
                    <a:pt x="53835" y="1128"/>
                    <a:pt x="50001" y="-149"/>
                    <a:pt x="46806" y="1128"/>
                  </a:cubicBezTo>
                  <a:lnTo>
                    <a:pt x="35304" y="5596"/>
                  </a:lnTo>
                  <a:cubicBezTo>
                    <a:pt x="32109" y="6873"/>
                    <a:pt x="29554" y="10704"/>
                    <a:pt x="30192" y="13896"/>
                  </a:cubicBezTo>
                  <a:lnTo>
                    <a:pt x="30831" y="20918"/>
                  </a:lnTo>
                  <a:lnTo>
                    <a:pt x="26359" y="24748"/>
                  </a:lnTo>
                  <a:lnTo>
                    <a:pt x="19330" y="23472"/>
                  </a:lnTo>
                  <a:cubicBezTo>
                    <a:pt x="15496" y="22833"/>
                    <a:pt x="12301" y="24748"/>
                    <a:pt x="10384" y="27940"/>
                  </a:cubicBezTo>
                  <a:lnTo>
                    <a:pt x="4633" y="38793"/>
                  </a:lnTo>
                  <a:cubicBezTo>
                    <a:pt x="2716" y="41985"/>
                    <a:pt x="3355" y="45816"/>
                    <a:pt x="5911" y="49008"/>
                  </a:cubicBezTo>
                  <a:lnTo>
                    <a:pt x="11023" y="54115"/>
                  </a:lnTo>
                  <a:lnTo>
                    <a:pt x="10384" y="59860"/>
                  </a:lnTo>
                  <a:lnTo>
                    <a:pt x="3994" y="63691"/>
                  </a:lnTo>
                  <a:cubicBezTo>
                    <a:pt x="799" y="65606"/>
                    <a:pt x="-479" y="69436"/>
                    <a:pt x="160" y="72628"/>
                  </a:cubicBezTo>
                  <a:lnTo>
                    <a:pt x="2716" y="84758"/>
                  </a:lnTo>
                  <a:cubicBezTo>
                    <a:pt x="3355" y="88588"/>
                    <a:pt x="6550" y="91142"/>
                    <a:pt x="9745" y="91780"/>
                  </a:cubicBezTo>
                  <a:lnTo>
                    <a:pt x="16774" y="92419"/>
                  </a:lnTo>
                  <a:lnTo>
                    <a:pt x="19969" y="97526"/>
                  </a:lnTo>
                  <a:lnTo>
                    <a:pt x="17413" y="104548"/>
                  </a:lnTo>
                  <a:cubicBezTo>
                    <a:pt x="16135" y="107740"/>
                    <a:pt x="17413" y="111571"/>
                    <a:pt x="19969" y="114124"/>
                  </a:cubicBezTo>
                  <a:lnTo>
                    <a:pt x="30192" y="121785"/>
                  </a:lnTo>
                  <a:cubicBezTo>
                    <a:pt x="33387" y="124339"/>
                    <a:pt x="37221" y="124339"/>
                    <a:pt x="40416" y="122423"/>
                  </a:cubicBezTo>
                  <a:lnTo>
                    <a:pt x="46806" y="118593"/>
                  </a:lnTo>
                  <a:lnTo>
                    <a:pt x="51918" y="120508"/>
                  </a:lnTo>
                  <a:lnTo>
                    <a:pt x="54474" y="127531"/>
                  </a:lnTo>
                  <a:cubicBezTo>
                    <a:pt x="55752" y="130723"/>
                    <a:pt x="58947" y="133276"/>
                    <a:pt x="62781" y="133276"/>
                  </a:cubicBezTo>
                  <a:lnTo>
                    <a:pt x="62781" y="133276"/>
                  </a:lnTo>
                  <a:lnTo>
                    <a:pt x="75561" y="132638"/>
                  </a:lnTo>
                  <a:cubicBezTo>
                    <a:pt x="79395" y="132638"/>
                    <a:pt x="82590" y="130084"/>
                    <a:pt x="83229" y="126254"/>
                  </a:cubicBezTo>
                  <a:lnTo>
                    <a:pt x="85146" y="119231"/>
                  </a:lnTo>
                  <a:lnTo>
                    <a:pt x="90258" y="117316"/>
                  </a:lnTo>
                  <a:lnTo>
                    <a:pt x="96009" y="121147"/>
                  </a:lnTo>
                  <a:close/>
                  <a:moveTo>
                    <a:pt x="76839" y="109017"/>
                  </a:moveTo>
                  <a:cubicBezTo>
                    <a:pt x="74922" y="109655"/>
                    <a:pt x="73644" y="110932"/>
                    <a:pt x="73005" y="112847"/>
                  </a:cubicBezTo>
                  <a:lnTo>
                    <a:pt x="71088" y="119870"/>
                  </a:lnTo>
                  <a:lnTo>
                    <a:pt x="64698" y="119870"/>
                  </a:lnTo>
                  <a:lnTo>
                    <a:pt x="62142" y="112847"/>
                  </a:lnTo>
                  <a:cubicBezTo>
                    <a:pt x="61503" y="110932"/>
                    <a:pt x="60225" y="109655"/>
                    <a:pt x="58308" y="109017"/>
                  </a:cubicBezTo>
                  <a:lnTo>
                    <a:pt x="46806" y="105187"/>
                  </a:lnTo>
                  <a:cubicBezTo>
                    <a:pt x="46167" y="105187"/>
                    <a:pt x="45528" y="104548"/>
                    <a:pt x="44889" y="105187"/>
                  </a:cubicBezTo>
                  <a:cubicBezTo>
                    <a:pt x="43611" y="105187"/>
                    <a:pt x="42333" y="105825"/>
                    <a:pt x="41055" y="106463"/>
                  </a:cubicBezTo>
                  <a:lnTo>
                    <a:pt x="35304" y="110294"/>
                  </a:lnTo>
                  <a:lnTo>
                    <a:pt x="30192" y="106463"/>
                  </a:lnTo>
                  <a:lnTo>
                    <a:pt x="32748" y="99441"/>
                  </a:lnTo>
                  <a:cubicBezTo>
                    <a:pt x="33387" y="97526"/>
                    <a:pt x="33387" y="95611"/>
                    <a:pt x="32109" y="93695"/>
                  </a:cubicBezTo>
                  <a:lnTo>
                    <a:pt x="25720" y="83481"/>
                  </a:lnTo>
                  <a:cubicBezTo>
                    <a:pt x="24442" y="81566"/>
                    <a:pt x="23164" y="80928"/>
                    <a:pt x="21247" y="80289"/>
                  </a:cubicBezTo>
                  <a:lnTo>
                    <a:pt x="14218" y="79651"/>
                  </a:lnTo>
                  <a:lnTo>
                    <a:pt x="12940" y="73267"/>
                  </a:lnTo>
                  <a:lnTo>
                    <a:pt x="19330" y="69436"/>
                  </a:lnTo>
                  <a:cubicBezTo>
                    <a:pt x="21247" y="68160"/>
                    <a:pt x="21886" y="66883"/>
                    <a:pt x="22525" y="64968"/>
                  </a:cubicBezTo>
                  <a:lnTo>
                    <a:pt x="24442" y="53476"/>
                  </a:lnTo>
                  <a:cubicBezTo>
                    <a:pt x="24442" y="51561"/>
                    <a:pt x="23803" y="49646"/>
                    <a:pt x="22525" y="48369"/>
                  </a:cubicBezTo>
                  <a:lnTo>
                    <a:pt x="17413" y="43262"/>
                  </a:lnTo>
                  <a:lnTo>
                    <a:pt x="20608" y="37516"/>
                  </a:lnTo>
                  <a:lnTo>
                    <a:pt x="27637" y="38793"/>
                  </a:lnTo>
                  <a:cubicBezTo>
                    <a:pt x="29554" y="38793"/>
                    <a:pt x="31470" y="38793"/>
                    <a:pt x="32748" y="37516"/>
                  </a:cubicBezTo>
                  <a:lnTo>
                    <a:pt x="41694" y="29856"/>
                  </a:lnTo>
                  <a:cubicBezTo>
                    <a:pt x="42972" y="28579"/>
                    <a:pt x="43611" y="26664"/>
                    <a:pt x="43611" y="24748"/>
                  </a:cubicBezTo>
                  <a:lnTo>
                    <a:pt x="42972" y="17726"/>
                  </a:lnTo>
                  <a:lnTo>
                    <a:pt x="49362" y="15172"/>
                  </a:lnTo>
                  <a:lnTo>
                    <a:pt x="53835" y="20918"/>
                  </a:lnTo>
                  <a:cubicBezTo>
                    <a:pt x="55113" y="22195"/>
                    <a:pt x="57030" y="23472"/>
                    <a:pt x="58947" y="22833"/>
                  </a:cubicBezTo>
                  <a:lnTo>
                    <a:pt x="71088" y="22195"/>
                  </a:lnTo>
                  <a:cubicBezTo>
                    <a:pt x="73005" y="22195"/>
                    <a:pt x="74922" y="20918"/>
                    <a:pt x="76200" y="19641"/>
                  </a:cubicBezTo>
                  <a:lnTo>
                    <a:pt x="80673" y="13896"/>
                  </a:lnTo>
                  <a:lnTo>
                    <a:pt x="87063" y="15811"/>
                  </a:lnTo>
                  <a:lnTo>
                    <a:pt x="87063" y="22833"/>
                  </a:lnTo>
                  <a:cubicBezTo>
                    <a:pt x="87063" y="24748"/>
                    <a:pt x="87702" y="26664"/>
                    <a:pt x="89619" y="27940"/>
                  </a:cubicBezTo>
                  <a:lnTo>
                    <a:pt x="99204" y="34963"/>
                  </a:lnTo>
                  <a:cubicBezTo>
                    <a:pt x="100482" y="36240"/>
                    <a:pt x="103038" y="36878"/>
                    <a:pt x="104955" y="36240"/>
                  </a:cubicBezTo>
                  <a:lnTo>
                    <a:pt x="111984" y="34324"/>
                  </a:lnTo>
                  <a:lnTo>
                    <a:pt x="115179" y="40070"/>
                  </a:lnTo>
                  <a:lnTo>
                    <a:pt x="110706" y="45816"/>
                  </a:lnTo>
                  <a:cubicBezTo>
                    <a:pt x="109428" y="47092"/>
                    <a:pt x="108789" y="49008"/>
                    <a:pt x="109428" y="50923"/>
                  </a:cubicBezTo>
                  <a:lnTo>
                    <a:pt x="111984" y="62414"/>
                  </a:lnTo>
                  <a:cubicBezTo>
                    <a:pt x="112623" y="64329"/>
                    <a:pt x="113901" y="66244"/>
                    <a:pt x="115179" y="66883"/>
                  </a:cubicBezTo>
                  <a:lnTo>
                    <a:pt x="121569" y="70075"/>
                  </a:lnTo>
                  <a:lnTo>
                    <a:pt x="120930" y="76459"/>
                  </a:lnTo>
                  <a:lnTo>
                    <a:pt x="113901" y="77736"/>
                  </a:lnTo>
                  <a:cubicBezTo>
                    <a:pt x="111984" y="78374"/>
                    <a:pt x="110067" y="79012"/>
                    <a:pt x="109428" y="80928"/>
                  </a:cubicBezTo>
                  <a:lnTo>
                    <a:pt x="103677" y="91142"/>
                  </a:lnTo>
                  <a:cubicBezTo>
                    <a:pt x="103038" y="93057"/>
                    <a:pt x="103038" y="94972"/>
                    <a:pt x="103677" y="96887"/>
                  </a:cubicBezTo>
                  <a:lnTo>
                    <a:pt x="106872" y="103910"/>
                  </a:lnTo>
                  <a:lnTo>
                    <a:pt x="101760" y="108379"/>
                  </a:lnTo>
                  <a:lnTo>
                    <a:pt x="95370" y="104548"/>
                  </a:lnTo>
                  <a:cubicBezTo>
                    <a:pt x="93453" y="103271"/>
                    <a:pt x="91536" y="103271"/>
                    <a:pt x="89619" y="103910"/>
                  </a:cubicBezTo>
                  <a:lnTo>
                    <a:pt x="76839" y="109017"/>
                  </a:ln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sp>
          <p:nvSpPr>
            <p:cNvPr id="39" name="Graphic 4">
              <a:extLst>
                <a:ext uri="{FF2B5EF4-FFF2-40B4-BE49-F238E27FC236}">
                  <a16:creationId xmlns:a16="http://schemas.microsoft.com/office/drawing/2014/main" id="{5815EB62-51E5-4B62-81EC-1E5DACF0B4E4}"/>
                </a:ext>
              </a:extLst>
            </p:cNvPr>
            <p:cNvSpPr/>
            <p:nvPr/>
          </p:nvSpPr>
          <p:spPr>
            <a:xfrm>
              <a:off x="1607940" y="2460143"/>
              <a:ext cx="85159" cy="85312"/>
            </a:xfrm>
            <a:custGeom>
              <a:avLst/>
              <a:gdLst>
                <a:gd name="connsiteX0" fmla="*/ 84753 w 85159"/>
                <a:gd name="connsiteY0" fmla="*/ 48286 h 85312"/>
                <a:gd name="connsiteX1" fmla="*/ 48331 w 85159"/>
                <a:gd name="connsiteY1" fmla="*/ 406 h 85312"/>
                <a:gd name="connsiteX2" fmla="*/ 406 w 85159"/>
                <a:gd name="connsiteY2" fmla="*/ 36795 h 85312"/>
                <a:gd name="connsiteX3" fmla="*/ 36829 w 85159"/>
                <a:gd name="connsiteY3" fmla="*/ 84675 h 85312"/>
                <a:gd name="connsiteX4" fmla="*/ 43219 w 85159"/>
                <a:gd name="connsiteY4" fmla="*/ 85313 h 85312"/>
                <a:gd name="connsiteX5" fmla="*/ 84753 w 85159"/>
                <a:gd name="connsiteY5" fmla="*/ 48286 h 85312"/>
                <a:gd name="connsiteX6" fmla="*/ 60472 w 85159"/>
                <a:gd name="connsiteY6" fmla="*/ 66161 h 85312"/>
                <a:gd name="connsiteX7" fmla="*/ 18937 w 85159"/>
                <a:gd name="connsiteY7" fmla="*/ 60416 h 85312"/>
                <a:gd name="connsiteX8" fmla="*/ 13186 w 85159"/>
                <a:gd name="connsiteY8" fmla="*/ 38072 h 85312"/>
                <a:gd name="connsiteX9" fmla="*/ 24688 w 85159"/>
                <a:gd name="connsiteY9" fmla="*/ 18281 h 85312"/>
                <a:gd name="connsiteX10" fmla="*/ 42580 w 85159"/>
                <a:gd name="connsiteY10" fmla="*/ 12536 h 85312"/>
                <a:gd name="connsiteX11" fmla="*/ 47053 w 85159"/>
                <a:gd name="connsiteY11" fmla="*/ 12536 h 85312"/>
                <a:gd name="connsiteX12" fmla="*/ 72613 w 85159"/>
                <a:gd name="connsiteY12" fmla="*/ 46371 h 85312"/>
                <a:gd name="connsiteX13" fmla="*/ 60472 w 85159"/>
                <a:gd name="connsiteY13" fmla="*/ 66161 h 85312"/>
                <a:gd name="connsiteX14" fmla="*/ 60472 w 85159"/>
                <a:gd name="connsiteY14" fmla="*/ 66161 h 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159" h="85312">
                  <a:moveTo>
                    <a:pt x="84753" y="48286"/>
                  </a:moveTo>
                  <a:cubicBezTo>
                    <a:pt x="87948" y="25304"/>
                    <a:pt x="71974" y="3598"/>
                    <a:pt x="48331" y="406"/>
                  </a:cubicBezTo>
                  <a:cubicBezTo>
                    <a:pt x="25327" y="-2786"/>
                    <a:pt x="3601" y="13174"/>
                    <a:pt x="406" y="36795"/>
                  </a:cubicBezTo>
                  <a:cubicBezTo>
                    <a:pt x="-2789" y="59777"/>
                    <a:pt x="13186" y="81483"/>
                    <a:pt x="36829" y="84675"/>
                  </a:cubicBezTo>
                  <a:cubicBezTo>
                    <a:pt x="38746" y="84675"/>
                    <a:pt x="40663" y="85313"/>
                    <a:pt x="43219" y="85313"/>
                  </a:cubicBezTo>
                  <a:cubicBezTo>
                    <a:pt x="63667" y="84675"/>
                    <a:pt x="81558" y="69353"/>
                    <a:pt x="84753" y="48286"/>
                  </a:cubicBezTo>
                  <a:close/>
                  <a:moveTo>
                    <a:pt x="60472" y="66161"/>
                  </a:moveTo>
                  <a:cubicBezTo>
                    <a:pt x="47053" y="75737"/>
                    <a:pt x="28522" y="73183"/>
                    <a:pt x="18937" y="60416"/>
                  </a:cubicBezTo>
                  <a:cubicBezTo>
                    <a:pt x="14464" y="54032"/>
                    <a:pt x="11908" y="46371"/>
                    <a:pt x="13186" y="38072"/>
                  </a:cubicBezTo>
                  <a:cubicBezTo>
                    <a:pt x="14464" y="30411"/>
                    <a:pt x="18298" y="23388"/>
                    <a:pt x="24688" y="18281"/>
                  </a:cubicBezTo>
                  <a:cubicBezTo>
                    <a:pt x="29800" y="14451"/>
                    <a:pt x="36190" y="12536"/>
                    <a:pt x="42580" y="12536"/>
                  </a:cubicBezTo>
                  <a:cubicBezTo>
                    <a:pt x="43858" y="12536"/>
                    <a:pt x="45136" y="12536"/>
                    <a:pt x="47053" y="12536"/>
                  </a:cubicBezTo>
                  <a:cubicBezTo>
                    <a:pt x="63028" y="15089"/>
                    <a:pt x="74530" y="29772"/>
                    <a:pt x="72613" y="46371"/>
                  </a:cubicBezTo>
                  <a:cubicBezTo>
                    <a:pt x="70696" y="54032"/>
                    <a:pt x="66862" y="61054"/>
                    <a:pt x="60472" y="66161"/>
                  </a:cubicBezTo>
                  <a:lnTo>
                    <a:pt x="60472" y="66161"/>
                  </a:ln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sp>
          <p:nvSpPr>
            <p:cNvPr id="40" name="Graphic 4">
              <a:extLst>
                <a:ext uri="{FF2B5EF4-FFF2-40B4-BE49-F238E27FC236}">
                  <a16:creationId xmlns:a16="http://schemas.microsoft.com/office/drawing/2014/main" id="{0B028C0C-1C0F-1CB0-9936-D8E0FC308F1D}"/>
                </a:ext>
              </a:extLst>
            </p:cNvPr>
            <p:cNvSpPr/>
            <p:nvPr/>
          </p:nvSpPr>
          <p:spPr>
            <a:xfrm>
              <a:off x="1675281" y="2533475"/>
              <a:ext cx="134987" cy="133914"/>
            </a:xfrm>
            <a:custGeom>
              <a:avLst/>
              <a:gdLst>
                <a:gd name="connsiteX0" fmla="*/ 127959 w 134987"/>
                <a:gd name="connsiteY0" fmla="*/ 61137 h 133914"/>
                <a:gd name="connsiteX1" fmla="*/ 121569 w 134987"/>
                <a:gd name="connsiteY1" fmla="*/ 57945 h 133914"/>
                <a:gd name="connsiteX2" fmla="*/ 120291 w 134987"/>
                <a:gd name="connsiteY2" fmla="*/ 52200 h 133914"/>
                <a:gd name="connsiteX3" fmla="*/ 124764 w 134987"/>
                <a:gd name="connsiteY3" fmla="*/ 46454 h 133914"/>
                <a:gd name="connsiteX4" fmla="*/ 125402 w 134987"/>
                <a:gd name="connsiteY4" fmla="*/ 36240 h 133914"/>
                <a:gd name="connsiteX5" fmla="*/ 119012 w 134987"/>
                <a:gd name="connsiteY5" fmla="*/ 25387 h 133914"/>
                <a:gd name="connsiteX6" fmla="*/ 109428 w 134987"/>
                <a:gd name="connsiteY6" fmla="*/ 21556 h 133914"/>
                <a:gd name="connsiteX7" fmla="*/ 102399 w 134987"/>
                <a:gd name="connsiteY7" fmla="*/ 22833 h 133914"/>
                <a:gd name="connsiteX8" fmla="*/ 97926 w 134987"/>
                <a:gd name="connsiteY8" fmla="*/ 19641 h 133914"/>
                <a:gd name="connsiteX9" fmla="*/ 97926 w 134987"/>
                <a:gd name="connsiteY9" fmla="*/ 12619 h 133914"/>
                <a:gd name="connsiteX10" fmla="*/ 92175 w 134987"/>
                <a:gd name="connsiteY10" fmla="*/ 4320 h 133914"/>
                <a:gd name="connsiteX11" fmla="*/ 80034 w 134987"/>
                <a:gd name="connsiteY11" fmla="*/ 489 h 133914"/>
                <a:gd name="connsiteX12" fmla="*/ 70449 w 134987"/>
                <a:gd name="connsiteY12" fmla="*/ 3681 h 133914"/>
                <a:gd name="connsiteX13" fmla="*/ 65976 w 134987"/>
                <a:gd name="connsiteY13" fmla="*/ 9427 h 133914"/>
                <a:gd name="connsiteX14" fmla="*/ 60225 w 134987"/>
                <a:gd name="connsiteY14" fmla="*/ 9427 h 133914"/>
                <a:gd name="connsiteX15" fmla="*/ 56391 w 134987"/>
                <a:gd name="connsiteY15" fmla="*/ 4958 h 133914"/>
                <a:gd name="connsiteX16" fmla="*/ 46806 w 134987"/>
                <a:gd name="connsiteY16" fmla="*/ 2405 h 133914"/>
                <a:gd name="connsiteX17" fmla="*/ 35304 w 134987"/>
                <a:gd name="connsiteY17" fmla="*/ 6873 h 133914"/>
                <a:gd name="connsiteX18" fmla="*/ 30192 w 134987"/>
                <a:gd name="connsiteY18" fmla="*/ 15172 h 133914"/>
                <a:gd name="connsiteX19" fmla="*/ 30831 w 134987"/>
                <a:gd name="connsiteY19" fmla="*/ 22195 h 133914"/>
                <a:gd name="connsiteX20" fmla="*/ 26358 w 134987"/>
                <a:gd name="connsiteY20" fmla="*/ 26025 h 133914"/>
                <a:gd name="connsiteX21" fmla="*/ 19330 w 134987"/>
                <a:gd name="connsiteY21" fmla="*/ 24748 h 133914"/>
                <a:gd name="connsiteX22" fmla="*/ 10384 w 134987"/>
                <a:gd name="connsiteY22" fmla="*/ 29217 h 133914"/>
                <a:gd name="connsiteX23" fmla="*/ 4633 w 134987"/>
                <a:gd name="connsiteY23" fmla="*/ 40070 h 133914"/>
                <a:gd name="connsiteX24" fmla="*/ 5911 w 134987"/>
                <a:gd name="connsiteY24" fmla="*/ 50284 h 133914"/>
                <a:gd name="connsiteX25" fmla="*/ 11023 w 134987"/>
                <a:gd name="connsiteY25" fmla="*/ 55392 h 133914"/>
                <a:gd name="connsiteX26" fmla="*/ 10384 w 134987"/>
                <a:gd name="connsiteY26" fmla="*/ 61137 h 133914"/>
                <a:gd name="connsiteX27" fmla="*/ 3994 w 134987"/>
                <a:gd name="connsiteY27" fmla="*/ 64967 h 133914"/>
                <a:gd name="connsiteX28" fmla="*/ 160 w 134987"/>
                <a:gd name="connsiteY28" fmla="*/ 73905 h 133914"/>
                <a:gd name="connsiteX29" fmla="*/ 2716 w 134987"/>
                <a:gd name="connsiteY29" fmla="*/ 86035 h 133914"/>
                <a:gd name="connsiteX30" fmla="*/ 9745 w 134987"/>
                <a:gd name="connsiteY30" fmla="*/ 93057 h 133914"/>
                <a:gd name="connsiteX31" fmla="*/ 16773 w 134987"/>
                <a:gd name="connsiteY31" fmla="*/ 93695 h 133914"/>
                <a:gd name="connsiteX32" fmla="*/ 19968 w 134987"/>
                <a:gd name="connsiteY32" fmla="*/ 98803 h 133914"/>
                <a:gd name="connsiteX33" fmla="*/ 17412 w 134987"/>
                <a:gd name="connsiteY33" fmla="*/ 105825 h 133914"/>
                <a:gd name="connsiteX34" fmla="*/ 19968 w 134987"/>
                <a:gd name="connsiteY34" fmla="*/ 115401 h 133914"/>
                <a:gd name="connsiteX35" fmla="*/ 30192 w 134987"/>
                <a:gd name="connsiteY35" fmla="*/ 123062 h 133914"/>
                <a:gd name="connsiteX36" fmla="*/ 40416 w 134987"/>
                <a:gd name="connsiteY36" fmla="*/ 123700 h 133914"/>
                <a:gd name="connsiteX37" fmla="*/ 46806 w 134987"/>
                <a:gd name="connsiteY37" fmla="*/ 119870 h 133914"/>
                <a:gd name="connsiteX38" fmla="*/ 52557 w 134987"/>
                <a:gd name="connsiteY38" fmla="*/ 121785 h 133914"/>
                <a:gd name="connsiteX39" fmla="*/ 55113 w 134987"/>
                <a:gd name="connsiteY39" fmla="*/ 128169 h 133914"/>
                <a:gd name="connsiteX40" fmla="*/ 63420 w 134987"/>
                <a:gd name="connsiteY40" fmla="*/ 133915 h 133914"/>
                <a:gd name="connsiteX41" fmla="*/ 63420 w 134987"/>
                <a:gd name="connsiteY41" fmla="*/ 133915 h 133914"/>
                <a:gd name="connsiteX42" fmla="*/ 76200 w 134987"/>
                <a:gd name="connsiteY42" fmla="*/ 133276 h 133914"/>
                <a:gd name="connsiteX43" fmla="*/ 83868 w 134987"/>
                <a:gd name="connsiteY43" fmla="*/ 126892 h 133914"/>
                <a:gd name="connsiteX44" fmla="*/ 85785 w 134987"/>
                <a:gd name="connsiteY44" fmla="*/ 119870 h 133914"/>
                <a:gd name="connsiteX45" fmla="*/ 90897 w 134987"/>
                <a:gd name="connsiteY45" fmla="*/ 117955 h 133914"/>
                <a:gd name="connsiteX46" fmla="*/ 97287 w 134987"/>
                <a:gd name="connsiteY46" fmla="*/ 121785 h 133914"/>
                <a:gd name="connsiteX47" fmla="*/ 107511 w 134987"/>
                <a:gd name="connsiteY47" fmla="*/ 120508 h 133914"/>
                <a:gd name="connsiteX48" fmla="*/ 117096 w 134987"/>
                <a:gd name="connsiteY48" fmla="*/ 112209 h 133914"/>
                <a:gd name="connsiteX49" fmla="*/ 119012 w 134987"/>
                <a:gd name="connsiteY49" fmla="*/ 102633 h 133914"/>
                <a:gd name="connsiteX50" fmla="*/ 116457 w 134987"/>
                <a:gd name="connsiteY50" fmla="*/ 96249 h 133914"/>
                <a:gd name="connsiteX51" fmla="*/ 119012 w 134987"/>
                <a:gd name="connsiteY51" fmla="*/ 91142 h 133914"/>
                <a:gd name="connsiteX52" fmla="*/ 126041 w 134987"/>
                <a:gd name="connsiteY52" fmla="*/ 89865 h 133914"/>
                <a:gd name="connsiteX53" fmla="*/ 133070 w 134987"/>
                <a:gd name="connsiteY53" fmla="*/ 82843 h 133914"/>
                <a:gd name="connsiteX54" fmla="*/ 134987 w 134987"/>
                <a:gd name="connsiteY54" fmla="*/ 70075 h 133914"/>
                <a:gd name="connsiteX55" fmla="*/ 127959 w 134987"/>
                <a:gd name="connsiteY55" fmla="*/ 61137 h 133914"/>
                <a:gd name="connsiteX56" fmla="*/ 119012 w 134987"/>
                <a:gd name="connsiteY56" fmla="*/ 77735 h 133914"/>
                <a:gd name="connsiteX57" fmla="*/ 111984 w 134987"/>
                <a:gd name="connsiteY57" fmla="*/ 79012 h 133914"/>
                <a:gd name="connsiteX58" fmla="*/ 107511 w 134987"/>
                <a:gd name="connsiteY58" fmla="*/ 82204 h 133914"/>
                <a:gd name="connsiteX59" fmla="*/ 101760 w 134987"/>
                <a:gd name="connsiteY59" fmla="*/ 92419 h 133914"/>
                <a:gd name="connsiteX60" fmla="*/ 101760 w 134987"/>
                <a:gd name="connsiteY60" fmla="*/ 98164 h 133914"/>
                <a:gd name="connsiteX61" fmla="*/ 104955 w 134987"/>
                <a:gd name="connsiteY61" fmla="*/ 105187 h 133914"/>
                <a:gd name="connsiteX62" fmla="*/ 99843 w 134987"/>
                <a:gd name="connsiteY62" fmla="*/ 109655 h 133914"/>
                <a:gd name="connsiteX63" fmla="*/ 93453 w 134987"/>
                <a:gd name="connsiteY63" fmla="*/ 105825 h 133914"/>
                <a:gd name="connsiteX64" fmla="*/ 87702 w 134987"/>
                <a:gd name="connsiteY64" fmla="*/ 105825 h 133914"/>
                <a:gd name="connsiteX65" fmla="*/ 76839 w 134987"/>
                <a:gd name="connsiteY65" fmla="*/ 110294 h 133914"/>
                <a:gd name="connsiteX66" fmla="*/ 73005 w 134987"/>
                <a:gd name="connsiteY66" fmla="*/ 114124 h 133914"/>
                <a:gd name="connsiteX67" fmla="*/ 71088 w 134987"/>
                <a:gd name="connsiteY67" fmla="*/ 121147 h 133914"/>
                <a:gd name="connsiteX68" fmla="*/ 64698 w 134987"/>
                <a:gd name="connsiteY68" fmla="*/ 121147 h 133914"/>
                <a:gd name="connsiteX69" fmla="*/ 62142 w 134987"/>
                <a:gd name="connsiteY69" fmla="*/ 114124 h 133914"/>
                <a:gd name="connsiteX70" fmla="*/ 58308 w 134987"/>
                <a:gd name="connsiteY70" fmla="*/ 110294 h 133914"/>
                <a:gd name="connsiteX71" fmla="*/ 46806 w 134987"/>
                <a:gd name="connsiteY71" fmla="*/ 106463 h 133914"/>
                <a:gd name="connsiteX72" fmla="*/ 44889 w 134987"/>
                <a:gd name="connsiteY72" fmla="*/ 106463 h 133914"/>
                <a:gd name="connsiteX73" fmla="*/ 41694 w 134987"/>
                <a:gd name="connsiteY73" fmla="*/ 107740 h 133914"/>
                <a:gd name="connsiteX74" fmla="*/ 35304 w 134987"/>
                <a:gd name="connsiteY74" fmla="*/ 111571 h 133914"/>
                <a:gd name="connsiteX75" fmla="*/ 30192 w 134987"/>
                <a:gd name="connsiteY75" fmla="*/ 107740 h 133914"/>
                <a:gd name="connsiteX76" fmla="*/ 32748 w 134987"/>
                <a:gd name="connsiteY76" fmla="*/ 100718 h 133914"/>
                <a:gd name="connsiteX77" fmla="*/ 32109 w 134987"/>
                <a:gd name="connsiteY77" fmla="*/ 94972 h 133914"/>
                <a:gd name="connsiteX78" fmla="*/ 25720 w 134987"/>
                <a:gd name="connsiteY78" fmla="*/ 84758 h 133914"/>
                <a:gd name="connsiteX79" fmla="*/ 21246 w 134987"/>
                <a:gd name="connsiteY79" fmla="*/ 81566 h 133914"/>
                <a:gd name="connsiteX80" fmla="*/ 14218 w 134987"/>
                <a:gd name="connsiteY80" fmla="*/ 80927 h 133914"/>
                <a:gd name="connsiteX81" fmla="*/ 12940 w 134987"/>
                <a:gd name="connsiteY81" fmla="*/ 74543 h 133914"/>
                <a:gd name="connsiteX82" fmla="*/ 19330 w 134987"/>
                <a:gd name="connsiteY82" fmla="*/ 70713 h 133914"/>
                <a:gd name="connsiteX83" fmla="*/ 22525 w 134987"/>
                <a:gd name="connsiteY83" fmla="*/ 66244 h 133914"/>
                <a:gd name="connsiteX84" fmla="*/ 24441 w 134987"/>
                <a:gd name="connsiteY84" fmla="*/ 54753 h 133914"/>
                <a:gd name="connsiteX85" fmla="*/ 22525 w 134987"/>
                <a:gd name="connsiteY85" fmla="*/ 49646 h 133914"/>
                <a:gd name="connsiteX86" fmla="*/ 17412 w 134987"/>
                <a:gd name="connsiteY86" fmla="*/ 44539 h 133914"/>
                <a:gd name="connsiteX87" fmla="*/ 20607 w 134987"/>
                <a:gd name="connsiteY87" fmla="*/ 38793 h 133914"/>
                <a:gd name="connsiteX88" fmla="*/ 27636 w 134987"/>
                <a:gd name="connsiteY88" fmla="*/ 40070 h 133914"/>
                <a:gd name="connsiteX89" fmla="*/ 32748 w 134987"/>
                <a:gd name="connsiteY89" fmla="*/ 38793 h 133914"/>
                <a:gd name="connsiteX90" fmla="*/ 41694 w 134987"/>
                <a:gd name="connsiteY90" fmla="*/ 31132 h 133914"/>
                <a:gd name="connsiteX91" fmla="*/ 43611 w 134987"/>
                <a:gd name="connsiteY91" fmla="*/ 26025 h 133914"/>
                <a:gd name="connsiteX92" fmla="*/ 42972 w 134987"/>
                <a:gd name="connsiteY92" fmla="*/ 19003 h 133914"/>
                <a:gd name="connsiteX93" fmla="*/ 49362 w 134987"/>
                <a:gd name="connsiteY93" fmla="*/ 16449 h 133914"/>
                <a:gd name="connsiteX94" fmla="*/ 53835 w 134987"/>
                <a:gd name="connsiteY94" fmla="*/ 22195 h 133914"/>
                <a:gd name="connsiteX95" fmla="*/ 58947 w 134987"/>
                <a:gd name="connsiteY95" fmla="*/ 24110 h 133914"/>
                <a:gd name="connsiteX96" fmla="*/ 71088 w 134987"/>
                <a:gd name="connsiteY96" fmla="*/ 23472 h 133914"/>
                <a:gd name="connsiteX97" fmla="*/ 76200 w 134987"/>
                <a:gd name="connsiteY97" fmla="*/ 20918 h 133914"/>
                <a:gd name="connsiteX98" fmla="*/ 80673 w 134987"/>
                <a:gd name="connsiteY98" fmla="*/ 15172 h 133914"/>
                <a:gd name="connsiteX99" fmla="*/ 87063 w 134987"/>
                <a:gd name="connsiteY99" fmla="*/ 17088 h 133914"/>
                <a:gd name="connsiteX100" fmla="*/ 87063 w 134987"/>
                <a:gd name="connsiteY100" fmla="*/ 24110 h 133914"/>
                <a:gd name="connsiteX101" fmla="*/ 89619 w 134987"/>
                <a:gd name="connsiteY101" fmla="*/ 29217 h 133914"/>
                <a:gd name="connsiteX102" fmla="*/ 99204 w 134987"/>
                <a:gd name="connsiteY102" fmla="*/ 36240 h 133914"/>
                <a:gd name="connsiteX103" fmla="*/ 104316 w 134987"/>
                <a:gd name="connsiteY103" fmla="*/ 37516 h 133914"/>
                <a:gd name="connsiteX104" fmla="*/ 111345 w 134987"/>
                <a:gd name="connsiteY104" fmla="*/ 35601 h 133914"/>
                <a:gd name="connsiteX105" fmla="*/ 114540 w 134987"/>
                <a:gd name="connsiteY105" fmla="*/ 41347 h 133914"/>
                <a:gd name="connsiteX106" fmla="*/ 110067 w 134987"/>
                <a:gd name="connsiteY106" fmla="*/ 47092 h 133914"/>
                <a:gd name="connsiteX107" fmla="*/ 108789 w 134987"/>
                <a:gd name="connsiteY107" fmla="*/ 52200 h 133914"/>
                <a:gd name="connsiteX108" fmla="*/ 111345 w 134987"/>
                <a:gd name="connsiteY108" fmla="*/ 63691 h 133914"/>
                <a:gd name="connsiteX109" fmla="*/ 114540 w 134987"/>
                <a:gd name="connsiteY109" fmla="*/ 68159 h 133914"/>
                <a:gd name="connsiteX110" fmla="*/ 120930 w 134987"/>
                <a:gd name="connsiteY110" fmla="*/ 71351 h 133914"/>
                <a:gd name="connsiteX111" fmla="*/ 119012 w 134987"/>
                <a:gd name="connsiteY111" fmla="*/ 77735 h 13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34987" h="133914">
                  <a:moveTo>
                    <a:pt x="127959" y="61137"/>
                  </a:moveTo>
                  <a:lnTo>
                    <a:pt x="121569" y="57945"/>
                  </a:lnTo>
                  <a:lnTo>
                    <a:pt x="120291" y="52200"/>
                  </a:lnTo>
                  <a:lnTo>
                    <a:pt x="124764" y="46454"/>
                  </a:lnTo>
                  <a:cubicBezTo>
                    <a:pt x="127319" y="43900"/>
                    <a:pt x="127319" y="39432"/>
                    <a:pt x="125402" y="36240"/>
                  </a:cubicBezTo>
                  <a:lnTo>
                    <a:pt x="119012" y="25387"/>
                  </a:lnTo>
                  <a:cubicBezTo>
                    <a:pt x="117096" y="22195"/>
                    <a:pt x="113262" y="20918"/>
                    <a:pt x="109428" y="21556"/>
                  </a:cubicBezTo>
                  <a:lnTo>
                    <a:pt x="102399" y="22833"/>
                  </a:lnTo>
                  <a:lnTo>
                    <a:pt x="97926" y="19641"/>
                  </a:lnTo>
                  <a:lnTo>
                    <a:pt x="97926" y="12619"/>
                  </a:lnTo>
                  <a:cubicBezTo>
                    <a:pt x="97926" y="8789"/>
                    <a:pt x="95370" y="5597"/>
                    <a:pt x="92175" y="4320"/>
                  </a:cubicBezTo>
                  <a:lnTo>
                    <a:pt x="80034" y="489"/>
                  </a:lnTo>
                  <a:cubicBezTo>
                    <a:pt x="76839" y="-787"/>
                    <a:pt x="72366" y="489"/>
                    <a:pt x="70449" y="3681"/>
                  </a:cubicBezTo>
                  <a:lnTo>
                    <a:pt x="65976" y="9427"/>
                  </a:lnTo>
                  <a:lnTo>
                    <a:pt x="60225" y="9427"/>
                  </a:lnTo>
                  <a:lnTo>
                    <a:pt x="56391" y="4958"/>
                  </a:lnTo>
                  <a:cubicBezTo>
                    <a:pt x="53835" y="2405"/>
                    <a:pt x="50001" y="1128"/>
                    <a:pt x="46806" y="2405"/>
                  </a:cubicBezTo>
                  <a:lnTo>
                    <a:pt x="35304" y="6873"/>
                  </a:lnTo>
                  <a:cubicBezTo>
                    <a:pt x="32109" y="8150"/>
                    <a:pt x="29553" y="11342"/>
                    <a:pt x="30192" y="15172"/>
                  </a:cubicBezTo>
                  <a:lnTo>
                    <a:pt x="30831" y="22195"/>
                  </a:lnTo>
                  <a:lnTo>
                    <a:pt x="26358" y="26025"/>
                  </a:lnTo>
                  <a:lnTo>
                    <a:pt x="19330" y="24748"/>
                  </a:lnTo>
                  <a:cubicBezTo>
                    <a:pt x="15496" y="24110"/>
                    <a:pt x="12301" y="26025"/>
                    <a:pt x="10384" y="29217"/>
                  </a:cubicBezTo>
                  <a:lnTo>
                    <a:pt x="4633" y="40070"/>
                  </a:lnTo>
                  <a:cubicBezTo>
                    <a:pt x="2716" y="43262"/>
                    <a:pt x="3355" y="47092"/>
                    <a:pt x="5911" y="50284"/>
                  </a:cubicBezTo>
                  <a:lnTo>
                    <a:pt x="11023" y="55392"/>
                  </a:lnTo>
                  <a:lnTo>
                    <a:pt x="10384" y="61137"/>
                  </a:lnTo>
                  <a:lnTo>
                    <a:pt x="3994" y="64967"/>
                  </a:lnTo>
                  <a:cubicBezTo>
                    <a:pt x="799" y="66883"/>
                    <a:pt x="-479" y="70713"/>
                    <a:pt x="160" y="73905"/>
                  </a:cubicBezTo>
                  <a:lnTo>
                    <a:pt x="2716" y="86035"/>
                  </a:lnTo>
                  <a:cubicBezTo>
                    <a:pt x="3355" y="89865"/>
                    <a:pt x="6550" y="92419"/>
                    <a:pt x="9745" y="93057"/>
                  </a:cubicBezTo>
                  <a:lnTo>
                    <a:pt x="16773" y="93695"/>
                  </a:lnTo>
                  <a:lnTo>
                    <a:pt x="19968" y="98803"/>
                  </a:lnTo>
                  <a:lnTo>
                    <a:pt x="17412" y="105825"/>
                  </a:lnTo>
                  <a:cubicBezTo>
                    <a:pt x="16135" y="109017"/>
                    <a:pt x="17412" y="112847"/>
                    <a:pt x="19968" y="115401"/>
                  </a:cubicBezTo>
                  <a:lnTo>
                    <a:pt x="30192" y="123062"/>
                  </a:lnTo>
                  <a:cubicBezTo>
                    <a:pt x="33387" y="125615"/>
                    <a:pt x="37221" y="125615"/>
                    <a:pt x="40416" y="123700"/>
                  </a:cubicBezTo>
                  <a:lnTo>
                    <a:pt x="46806" y="119870"/>
                  </a:lnTo>
                  <a:lnTo>
                    <a:pt x="52557" y="121785"/>
                  </a:lnTo>
                  <a:lnTo>
                    <a:pt x="55113" y="128169"/>
                  </a:lnTo>
                  <a:cubicBezTo>
                    <a:pt x="56391" y="131361"/>
                    <a:pt x="59586" y="133915"/>
                    <a:pt x="63420" y="133915"/>
                  </a:cubicBezTo>
                  <a:lnTo>
                    <a:pt x="63420" y="133915"/>
                  </a:lnTo>
                  <a:lnTo>
                    <a:pt x="76200" y="133276"/>
                  </a:lnTo>
                  <a:cubicBezTo>
                    <a:pt x="80034" y="133276"/>
                    <a:pt x="83229" y="130723"/>
                    <a:pt x="83868" y="126892"/>
                  </a:cubicBezTo>
                  <a:lnTo>
                    <a:pt x="85785" y="119870"/>
                  </a:lnTo>
                  <a:lnTo>
                    <a:pt x="90897" y="117955"/>
                  </a:lnTo>
                  <a:lnTo>
                    <a:pt x="97287" y="121785"/>
                  </a:lnTo>
                  <a:cubicBezTo>
                    <a:pt x="100482" y="123700"/>
                    <a:pt x="104316" y="123062"/>
                    <a:pt x="107511" y="120508"/>
                  </a:cubicBezTo>
                  <a:lnTo>
                    <a:pt x="117096" y="112209"/>
                  </a:lnTo>
                  <a:cubicBezTo>
                    <a:pt x="119651" y="109655"/>
                    <a:pt x="120930" y="105825"/>
                    <a:pt x="119012" y="102633"/>
                  </a:cubicBezTo>
                  <a:lnTo>
                    <a:pt x="116457" y="96249"/>
                  </a:lnTo>
                  <a:lnTo>
                    <a:pt x="119012" y="91142"/>
                  </a:lnTo>
                  <a:lnTo>
                    <a:pt x="126041" y="89865"/>
                  </a:lnTo>
                  <a:cubicBezTo>
                    <a:pt x="129875" y="89227"/>
                    <a:pt x="132431" y="86035"/>
                    <a:pt x="133070" y="82843"/>
                  </a:cubicBezTo>
                  <a:lnTo>
                    <a:pt x="134987" y="70075"/>
                  </a:lnTo>
                  <a:cubicBezTo>
                    <a:pt x="133709" y="66883"/>
                    <a:pt x="131792" y="63052"/>
                    <a:pt x="127959" y="61137"/>
                  </a:cubicBezTo>
                  <a:close/>
                  <a:moveTo>
                    <a:pt x="119012" y="77735"/>
                  </a:moveTo>
                  <a:lnTo>
                    <a:pt x="111984" y="79012"/>
                  </a:lnTo>
                  <a:cubicBezTo>
                    <a:pt x="110067" y="79651"/>
                    <a:pt x="108789" y="80289"/>
                    <a:pt x="107511" y="82204"/>
                  </a:cubicBezTo>
                  <a:lnTo>
                    <a:pt x="101760" y="92419"/>
                  </a:lnTo>
                  <a:cubicBezTo>
                    <a:pt x="101121" y="94334"/>
                    <a:pt x="101121" y="96249"/>
                    <a:pt x="101760" y="98164"/>
                  </a:cubicBezTo>
                  <a:lnTo>
                    <a:pt x="104955" y="105187"/>
                  </a:lnTo>
                  <a:lnTo>
                    <a:pt x="99843" y="109655"/>
                  </a:lnTo>
                  <a:lnTo>
                    <a:pt x="93453" y="105825"/>
                  </a:lnTo>
                  <a:cubicBezTo>
                    <a:pt x="91536" y="105187"/>
                    <a:pt x="89619" y="104548"/>
                    <a:pt x="87702" y="105825"/>
                  </a:cubicBezTo>
                  <a:lnTo>
                    <a:pt x="76839" y="110294"/>
                  </a:lnTo>
                  <a:cubicBezTo>
                    <a:pt x="74922" y="110932"/>
                    <a:pt x="73644" y="112209"/>
                    <a:pt x="73005" y="114124"/>
                  </a:cubicBezTo>
                  <a:lnTo>
                    <a:pt x="71088" y="121147"/>
                  </a:lnTo>
                  <a:lnTo>
                    <a:pt x="64698" y="121147"/>
                  </a:lnTo>
                  <a:lnTo>
                    <a:pt x="62142" y="114124"/>
                  </a:lnTo>
                  <a:cubicBezTo>
                    <a:pt x="61503" y="112209"/>
                    <a:pt x="60225" y="110932"/>
                    <a:pt x="58308" y="110294"/>
                  </a:cubicBezTo>
                  <a:lnTo>
                    <a:pt x="46806" y="106463"/>
                  </a:lnTo>
                  <a:cubicBezTo>
                    <a:pt x="46167" y="106463"/>
                    <a:pt x="45528" y="106463"/>
                    <a:pt x="44889" y="106463"/>
                  </a:cubicBezTo>
                  <a:cubicBezTo>
                    <a:pt x="43611" y="106463"/>
                    <a:pt x="42333" y="107102"/>
                    <a:pt x="41694" y="107740"/>
                  </a:cubicBezTo>
                  <a:lnTo>
                    <a:pt x="35304" y="111571"/>
                  </a:lnTo>
                  <a:lnTo>
                    <a:pt x="30192" y="107740"/>
                  </a:lnTo>
                  <a:lnTo>
                    <a:pt x="32748" y="100718"/>
                  </a:lnTo>
                  <a:cubicBezTo>
                    <a:pt x="33387" y="98803"/>
                    <a:pt x="33387" y="96887"/>
                    <a:pt x="32109" y="94972"/>
                  </a:cubicBezTo>
                  <a:lnTo>
                    <a:pt x="25720" y="84758"/>
                  </a:lnTo>
                  <a:cubicBezTo>
                    <a:pt x="24441" y="82843"/>
                    <a:pt x="23163" y="82204"/>
                    <a:pt x="21246" y="81566"/>
                  </a:cubicBezTo>
                  <a:lnTo>
                    <a:pt x="14218" y="80927"/>
                  </a:lnTo>
                  <a:lnTo>
                    <a:pt x="12940" y="74543"/>
                  </a:lnTo>
                  <a:lnTo>
                    <a:pt x="19330" y="70713"/>
                  </a:lnTo>
                  <a:cubicBezTo>
                    <a:pt x="21246" y="69436"/>
                    <a:pt x="21886" y="68159"/>
                    <a:pt x="22525" y="66244"/>
                  </a:cubicBezTo>
                  <a:lnTo>
                    <a:pt x="24441" y="54753"/>
                  </a:lnTo>
                  <a:cubicBezTo>
                    <a:pt x="24441" y="52838"/>
                    <a:pt x="23802" y="50923"/>
                    <a:pt x="22525" y="49646"/>
                  </a:cubicBezTo>
                  <a:lnTo>
                    <a:pt x="17412" y="44539"/>
                  </a:lnTo>
                  <a:lnTo>
                    <a:pt x="20607" y="38793"/>
                  </a:lnTo>
                  <a:lnTo>
                    <a:pt x="27636" y="40070"/>
                  </a:lnTo>
                  <a:cubicBezTo>
                    <a:pt x="29553" y="40070"/>
                    <a:pt x="31470" y="40070"/>
                    <a:pt x="32748" y="38793"/>
                  </a:cubicBezTo>
                  <a:lnTo>
                    <a:pt x="41694" y="31132"/>
                  </a:lnTo>
                  <a:cubicBezTo>
                    <a:pt x="42972" y="29856"/>
                    <a:pt x="43611" y="27940"/>
                    <a:pt x="43611" y="26025"/>
                  </a:cubicBezTo>
                  <a:lnTo>
                    <a:pt x="42972" y="19003"/>
                  </a:lnTo>
                  <a:lnTo>
                    <a:pt x="49362" y="16449"/>
                  </a:lnTo>
                  <a:lnTo>
                    <a:pt x="53835" y="22195"/>
                  </a:lnTo>
                  <a:cubicBezTo>
                    <a:pt x="55113" y="23472"/>
                    <a:pt x="57030" y="24748"/>
                    <a:pt x="58947" y="24110"/>
                  </a:cubicBezTo>
                  <a:lnTo>
                    <a:pt x="71088" y="23472"/>
                  </a:lnTo>
                  <a:cubicBezTo>
                    <a:pt x="73005" y="23472"/>
                    <a:pt x="74922" y="22195"/>
                    <a:pt x="76200" y="20918"/>
                  </a:cubicBezTo>
                  <a:lnTo>
                    <a:pt x="80673" y="15172"/>
                  </a:lnTo>
                  <a:lnTo>
                    <a:pt x="87063" y="17088"/>
                  </a:lnTo>
                  <a:lnTo>
                    <a:pt x="87063" y="24110"/>
                  </a:lnTo>
                  <a:cubicBezTo>
                    <a:pt x="87063" y="26025"/>
                    <a:pt x="87702" y="27940"/>
                    <a:pt x="89619" y="29217"/>
                  </a:cubicBezTo>
                  <a:lnTo>
                    <a:pt x="99204" y="36240"/>
                  </a:lnTo>
                  <a:cubicBezTo>
                    <a:pt x="100482" y="37516"/>
                    <a:pt x="102399" y="38155"/>
                    <a:pt x="104316" y="37516"/>
                  </a:cubicBezTo>
                  <a:lnTo>
                    <a:pt x="111345" y="35601"/>
                  </a:lnTo>
                  <a:lnTo>
                    <a:pt x="114540" y="41347"/>
                  </a:lnTo>
                  <a:lnTo>
                    <a:pt x="110067" y="47092"/>
                  </a:lnTo>
                  <a:cubicBezTo>
                    <a:pt x="108789" y="48369"/>
                    <a:pt x="108150" y="50284"/>
                    <a:pt x="108789" y="52200"/>
                  </a:cubicBezTo>
                  <a:lnTo>
                    <a:pt x="111345" y="63691"/>
                  </a:lnTo>
                  <a:cubicBezTo>
                    <a:pt x="111984" y="65606"/>
                    <a:pt x="113262" y="66883"/>
                    <a:pt x="114540" y="68159"/>
                  </a:cubicBezTo>
                  <a:lnTo>
                    <a:pt x="120930" y="71351"/>
                  </a:lnTo>
                  <a:lnTo>
                    <a:pt x="119012" y="77735"/>
                  </a:ln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sp>
          <p:nvSpPr>
            <p:cNvPr id="41" name="Graphic 4">
              <a:extLst>
                <a:ext uri="{FF2B5EF4-FFF2-40B4-BE49-F238E27FC236}">
                  <a16:creationId xmlns:a16="http://schemas.microsoft.com/office/drawing/2014/main" id="{FEE4DDE0-C2CF-A929-D064-D4A652272069}"/>
                </a:ext>
              </a:extLst>
            </p:cNvPr>
            <p:cNvSpPr/>
            <p:nvPr/>
          </p:nvSpPr>
          <p:spPr>
            <a:xfrm>
              <a:off x="1698677" y="2557818"/>
              <a:ext cx="85392" cy="85312"/>
            </a:xfrm>
            <a:custGeom>
              <a:avLst/>
              <a:gdLst>
                <a:gd name="connsiteX0" fmla="*/ 48331 w 85392"/>
                <a:gd name="connsiteY0" fmla="*/ 406 h 85312"/>
                <a:gd name="connsiteX1" fmla="*/ 406 w 85392"/>
                <a:gd name="connsiteY1" fmla="*/ 36794 h 85312"/>
                <a:gd name="connsiteX2" fmla="*/ 36829 w 85392"/>
                <a:gd name="connsiteY2" fmla="*/ 84674 h 85312"/>
                <a:gd name="connsiteX3" fmla="*/ 43219 w 85392"/>
                <a:gd name="connsiteY3" fmla="*/ 85313 h 85312"/>
                <a:gd name="connsiteX4" fmla="*/ 85393 w 85392"/>
                <a:gd name="connsiteY4" fmla="*/ 42540 h 85312"/>
                <a:gd name="connsiteX5" fmla="*/ 48331 w 85392"/>
                <a:gd name="connsiteY5" fmla="*/ 406 h 85312"/>
                <a:gd name="connsiteX6" fmla="*/ 71335 w 85392"/>
                <a:gd name="connsiteY6" fmla="*/ 47009 h 85312"/>
                <a:gd name="connsiteX7" fmla="*/ 37468 w 85392"/>
                <a:gd name="connsiteY7" fmla="*/ 72545 h 85312"/>
                <a:gd name="connsiteX8" fmla="*/ 37468 w 85392"/>
                <a:gd name="connsiteY8" fmla="*/ 72545 h 85312"/>
                <a:gd name="connsiteX9" fmla="*/ 11908 w 85392"/>
                <a:gd name="connsiteY9" fmla="*/ 39348 h 85312"/>
                <a:gd name="connsiteX10" fmla="*/ 41941 w 85392"/>
                <a:gd name="connsiteY10" fmla="*/ 13174 h 85312"/>
                <a:gd name="connsiteX11" fmla="*/ 46414 w 85392"/>
                <a:gd name="connsiteY11" fmla="*/ 13174 h 85312"/>
                <a:gd name="connsiteX12" fmla="*/ 71335 w 85392"/>
                <a:gd name="connsiteY12" fmla="*/ 47009 h 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392" h="85312">
                  <a:moveTo>
                    <a:pt x="48331" y="406"/>
                  </a:moveTo>
                  <a:cubicBezTo>
                    <a:pt x="25327" y="-2786"/>
                    <a:pt x="3601" y="13174"/>
                    <a:pt x="406" y="36794"/>
                  </a:cubicBezTo>
                  <a:cubicBezTo>
                    <a:pt x="-2789" y="60415"/>
                    <a:pt x="13186" y="81482"/>
                    <a:pt x="36829" y="84674"/>
                  </a:cubicBezTo>
                  <a:cubicBezTo>
                    <a:pt x="38746" y="84674"/>
                    <a:pt x="40663" y="85313"/>
                    <a:pt x="43219" y="85313"/>
                  </a:cubicBezTo>
                  <a:cubicBezTo>
                    <a:pt x="66862" y="85313"/>
                    <a:pt x="85393" y="66161"/>
                    <a:pt x="85393" y="42540"/>
                  </a:cubicBezTo>
                  <a:cubicBezTo>
                    <a:pt x="84754" y="21473"/>
                    <a:pt x="68779" y="3598"/>
                    <a:pt x="48331" y="406"/>
                  </a:cubicBezTo>
                  <a:close/>
                  <a:moveTo>
                    <a:pt x="71335" y="47009"/>
                  </a:moveTo>
                  <a:cubicBezTo>
                    <a:pt x="69418" y="63607"/>
                    <a:pt x="54082" y="74460"/>
                    <a:pt x="37468" y="72545"/>
                  </a:cubicBezTo>
                  <a:cubicBezTo>
                    <a:pt x="37468" y="72545"/>
                    <a:pt x="37468" y="72545"/>
                    <a:pt x="37468" y="72545"/>
                  </a:cubicBezTo>
                  <a:cubicBezTo>
                    <a:pt x="20854" y="70630"/>
                    <a:pt x="9991" y="55308"/>
                    <a:pt x="11908" y="39348"/>
                  </a:cubicBezTo>
                  <a:cubicBezTo>
                    <a:pt x="13825" y="24665"/>
                    <a:pt x="26605" y="13174"/>
                    <a:pt x="41941" y="13174"/>
                  </a:cubicBezTo>
                  <a:cubicBezTo>
                    <a:pt x="43219" y="13174"/>
                    <a:pt x="44497" y="13174"/>
                    <a:pt x="46414" y="13174"/>
                  </a:cubicBezTo>
                  <a:cubicBezTo>
                    <a:pt x="62389" y="15089"/>
                    <a:pt x="73891" y="30411"/>
                    <a:pt x="71335" y="47009"/>
                  </a:cubicBez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grpSp>
      <p:sp>
        <p:nvSpPr>
          <p:cNvPr id="42" name="Oval 41">
            <a:extLst>
              <a:ext uri="{FF2B5EF4-FFF2-40B4-BE49-F238E27FC236}">
                <a16:creationId xmlns:a16="http://schemas.microsoft.com/office/drawing/2014/main" id="{AB2DC1D4-AAF2-43BB-2B88-EF63329EF837}"/>
              </a:ext>
            </a:extLst>
          </p:cNvPr>
          <p:cNvSpPr/>
          <p:nvPr/>
        </p:nvSpPr>
        <p:spPr bwMode="gray">
          <a:xfrm>
            <a:off x="10564420" y="2940554"/>
            <a:ext cx="676656" cy="676656"/>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Arial" panose="020B0604020202020204" pitchFamily="34" charset="0"/>
              <a:cs typeface="Arial" panose="020B0604020202020204" pitchFamily="34" charset="0"/>
            </a:endParaRPr>
          </a:p>
        </p:txBody>
      </p:sp>
      <p:grpSp>
        <p:nvGrpSpPr>
          <p:cNvPr id="43" name="Graphic 4">
            <a:extLst>
              <a:ext uri="{FF2B5EF4-FFF2-40B4-BE49-F238E27FC236}">
                <a16:creationId xmlns:a16="http://schemas.microsoft.com/office/drawing/2014/main" id="{4BA1A4BE-D827-CE6F-8A84-306DE928264B}"/>
              </a:ext>
            </a:extLst>
          </p:cNvPr>
          <p:cNvGrpSpPr/>
          <p:nvPr/>
        </p:nvGrpSpPr>
        <p:grpSpPr>
          <a:xfrm>
            <a:off x="8696977" y="3640362"/>
            <a:ext cx="676656" cy="676656"/>
            <a:chOff x="2559808" y="4308712"/>
            <a:chExt cx="362313" cy="361971"/>
          </a:xfrm>
          <a:solidFill>
            <a:srgbClr val="046F3B"/>
          </a:solidFill>
        </p:grpSpPr>
        <p:sp>
          <p:nvSpPr>
            <p:cNvPr id="44" name="Graphic 4">
              <a:extLst>
                <a:ext uri="{FF2B5EF4-FFF2-40B4-BE49-F238E27FC236}">
                  <a16:creationId xmlns:a16="http://schemas.microsoft.com/office/drawing/2014/main" id="{0B6E08EF-4737-719F-21B4-53EAB7076DAA}"/>
                </a:ext>
              </a:extLst>
            </p:cNvPr>
            <p:cNvSpPr/>
            <p:nvPr/>
          </p:nvSpPr>
          <p:spPr>
            <a:xfrm>
              <a:off x="2559808" y="4308712"/>
              <a:ext cx="362313" cy="361971"/>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09 w 362313"/>
                <a:gd name="connsiteY3" fmla="*/ 181305 h 361971"/>
                <a:gd name="connsiteX4" fmla="*/ 362309 w 362313"/>
                <a:gd name="connsiteY4" fmla="*/ 181305 h 361971"/>
                <a:gd name="connsiteX5" fmla="*/ 181474 w 362313"/>
                <a:gd name="connsiteY5" fmla="*/ 0 h 361971"/>
                <a:gd name="connsiteX6" fmla="*/ 181474 w 362313"/>
                <a:gd name="connsiteY6" fmla="*/ 0 h 361971"/>
                <a:gd name="connsiteX7" fmla="*/ 181474 w 362313"/>
                <a:gd name="connsiteY7" fmla="*/ 349204 h 361971"/>
                <a:gd name="connsiteX8" fmla="*/ 12780 w 362313"/>
                <a:gd name="connsiteY8" fmla="*/ 181305 h 361971"/>
                <a:gd name="connsiteX9" fmla="*/ 180835 w 362313"/>
                <a:gd name="connsiteY9" fmla="*/ 12768 h 361971"/>
                <a:gd name="connsiteX10" fmla="*/ 349529 w 362313"/>
                <a:gd name="connsiteY10" fmla="*/ 180667 h 361971"/>
                <a:gd name="connsiteX11" fmla="*/ 349529 w 362313"/>
                <a:gd name="connsiteY11" fmla="*/ 180667 h 361971"/>
                <a:gd name="connsiteX12" fmla="*/ 181474 w 362313"/>
                <a:gd name="connsiteY12" fmla="*/ 349204 h 361971"/>
                <a:gd name="connsiteX13" fmla="*/ 181474 w 362313"/>
                <a:gd name="connsiteY13"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313"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948" y="81077"/>
                    <a:pt x="281796" y="0"/>
                    <a:pt x="181474" y="0"/>
                  </a:cubicBezTo>
                  <a:lnTo>
                    <a:pt x="181474" y="0"/>
                  </a:lnTo>
                  <a:close/>
                  <a:moveTo>
                    <a:pt x="181474" y="349204"/>
                  </a:moveTo>
                  <a:cubicBezTo>
                    <a:pt x="88181" y="349204"/>
                    <a:pt x="12780" y="273873"/>
                    <a:pt x="12780" y="181305"/>
                  </a:cubicBezTo>
                  <a:cubicBezTo>
                    <a:pt x="12780" y="88099"/>
                    <a:pt x="88181" y="12768"/>
                    <a:pt x="180835" y="12768"/>
                  </a:cubicBezTo>
                  <a:cubicBezTo>
                    <a:pt x="274128" y="12768"/>
                    <a:pt x="349529" y="88099"/>
                    <a:pt x="349529" y="180667"/>
                  </a:cubicBezTo>
                  <a:cubicBezTo>
                    <a:pt x="349529" y="180667"/>
                    <a:pt x="349529" y="180667"/>
                    <a:pt x="349529" y="180667"/>
                  </a:cubicBezTo>
                  <a:cubicBezTo>
                    <a:pt x="350168" y="273873"/>
                    <a:pt x="274767" y="349204"/>
                    <a:pt x="181474" y="349204"/>
                  </a:cubicBezTo>
                  <a:lnTo>
                    <a:pt x="181474" y="349204"/>
                  </a:ln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sp>
          <p:nvSpPr>
            <p:cNvPr id="45" name="Graphic 4">
              <a:extLst>
                <a:ext uri="{FF2B5EF4-FFF2-40B4-BE49-F238E27FC236}">
                  <a16:creationId xmlns:a16="http://schemas.microsoft.com/office/drawing/2014/main" id="{70F26C5D-DAF9-7136-11D3-A4B97561611B}"/>
                </a:ext>
              </a:extLst>
            </p:cNvPr>
            <p:cNvSpPr/>
            <p:nvPr/>
          </p:nvSpPr>
          <p:spPr>
            <a:xfrm>
              <a:off x="2637127" y="4410855"/>
              <a:ext cx="208311" cy="157684"/>
            </a:xfrm>
            <a:custGeom>
              <a:avLst/>
              <a:gdLst>
                <a:gd name="connsiteX0" fmla="*/ 197449 w 208311"/>
                <a:gd name="connsiteY0" fmla="*/ 1915 h 157684"/>
                <a:gd name="connsiteX1" fmla="*/ 56870 w 208311"/>
                <a:gd name="connsiteY1" fmla="*/ 142363 h 157684"/>
                <a:gd name="connsiteX2" fmla="*/ 10863 w 208311"/>
                <a:gd name="connsiteY2" fmla="*/ 96398 h 157684"/>
                <a:gd name="connsiteX3" fmla="*/ 1917 w 208311"/>
                <a:gd name="connsiteY3" fmla="*/ 96398 h 157684"/>
                <a:gd name="connsiteX4" fmla="*/ 1917 w 208311"/>
                <a:gd name="connsiteY4" fmla="*/ 105336 h 157684"/>
                <a:gd name="connsiteX5" fmla="*/ 1917 w 208311"/>
                <a:gd name="connsiteY5" fmla="*/ 105336 h 157684"/>
                <a:gd name="connsiteX6" fmla="*/ 52397 w 208311"/>
                <a:gd name="connsiteY6" fmla="*/ 155769 h 157684"/>
                <a:gd name="connsiteX7" fmla="*/ 56870 w 208311"/>
                <a:gd name="connsiteY7" fmla="*/ 157684 h 157684"/>
                <a:gd name="connsiteX8" fmla="*/ 61343 w 208311"/>
                <a:gd name="connsiteY8" fmla="*/ 155769 h 157684"/>
                <a:gd name="connsiteX9" fmla="*/ 206395 w 208311"/>
                <a:gd name="connsiteY9" fmla="*/ 10853 h 157684"/>
                <a:gd name="connsiteX10" fmla="*/ 206395 w 208311"/>
                <a:gd name="connsiteY10" fmla="*/ 1915 h 157684"/>
                <a:gd name="connsiteX11" fmla="*/ 197449 w 208311"/>
                <a:gd name="connsiteY11" fmla="*/ 1915 h 15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311" h="157684">
                  <a:moveTo>
                    <a:pt x="197449" y="1915"/>
                  </a:moveTo>
                  <a:lnTo>
                    <a:pt x="56870" y="142363"/>
                  </a:lnTo>
                  <a:lnTo>
                    <a:pt x="10863" y="96398"/>
                  </a:lnTo>
                  <a:cubicBezTo>
                    <a:pt x="8307" y="93845"/>
                    <a:pt x="4473" y="93845"/>
                    <a:pt x="1917" y="96398"/>
                  </a:cubicBezTo>
                  <a:cubicBezTo>
                    <a:pt x="-639" y="98952"/>
                    <a:pt x="-639" y="102782"/>
                    <a:pt x="1917" y="105336"/>
                  </a:cubicBezTo>
                  <a:lnTo>
                    <a:pt x="1917" y="105336"/>
                  </a:lnTo>
                  <a:lnTo>
                    <a:pt x="52397" y="155769"/>
                  </a:lnTo>
                  <a:cubicBezTo>
                    <a:pt x="53675" y="157046"/>
                    <a:pt x="54953" y="157684"/>
                    <a:pt x="56870" y="157684"/>
                  </a:cubicBezTo>
                  <a:cubicBezTo>
                    <a:pt x="58787" y="157684"/>
                    <a:pt x="60065" y="157046"/>
                    <a:pt x="61343" y="155769"/>
                  </a:cubicBezTo>
                  <a:lnTo>
                    <a:pt x="206395" y="10853"/>
                  </a:lnTo>
                  <a:cubicBezTo>
                    <a:pt x="208951" y="8299"/>
                    <a:pt x="208951" y="4469"/>
                    <a:pt x="206395" y="1915"/>
                  </a:cubicBezTo>
                  <a:cubicBezTo>
                    <a:pt x="204478" y="-638"/>
                    <a:pt x="200005" y="-638"/>
                    <a:pt x="197449" y="1915"/>
                  </a:cubicBez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grpSp>
      <p:grpSp>
        <p:nvGrpSpPr>
          <p:cNvPr id="46" name="Graphic 4">
            <a:extLst>
              <a:ext uri="{FF2B5EF4-FFF2-40B4-BE49-F238E27FC236}">
                <a16:creationId xmlns:a16="http://schemas.microsoft.com/office/drawing/2014/main" id="{AA551C4B-9CBF-0479-5E26-9BF866F5F197}"/>
              </a:ext>
            </a:extLst>
          </p:cNvPr>
          <p:cNvGrpSpPr/>
          <p:nvPr/>
        </p:nvGrpSpPr>
        <p:grpSpPr>
          <a:xfrm>
            <a:off x="10564420" y="2940554"/>
            <a:ext cx="676656" cy="676656"/>
            <a:chOff x="3607758" y="3339623"/>
            <a:chExt cx="361674" cy="361333"/>
          </a:xfrm>
          <a:solidFill>
            <a:srgbClr val="2F5837"/>
          </a:solidFill>
        </p:grpSpPr>
        <p:sp>
          <p:nvSpPr>
            <p:cNvPr id="47" name="Graphic 4">
              <a:extLst>
                <a:ext uri="{FF2B5EF4-FFF2-40B4-BE49-F238E27FC236}">
                  <a16:creationId xmlns:a16="http://schemas.microsoft.com/office/drawing/2014/main" id="{ADFE9A2F-33B0-6240-4D23-7FB8668B786B}"/>
                </a:ext>
              </a:extLst>
            </p:cNvPr>
            <p:cNvSpPr/>
            <p:nvPr/>
          </p:nvSpPr>
          <p:spPr>
            <a:xfrm>
              <a:off x="3607758" y="3339623"/>
              <a:ext cx="361674" cy="361333"/>
            </a:xfrm>
            <a:custGeom>
              <a:avLst/>
              <a:gdLst>
                <a:gd name="connsiteX0" fmla="*/ 180836 w 361674"/>
                <a:gd name="connsiteY0" fmla="*/ 0 h 361333"/>
                <a:gd name="connsiteX1" fmla="*/ 0 w 361674"/>
                <a:gd name="connsiteY1" fmla="*/ 180667 h 361333"/>
                <a:gd name="connsiteX2" fmla="*/ 180836 w 361674"/>
                <a:gd name="connsiteY2" fmla="*/ 361333 h 361333"/>
                <a:gd name="connsiteX3" fmla="*/ 361671 w 361674"/>
                <a:gd name="connsiteY3" fmla="*/ 180667 h 361333"/>
                <a:gd name="connsiteX4" fmla="*/ 180836 w 361674"/>
                <a:gd name="connsiteY4" fmla="*/ 0 h 361333"/>
                <a:gd name="connsiteX5" fmla="*/ 180836 w 361674"/>
                <a:gd name="connsiteY5" fmla="*/ 349204 h 361333"/>
                <a:gd name="connsiteX6" fmla="*/ 12780 w 361674"/>
                <a:gd name="connsiteY6" fmla="*/ 181305 h 361333"/>
                <a:gd name="connsiteX7" fmla="*/ 180836 w 361674"/>
                <a:gd name="connsiteY7" fmla="*/ 13406 h 361333"/>
                <a:gd name="connsiteX8" fmla="*/ 348891 w 361674"/>
                <a:gd name="connsiteY8" fmla="*/ 181305 h 361333"/>
                <a:gd name="connsiteX9" fmla="*/ 180836 w 361674"/>
                <a:gd name="connsiteY9" fmla="*/ 34920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4" h="361333">
                  <a:moveTo>
                    <a:pt x="180836" y="0"/>
                  </a:moveTo>
                  <a:cubicBezTo>
                    <a:pt x="80513" y="0"/>
                    <a:pt x="0" y="81077"/>
                    <a:pt x="0" y="180667"/>
                  </a:cubicBezTo>
                  <a:cubicBezTo>
                    <a:pt x="0" y="280895"/>
                    <a:pt x="81152" y="361333"/>
                    <a:pt x="180836" y="361333"/>
                  </a:cubicBezTo>
                  <a:cubicBezTo>
                    <a:pt x="280518" y="361333"/>
                    <a:pt x="361671" y="280257"/>
                    <a:pt x="361671" y="180667"/>
                  </a:cubicBezTo>
                  <a:cubicBezTo>
                    <a:pt x="362310" y="81077"/>
                    <a:pt x="281157" y="0"/>
                    <a:pt x="180836" y="0"/>
                  </a:cubicBezTo>
                  <a:close/>
                  <a:moveTo>
                    <a:pt x="180836" y="349204"/>
                  </a:moveTo>
                  <a:cubicBezTo>
                    <a:pt x="88181" y="349204"/>
                    <a:pt x="12780" y="273873"/>
                    <a:pt x="12780" y="181305"/>
                  </a:cubicBezTo>
                  <a:cubicBezTo>
                    <a:pt x="12780" y="88738"/>
                    <a:pt x="88181" y="13406"/>
                    <a:pt x="180836" y="13406"/>
                  </a:cubicBezTo>
                  <a:cubicBezTo>
                    <a:pt x="273490" y="13406"/>
                    <a:pt x="348891" y="88738"/>
                    <a:pt x="348891" y="181305"/>
                  </a:cubicBezTo>
                  <a:cubicBezTo>
                    <a:pt x="349530" y="273873"/>
                    <a:pt x="274128" y="349204"/>
                    <a:pt x="180836" y="349204"/>
                  </a:cubicBez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sp>
          <p:nvSpPr>
            <p:cNvPr id="48" name="Graphic 4">
              <a:extLst>
                <a:ext uri="{FF2B5EF4-FFF2-40B4-BE49-F238E27FC236}">
                  <a16:creationId xmlns:a16="http://schemas.microsoft.com/office/drawing/2014/main" id="{1FF9B717-C235-2FBB-A4C0-8F2B0DC820B1}"/>
                </a:ext>
              </a:extLst>
            </p:cNvPr>
            <p:cNvSpPr/>
            <p:nvPr/>
          </p:nvSpPr>
          <p:spPr>
            <a:xfrm>
              <a:off x="3663188" y="3446455"/>
              <a:ext cx="173969" cy="165125"/>
            </a:xfrm>
            <a:custGeom>
              <a:avLst/>
              <a:gdLst>
                <a:gd name="connsiteX0" fmla="*/ 140103 w 173969"/>
                <a:gd name="connsiteY0" fmla="*/ 4888 h 165125"/>
                <a:gd name="connsiteX1" fmla="*/ 136268 w 173969"/>
                <a:gd name="connsiteY1" fmla="*/ 419 h 165125"/>
                <a:gd name="connsiteX2" fmla="*/ 130518 w 173969"/>
                <a:gd name="connsiteY2" fmla="*/ 1058 h 165125"/>
                <a:gd name="connsiteX3" fmla="*/ 3358 w 173969"/>
                <a:gd name="connsiteY3" fmla="*/ 77027 h 165125"/>
                <a:gd name="connsiteX4" fmla="*/ 163 w 173969"/>
                <a:gd name="connsiteY4" fmla="*/ 84050 h 165125"/>
                <a:gd name="connsiteX5" fmla="*/ 11026 w 173969"/>
                <a:gd name="connsiteY5" fmla="*/ 126184 h 165125"/>
                <a:gd name="connsiteX6" fmla="*/ 17416 w 173969"/>
                <a:gd name="connsiteY6" fmla="*/ 131291 h 165125"/>
                <a:gd name="connsiteX7" fmla="*/ 60228 w 173969"/>
                <a:gd name="connsiteY7" fmla="*/ 131291 h 165125"/>
                <a:gd name="connsiteX8" fmla="*/ 59589 w 173969"/>
                <a:gd name="connsiteY8" fmla="*/ 133206 h 165125"/>
                <a:gd name="connsiteX9" fmla="*/ 91539 w 173969"/>
                <a:gd name="connsiteY9" fmla="*/ 165126 h 165125"/>
                <a:gd name="connsiteX10" fmla="*/ 123488 w 173969"/>
                <a:gd name="connsiteY10" fmla="*/ 133206 h 165125"/>
                <a:gd name="connsiteX11" fmla="*/ 122850 w 173969"/>
                <a:gd name="connsiteY11" fmla="*/ 131291 h 165125"/>
                <a:gd name="connsiteX12" fmla="*/ 167579 w 173969"/>
                <a:gd name="connsiteY12" fmla="*/ 131291 h 165125"/>
                <a:gd name="connsiteX13" fmla="*/ 167579 w 173969"/>
                <a:gd name="connsiteY13" fmla="*/ 131291 h 165125"/>
                <a:gd name="connsiteX14" fmla="*/ 172691 w 173969"/>
                <a:gd name="connsiteY14" fmla="*/ 128737 h 165125"/>
                <a:gd name="connsiteX15" fmla="*/ 173969 w 173969"/>
                <a:gd name="connsiteY15" fmla="*/ 122992 h 165125"/>
                <a:gd name="connsiteX16" fmla="*/ 140103 w 173969"/>
                <a:gd name="connsiteY16" fmla="*/ 4888 h 165125"/>
                <a:gd name="connsiteX17" fmla="*/ 110709 w 173969"/>
                <a:gd name="connsiteY17" fmla="*/ 133845 h 165125"/>
                <a:gd name="connsiteX18" fmla="*/ 91539 w 173969"/>
                <a:gd name="connsiteY18" fmla="*/ 152997 h 165125"/>
                <a:gd name="connsiteX19" fmla="*/ 72369 w 173969"/>
                <a:gd name="connsiteY19" fmla="*/ 133845 h 165125"/>
                <a:gd name="connsiteX20" fmla="*/ 71730 w 173969"/>
                <a:gd name="connsiteY20" fmla="*/ 131929 h 165125"/>
                <a:gd name="connsiteX21" fmla="*/ 110709 w 173969"/>
                <a:gd name="connsiteY21" fmla="*/ 131929 h 165125"/>
                <a:gd name="connsiteX22" fmla="*/ 110709 w 173969"/>
                <a:gd name="connsiteY22" fmla="*/ 133845 h 165125"/>
                <a:gd name="connsiteX23" fmla="*/ 22528 w 173969"/>
                <a:gd name="connsiteY23" fmla="*/ 118523 h 165125"/>
                <a:gd name="connsiteX24" fmla="*/ 14221 w 173969"/>
                <a:gd name="connsiteY24" fmla="*/ 85326 h 165125"/>
                <a:gd name="connsiteX25" fmla="*/ 130518 w 173969"/>
                <a:gd name="connsiteY25" fmla="*/ 15741 h 165125"/>
                <a:gd name="connsiteX26" fmla="*/ 159911 w 173969"/>
                <a:gd name="connsiteY26" fmla="*/ 118523 h 165125"/>
                <a:gd name="connsiteX27" fmla="*/ 22528 w 173969"/>
                <a:gd name="connsiteY27" fmla="*/ 118523 h 1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3969" h="165125">
                  <a:moveTo>
                    <a:pt x="140103" y="4888"/>
                  </a:moveTo>
                  <a:cubicBezTo>
                    <a:pt x="139463" y="2973"/>
                    <a:pt x="138186" y="1696"/>
                    <a:pt x="136268" y="419"/>
                  </a:cubicBezTo>
                  <a:cubicBezTo>
                    <a:pt x="134351" y="-219"/>
                    <a:pt x="132435" y="-219"/>
                    <a:pt x="130518" y="1058"/>
                  </a:cubicBezTo>
                  <a:lnTo>
                    <a:pt x="3358" y="77027"/>
                  </a:lnTo>
                  <a:cubicBezTo>
                    <a:pt x="802" y="78304"/>
                    <a:pt x="-476" y="81496"/>
                    <a:pt x="163" y="84050"/>
                  </a:cubicBezTo>
                  <a:lnTo>
                    <a:pt x="11026" y="126184"/>
                  </a:lnTo>
                  <a:cubicBezTo>
                    <a:pt x="11665" y="128737"/>
                    <a:pt x="14221" y="131291"/>
                    <a:pt x="17416" y="131291"/>
                  </a:cubicBezTo>
                  <a:lnTo>
                    <a:pt x="60228" y="131291"/>
                  </a:lnTo>
                  <a:cubicBezTo>
                    <a:pt x="60228" y="131929"/>
                    <a:pt x="59589" y="132568"/>
                    <a:pt x="59589" y="133206"/>
                  </a:cubicBezTo>
                  <a:cubicBezTo>
                    <a:pt x="59589" y="150443"/>
                    <a:pt x="73647" y="165126"/>
                    <a:pt x="91539" y="165126"/>
                  </a:cubicBezTo>
                  <a:cubicBezTo>
                    <a:pt x="109431" y="165126"/>
                    <a:pt x="123488" y="151081"/>
                    <a:pt x="123488" y="133206"/>
                  </a:cubicBezTo>
                  <a:cubicBezTo>
                    <a:pt x="123488" y="132568"/>
                    <a:pt x="123488" y="131929"/>
                    <a:pt x="122850" y="131291"/>
                  </a:cubicBezTo>
                  <a:lnTo>
                    <a:pt x="167579" y="131291"/>
                  </a:lnTo>
                  <a:lnTo>
                    <a:pt x="167579" y="131291"/>
                  </a:lnTo>
                  <a:cubicBezTo>
                    <a:pt x="169496" y="131291"/>
                    <a:pt x="171413" y="130653"/>
                    <a:pt x="172691" y="128737"/>
                  </a:cubicBezTo>
                  <a:cubicBezTo>
                    <a:pt x="173969" y="126822"/>
                    <a:pt x="173969" y="124907"/>
                    <a:pt x="173969" y="122992"/>
                  </a:cubicBezTo>
                  <a:lnTo>
                    <a:pt x="140103" y="4888"/>
                  </a:lnTo>
                  <a:close/>
                  <a:moveTo>
                    <a:pt x="110709" y="133845"/>
                  </a:moveTo>
                  <a:cubicBezTo>
                    <a:pt x="110709" y="144059"/>
                    <a:pt x="102402" y="152997"/>
                    <a:pt x="91539" y="152997"/>
                  </a:cubicBezTo>
                  <a:cubicBezTo>
                    <a:pt x="80676" y="152997"/>
                    <a:pt x="72369" y="144697"/>
                    <a:pt x="72369" y="133845"/>
                  </a:cubicBezTo>
                  <a:cubicBezTo>
                    <a:pt x="72369" y="133206"/>
                    <a:pt x="72369" y="132568"/>
                    <a:pt x="71730" y="131929"/>
                  </a:cubicBezTo>
                  <a:lnTo>
                    <a:pt x="110709" y="131929"/>
                  </a:lnTo>
                  <a:cubicBezTo>
                    <a:pt x="110709" y="131929"/>
                    <a:pt x="110709" y="132568"/>
                    <a:pt x="110709" y="133845"/>
                  </a:cubicBezTo>
                  <a:close/>
                  <a:moveTo>
                    <a:pt x="22528" y="118523"/>
                  </a:moveTo>
                  <a:lnTo>
                    <a:pt x="14221" y="85326"/>
                  </a:lnTo>
                  <a:lnTo>
                    <a:pt x="130518" y="15741"/>
                  </a:lnTo>
                  <a:lnTo>
                    <a:pt x="159911" y="118523"/>
                  </a:lnTo>
                  <a:lnTo>
                    <a:pt x="22528" y="118523"/>
                  </a:ln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sp>
          <p:nvSpPr>
            <p:cNvPr id="49" name="Graphic 4">
              <a:extLst>
                <a:ext uri="{FF2B5EF4-FFF2-40B4-BE49-F238E27FC236}">
                  <a16:creationId xmlns:a16="http://schemas.microsoft.com/office/drawing/2014/main" id="{0F7C6D67-BD73-B8DC-D821-4545938AFFD6}"/>
                </a:ext>
              </a:extLst>
            </p:cNvPr>
            <p:cNvSpPr/>
            <p:nvPr/>
          </p:nvSpPr>
          <p:spPr>
            <a:xfrm>
              <a:off x="3842146" y="3480587"/>
              <a:ext cx="71813" cy="29488"/>
            </a:xfrm>
            <a:custGeom>
              <a:avLst/>
              <a:gdLst>
                <a:gd name="connsiteX0" fmla="*/ 71690 w 71813"/>
                <a:gd name="connsiteY0" fmla="*/ 4591 h 29488"/>
                <a:gd name="connsiteX1" fmla="*/ 64022 w 71813"/>
                <a:gd name="connsiteY1" fmla="*/ 122 h 29488"/>
                <a:gd name="connsiteX2" fmla="*/ 4595 w 71813"/>
                <a:gd name="connsiteY2" fmla="*/ 17359 h 29488"/>
                <a:gd name="connsiteX3" fmla="*/ 122 w 71813"/>
                <a:gd name="connsiteY3" fmla="*/ 25020 h 29488"/>
                <a:gd name="connsiteX4" fmla="*/ 6512 w 71813"/>
                <a:gd name="connsiteY4" fmla="*/ 29489 h 29488"/>
                <a:gd name="connsiteX5" fmla="*/ 8429 w 71813"/>
                <a:gd name="connsiteY5" fmla="*/ 29489 h 29488"/>
                <a:gd name="connsiteX6" fmla="*/ 67856 w 71813"/>
                <a:gd name="connsiteY6" fmla="*/ 12252 h 29488"/>
                <a:gd name="connsiteX7" fmla="*/ 71690 w 71813"/>
                <a:gd name="connsiteY7" fmla="*/ 4591 h 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13" h="29488">
                  <a:moveTo>
                    <a:pt x="71690" y="4591"/>
                  </a:moveTo>
                  <a:cubicBezTo>
                    <a:pt x="70412" y="1399"/>
                    <a:pt x="67217" y="-516"/>
                    <a:pt x="64022" y="122"/>
                  </a:cubicBezTo>
                  <a:lnTo>
                    <a:pt x="4595" y="17359"/>
                  </a:lnTo>
                  <a:cubicBezTo>
                    <a:pt x="1400" y="18636"/>
                    <a:pt x="-516" y="21828"/>
                    <a:pt x="122" y="25020"/>
                  </a:cubicBezTo>
                  <a:cubicBezTo>
                    <a:pt x="762" y="27574"/>
                    <a:pt x="3317" y="29489"/>
                    <a:pt x="6512" y="29489"/>
                  </a:cubicBezTo>
                  <a:cubicBezTo>
                    <a:pt x="7152" y="29489"/>
                    <a:pt x="7790" y="29489"/>
                    <a:pt x="8429" y="29489"/>
                  </a:cubicBezTo>
                  <a:lnTo>
                    <a:pt x="67856" y="12252"/>
                  </a:lnTo>
                  <a:cubicBezTo>
                    <a:pt x="70412" y="11614"/>
                    <a:pt x="72329" y="7783"/>
                    <a:pt x="71690" y="4591"/>
                  </a:cubicBez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sp>
          <p:nvSpPr>
            <p:cNvPr id="50" name="Graphic 4">
              <a:extLst>
                <a:ext uri="{FF2B5EF4-FFF2-40B4-BE49-F238E27FC236}">
                  <a16:creationId xmlns:a16="http://schemas.microsoft.com/office/drawing/2014/main" id="{45BE622A-1CC0-23CB-89B4-19A9E8957F78}"/>
                </a:ext>
              </a:extLst>
            </p:cNvPr>
            <p:cNvSpPr/>
            <p:nvPr/>
          </p:nvSpPr>
          <p:spPr>
            <a:xfrm>
              <a:off x="3825179" y="3429801"/>
              <a:ext cx="54626" cy="46440"/>
            </a:xfrm>
            <a:custGeom>
              <a:avLst/>
              <a:gdLst>
                <a:gd name="connsiteX0" fmla="*/ 6226 w 54626"/>
                <a:gd name="connsiteY0" fmla="*/ 46440 h 46440"/>
                <a:gd name="connsiteX1" fmla="*/ 10061 w 54626"/>
                <a:gd name="connsiteY1" fmla="*/ 45163 h 46440"/>
                <a:gd name="connsiteX2" fmla="*/ 52234 w 54626"/>
                <a:gd name="connsiteY2" fmla="*/ 11328 h 46440"/>
                <a:gd name="connsiteX3" fmla="*/ 53512 w 54626"/>
                <a:gd name="connsiteY3" fmla="*/ 2390 h 46440"/>
                <a:gd name="connsiteX4" fmla="*/ 44566 w 54626"/>
                <a:gd name="connsiteY4" fmla="*/ 1114 h 46440"/>
                <a:gd name="connsiteX5" fmla="*/ 2393 w 54626"/>
                <a:gd name="connsiteY5" fmla="*/ 34949 h 46440"/>
                <a:gd name="connsiteX6" fmla="*/ 1115 w 54626"/>
                <a:gd name="connsiteY6" fmla="*/ 43886 h 46440"/>
                <a:gd name="connsiteX7" fmla="*/ 6226 w 54626"/>
                <a:gd name="connsiteY7" fmla="*/ 46440 h 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26" h="46440">
                  <a:moveTo>
                    <a:pt x="6226" y="46440"/>
                  </a:moveTo>
                  <a:cubicBezTo>
                    <a:pt x="7505" y="46440"/>
                    <a:pt x="8783" y="45801"/>
                    <a:pt x="10061" y="45163"/>
                  </a:cubicBezTo>
                  <a:lnTo>
                    <a:pt x="52234" y="11328"/>
                  </a:lnTo>
                  <a:cubicBezTo>
                    <a:pt x="54790" y="9413"/>
                    <a:pt x="55429" y="4944"/>
                    <a:pt x="53512" y="2390"/>
                  </a:cubicBezTo>
                  <a:cubicBezTo>
                    <a:pt x="51595" y="-163"/>
                    <a:pt x="47122" y="-802"/>
                    <a:pt x="44566" y="1114"/>
                  </a:cubicBezTo>
                  <a:lnTo>
                    <a:pt x="2393" y="34949"/>
                  </a:lnTo>
                  <a:cubicBezTo>
                    <a:pt x="-163" y="36864"/>
                    <a:pt x="-802" y="41333"/>
                    <a:pt x="1115" y="43886"/>
                  </a:cubicBezTo>
                  <a:cubicBezTo>
                    <a:pt x="2393" y="45801"/>
                    <a:pt x="4310" y="46440"/>
                    <a:pt x="6226" y="46440"/>
                  </a:cubicBez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sp>
          <p:nvSpPr>
            <p:cNvPr id="51" name="Graphic 4">
              <a:extLst>
                <a:ext uri="{FF2B5EF4-FFF2-40B4-BE49-F238E27FC236}">
                  <a16:creationId xmlns:a16="http://schemas.microsoft.com/office/drawing/2014/main" id="{AB724438-3EC8-40F8-067B-A716E1622DE5}"/>
                </a:ext>
              </a:extLst>
            </p:cNvPr>
            <p:cNvSpPr/>
            <p:nvPr/>
          </p:nvSpPr>
          <p:spPr>
            <a:xfrm>
              <a:off x="3849838" y="3539982"/>
              <a:ext cx="64096" cy="21165"/>
            </a:xfrm>
            <a:custGeom>
              <a:avLst/>
              <a:gdLst>
                <a:gd name="connsiteX0" fmla="*/ 58886 w 64096"/>
                <a:gd name="connsiteY0" fmla="*/ 8398 h 21165"/>
                <a:gd name="connsiteX1" fmla="*/ 7767 w 64096"/>
                <a:gd name="connsiteY1" fmla="*/ 99 h 21165"/>
                <a:gd name="connsiteX2" fmla="*/ 99 w 64096"/>
                <a:gd name="connsiteY2" fmla="*/ 5206 h 21165"/>
                <a:gd name="connsiteX3" fmla="*/ 5210 w 64096"/>
                <a:gd name="connsiteY3" fmla="*/ 12867 h 21165"/>
                <a:gd name="connsiteX4" fmla="*/ 56330 w 64096"/>
                <a:gd name="connsiteY4" fmla="*/ 21166 h 21165"/>
                <a:gd name="connsiteX5" fmla="*/ 57608 w 64096"/>
                <a:gd name="connsiteY5" fmla="*/ 21166 h 21165"/>
                <a:gd name="connsiteX6" fmla="*/ 63998 w 64096"/>
                <a:gd name="connsiteY6" fmla="*/ 16058 h 21165"/>
                <a:gd name="connsiteX7" fmla="*/ 58886 w 64096"/>
                <a:gd name="connsiteY7" fmla="*/ 8398 h 2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96" h="21165">
                  <a:moveTo>
                    <a:pt x="58886" y="8398"/>
                  </a:moveTo>
                  <a:lnTo>
                    <a:pt x="7767" y="99"/>
                  </a:lnTo>
                  <a:cubicBezTo>
                    <a:pt x="4572" y="-540"/>
                    <a:pt x="737" y="2014"/>
                    <a:pt x="99" y="5206"/>
                  </a:cubicBezTo>
                  <a:cubicBezTo>
                    <a:pt x="-540" y="8398"/>
                    <a:pt x="2015" y="12228"/>
                    <a:pt x="5210" y="12867"/>
                  </a:cubicBezTo>
                  <a:lnTo>
                    <a:pt x="56330" y="21166"/>
                  </a:lnTo>
                  <a:cubicBezTo>
                    <a:pt x="56969" y="21166"/>
                    <a:pt x="56969" y="21166"/>
                    <a:pt x="57608" y="21166"/>
                  </a:cubicBezTo>
                  <a:cubicBezTo>
                    <a:pt x="60803" y="21166"/>
                    <a:pt x="63359" y="19250"/>
                    <a:pt x="63998" y="16058"/>
                  </a:cubicBezTo>
                  <a:cubicBezTo>
                    <a:pt x="64637" y="12228"/>
                    <a:pt x="62081" y="9036"/>
                    <a:pt x="58886" y="8398"/>
                  </a:cubicBezTo>
                  <a:close/>
                </a:path>
              </a:pathLst>
            </a:custGeom>
            <a:grpFill/>
            <a:ln w="6390" cap="flat">
              <a:noFill/>
              <a:prstDash val="solid"/>
              <a:miter/>
            </a:ln>
          </p:spPr>
          <p:txBody>
            <a:bodyPr rtlCol="0" anchor="ctr"/>
            <a:lstStyle/>
            <a:p>
              <a:endParaRPr lang="en-US" sz="14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76832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4C9DFD049A0C4A927ACC70609D17AA" ma:contentTypeVersion="4" ma:contentTypeDescription="Create a new document." ma:contentTypeScope="" ma:versionID="a241cb9f69cddaa0d081edfa8341d49d">
  <xsd:schema xmlns:xsd="http://www.w3.org/2001/XMLSchema" xmlns:xs="http://www.w3.org/2001/XMLSchema" xmlns:p="http://schemas.microsoft.com/office/2006/metadata/properties" xmlns:ns2="2277bafb-509f-4af7-8b11-2faa6450afcc" targetNamespace="http://schemas.microsoft.com/office/2006/metadata/properties" ma:root="true" ma:fieldsID="633a9a1b91ee9df82e8580796d5319dc" ns2:_="">
    <xsd:import namespace="2277bafb-509f-4af7-8b11-2faa6450af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77bafb-509f-4af7-8b11-2faa6450af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7FF752-42FC-4A5F-9750-87F10B03641B}">
  <ds:schemaRefs>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www.w3.org/XML/1998/namespace"/>
    <ds:schemaRef ds:uri="2277bafb-509f-4af7-8b11-2faa6450afcc"/>
    <ds:schemaRef ds:uri="http://purl.org/dc/dcmitype/"/>
    <ds:schemaRef ds:uri="http://purl.org/dc/elements/1.1/"/>
  </ds:schemaRefs>
</ds:datastoreItem>
</file>

<file path=customXml/itemProps2.xml><?xml version="1.0" encoding="utf-8"?>
<ds:datastoreItem xmlns:ds="http://schemas.openxmlformats.org/officeDocument/2006/customXml" ds:itemID="{0BBBF521-F436-47A4-93C1-8E798380B6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77bafb-509f-4af7-8b11-2faa6450af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BAF784-D4A7-4AB6-97E4-7C08C4FEF6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2334</TotalTime>
  <Words>1642</Words>
  <Application>Microsoft Office PowerPoint</Application>
  <PresentationFormat>Widescreen</PresentationFormat>
  <Paragraphs>224</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Jacobs</dc:creator>
  <cp:lastModifiedBy>Patrick Kinga</cp:lastModifiedBy>
  <cp:revision>62</cp:revision>
  <dcterms:created xsi:type="dcterms:W3CDTF">2020-02-11T09:46:28Z</dcterms:created>
  <dcterms:modified xsi:type="dcterms:W3CDTF">2024-10-30T08:24:54Z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0x010100194C9DFD049A0C4A927ACC70609D17AA</vt:lpwstr>
  </property>
  <property fmtid="{D5CDD505-2E9C-101B-9397-08002B2CF9AE}" pid="3" name="MSIP_Label_ea60d57e-af5b-4752-ac57-3e4f28ca11dc_Enabled">
    <vt:lpwstr>true</vt:lpwstr>
  </property>
  <property fmtid="{D5CDD505-2E9C-101B-9397-08002B2CF9AE}" pid="4" name="MSIP_Label_ea60d57e-af5b-4752-ac57-3e4f28ca11dc_SetDate">
    <vt:lpwstr>2024-10-29T10:24:03Z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74cd406e-46eb-4d0a-9723-20fb515f9887</vt:lpwstr>
  </property>
  <property fmtid="{D5CDD505-2E9C-101B-9397-08002B2CF9AE}" pid="9" name="MSIP_Label_ea60d57e-af5b-4752-ac57-3e4f28ca11dc_ContentBits">
    <vt:lpwstr>0</vt:lpwstr>
  </property>
</Properties>
</file>