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3" r:id="rId1"/>
  </p:sldMasterIdLst>
  <p:notesMasterIdLst>
    <p:notesMasterId r:id="rId15"/>
  </p:notesMasterIdLst>
  <p:handoutMasterIdLst>
    <p:handoutMasterId r:id="rId16"/>
  </p:handoutMasterIdLst>
  <p:sldIdLst>
    <p:sldId id="256" r:id="rId2"/>
    <p:sldId id="257" r:id="rId3"/>
    <p:sldId id="258" r:id="rId4"/>
    <p:sldId id="265" r:id="rId5"/>
    <p:sldId id="259" r:id="rId6"/>
    <p:sldId id="263" r:id="rId7"/>
    <p:sldId id="266" r:id="rId8"/>
    <p:sldId id="260" r:id="rId9"/>
    <p:sldId id="268" r:id="rId10"/>
    <p:sldId id="269" r:id="rId11"/>
    <p:sldId id="270" r:id="rId12"/>
    <p:sldId id="271" r:id="rId13"/>
    <p:sldId id="261" r:id="rId14"/>
  </p:sldIdLst>
  <p:sldSz cx="9144000" cy="6858000" type="screen4x3"/>
  <p:notesSz cx="6858000" cy="9144000"/>
  <p:defaultTextStyle>
    <a:defPPr>
      <a:defRPr lang="en-N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clrMode="bw"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84"/>
  </p:normalViewPr>
  <p:slideViewPr>
    <p:cSldViewPr>
      <p:cViewPr varScale="1">
        <p:scale>
          <a:sx n="106" d="100"/>
          <a:sy n="106" d="100"/>
        </p:scale>
        <p:origin x="60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F1328BB-B926-66A7-49CD-A937BBE7B9FC}"/>
              </a:ext>
            </a:extLst>
          </p:cNvPr>
          <p:cNvSpPr>
            <a:spLocks noGrp="1"/>
          </p:cNvSpPr>
          <p:nvPr>
            <p:ph type="dt" sz="quarter" idx="1"/>
          </p:nvPr>
        </p:nvSpPr>
        <p:spPr>
          <a:xfrm>
            <a:off x="76200" y="0"/>
            <a:ext cx="6780213" cy="457200"/>
          </a:xfrm>
          <a:prstGeom prst="rect">
            <a:avLst/>
          </a:prstGeom>
        </p:spPr>
        <p:txBody>
          <a:bodyPr vert="horz" lIns="91440" tIns="45720" rIns="91440" bIns="45720" rtlCol="0"/>
          <a:lstStyle>
            <a:lvl1pPr algn="ctr">
              <a:defRPr sz="1200">
                <a:latin typeface="Arial" charset="0"/>
                <a:ea typeface="ＭＳ Ｐゴシック" charset="0"/>
                <a:cs typeface="ＭＳ Ｐゴシック" charset="0"/>
              </a:defRPr>
            </a:lvl1pPr>
          </a:lstStyle>
          <a:p>
            <a:pPr>
              <a:defRPr/>
            </a:pPr>
            <a:r>
              <a:rPr lang="en-US"/>
              <a:t>Physician Health and Wellness: Examples of Proactive Activities </a:t>
            </a:r>
          </a:p>
          <a:p>
            <a:pPr>
              <a:defRPr/>
            </a:pPr>
            <a:r>
              <a:rPr lang="en-US" sz="1100"/>
              <a:t>Example of a Grand Rounds Presentation</a:t>
            </a:r>
          </a:p>
        </p:txBody>
      </p:sp>
      <p:sp>
        <p:nvSpPr>
          <p:cNvPr id="4" name="Footer Placeholder 3">
            <a:extLst>
              <a:ext uri="{FF2B5EF4-FFF2-40B4-BE49-F238E27FC236}">
                <a16:creationId xmlns:a16="http://schemas.microsoft.com/office/drawing/2014/main" id="{BC378150-94D4-53FB-2B25-F882326DBE74}"/>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r>
              <a:rPr lang="en-US"/>
              <a:t>Gary Nye, MD January 2012</a:t>
            </a:r>
          </a:p>
        </p:txBody>
      </p:sp>
      <p:sp>
        <p:nvSpPr>
          <p:cNvPr id="5" name="Slide Number Placeholder 4">
            <a:extLst>
              <a:ext uri="{FF2B5EF4-FFF2-40B4-BE49-F238E27FC236}">
                <a16:creationId xmlns:a16="http://schemas.microsoft.com/office/drawing/2014/main" id="{A2C2C35B-99C3-920D-362E-B6A7C813C26D}"/>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C62A757-7CA9-534B-85F8-F511548C4623}"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BC8EDC-502F-887B-D02E-36F11C1DB3B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a:extLst>
              <a:ext uri="{FF2B5EF4-FFF2-40B4-BE49-F238E27FC236}">
                <a16:creationId xmlns:a16="http://schemas.microsoft.com/office/drawing/2014/main" id="{2A3D1B83-A1AC-5E2F-A7AB-142FFCCCB5B7}"/>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48447945-0F8A-0C49-AC72-82365CD1E444}" type="datetimeFigureOut">
              <a:rPr lang="en-GB"/>
              <a:pPr>
                <a:defRPr/>
              </a:pPr>
              <a:t>07/09/2024</a:t>
            </a:fld>
            <a:endParaRPr lang="en-GB"/>
          </a:p>
        </p:txBody>
      </p:sp>
      <p:sp>
        <p:nvSpPr>
          <p:cNvPr id="4" name="Slide Image Placeholder 3">
            <a:extLst>
              <a:ext uri="{FF2B5EF4-FFF2-40B4-BE49-F238E27FC236}">
                <a16:creationId xmlns:a16="http://schemas.microsoft.com/office/drawing/2014/main" id="{0357F5E2-9C74-C9E4-1B88-2488092FE8ED}"/>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0E9731FB-E9A2-4849-2A38-937C0F9BD5F5}"/>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468A52AA-07FA-7D43-8084-61B06633B487}"/>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a:extLst>
              <a:ext uri="{FF2B5EF4-FFF2-40B4-BE49-F238E27FC236}">
                <a16:creationId xmlns:a16="http://schemas.microsoft.com/office/drawing/2014/main" id="{8B2C967D-31E8-D5B9-9A54-EDB9084DED68}"/>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3357C05-5C2D-8F46-A3C9-8129797168AE}" type="slidenum">
              <a:rPr lang="en-GB" altLang="en-NA"/>
              <a:pPr/>
              <a:t>‹#›</a:t>
            </a:fld>
            <a:endParaRPr lang="en-GB" altLang="en-N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5B702FAD-516F-80E3-61CA-3234ECBCB0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65A36E90-5D33-283B-F658-D865F75C54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2292" name="Slide Number Placeholder 3">
            <a:extLst>
              <a:ext uri="{FF2B5EF4-FFF2-40B4-BE49-F238E27FC236}">
                <a16:creationId xmlns:a16="http://schemas.microsoft.com/office/drawing/2014/main" id="{C6E7A3C4-BCAC-75AA-897E-5EF4A323D6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160AC54-5AEA-9742-AAA3-5058E71746E5}" type="slidenum">
              <a:rPr lang="en-GB" altLang="en-US"/>
              <a:pPr/>
              <a:t>8</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2E23E8BB-967B-A106-2F95-47F70B48E2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DB46BD54-7A0F-6BF8-6421-8E209ED177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4340" name="Slide Number Placeholder 3">
            <a:extLst>
              <a:ext uri="{FF2B5EF4-FFF2-40B4-BE49-F238E27FC236}">
                <a16:creationId xmlns:a16="http://schemas.microsoft.com/office/drawing/2014/main" id="{8D5343AF-04BF-AFB1-1EE9-AE2988CFDD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DDE0940-3DF9-7247-B19F-267C6D299ADC}" type="slidenum">
              <a:rPr lang="en-GB" altLang="en-US"/>
              <a:pPr/>
              <a:t>9</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6CB14-4EAD-6F38-5CA2-79B0636D266A}"/>
              </a:ext>
            </a:extLst>
          </p:cNvPr>
          <p:cNvSpPr>
            <a:spLocks noGrp="1"/>
          </p:cNvSpPr>
          <p:nvPr>
            <p:ph type="ctrTitle"/>
          </p:nvPr>
        </p:nvSpPr>
        <p:spPr>
          <a:xfrm>
            <a:off x="1143000" y="1122363"/>
            <a:ext cx="6858000" cy="2387600"/>
          </a:xfrm>
        </p:spPr>
        <p:txBody>
          <a:bodyPr anchor="b"/>
          <a:lstStyle>
            <a:lvl1pPr algn="ctr">
              <a:defRPr sz="4500"/>
            </a:lvl1pPr>
          </a:lstStyle>
          <a:p>
            <a:r>
              <a:rPr lang="en-GB"/>
              <a:t>Click to edit Master title style</a:t>
            </a:r>
            <a:endParaRPr lang="en-NA"/>
          </a:p>
        </p:txBody>
      </p:sp>
      <p:sp>
        <p:nvSpPr>
          <p:cNvPr id="3" name="Subtitle 2">
            <a:extLst>
              <a:ext uri="{FF2B5EF4-FFF2-40B4-BE49-F238E27FC236}">
                <a16:creationId xmlns:a16="http://schemas.microsoft.com/office/drawing/2014/main" id="{8510F020-B8CA-190E-6B60-D979ED8175D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NA"/>
          </a:p>
        </p:txBody>
      </p:sp>
      <p:sp>
        <p:nvSpPr>
          <p:cNvPr id="4" name="Date Placeholder 3">
            <a:extLst>
              <a:ext uri="{FF2B5EF4-FFF2-40B4-BE49-F238E27FC236}">
                <a16:creationId xmlns:a16="http://schemas.microsoft.com/office/drawing/2014/main" id="{FB9855CE-F9FC-CCC4-64CC-31354BC063DE}"/>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14A6DFB8-7BB2-ACAF-A722-155A63616DED}"/>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B6E4FBA8-DE7D-E77D-EA4A-1642F78D95D1}"/>
              </a:ext>
            </a:extLst>
          </p:cNvPr>
          <p:cNvSpPr>
            <a:spLocks noGrp="1"/>
          </p:cNvSpPr>
          <p:nvPr>
            <p:ph type="sldNum" sz="quarter" idx="12"/>
          </p:nvPr>
        </p:nvSpPr>
        <p:spPr/>
        <p:txBody>
          <a:bodyPr/>
          <a:lstStyle/>
          <a:p>
            <a:fld id="{351BEC52-9E12-BB45-8CEA-7A795B27FD73}" type="slidenum">
              <a:rPr lang="en-US" altLang="en-US" smtClean="0"/>
              <a:pPr/>
              <a:t>‹#›</a:t>
            </a:fld>
            <a:endParaRPr lang="en-US" altLang="en-US"/>
          </a:p>
        </p:txBody>
      </p:sp>
    </p:spTree>
    <p:extLst>
      <p:ext uri="{BB962C8B-B14F-4D97-AF65-F5344CB8AC3E}">
        <p14:creationId xmlns:p14="http://schemas.microsoft.com/office/powerpoint/2010/main" val="2953754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7FD8E-B49D-E963-9CB8-0C258C69AE22}"/>
              </a:ext>
            </a:extLst>
          </p:cNvPr>
          <p:cNvSpPr>
            <a:spLocks noGrp="1"/>
          </p:cNvSpPr>
          <p:nvPr>
            <p:ph type="title"/>
          </p:nvPr>
        </p:nvSpPr>
        <p:spPr/>
        <p:txBody>
          <a:bodyPr/>
          <a:lstStyle/>
          <a:p>
            <a:r>
              <a:rPr lang="en-GB"/>
              <a:t>Click to edit Master title style</a:t>
            </a:r>
            <a:endParaRPr lang="en-NA"/>
          </a:p>
        </p:txBody>
      </p:sp>
      <p:sp>
        <p:nvSpPr>
          <p:cNvPr id="3" name="Vertical Text Placeholder 2">
            <a:extLst>
              <a:ext uri="{FF2B5EF4-FFF2-40B4-BE49-F238E27FC236}">
                <a16:creationId xmlns:a16="http://schemas.microsoft.com/office/drawing/2014/main" id="{F555B496-D36E-8C7F-768A-42C3E1B7DDF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A"/>
          </a:p>
        </p:txBody>
      </p:sp>
      <p:sp>
        <p:nvSpPr>
          <p:cNvPr id="4" name="Date Placeholder 3">
            <a:extLst>
              <a:ext uri="{FF2B5EF4-FFF2-40B4-BE49-F238E27FC236}">
                <a16:creationId xmlns:a16="http://schemas.microsoft.com/office/drawing/2014/main" id="{9A6A596D-FEB7-F0D5-7F41-C527655BF9E2}"/>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43A82A25-1CEA-CA46-7FEC-AFF07EC40BA0}"/>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9CDC50DB-5254-AFD1-65B5-D91D3D18AAE6}"/>
              </a:ext>
            </a:extLst>
          </p:cNvPr>
          <p:cNvSpPr>
            <a:spLocks noGrp="1"/>
          </p:cNvSpPr>
          <p:nvPr>
            <p:ph type="sldNum" sz="quarter" idx="12"/>
          </p:nvPr>
        </p:nvSpPr>
        <p:spPr/>
        <p:txBody>
          <a:bodyPr/>
          <a:lstStyle/>
          <a:p>
            <a:fld id="{731D90E9-81D4-0E45-BDE0-9B1DE9F747DA}" type="slidenum">
              <a:rPr lang="en-US" altLang="en-US" smtClean="0"/>
              <a:pPr/>
              <a:t>‹#›</a:t>
            </a:fld>
            <a:endParaRPr lang="en-US" altLang="en-US"/>
          </a:p>
        </p:txBody>
      </p:sp>
    </p:spTree>
    <p:extLst>
      <p:ext uri="{BB962C8B-B14F-4D97-AF65-F5344CB8AC3E}">
        <p14:creationId xmlns:p14="http://schemas.microsoft.com/office/powerpoint/2010/main" val="2916974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F1481B-1184-0400-74B5-452CBA1B4F05}"/>
              </a:ext>
            </a:extLst>
          </p:cNvPr>
          <p:cNvSpPr>
            <a:spLocks noGrp="1"/>
          </p:cNvSpPr>
          <p:nvPr>
            <p:ph type="title" orient="vert"/>
          </p:nvPr>
        </p:nvSpPr>
        <p:spPr>
          <a:xfrm>
            <a:off x="6543675" y="365125"/>
            <a:ext cx="1971675" cy="5811838"/>
          </a:xfrm>
        </p:spPr>
        <p:txBody>
          <a:bodyPr vert="eaVert"/>
          <a:lstStyle/>
          <a:p>
            <a:r>
              <a:rPr lang="en-GB"/>
              <a:t>Click to edit Master title style</a:t>
            </a:r>
            <a:endParaRPr lang="en-NA"/>
          </a:p>
        </p:txBody>
      </p:sp>
      <p:sp>
        <p:nvSpPr>
          <p:cNvPr id="3" name="Vertical Text Placeholder 2">
            <a:extLst>
              <a:ext uri="{FF2B5EF4-FFF2-40B4-BE49-F238E27FC236}">
                <a16:creationId xmlns:a16="http://schemas.microsoft.com/office/drawing/2014/main" id="{1D858DC8-7F77-47E8-E01B-ABC4E7795202}"/>
              </a:ext>
            </a:extLst>
          </p:cNvPr>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A"/>
          </a:p>
        </p:txBody>
      </p:sp>
      <p:sp>
        <p:nvSpPr>
          <p:cNvPr id="4" name="Date Placeholder 3">
            <a:extLst>
              <a:ext uri="{FF2B5EF4-FFF2-40B4-BE49-F238E27FC236}">
                <a16:creationId xmlns:a16="http://schemas.microsoft.com/office/drawing/2014/main" id="{17113283-032F-DEE8-0A0A-3F63DAC3C354}"/>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33B560B8-BD24-404A-E485-D8BC69FC029A}"/>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36ED3729-28BE-B330-5702-F0AFBA38911C}"/>
              </a:ext>
            </a:extLst>
          </p:cNvPr>
          <p:cNvSpPr>
            <a:spLocks noGrp="1"/>
          </p:cNvSpPr>
          <p:nvPr>
            <p:ph type="sldNum" sz="quarter" idx="12"/>
          </p:nvPr>
        </p:nvSpPr>
        <p:spPr/>
        <p:txBody>
          <a:bodyPr/>
          <a:lstStyle/>
          <a:p>
            <a:fld id="{9F687C91-A7E9-6B4A-85B7-3BF932076FC3}" type="slidenum">
              <a:rPr lang="en-US" altLang="en-US" smtClean="0"/>
              <a:pPr/>
              <a:t>‹#›</a:t>
            </a:fld>
            <a:endParaRPr lang="en-US" altLang="en-US"/>
          </a:p>
        </p:txBody>
      </p:sp>
    </p:spTree>
    <p:extLst>
      <p:ext uri="{BB962C8B-B14F-4D97-AF65-F5344CB8AC3E}">
        <p14:creationId xmlns:p14="http://schemas.microsoft.com/office/powerpoint/2010/main" val="2311314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4732A-49A1-6351-7B71-2A2B33AFB360}"/>
              </a:ext>
            </a:extLst>
          </p:cNvPr>
          <p:cNvSpPr>
            <a:spLocks noGrp="1"/>
          </p:cNvSpPr>
          <p:nvPr>
            <p:ph type="title"/>
          </p:nvPr>
        </p:nvSpPr>
        <p:spPr/>
        <p:txBody>
          <a:bodyPr/>
          <a:lstStyle/>
          <a:p>
            <a:r>
              <a:rPr lang="en-GB"/>
              <a:t>Click to edit Master title style</a:t>
            </a:r>
            <a:endParaRPr lang="en-NA"/>
          </a:p>
        </p:txBody>
      </p:sp>
      <p:sp>
        <p:nvSpPr>
          <p:cNvPr id="3" name="Content Placeholder 2">
            <a:extLst>
              <a:ext uri="{FF2B5EF4-FFF2-40B4-BE49-F238E27FC236}">
                <a16:creationId xmlns:a16="http://schemas.microsoft.com/office/drawing/2014/main" id="{1478043C-13F1-4B72-1911-9B133D4B311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A"/>
          </a:p>
        </p:txBody>
      </p:sp>
      <p:sp>
        <p:nvSpPr>
          <p:cNvPr id="4" name="Date Placeholder 3">
            <a:extLst>
              <a:ext uri="{FF2B5EF4-FFF2-40B4-BE49-F238E27FC236}">
                <a16:creationId xmlns:a16="http://schemas.microsoft.com/office/drawing/2014/main" id="{843A3F24-215C-E5F0-4FF3-E8CC21D1F753}"/>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39FB8D03-CDDD-F568-3FCA-2B39FC332CFC}"/>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23F4F9C4-E7E4-031B-5960-82AC663E85B0}"/>
              </a:ext>
            </a:extLst>
          </p:cNvPr>
          <p:cNvSpPr>
            <a:spLocks noGrp="1"/>
          </p:cNvSpPr>
          <p:nvPr>
            <p:ph type="sldNum" sz="quarter" idx="12"/>
          </p:nvPr>
        </p:nvSpPr>
        <p:spPr/>
        <p:txBody>
          <a:bodyPr/>
          <a:lstStyle/>
          <a:p>
            <a:fld id="{C246595F-6E73-3F4C-92C2-C07A93732769}" type="slidenum">
              <a:rPr lang="en-US" altLang="en-US" smtClean="0"/>
              <a:pPr/>
              <a:t>‹#›</a:t>
            </a:fld>
            <a:endParaRPr lang="en-US" altLang="en-US"/>
          </a:p>
        </p:txBody>
      </p:sp>
    </p:spTree>
    <p:extLst>
      <p:ext uri="{BB962C8B-B14F-4D97-AF65-F5344CB8AC3E}">
        <p14:creationId xmlns:p14="http://schemas.microsoft.com/office/powerpoint/2010/main" val="216917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317D0-B870-C0B1-ADC0-BF026EFD97B7}"/>
              </a:ext>
            </a:extLst>
          </p:cNvPr>
          <p:cNvSpPr>
            <a:spLocks noGrp="1"/>
          </p:cNvSpPr>
          <p:nvPr>
            <p:ph type="title"/>
          </p:nvPr>
        </p:nvSpPr>
        <p:spPr>
          <a:xfrm>
            <a:off x="623887" y="1709738"/>
            <a:ext cx="7886700" cy="2852737"/>
          </a:xfrm>
        </p:spPr>
        <p:txBody>
          <a:bodyPr anchor="b"/>
          <a:lstStyle>
            <a:lvl1pPr>
              <a:defRPr sz="4500"/>
            </a:lvl1pPr>
          </a:lstStyle>
          <a:p>
            <a:r>
              <a:rPr lang="en-GB"/>
              <a:t>Click to edit Master title style</a:t>
            </a:r>
            <a:endParaRPr lang="en-NA"/>
          </a:p>
        </p:txBody>
      </p:sp>
      <p:sp>
        <p:nvSpPr>
          <p:cNvPr id="3" name="Text Placeholder 2">
            <a:extLst>
              <a:ext uri="{FF2B5EF4-FFF2-40B4-BE49-F238E27FC236}">
                <a16:creationId xmlns:a16="http://schemas.microsoft.com/office/drawing/2014/main" id="{B63AB56B-9F5F-C7B5-4FB6-89B96459231D}"/>
              </a:ext>
            </a:extLst>
          </p:cNvPr>
          <p:cNvSpPr>
            <a:spLocks noGrp="1"/>
          </p:cNvSpPr>
          <p:nvPr>
            <p:ph type="body" idx="1"/>
          </p:nvPr>
        </p:nvSpPr>
        <p:spPr>
          <a:xfrm>
            <a:off x="623887"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1DC4746-1D1E-AEA4-58D8-08440B5BC106}"/>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39B0570D-5F26-37C1-D7FB-2101EC23D803}"/>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B479770E-3234-DD3F-C410-515971B36DFD}"/>
              </a:ext>
            </a:extLst>
          </p:cNvPr>
          <p:cNvSpPr>
            <a:spLocks noGrp="1"/>
          </p:cNvSpPr>
          <p:nvPr>
            <p:ph type="sldNum" sz="quarter" idx="12"/>
          </p:nvPr>
        </p:nvSpPr>
        <p:spPr/>
        <p:txBody>
          <a:bodyPr/>
          <a:lstStyle/>
          <a:p>
            <a:fld id="{0F9EC505-45B1-C047-9293-2D7FE5195DB0}" type="slidenum">
              <a:rPr lang="en-US" altLang="en-US" smtClean="0"/>
              <a:pPr/>
              <a:t>‹#›</a:t>
            </a:fld>
            <a:endParaRPr lang="en-US" altLang="en-US"/>
          </a:p>
        </p:txBody>
      </p:sp>
    </p:spTree>
    <p:extLst>
      <p:ext uri="{BB962C8B-B14F-4D97-AF65-F5344CB8AC3E}">
        <p14:creationId xmlns:p14="http://schemas.microsoft.com/office/powerpoint/2010/main" val="2244848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CCE0D-0561-D93E-2D55-EE546F2DFFC2}"/>
              </a:ext>
            </a:extLst>
          </p:cNvPr>
          <p:cNvSpPr>
            <a:spLocks noGrp="1"/>
          </p:cNvSpPr>
          <p:nvPr>
            <p:ph type="title"/>
          </p:nvPr>
        </p:nvSpPr>
        <p:spPr/>
        <p:txBody>
          <a:bodyPr/>
          <a:lstStyle/>
          <a:p>
            <a:r>
              <a:rPr lang="en-GB"/>
              <a:t>Click to edit Master title style</a:t>
            </a:r>
            <a:endParaRPr lang="en-NA"/>
          </a:p>
        </p:txBody>
      </p:sp>
      <p:sp>
        <p:nvSpPr>
          <p:cNvPr id="3" name="Content Placeholder 2">
            <a:extLst>
              <a:ext uri="{FF2B5EF4-FFF2-40B4-BE49-F238E27FC236}">
                <a16:creationId xmlns:a16="http://schemas.microsoft.com/office/drawing/2014/main" id="{8B182D6E-D374-9786-B545-23B75A5F9D68}"/>
              </a:ext>
            </a:extLst>
          </p:cNvPr>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A"/>
          </a:p>
        </p:txBody>
      </p:sp>
      <p:sp>
        <p:nvSpPr>
          <p:cNvPr id="4" name="Content Placeholder 3">
            <a:extLst>
              <a:ext uri="{FF2B5EF4-FFF2-40B4-BE49-F238E27FC236}">
                <a16:creationId xmlns:a16="http://schemas.microsoft.com/office/drawing/2014/main" id="{2EB3A187-5FED-721B-2F35-C6CDCEB26282}"/>
              </a:ext>
            </a:extLst>
          </p:cNvPr>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A"/>
          </a:p>
        </p:txBody>
      </p:sp>
      <p:sp>
        <p:nvSpPr>
          <p:cNvPr id="5" name="Date Placeholder 4">
            <a:extLst>
              <a:ext uri="{FF2B5EF4-FFF2-40B4-BE49-F238E27FC236}">
                <a16:creationId xmlns:a16="http://schemas.microsoft.com/office/drawing/2014/main" id="{67EAC1C4-CCD6-2087-0DAC-D210F91DA7D5}"/>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1B90BE0B-12D9-4A00-DB7D-827E566B20AD}"/>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F9CE32B4-8786-7D38-EB1B-C0EF06EE30BC}"/>
              </a:ext>
            </a:extLst>
          </p:cNvPr>
          <p:cNvSpPr>
            <a:spLocks noGrp="1"/>
          </p:cNvSpPr>
          <p:nvPr>
            <p:ph type="sldNum" sz="quarter" idx="12"/>
          </p:nvPr>
        </p:nvSpPr>
        <p:spPr/>
        <p:txBody>
          <a:bodyPr/>
          <a:lstStyle/>
          <a:p>
            <a:fld id="{F583CC18-30C8-4443-A9E9-F42BB375EBA7}" type="slidenum">
              <a:rPr lang="en-US" altLang="en-US" smtClean="0"/>
              <a:pPr/>
              <a:t>‹#›</a:t>
            </a:fld>
            <a:endParaRPr lang="en-US" altLang="en-US"/>
          </a:p>
        </p:txBody>
      </p:sp>
    </p:spTree>
    <p:extLst>
      <p:ext uri="{BB962C8B-B14F-4D97-AF65-F5344CB8AC3E}">
        <p14:creationId xmlns:p14="http://schemas.microsoft.com/office/powerpoint/2010/main" val="3820868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D863A-AE8E-8579-B589-957ACD503EA9}"/>
              </a:ext>
            </a:extLst>
          </p:cNvPr>
          <p:cNvSpPr>
            <a:spLocks noGrp="1"/>
          </p:cNvSpPr>
          <p:nvPr>
            <p:ph type="title"/>
          </p:nvPr>
        </p:nvSpPr>
        <p:spPr>
          <a:xfrm>
            <a:off x="629841" y="365126"/>
            <a:ext cx="7886700" cy="1325563"/>
          </a:xfrm>
        </p:spPr>
        <p:txBody>
          <a:bodyPr/>
          <a:lstStyle/>
          <a:p>
            <a:r>
              <a:rPr lang="en-GB"/>
              <a:t>Click to edit Master title style</a:t>
            </a:r>
            <a:endParaRPr lang="en-NA"/>
          </a:p>
        </p:txBody>
      </p:sp>
      <p:sp>
        <p:nvSpPr>
          <p:cNvPr id="3" name="Text Placeholder 2">
            <a:extLst>
              <a:ext uri="{FF2B5EF4-FFF2-40B4-BE49-F238E27FC236}">
                <a16:creationId xmlns:a16="http://schemas.microsoft.com/office/drawing/2014/main" id="{1C7B5883-E8A7-E980-40A8-BA4A6D3FD1B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a:extLst>
              <a:ext uri="{FF2B5EF4-FFF2-40B4-BE49-F238E27FC236}">
                <a16:creationId xmlns:a16="http://schemas.microsoft.com/office/drawing/2014/main" id="{5349D74F-AAA9-D6CC-B61C-F30E947156E0}"/>
              </a:ext>
            </a:extLst>
          </p:cNvPr>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A"/>
          </a:p>
        </p:txBody>
      </p:sp>
      <p:sp>
        <p:nvSpPr>
          <p:cNvPr id="5" name="Text Placeholder 4">
            <a:extLst>
              <a:ext uri="{FF2B5EF4-FFF2-40B4-BE49-F238E27FC236}">
                <a16:creationId xmlns:a16="http://schemas.microsoft.com/office/drawing/2014/main" id="{481D3956-30B4-D544-D2BB-DA922C64F48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a:extLst>
              <a:ext uri="{FF2B5EF4-FFF2-40B4-BE49-F238E27FC236}">
                <a16:creationId xmlns:a16="http://schemas.microsoft.com/office/drawing/2014/main" id="{953ED466-99C6-58EA-9520-4C95BECE1EE8}"/>
              </a:ext>
            </a:extLst>
          </p:cNvPr>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A"/>
          </a:p>
        </p:txBody>
      </p:sp>
      <p:sp>
        <p:nvSpPr>
          <p:cNvPr id="7" name="Date Placeholder 6">
            <a:extLst>
              <a:ext uri="{FF2B5EF4-FFF2-40B4-BE49-F238E27FC236}">
                <a16:creationId xmlns:a16="http://schemas.microsoft.com/office/drawing/2014/main" id="{0FE6C85E-B5EB-63D1-77B4-F563048941EA}"/>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a16="http://schemas.microsoft.com/office/drawing/2014/main" id="{8CD45C72-722B-CC4E-66AE-38A17B93FAC1}"/>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19D29D11-60A1-C4BD-F1DB-FBB0205BD29E}"/>
              </a:ext>
            </a:extLst>
          </p:cNvPr>
          <p:cNvSpPr>
            <a:spLocks noGrp="1"/>
          </p:cNvSpPr>
          <p:nvPr>
            <p:ph type="sldNum" sz="quarter" idx="12"/>
          </p:nvPr>
        </p:nvSpPr>
        <p:spPr/>
        <p:txBody>
          <a:bodyPr/>
          <a:lstStyle/>
          <a:p>
            <a:fld id="{A114444A-2770-DE4B-A45F-8AD2AAE26EC2}" type="slidenum">
              <a:rPr lang="en-US" altLang="en-US" smtClean="0"/>
              <a:pPr/>
              <a:t>‹#›</a:t>
            </a:fld>
            <a:endParaRPr lang="en-US" altLang="en-US"/>
          </a:p>
        </p:txBody>
      </p:sp>
    </p:spTree>
    <p:extLst>
      <p:ext uri="{BB962C8B-B14F-4D97-AF65-F5344CB8AC3E}">
        <p14:creationId xmlns:p14="http://schemas.microsoft.com/office/powerpoint/2010/main" val="63225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FE40F-1736-E43A-E4C2-B87130EE3828}"/>
              </a:ext>
            </a:extLst>
          </p:cNvPr>
          <p:cNvSpPr>
            <a:spLocks noGrp="1"/>
          </p:cNvSpPr>
          <p:nvPr>
            <p:ph type="title"/>
          </p:nvPr>
        </p:nvSpPr>
        <p:spPr/>
        <p:txBody>
          <a:bodyPr/>
          <a:lstStyle/>
          <a:p>
            <a:r>
              <a:rPr lang="en-GB"/>
              <a:t>Click to edit Master title style</a:t>
            </a:r>
            <a:endParaRPr lang="en-NA"/>
          </a:p>
        </p:txBody>
      </p:sp>
      <p:sp>
        <p:nvSpPr>
          <p:cNvPr id="3" name="Date Placeholder 2">
            <a:extLst>
              <a:ext uri="{FF2B5EF4-FFF2-40B4-BE49-F238E27FC236}">
                <a16:creationId xmlns:a16="http://schemas.microsoft.com/office/drawing/2014/main" id="{EC772C1D-FB39-8DF0-FDF7-9C2859893789}"/>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3377CF8A-7BFC-B754-95D2-1197B8C8FDE3}"/>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1E9CDC9F-A37E-BBE5-4674-FB111E5DBF50}"/>
              </a:ext>
            </a:extLst>
          </p:cNvPr>
          <p:cNvSpPr>
            <a:spLocks noGrp="1"/>
          </p:cNvSpPr>
          <p:nvPr>
            <p:ph type="sldNum" sz="quarter" idx="12"/>
          </p:nvPr>
        </p:nvSpPr>
        <p:spPr/>
        <p:txBody>
          <a:bodyPr/>
          <a:lstStyle/>
          <a:p>
            <a:fld id="{A351C284-B807-7C49-9936-ED652C2DE46D}" type="slidenum">
              <a:rPr lang="en-US" altLang="en-US" smtClean="0"/>
              <a:pPr/>
              <a:t>‹#›</a:t>
            </a:fld>
            <a:endParaRPr lang="en-US" altLang="en-US"/>
          </a:p>
        </p:txBody>
      </p:sp>
    </p:spTree>
    <p:extLst>
      <p:ext uri="{BB962C8B-B14F-4D97-AF65-F5344CB8AC3E}">
        <p14:creationId xmlns:p14="http://schemas.microsoft.com/office/powerpoint/2010/main" val="25477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54C302-574A-4613-2308-9D621C7BD29C}"/>
              </a:ext>
            </a:extLst>
          </p:cNvPr>
          <p:cNvSpPr>
            <a:spLocks noGrp="1"/>
          </p:cNvSpPr>
          <p:nvPr>
            <p:ph type="dt" sz="half" idx="10"/>
          </p:nvPr>
        </p:nvSpPr>
        <p:spPr/>
        <p:txBody>
          <a:bodyPr/>
          <a:lstStyle/>
          <a:p>
            <a:pPr>
              <a:defRPr/>
            </a:pPr>
            <a:endParaRPr lang="en-US"/>
          </a:p>
        </p:txBody>
      </p:sp>
      <p:sp>
        <p:nvSpPr>
          <p:cNvPr id="3" name="Footer Placeholder 2">
            <a:extLst>
              <a:ext uri="{FF2B5EF4-FFF2-40B4-BE49-F238E27FC236}">
                <a16:creationId xmlns:a16="http://schemas.microsoft.com/office/drawing/2014/main" id="{E1C60820-B895-A9B1-11B9-85694A87F2DA}"/>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F7739BFA-CE6D-DAEE-8B29-0C89FD0AFCD4}"/>
              </a:ext>
            </a:extLst>
          </p:cNvPr>
          <p:cNvSpPr>
            <a:spLocks noGrp="1"/>
          </p:cNvSpPr>
          <p:nvPr>
            <p:ph type="sldNum" sz="quarter" idx="12"/>
          </p:nvPr>
        </p:nvSpPr>
        <p:spPr/>
        <p:txBody>
          <a:bodyPr/>
          <a:lstStyle/>
          <a:p>
            <a:fld id="{121D2E93-9D2E-FD49-B4E8-33697CD893F4}" type="slidenum">
              <a:rPr lang="en-US" altLang="en-US" smtClean="0"/>
              <a:pPr/>
              <a:t>‹#›</a:t>
            </a:fld>
            <a:endParaRPr lang="en-US" altLang="en-US"/>
          </a:p>
        </p:txBody>
      </p:sp>
    </p:spTree>
    <p:extLst>
      <p:ext uri="{BB962C8B-B14F-4D97-AF65-F5344CB8AC3E}">
        <p14:creationId xmlns:p14="http://schemas.microsoft.com/office/powerpoint/2010/main" val="725930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FAD5F-9C84-9DAB-9294-DFF199442F26}"/>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NA"/>
          </a:p>
        </p:txBody>
      </p:sp>
      <p:sp>
        <p:nvSpPr>
          <p:cNvPr id="3" name="Content Placeholder 2">
            <a:extLst>
              <a:ext uri="{FF2B5EF4-FFF2-40B4-BE49-F238E27FC236}">
                <a16:creationId xmlns:a16="http://schemas.microsoft.com/office/drawing/2014/main" id="{699CBBE8-F0F3-A807-768F-8B4A7ED854D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A"/>
          </a:p>
        </p:txBody>
      </p:sp>
      <p:sp>
        <p:nvSpPr>
          <p:cNvPr id="4" name="Text Placeholder 3">
            <a:extLst>
              <a:ext uri="{FF2B5EF4-FFF2-40B4-BE49-F238E27FC236}">
                <a16:creationId xmlns:a16="http://schemas.microsoft.com/office/drawing/2014/main" id="{224B64DA-5FD4-DA37-7153-0A319F07E08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2D7A1DD8-F8EE-C4EB-9BA7-49D585869A7F}"/>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91DD8C99-C700-FA08-A925-AD1922DBBC96}"/>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0D1E8951-7205-8FDC-49DC-638FB4C36840}"/>
              </a:ext>
            </a:extLst>
          </p:cNvPr>
          <p:cNvSpPr>
            <a:spLocks noGrp="1"/>
          </p:cNvSpPr>
          <p:nvPr>
            <p:ph type="sldNum" sz="quarter" idx="12"/>
          </p:nvPr>
        </p:nvSpPr>
        <p:spPr/>
        <p:txBody>
          <a:bodyPr/>
          <a:lstStyle/>
          <a:p>
            <a:fld id="{F540E4EB-AA04-6441-8FB8-BA85EC0FC044}" type="slidenum">
              <a:rPr lang="en-US" altLang="en-US" smtClean="0"/>
              <a:pPr/>
              <a:t>‹#›</a:t>
            </a:fld>
            <a:endParaRPr lang="en-US" altLang="en-US"/>
          </a:p>
        </p:txBody>
      </p:sp>
    </p:spTree>
    <p:extLst>
      <p:ext uri="{BB962C8B-B14F-4D97-AF65-F5344CB8AC3E}">
        <p14:creationId xmlns:p14="http://schemas.microsoft.com/office/powerpoint/2010/main" val="1388605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3EE80-D91D-AED6-EAE9-AAE3502235D3}"/>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NA"/>
          </a:p>
        </p:txBody>
      </p:sp>
      <p:sp>
        <p:nvSpPr>
          <p:cNvPr id="3" name="Picture Placeholder 2">
            <a:extLst>
              <a:ext uri="{FF2B5EF4-FFF2-40B4-BE49-F238E27FC236}">
                <a16:creationId xmlns:a16="http://schemas.microsoft.com/office/drawing/2014/main" id="{5CA503A4-D492-3A98-AE4B-66B6642AAAD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NA"/>
          </a:p>
        </p:txBody>
      </p:sp>
      <p:sp>
        <p:nvSpPr>
          <p:cNvPr id="4" name="Text Placeholder 3">
            <a:extLst>
              <a:ext uri="{FF2B5EF4-FFF2-40B4-BE49-F238E27FC236}">
                <a16:creationId xmlns:a16="http://schemas.microsoft.com/office/drawing/2014/main" id="{A785CCD7-9A05-A438-CE45-E62E8AF9B20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5F9C651B-EA61-72E0-F86D-5F7C1381584A}"/>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AFEC35E9-DA28-B77C-07D5-A3D3CBF7FBFB}"/>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DAD0DF16-7A4E-C391-215A-AB27D5B9527A}"/>
              </a:ext>
            </a:extLst>
          </p:cNvPr>
          <p:cNvSpPr>
            <a:spLocks noGrp="1"/>
          </p:cNvSpPr>
          <p:nvPr>
            <p:ph type="sldNum" sz="quarter" idx="12"/>
          </p:nvPr>
        </p:nvSpPr>
        <p:spPr/>
        <p:txBody>
          <a:bodyPr/>
          <a:lstStyle/>
          <a:p>
            <a:fld id="{6A225123-8714-D743-8689-221026ABDE8B}" type="slidenum">
              <a:rPr lang="en-US" altLang="en-US" smtClean="0"/>
              <a:pPr/>
              <a:t>‹#›</a:t>
            </a:fld>
            <a:endParaRPr lang="en-US" altLang="en-US"/>
          </a:p>
        </p:txBody>
      </p:sp>
    </p:spTree>
    <p:extLst>
      <p:ext uri="{BB962C8B-B14F-4D97-AF65-F5344CB8AC3E}">
        <p14:creationId xmlns:p14="http://schemas.microsoft.com/office/powerpoint/2010/main" val="556319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31FD7E-80B3-2D5A-7546-99A88DC49C1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NA"/>
          </a:p>
        </p:txBody>
      </p:sp>
      <p:sp>
        <p:nvSpPr>
          <p:cNvPr id="3" name="Text Placeholder 2">
            <a:extLst>
              <a:ext uri="{FF2B5EF4-FFF2-40B4-BE49-F238E27FC236}">
                <a16:creationId xmlns:a16="http://schemas.microsoft.com/office/drawing/2014/main" id="{D56A9C95-7775-CB21-BBAF-E791DAC8B58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A"/>
          </a:p>
        </p:txBody>
      </p:sp>
      <p:sp>
        <p:nvSpPr>
          <p:cNvPr id="4" name="Date Placeholder 3">
            <a:extLst>
              <a:ext uri="{FF2B5EF4-FFF2-40B4-BE49-F238E27FC236}">
                <a16:creationId xmlns:a16="http://schemas.microsoft.com/office/drawing/2014/main" id="{96570DEE-9073-0A31-CDF4-39D538C8D30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pPr>
              <a:defRPr/>
            </a:pPr>
            <a:endParaRPr lang="en-US"/>
          </a:p>
        </p:txBody>
      </p:sp>
      <p:sp>
        <p:nvSpPr>
          <p:cNvPr id="5" name="Footer Placeholder 4">
            <a:extLst>
              <a:ext uri="{FF2B5EF4-FFF2-40B4-BE49-F238E27FC236}">
                <a16:creationId xmlns:a16="http://schemas.microsoft.com/office/drawing/2014/main" id="{1091F616-C060-0B22-3757-948901B1C3C5}"/>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29AEA878-9ACA-6552-DDBE-8B665B2273E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A114444A-2770-DE4B-A45F-8AD2AAE26EC2}" type="slidenum">
              <a:rPr lang="en-US" altLang="en-US" smtClean="0"/>
              <a:pPr/>
              <a:t>‹#›</a:t>
            </a:fld>
            <a:endParaRPr lang="en-US" altLang="en-US"/>
          </a:p>
        </p:txBody>
      </p:sp>
    </p:spTree>
    <p:extLst>
      <p:ext uri="{BB962C8B-B14F-4D97-AF65-F5344CB8AC3E}">
        <p14:creationId xmlns:p14="http://schemas.microsoft.com/office/powerpoint/2010/main" val="818506800"/>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NA"/>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rck-foundation.co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nms@iway.na"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nms.com.na/"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4E8BBBD7-9DE0-D6CE-AFA9-8C0ECB51FADD}"/>
              </a:ext>
            </a:extLst>
          </p:cNvPr>
          <p:cNvSpPr>
            <a:spLocks noGrp="1" noChangeArrowheads="1"/>
          </p:cNvSpPr>
          <p:nvPr>
            <p:ph type="subTitle" idx="1"/>
          </p:nvPr>
        </p:nvSpPr>
        <p:spPr>
          <a:xfrm>
            <a:off x="1371600" y="4648200"/>
            <a:ext cx="6400800" cy="1752600"/>
          </a:xfrm>
        </p:spPr>
        <p:txBody>
          <a:bodyPr/>
          <a:lstStyle/>
          <a:p>
            <a:pPr eaLnBrk="1" hangingPunct="1">
              <a:buFont typeface="Wingdings" panose="05000000000000000000" pitchFamily="2" charset="2"/>
              <a:buNone/>
              <a:defRPr/>
            </a:pPr>
            <a:r>
              <a:rPr lang="en-US" altLang="en-US" sz="4000" b="1" dirty="0">
                <a:solidFill>
                  <a:srgbClr val="002060"/>
                </a:solidFill>
              </a:rPr>
              <a:t>2023/24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1264E-B8B8-03A0-1E41-3ADF1366D892}"/>
              </a:ext>
            </a:extLst>
          </p:cNvPr>
          <p:cNvSpPr>
            <a:spLocks noGrp="1"/>
          </p:cNvSpPr>
          <p:nvPr>
            <p:ph type="title"/>
          </p:nvPr>
        </p:nvSpPr>
        <p:spPr>
          <a:xfrm>
            <a:off x="1371600" y="304800"/>
            <a:ext cx="7886700" cy="1325563"/>
          </a:xfrm>
        </p:spPr>
        <p:txBody>
          <a:bodyPr/>
          <a:lstStyle/>
          <a:p>
            <a:pPr>
              <a:defRPr/>
            </a:pPr>
            <a:r>
              <a:rPr lang="en-GB" dirty="0" err="1"/>
              <a:t>Contin</a:t>
            </a:r>
            <a:r>
              <a:rPr lang="en-GB" dirty="0"/>
              <a:t>..</a:t>
            </a:r>
          </a:p>
        </p:txBody>
      </p:sp>
      <p:sp>
        <p:nvSpPr>
          <p:cNvPr id="3" name="Content Placeholder 2">
            <a:extLst>
              <a:ext uri="{FF2B5EF4-FFF2-40B4-BE49-F238E27FC236}">
                <a16:creationId xmlns:a16="http://schemas.microsoft.com/office/drawing/2014/main" id="{13532737-8DE2-B1F7-724D-904AC2019788}"/>
              </a:ext>
            </a:extLst>
          </p:cNvPr>
          <p:cNvSpPr>
            <a:spLocks noGrp="1"/>
          </p:cNvSpPr>
          <p:nvPr>
            <p:ph idx="1"/>
          </p:nvPr>
        </p:nvSpPr>
        <p:spPr/>
        <p:txBody>
          <a:bodyPr>
            <a:normAutofit/>
          </a:bodyPr>
          <a:lstStyle/>
          <a:p>
            <a:pPr>
              <a:defRPr/>
            </a:pPr>
            <a:r>
              <a:rPr lang="en-GB" sz="2000" b="1" dirty="0">
                <a:effectLst/>
              </a:rPr>
              <a:t>Zambia Medical Association</a:t>
            </a:r>
            <a:endParaRPr lang="en-GB" sz="2000" dirty="0">
              <a:effectLst/>
            </a:endParaRPr>
          </a:p>
          <a:p>
            <a:pPr marL="0" indent="0">
              <a:buFont typeface="Wingdings" pitchFamily="2" charset="2"/>
              <a:buNone/>
              <a:defRPr/>
            </a:pPr>
            <a:r>
              <a:rPr lang="en-GB" sz="2000" dirty="0">
                <a:effectLst/>
              </a:rPr>
              <a:t>NMS was represented that 60</a:t>
            </a:r>
            <a:r>
              <a:rPr lang="en-GB" sz="2000" baseline="30000" dirty="0">
                <a:effectLst/>
              </a:rPr>
              <a:t>th</a:t>
            </a:r>
            <a:r>
              <a:rPr lang="en-GB" sz="2000" dirty="0">
                <a:effectLst/>
              </a:rPr>
              <a:t> Annual Scientific Conference and AGM of Zambia Medical Association, Livingstone August 2024</a:t>
            </a:r>
          </a:p>
          <a:p>
            <a:pPr>
              <a:defRPr/>
            </a:pPr>
            <a:r>
              <a:rPr lang="en-GB" sz="2000" b="1" dirty="0">
                <a:effectLst/>
              </a:rPr>
              <a:t>Merck Foundation</a:t>
            </a:r>
            <a:endParaRPr lang="en-GB" sz="2000" dirty="0">
              <a:effectLst/>
            </a:endParaRPr>
          </a:p>
          <a:p>
            <a:pPr marL="0" indent="0">
              <a:buFont typeface="Wingdings" pitchFamily="2" charset="2"/>
              <a:buNone/>
              <a:defRPr/>
            </a:pPr>
            <a:r>
              <a:rPr lang="en-GB" sz="2000" dirty="0">
                <a:effectLst/>
              </a:rPr>
              <a:t>NMS and Merck Foundation signed a Memorandum of Agreement (</a:t>
            </a:r>
            <a:r>
              <a:rPr lang="en-GB" sz="2000" dirty="0" err="1">
                <a:effectLst/>
              </a:rPr>
              <a:t>MoA</a:t>
            </a:r>
            <a:r>
              <a:rPr lang="en-GB" sz="2000" dirty="0">
                <a:effectLst/>
              </a:rPr>
              <a:t>), to collaborate on research and Training. </a:t>
            </a:r>
            <a:r>
              <a:rPr lang="en-GB" sz="2000" u="sng" dirty="0">
                <a:effectLst/>
                <a:hlinkClick r:id="rId3"/>
              </a:rPr>
              <a:t>https://merck-foundation.com/</a:t>
            </a:r>
            <a:endParaRPr lang="en-GB" sz="2000" dirty="0">
              <a:effectLst/>
            </a:endParaRPr>
          </a:p>
          <a:p>
            <a:pPr>
              <a:defRPr/>
            </a:pPr>
            <a:r>
              <a:rPr lang="en-GB" sz="2000" b="1" dirty="0">
                <a:effectLst/>
              </a:rPr>
              <a:t>PHARMACIST CARE ASSOCIATION OF NAMIBIA</a:t>
            </a:r>
            <a:endParaRPr lang="en-GB" sz="2000" dirty="0">
              <a:effectLst/>
            </a:endParaRPr>
          </a:p>
          <a:p>
            <a:pPr marL="0" indent="0">
              <a:buFont typeface="Wingdings" pitchFamily="2" charset="2"/>
              <a:buNone/>
              <a:defRPr/>
            </a:pPr>
            <a:r>
              <a:rPr lang="en-GB" sz="2000" dirty="0">
                <a:effectLst/>
              </a:rPr>
              <a:t>This Memorandum of Understanding (MOU) sets forth the terms and understanding between the Namibia Medical Society (NMS) and the Pharmacist Care Association of Namibia (PCAN) to collaborate in planning and organizing the 2024 Namibia Health Exhibition.</a:t>
            </a:r>
          </a:p>
          <a:p>
            <a:pPr marL="0" indent="0">
              <a:buFont typeface="Wingdings" pitchFamily="2" charset="2"/>
              <a:buNone/>
              <a:defRPr/>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77A68-4E68-AF80-F4FB-D6E5AD4F4472}"/>
              </a:ext>
            </a:extLst>
          </p:cNvPr>
          <p:cNvSpPr>
            <a:spLocks noGrp="1"/>
          </p:cNvSpPr>
          <p:nvPr>
            <p:ph type="title"/>
          </p:nvPr>
        </p:nvSpPr>
        <p:spPr>
          <a:xfrm>
            <a:off x="1447800" y="198437"/>
            <a:ext cx="7886700" cy="1325563"/>
          </a:xfrm>
        </p:spPr>
        <p:txBody>
          <a:bodyPr/>
          <a:lstStyle/>
          <a:p>
            <a:pPr>
              <a:defRPr/>
            </a:pPr>
            <a:r>
              <a:rPr lang="en-GB" sz="3600" dirty="0"/>
              <a:t>EVENTS</a:t>
            </a:r>
          </a:p>
        </p:txBody>
      </p:sp>
      <p:sp>
        <p:nvSpPr>
          <p:cNvPr id="3" name="Content Placeholder 2">
            <a:extLst>
              <a:ext uri="{FF2B5EF4-FFF2-40B4-BE49-F238E27FC236}">
                <a16:creationId xmlns:a16="http://schemas.microsoft.com/office/drawing/2014/main" id="{B79DA987-D3AB-69FB-DCA2-24894DE0BCD9}"/>
              </a:ext>
            </a:extLst>
          </p:cNvPr>
          <p:cNvSpPr>
            <a:spLocks noGrp="1"/>
          </p:cNvSpPr>
          <p:nvPr>
            <p:ph idx="1"/>
          </p:nvPr>
        </p:nvSpPr>
        <p:spPr>
          <a:xfrm>
            <a:off x="457200" y="1524000"/>
            <a:ext cx="8229600" cy="4267200"/>
          </a:xfrm>
        </p:spPr>
        <p:txBody>
          <a:bodyPr>
            <a:normAutofit/>
          </a:bodyPr>
          <a:lstStyle/>
          <a:p>
            <a:pPr>
              <a:defRPr/>
            </a:pPr>
            <a:r>
              <a:rPr lang="en-GB" sz="1800" b="1" dirty="0">
                <a:effectLst/>
              </a:rPr>
              <a:t>NMS HEALTH SEMINAR 2023</a:t>
            </a:r>
            <a:endParaRPr lang="en-GB" sz="1800" dirty="0">
              <a:effectLst/>
            </a:endParaRPr>
          </a:p>
          <a:p>
            <a:pPr marL="0" indent="0">
              <a:buFont typeface="Wingdings" pitchFamily="2" charset="2"/>
              <a:buNone/>
              <a:defRPr/>
            </a:pPr>
            <a:r>
              <a:rPr lang="en-GB" sz="1800" dirty="0">
                <a:effectLst/>
              </a:rPr>
              <a:t>On 11 November 2023, NMS successfully hosted a seminar with the theme "Health - An indispensable catalyst for economic growth &amp; productivity" at </a:t>
            </a:r>
            <a:r>
              <a:rPr lang="en-GB" sz="1800" dirty="0" err="1">
                <a:effectLst/>
              </a:rPr>
              <a:t>Arrebusch</a:t>
            </a:r>
            <a:r>
              <a:rPr lang="en-GB" sz="1800" dirty="0">
                <a:effectLst/>
              </a:rPr>
              <a:t> Travel Lodge. The seminar brought together distinguished speakers and dedicated participants, resulting in valuable insights and an enriching and impactful event.</a:t>
            </a:r>
          </a:p>
          <a:p>
            <a:pPr>
              <a:defRPr/>
            </a:pPr>
            <a:r>
              <a:rPr lang="en-GB" sz="1800" b="1" dirty="0">
                <a:effectLst/>
              </a:rPr>
              <a:t>STRATEGIC PLANNING WORKSHOP APRIL 2024</a:t>
            </a:r>
            <a:endParaRPr lang="en-GB" sz="1800" dirty="0">
              <a:effectLst/>
            </a:endParaRPr>
          </a:p>
          <a:p>
            <a:pPr marL="0" indent="0">
              <a:buFont typeface="Wingdings" pitchFamily="2" charset="2"/>
              <a:buNone/>
              <a:defRPr/>
            </a:pPr>
            <a:r>
              <a:rPr lang="en-GB" sz="1800" dirty="0">
                <a:effectLst/>
              </a:rPr>
              <a:t>The board has recognized the need for a document that can guide the society's day-to-day activities. Hence a Strategic Planning workshop for the board to draft a general strategic work plan that will be presented at the Annual General Meeting (AGM) for input.</a:t>
            </a:r>
          </a:p>
          <a:p>
            <a:pPr>
              <a:defRPr/>
            </a:pPr>
            <a:r>
              <a:rPr lang="en-GB" sz="1800" b="1" dirty="0">
                <a:effectLst/>
              </a:rPr>
              <a:t>ANNUAL SCIENTIFIC CONFERENCE AN AGM 2024</a:t>
            </a:r>
            <a:endParaRPr lang="en-GB" sz="1800" dirty="0">
              <a:effectLst/>
            </a:endParaRPr>
          </a:p>
          <a:p>
            <a:pPr marL="0" indent="0">
              <a:buFont typeface="Wingdings" pitchFamily="2" charset="2"/>
              <a:buNone/>
              <a:defRPr/>
            </a:pPr>
            <a:r>
              <a:rPr lang="en-GB" sz="1800" dirty="0">
                <a:effectLst/>
              </a:rPr>
              <a:t>FREEDOM IN REPORTING!</a:t>
            </a:r>
          </a:p>
          <a:p>
            <a:pPr marL="0" indent="0">
              <a:buFont typeface="Wingdings" pitchFamily="2" charset="2"/>
              <a:buNone/>
              <a:defRPr/>
            </a:pPr>
            <a:endParaRPr lang="en-GB" sz="2000" dirty="0">
              <a:effectLst/>
            </a:endParaRPr>
          </a:p>
          <a:p>
            <a:pPr>
              <a:defRPr/>
            </a:pP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11BF6-BB33-7451-D5CA-35CA25978C29}"/>
              </a:ext>
            </a:extLst>
          </p:cNvPr>
          <p:cNvSpPr>
            <a:spLocks noGrp="1"/>
          </p:cNvSpPr>
          <p:nvPr>
            <p:ph type="title"/>
          </p:nvPr>
        </p:nvSpPr>
        <p:spPr>
          <a:xfrm>
            <a:off x="1257300" y="304800"/>
            <a:ext cx="7886700" cy="1325563"/>
          </a:xfrm>
        </p:spPr>
        <p:txBody>
          <a:bodyPr/>
          <a:lstStyle/>
          <a:p>
            <a:pPr>
              <a:defRPr/>
            </a:pPr>
            <a:r>
              <a:rPr lang="en-GB" dirty="0"/>
              <a:t>KEY CHALLENGES</a:t>
            </a:r>
          </a:p>
        </p:txBody>
      </p:sp>
      <p:sp>
        <p:nvSpPr>
          <p:cNvPr id="3" name="Content Placeholder 2">
            <a:extLst>
              <a:ext uri="{FF2B5EF4-FFF2-40B4-BE49-F238E27FC236}">
                <a16:creationId xmlns:a16="http://schemas.microsoft.com/office/drawing/2014/main" id="{EC2CF5F2-5AFA-DEB6-DD57-004DF8FDCE62}"/>
              </a:ext>
            </a:extLst>
          </p:cNvPr>
          <p:cNvSpPr>
            <a:spLocks noGrp="1"/>
          </p:cNvSpPr>
          <p:nvPr>
            <p:ph idx="1"/>
          </p:nvPr>
        </p:nvSpPr>
        <p:spPr/>
        <p:txBody>
          <a:bodyPr/>
          <a:lstStyle/>
          <a:p>
            <a:pPr>
              <a:defRPr/>
            </a:pPr>
            <a:r>
              <a:rPr lang="en-GB" dirty="0"/>
              <a:t>Absence of Office Administrators</a:t>
            </a:r>
          </a:p>
          <a:p>
            <a:pPr>
              <a:defRPr/>
            </a:pPr>
            <a:r>
              <a:rPr lang="en-GB" dirty="0"/>
              <a:t>Busy board members, hard to convene meetings, delayed decision making</a:t>
            </a:r>
          </a:p>
          <a:p>
            <a:pPr>
              <a:defRPr/>
            </a:pPr>
            <a:r>
              <a:rPr lang="en-GB" dirty="0"/>
              <a:t>Limited funds</a:t>
            </a:r>
          </a:p>
          <a:p>
            <a:pPr>
              <a:defRPr/>
            </a:pP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692F604-5C4B-D55B-3C6F-457C67071F8C}"/>
              </a:ext>
            </a:extLst>
          </p:cNvPr>
          <p:cNvSpPr>
            <a:spLocks noGrp="1" noChangeArrowheads="1"/>
          </p:cNvSpPr>
          <p:nvPr>
            <p:ph type="title"/>
          </p:nvPr>
        </p:nvSpPr>
        <p:spPr>
          <a:xfrm>
            <a:off x="1600200" y="457200"/>
            <a:ext cx="8229600" cy="1143000"/>
          </a:xfrm>
        </p:spPr>
        <p:txBody>
          <a:bodyPr/>
          <a:lstStyle/>
          <a:p>
            <a:pPr eaLnBrk="1" hangingPunct="1">
              <a:defRPr/>
            </a:pPr>
            <a:r>
              <a:rPr lang="en-US" altLang="en-US" sz="3600" b="1" dirty="0"/>
              <a:t>CONCLUSION</a:t>
            </a:r>
          </a:p>
        </p:txBody>
      </p:sp>
      <p:sp>
        <p:nvSpPr>
          <p:cNvPr id="7171" name="Rectangle 3">
            <a:extLst>
              <a:ext uri="{FF2B5EF4-FFF2-40B4-BE49-F238E27FC236}">
                <a16:creationId xmlns:a16="http://schemas.microsoft.com/office/drawing/2014/main" id="{12B7CB0A-2F83-24F4-9EB8-700705D9E3E2}"/>
              </a:ext>
            </a:extLst>
          </p:cNvPr>
          <p:cNvSpPr>
            <a:spLocks noGrp="1" noChangeArrowheads="1"/>
          </p:cNvSpPr>
          <p:nvPr>
            <p:ph idx="1"/>
          </p:nvPr>
        </p:nvSpPr>
        <p:spPr>
          <a:xfrm>
            <a:off x="381000" y="1600200"/>
            <a:ext cx="8229600" cy="4343400"/>
          </a:xfrm>
        </p:spPr>
        <p:txBody>
          <a:bodyPr/>
          <a:lstStyle/>
          <a:p>
            <a:pPr eaLnBrk="1" hangingPunct="1">
              <a:lnSpc>
                <a:spcPct val="80000"/>
              </a:lnSpc>
              <a:buClr>
                <a:schemeClr val="tx1"/>
              </a:buClr>
              <a:buFont typeface="Wingdings" charset="0"/>
              <a:buChar char="n"/>
              <a:defRPr/>
            </a:pPr>
            <a:endParaRPr lang="en-GB" sz="4000" b="1" dirty="0">
              <a:effectLst/>
              <a:latin typeface="Arial" panose="020B0604020202020204" pitchFamily="34" charset="0"/>
            </a:endParaRPr>
          </a:p>
          <a:p>
            <a:pPr marL="0" indent="0" algn="ctr" eaLnBrk="1" hangingPunct="1">
              <a:lnSpc>
                <a:spcPct val="80000"/>
              </a:lnSpc>
              <a:buClr>
                <a:schemeClr val="tx1"/>
              </a:buClr>
              <a:buFont typeface="Wingdings" pitchFamily="2" charset="2"/>
              <a:buNone/>
              <a:defRPr/>
            </a:pPr>
            <a:r>
              <a:rPr lang="en-GB" sz="5400" b="1" dirty="0">
                <a:effectLst/>
              </a:rPr>
              <a:t>“The most important patient we have to take care of is the one the mirror.” </a:t>
            </a:r>
          </a:p>
          <a:p>
            <a:pPr marL="0" indent="0" algn="ctr" eaLnBrk="1" hangingPunct="1">
              <a:lnSpc>
                <a:spcPct val="80000"/>
              </a:lnSpc>
              <a:buClr>
                <a:schemeClr val="tx1"/>
              </a:buClr>
              <a:buFont typeface="Wingdings" pitchFamily="2" charset="2"/>
              <a:buNone/>
              <a:defRPr/>
            </a:pPr>
            <a:r>
              <a:rPr lang="en-GB" dirty="0">
                <a:effectLst/>
              </a:rPr>
              <a:t>- Robert M Wah</a:t>
            </a:r>
            <a:endParaRPr lang="en-GB" sz="4000" b="1" dirty="0">
              <a:effectLst/>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AAAA2F3-B33F-CAC1-AF9C-ADD73AB20908}"/>
              </a:ext>
            </a:extLst>
          </p:cNvPr>
          <p:cNvSpPr>
            <a:spLocks noGrp="1" noChangeArrowheads="1"/>
          </p:cNvSpPr>
          <p:nvPr>
            <p:ph type="title"/>
          </p:nvPr>
        </p:nvSpPr>
        <p:spPr>
          <a:xfrm>
            <a:off x="1447800" y="533400"/>
            <a:ext cx="7886700" cy="1325563"/>
          </a:xfrm>
        </p:spPr>
        <p:txBody>
          <a:bodyPr>
            <a:normAutofit/>
          </a:bodyPr>
          <a:lstStyle/>
          <a:p>
            <a:pPr eaLnBrk="1" hangingPunct="1">
              <a:defRPr/>
            </a:pPr>
            <a:r>
              <a:rPr lang="en-GB" sz="2800" b="1" dirty="0">
                <a:effectLst/>
              </a:rPr>
              <a:t>SPECIAL AGM AND OUTCOMES: 8 July 2024</a:t>
            </a:r>
            <a:br>
              <a:rPr lang="en-GB" dirty="0">
                <a:effectLst/>
              </a:rPr>
            </a:br>
            <a:endParaRPr lang="en-US" altLang="en-US" sz="2800" b="1" dirty="0"/>
          </a:p>
        </p:txBody>
      </p:sp>
      <p:sp>
        <p:nvSpPr>
          <p:cNvPr id="3075" name="Rectangle 3">
            <a:extLst>
              <a:ext uri="{FF2B5EF4-FFF2-40B4-BE49-F238E27FC236}">
                <a16:creationId xmlns:a16="http://schemas.microsoft.com/office/drawing/2014/main" id="{DACDD9F7-C6D1-F9D7-3FC6-87A88BB82955}"/>
              </a:ext>
            </a:extLst>
          </p:cNvPr>
          <p:cNvSpPr>
            <a:spLocks noGrp="1" noChangeArrowheads="1"/>
          </p:cNvSpPr>
          <p:nvPr>
            <p:ph idx="1"/>
          </p:nvPr>
        </p:nvSpPr>
        <p:spPr>
          <a:xfrm>
            <a:off x="457200" y="1676400"/>
            <a:ext cx="8229600" cy="3352800"/>
          </a:xfrm>
        </p:spPr>
        <p:txBody>
          <a:bodyPr>
            <a:normAutofit/>
          </a:bodyPr>
          <a:lstStyle/>
          <a:p>
            <a:pPr>
              <a:defRPr/>
            </a:pPr>
            <a:r>
              <a:rPr lang="en-GB" sz="2000" dirty="0">
                <a:effectLst/>
              </a:rPr>
              <a:t>Following the downtime of NMS Between 2021 AGM and June 2023, a decision was taken to hold a special AGM with the overarching purpose to give a </a:t>
            </a:r>
            <a:r>
              <a:rPr lang="en-GB" sz="2000" b="1" dirty="0">
                <a:effectLst/>
              </a:rPr>
              <a:t>RE-BIRTH </a:t>
            </a:r>
            <a:r>
              <a:rPr lang="en-GB" sz="2000" dirty="0">
                <a:effectLst/>
              </a:rPr>
              <a:t>to Namibia Medical Society (NMS) in line with its constitutional mandate.</a:t>
            </a:r>
          </a:p>
          <a:p>
            <a:pPr marL="0" indent="0">
              <a:buFont typeface="Wingdings" pitchFamily="2" charset="2"/>
              <a:buNone/>
              <a:defRPr/>
            </a:pPr>
            <a:endParaRPr lang="en-GB" sz="2000" dirty="0">
              <a:effectLst/>
            </a:endParaRPr>
          </a:p>
          <a:p>
            <a:pPr>
              <a:defRPr/>
            </a:pPr>
            <a:r>
              <a:rPr lang="en-GB" sz="2000" dirty="0">
                <a:effectLst/>
              </a:rPr>
              <a:t>With the help of generous sponsorships, a special AGM was held successfully and achieved its objective to elect the new Executive board, as per release issued after the Special AGM.</a:t>
            </a:r>
          </a:p>
          <a:p>
            <a:pPr marL="0" indent="0" eaLnBrk="1" hangingPunct="1">
              <a:lnSpc>
                <a:spcPct val="90000"/>
              </a:lnSpc>
              <a:buFont typeface="Wingdings" pitchFamily="2" charset="2"/>
              <a:buNone/>
              <a:defRPr/>
            </a:pPr>
            <a:endParaRPr lang="en-US" sz="2800" dirty="0">
              <a:ea typeface="+mn-ea"/>
            </a:endParaRPr>
          </a:p>
          <a:p>
            <a:pPr eaLnBrk="1" hangingPunct="1">
              <a:lnSpc>
                <a:spcPct val="90000"/>
              </a:lnSpc>
              <a:buFont typeface="Wingdings" charset="0"/>
              <a:buChar char="n"/>
              <a:defRPr/>
            </a:pPr>
            <a:endParaRPr lang="en-US" sz="2800" dirty="0">
              <a:ea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719184C-B248-C9A2-D917-5BD670365134}"/>
              </a:ext>
            </a:extLst>
          </p:cNvPr>
          <p:cNvSpPr>
            <a:spLocks noGrp="1" noChangeArrowheads="1"/>
          </p:cNvSpPr>
          <p:nvPr>
            <p:ph type="title"/>
          </p:nvPr>
        </p:nvSpPr>
        <p:spPr>
          <a:xfrm>
            <a:off x="1600200" y="609600"/>
            <a:ext cx="8075613" cy="1095375"/>
          </a:xfrm>
        </p:spPr>
        <p:txBody>
          <a:bodyPr>
            <a:normAutofit/>
          </a:bodyPr>
          <a:lstStyle/>
          <a:p>
            <a:pPr eaLnBrk="1" hangingPunct="1">
              <a:defRPr/>
            </a:pPr>
            <a:r>
              <a:rPr lang="en-GB" sz="2800" b="1" dirty="0">
                <a:effectLst/>
              </a:rPr>
              <a:t>DISCOVERIES &amp; THE JOURNEY </a:t>
            </a:r>
            <a:br>
              <a:rPr lang="en-GB" dirty="0">
                <a:effectLst/>
              </a:rPr>
            </a:br>
            <a:endParaRPr lang="en-US" altLang="en-US" sz="4000" b="1" dirty="0">
              <a:latin typeface="Arial" panose="020B0604020202020204" pitchFamily="34" charset="0"/>
            </a:endParaRPr>
          </a:p>
        </p:txBody>
      </p:sp>
      <p:sp>
        <p:nvSpPr>
          <p:cNvPr id="4099" name="Rectangle 3">
            <a:extLst>
              <a:ext uri="{FF2B5EF4-FFF2-40B4-BE49-F238E27FC236}">
                <a16:creationId xmlns:a16="http://schemas.microsoft.com/office/drawing/2014/main" id="{78F062E1-D18A-B711-79B9-DB7CEDC7F6E3}"/>
              </a:ext>
            </a:extLst>
          </p:cNvPr>
          <p:cNvSpPr>
            <a:spLocks noGrp="1" noChangeArrowheads="1"/>
          </p:cNvSpPr>
          <p:nvPr>
            <p:ph idx="1"/>
          </p:nvPr>
        </p:nvSpPr>
        <p:spPr/>
        <p:txBody>
          <a:bodyPr>
            <a:normAutofit/>
          </a:bodyPr>
          <a:lstStyle/>
          <a:p>
            <a:pPr>
              <a:defRPr/>
            </a:pPr>
            <a:r>
              <a:rPr lang="en-GB" sz="1800" b="1" u="sng" dirty="0">
                <a:effectLst/>
              </a:rPr>
              <a:t>DEBTS</a:t>
            </a:r>
            <a:endParaRPr lang="en-GB" sz="1800" u="sng" dirty="0">
              <a:effectLst/>
            </a:endParaRPr>
          </a:p>
          <a:p>
            <a:pPr>
              <a:defRPr/>
            </a:pPr>
            <a:r>
              <a:rPr lang="en-GB" sz="1800" b="1" dirty="0">
                <a:effectLst/>
              </a:rPr>
              <a:t>Services providers</a:t>
            </a:r>
            <a:r>
              <a:rPr lang="en-GB" sz="1800" dirty="0">
                <a:effectLst/>
              </a:rPr>
              <a:t>: Auditors/Book keepers, Telecom, Office Space.</a:t>
            </a:r>
          </a:p>
          <a:p>
            <a:pPr>
              <a:defRPr/>
            </a:pPr>
            <a:r>
              <a:rPr lang="en-GB" sz="1800" b="1" dirty="0">
                <a:effectLst/>
              </a:rPr>
              <a:t>Salary</a:t>
            </a:r>
            <a:endParaRPr lang="en-GB" sz="1800" dirty="0">
              <a:effectLst/>
            </a:endParaRPr>
          </a:p>
          <a:p>
            <a:pPr marL="0" indent="0">
              <a:buFont typeface="Wingdings" pitchFamily="2" charset="2"/>
              <a:buNone/>
              <a:defRPr/>
            </a:pPr>
            <a:r>
              <a:rPr lang="en-GB" sz="1800" dirty="0">
                <a:effectLst/>
              </a:rPr>
              <a:t>	</a:t>
            </a:r>
          </a:p>
          <a:p>
            <a:pPr>
              <a:defRPr/>
            </a:pPr>
            <a:r>
              <a:rPr lang="en-GB" sz="1800" b="1" u="sng" dirty="0">
                <a:effectLst/>
              </a:rPr>
              <a:t>NMS OFFICE </a:t>
            </a:r>
            <a:endParaRPr lang="en-GB" sz="1800" u="sng" dirty="0">
              <a:effectLst/>
            </a:endParaRPr>
          </a:p>
          <a:p>
            <a:pPr marL="0" indent="0">
              <a:buFont typeface="Wingdings" pitchFamily="2" charset="2"/>
              <a:buNone/>
              <a:defRPr/>
            </a:pPr>
            <a:r>
              <a:rPr lang="en-GB" sz="1800" b="1" dirty="0">
                <a:effectLst/>
              </a:rPr>
              <a:t> </a:t>
            </a:r>
            <a:endParaRPr lang="en-GB" sz="1800" dirty="0">
              <a:effectLst/>
            </a:endParaRPr>
          </a:p>
          <a:p>
            <a:pPr>
              <a:defRPr/>
            </a:pPr>
            <a:r>
              <a:rPr lang="en-GB" sz="1800" dirty="0">
                <a:effectLst/>
              </a:rPr>
              <a:t>Namibia Mine Workers Properties Limited (Nam-mic House).</a:t>
            </a:r>
          </a:p>
          <a:p>
            <a:pPr>
              <a:defRPr/>
            </a:pPr>
            <a:r>
              <a:rPr lang="en-GB" sz="1800" dirty="0">
                <a:effectLst/>
              </a:rPr>
              <a:t>Relocation back to </a:t>
            </a:r>
            <a:r>
              <a:rPr lang="en-GB" sz="1800" dirty="0" err="1">
                <a:effectLst/>
              </a:rPr>
              <a:t>Katutura</a:t>
            </a:r>
            <a:r>
              <a:rPr lang="en-GB" sz="1800" dirty="0">
                <a:effectLst/>
              </a:rPr>
              <a:t> State Hospital Nurses Home, 250.00 N$ monthly</a:t>
            </a:r>
          </a:p>
          <a:p>
            <a:pPr marL="0" indent="0" eaLnBrk="1" hangingPunct="1">
              <a:lnSpc>
                <a:spcPct val="90000"/>
              </a:lnSpc>
              <a:buFont typeface="Wingdings" pitchFamily="2" charset="2"/>
              <a:buNone/>
              <a:defRPr/>
            </a:pPr>
            <a:endParaRPr lang="en-US" sz="2400" dirty="0">
              <a:ea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A801B8E-D7EA-2866-7C61-7237BC09403B}"/>
              </a:ext>
            </a:extLst>
          </p:cNvPr>
          <p:cNvSpPr>
            <a:spLocks noGrp="1" noChangeArrowheads="1"/>
          </p:cNvSpPr>
          <p:nvPr>
            <p:ph type="title"/>
          </p:nvPr>
        </p:nvSpPr>
        <p:spPr>
          <a:xfrm>
            <a:off x="1676400" y="274637"/>
            <a:ext cx="7886700" cy="1325563"/>
          </a:xfrm>
        </p:spPr>
        <p:txBody>
          <a:bodyPr/>
          <a:lstStyle/>
          <a:p>
            <a:pPr eaLnBrk="1" hangingPunct="1">
              <a:defRPr/>
            </a:pPr>
            <a:r>
              <a:rPr lang="en-US" altLang="en-US" sz="4000" b="1" dirty="0" err="1">
                <a:latin typeface="Arial" panose="020B0604020202020204" pitchFamily="34" charset="0"/>
              </a:rPr>
              <a:t>Contin</a:t>
            </a:r>
            <a:r>
              <a:rPr lang="en-US" altLang="en-US" sz="4000" b="1" dirty="0">
                <a:latin typeface="Arial" panose="020B0604020202020204" pitchFamily="34" charset="0"/>
              </a:rPr>
              <a:t>…</a:t>
            </a:r>
          </a:p>
        </p:txBody>
      </p:sp>
      <p:sp>
        <p:nvSpPr>
          <p:cNvPr id="11267" name="Rectangle 3">
            <a:extLst>
              <a:ext uri="{FF2B5EF4-FFF2-40B4-BE49-F238E27FC236}">
                <a16:creationId xmlns:a16="http://schemas.microsoft.com/office/drawing/2014/main" id="{12131CE9-1439-6094-44F3-F1E18AF040AA}"/>
              </a:ext>
            </a:extLst>
          </p:cNvPr>
          <p:cNvSpPr>
            <a:spLocks noGrp="1" noChangeArrowheads="1"/>
          </p:cNvSpPr>
          <p:nvPr>
            <p:ph idx="1"/>
          </p:nvPr>
        </p:nvSpPr>
        <p:spPr>
          <a:xfrm>
            <a:off x="487363" y="1600200"/>
            <a:ext cx="8229600" cy="4800600"/>
          </a:xfrm>
        </p:spPr>
        <p:txBody>
          <a:bodyPr/>
          <a:lstStyle/>
          <a:p>
            <a:pPr marL="0" indent="0" eaLnBrk="1" hangingPunct="1">
              <a:lnSpc>
                <a:spcPct val="80000"/>
              </a:lnSpc>
              <a:buFont typeface="Wingdings" pitchFamily="2" charset="2"/>
              <a:buNone/>
              <a:defRPr/>
            </a:pPr>
            <a:endParaRPr lang="en-GB" sz="1800" dirty="0"/>
          </a:p>
          <a:p>
            <a:pPr marL="0" indent="0">
              <a:buFont typeface="Wingdings" pitchFamily="2" charset="2"/>
              <a:buNone/>
              <a:defRPr/>
            </a:pPr>
            <a:r>
              <a:rPr lang="en-GB" sz="2000" b="1" u="sng" dirty="0">
                <a:effectLst/>
              </a:rPr>
              <a:t>NMS OFFICE SECRETARY</a:t>
            </a:r>
            <a:endParaRPr lang="en-GB" sz="2000" u="sng" dirty="0">
              <a:effectLst/>
            </a:endParaRPr>
          </a:p>
          <a:p>
            <a:pPr marL="0" indent="0">
              <a:buFont typeface="Wingdings" pitchFamily="2" charset="2"/>
              <a:buNone/>
              <a:defRPr/>
            </a:pPr>
            <a:endParaRPr lang="en-GB" sz="2000" dirty="0">
              <a:effectLst/>
            </a:endParaRPr>
          </a:p>
          <a:p>
            <a:pPr>
              <a:defRPr/>
            </a:pPr>
            <a:r>
              <a:rPr lang="en-GB" sz="2000" dirty="0">
                <a:effectLst/>
              </a:rPr>
              <a:t>Resignation May/June 2023</a:t>
            </a:r>
          </a:p>
          <a:p>
            <a:pPr>
              <a:defRPr/>
            </a:pPr>
            <a:r>
              <a:rPr lang="en-GB" sz="2000" dirty="0">
                <a:effectLst/>
              </a:rPr>
              <a:t>Un-procedural replacement</a:t>
            </a:r>
          </a:p>
          <a:p>
            <a:pPr>
              <a:defRPr/>
            </a:pPr>
            <a:r>
              <a:rPr lang="en-GB" sz="2000" dirty="0">
                <a:effectLst/>
              </a:rPr>
              <a:t>Relieved on the basis of the latter and limited funds</a:t>
            </a:r>
          </a:p>
          <a:p>
            <a:pPr>
              <a:defRPr/>
            </a:pPr>
            <a:r>
              <a:rPr lang="en-GB" sz="2000" dirty="0">
                <a:effectLst/>
              </a:rPr>
              <a:t>Board members handled office work on free time and through glue-up</a:t>
            </a:r>
          </a:p>
          <a:p>
            <a:pPr>
              <a:defRPr/>
            </a:pPr>
            <a:r>
              <a:rPr lang="en-GB" sz="2000" dirty="0">
                <a:effectLst/>
              </a:rPr>
              <a:t>? Recruitment of Administrator</a:t>
            </a:r>
          </a:p>
          <a:p>
            <a:pPr marL="0" indent="0" eaLnBrk="1" hangingPunct="1">
              <a:lnSpc>
                <a:spcPct val="80000"/>
              </a:lnSpc>
              <a:buFont typeface="Wingdings" pitchFamily="2" charset="2"/>
              <a:buNone/>
              <a:defRPr/>
            </a:pPr>
            <a:endParaRPr lang="en-US" sz="2800" dirty="0">
              <a:ea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3B178A2-7AE2-94FF-F989-3B2135FD3FCF}"/>
              </a:ext>
            </a:extLst>
          </p:cNvPr>
          <p:cNvSpPr>
            <a:spLocks noGrp="1" noChangeArrowheads="1"/>
          </p:cNvSpPr>
          <p:nvPr>
            <p:ph type="title"/>
          </p:nvPr>
        </p:nvSpPr>
        <p:spPr>
          <a:xfrm>
            <a:off x="1447800" y="389021"/>
            <a:ext cx="7886700" cy="1325563"/>
          </a:xfrm>
        </p:spPr>
        <p:txBody>
          <a:bodyPr/>
          <a:lstStyle/>
          <a:p>
            <a:pPr eaLnBrk="1" hangingPunct="1">
              <a:defRPr/>
            </a:pPr>
            <a:r>
              <a:rPr lang="en-US" altLang="en-US" sz="4000" b="1" dirty="0" err="1">
                <a:latin typeface="Arial" panose="020B0604020202020204" pitchFamily="34" charset="0"/>
              </a:rPr>
              <a:t>Contin</a:t>
            </a:r>
            <a:r>
              <a:rPr lang="en-US" altLang="en-US" sz="4000" b="1" dirty="0">
                <a:latin typeface="Arial" panose="020B0604020202020204" pitchFamily="34" charset="0"/>
              </a:rPr>
              <a:t>…</a:t>
            </a:r>
          </a:p>
        </p:txBody>
      </p:sp>
      <p:sp>
        <p:nvSpPr>
          <p:cNvPr id="5123" name="Rectangle 3">
            <a:extLst>
              <a:ext uri="{FF2B5EF4-FFF2-40B4-BE49-F238E27FC236}">
                <a16:creationId xmlns:a16="http://schemas.microsoft.com/office/drawing/2014/main" id="{4B51E42C-84F6-272E-1783-5189E29C8F02}"/>
              </a:ext>
            </a:extLst>
          </p:cNvPr>
          <p:cNvSpPr>
            <a:spLocks noGrp="1" noChangeArrowheads="1"/>
          </p:cNvSpPr>
          <p:nvPr>
            <p:ph idx="1"/>
          </p:nvPr>
        </p:nvSpPr>
        <p:spPr>
          <a:xfrm>
            <a:off x="431800" y="1752600"/>
            <a:ext cx="8229600" cy="4724400"/>
          </a:xfrm>
        </p:spPr>
        <p:txBody>
          <a:bodyPr/>
          <a:lstStyle/>
          <a:p>
            <a:pPr marL="0" indent="0">
              <a:buFont typeface="Wingdings" pitchFamily="2" charset="2"/>
              <a:buNone/>
              <a:defRPr/>
            </a:pPr>
            <a:r>
              <a:rPr lang="en-GB" sz="2000" b="1" dirty="0">
                <a:effectLst/>
              </a:rPr>
              <a:t>COMMUNICATIONS</a:t>
            </a:r>
            <a:r>
              <a:rPr lang="en-GB" sz="2000" dirty="0">
                <a:effectLst/>
              </a:rPr>
              <a:t> </a:t>
            </a:r>
          </a:p>
          <a:p>
            <a:pPr marL="0" indent="0">
              <a:buFont typeface="Wingdings" pitchFamily="2" charset="2"/>
              <a:buNone/>
              <a:defRPr/>
            </a:pPr>
            <a:endParaRPr lang="en-GB" sz="2000" dirty="0">
              <a:effectLst/>
            </a:endParaRPr>
          </a:p>
          <a:p>
            <a:pPr>
              <a:defRPr/>
            </a:pPr>
            <a:r>
              <a:rPr lang="en-GB" sz="2000" dirty="0">
                <a:effectLst/>
              </a:rPr>
              <a:t>Restored internet connection: </a:t>
            </a:r>
            <a:r>
              <a:rPr lang="en-GB" sz="2000" u="sng" dirty="0">
                <a:effectLst/>
                <a:hlinkClick r:id="rId3"/>
              </a:rPr>
              <a:t>nms@iway.na</a:t>
            </a:r>
            <a:endParaRPr lang="en-GB" sz="2000" dirty="0">
              <a:effectLst/>
            </a:endParaRPr>
          </a:p>
          <a:p>
            <a:pPr>
              <a:defRPr/>
            </a:pPr>
            <a:r>
              <a:rPr lang="en-GB" sz="2000" dirty="0">
                <a:effectLst/>
              </a:rPr>
              <a:t>Available on various social media platforms; LinkedIn, Twitter, Instagram and Facebook</a:t>
            </a:r>
          </a:p>
          <a:p>
            <a:pPr>
              <a:defRPr/>
            </a:pPr>
            <a:r>
              <a:rPr lang="en-GB" sz="2000" dirty="0">
                <a:effectLst/>
              </a:rPr>
              <a:t>Website is live: </a:t>
            </a:r>
            <a:r>
              <a:rPr lang="en-GB" sz="2000" u="sng" dirty="0">
                <a:effectLst/>
                <a:hlinkClick r:id="rId4"/>
              </a:rPr>
              <a:t>www.nms.com.na</a:t>
            </a:r>
            <a:endParaRPr lang="en-GB" sz="2000" dirty="0">
              <a:effectLst/>
            </a:endParaRPr>
          </a:p>
          <a:p>
            <a:pPr marL="0" indent="0" eaLnBrk="1" hangingPunct="1">
              <a:buFont typeface="Wingdings" pitchFamily="2" charset="2"/>
              <a:buNone/>
              <a:defRPr/>
            </a:pPr>
            <a:endParaRPr lang="en-US" dirty="0">
              <a:ea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A5E938B-0534-2F76-FCA8-AAACB15B4044}"/>
              </a:ext>
            </a:extLst>
          </p:cNvPr>
          <p:cNvSpPr>
            <a:spLocks noGrp="1" noChangeArrowheads="1"/>
          </p:cNvSpPr>
          <p:nvPr>
            <p:ph type="title"/>
          </p:nvPr>
        </p:nvSpPr>
        <p:spPr>
          <a:xfrm>
            <a:off x="1269332" y="381000"/>
            <a:ext cx="7886700" cy="1325563"/>
          </a:xfrm>
        </p:spPr>
        <p:txBody>
          <a:bodyPr/>
          <a:lstStyle/>
          <a:p>
            <a:pPr eaLnBrk="1" hangingPunct="1">
              <a:defRPr/>
            </a:pPr>
            <a:r>
              <a:rPr lang="en-US" altLang="en-US" sz="4000" b="1" dirty="0" err="1">
                <a:latin typeface="Arial" panose="020B0604020202020204" pitchFamily="34" charset="0"/>
              </a:rPr>
              <a:t>Contin</a:t>
            </a:r>
            <a:r>
              <a:rPr lang="en-US" altLang="en-US" sz="4000" b="1" dirty="0">
                <a:latin typeface="Arial" panose="020B0604020202020204" pitchFamily="34" charset="0"/>
              </a:rPr>
              <a:t>…</a:t>
            </a:r>
          </a:p>
        </p:txBody>
      </p:sp>
      <p:sp>
        <p:nvSpPr>
          <p:cNvPr id="9219" name="Rectangle 3">
            <a:extLst>
              <a:ext uri="{FF2B5EF4-FFF2-40B4-BE49-F238E27FC236}">
                <a16:creationId xmlns:a16="http://schemas.microsoft.com/office/drawing/2014/main" id="{4FC452B8-636E-01F1-4D57-65A6157DB9D8}"/>
              </a:ext>
            </a:extLst>
          </p:cNvPr>
          <p:cNvSpPr>
            <a:spLocks noGrp="1" noChangeArrowheads="1"/>
          </p:cNvSpPr>
          <p:nvPr>
            <p:ph idx="1"/>
          </p:nvPr>
        </p:nvSpPr>
        <p:spPr/>
        <p:txBody>
          <a:bodyPr/>
          <a:lstStyle/>
          <a:p>
            <a:pPr marL="0" indent="0">
              <a:buFont typeface="Wingdings" pitchFamily="2" charset="2"/>
              <a:buNone/>
              <a:defRPr/>
            </a:pPr>
            <a:r>
              <a:rPr lang="en-GB" sz="2000" b="1" dirty="0">
                <a:effectLst/>
              </a:rPr>
              <a:t>FINANCIALS</a:t>
            </a:r>
          </a:p>
          <a:p>
            <a:pPr marL="0" indent="0">
              <a:buFont typeface="Wingdings" pitchFamily="2" charset="2"/>
              <a:buNone/>
              <a:defRPr/>
            </a:pPr>
            <a:endParaRPr lang="en-GB" sz="2000" dirty="0">
              <a:effectLst/>
            </a:endParaRPr>
          </a:p>
          <a:p>
            <a:pPr>
              <a:defRPr/>
            </a:pPr>
            <a:r>
              <a:rPr lang="en-GB" sz="2000" dirty="0">
                <a:effectLst/>
              </a:rPr>
              <a:t>Signatories change from EXCO of 2019-2021</a:t>
            </a:r>
          </a:p>
          <a:p>
            <a:pPr>
              <a:defRPr/>
            </a:pPr>
            <a:r>
              <a:rPr lang="en-GB" sz="2000" dirty="0">
                <a:effectLst/>
              </a:rPr>
              <a:t>Society still relies on Membership fees for its sustenance</a:t>
            </a:r>
          </a:p>
          <a:p>
            <a:pPr>
              <a:defRPr/>
            </a:pPr>
            <a:r>
              <a:rPr lang="en-GB" sz="2000" dirty="0">
                <a:effectLst/>
              </a:rPr>
              <a:t>AGM to discuss strategies for long-term and sustainable earning mechanism.</a:t>
            </a:r>
          </a:p>
          <a:p>
            <a:pPr marL="0" indent="0" eaLnBrk="1" hangingPunct="1">
              <a:lnSpc>
                <a:spcPct val="80000"/>
              </a:lnSpc>
              <a:buFont typeface="Wingdings" pitchFamily="2" charset="2"/>
              <a:buNone/>
              <a:defRPr/>
            </a:pPr>
            <a:endParaRPr lang="en-US" sz="2800" dirty="0">
              <a:ea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DA8F33D0-2788-03B3-455A-EE70FC4AFBA4}"/>
              </a:ext>
            </a:extLst>
          </p:cNvPr>
          <p:cNvSpPr>
            <a:spLocks noGrp="1" noChangeArrowheads="1"/>
          </p:cNvSpPr>
          <p:nvPr>
            <p:ph type="title"/>
          </p:nvPr>
        </p:nvSpPr>
        <p:spPr>
          <a:xfrm>
            <a:off x="1371600" y="535321"/>
            <a:ext cx="7886700" cy="1325563"/>
          </a:xfrm>
        </p:spPr>
        <p:txBody>
          <a:bodyPr>
            <a:normAutofit/>
          </a:bodyPr>
          <a:lstStyle/>
          <a:p>
            <a:pPr eaLnBrk="1" hangingPunct="1">
              <a:defRPr/>
            </a:pPr>
            <a:r>
              <a:rPr lang="en-GB" sz="3600" b="1" dirty="0">
                <a:effectLst/>
              </a:rPr>
              <a:t>STAKEHOLDERS ENGAGEMENT</a:t>
            </a:r>
            <a:br>
              <a:rPr lang="en-GB" dirty="0">
                <a:effectLst/>
              </a:rPr>
            </a:br>
            <a:endParaRPr lang="en-US" altLang="en-US" sz="4000" b="1" dirty="0"/>
          </a:p>
        </p:txBody>
      </p:sp>
      <p:sp>
        <p:nvSpPr>
          <p:cNvPr id="12291" name="Rectangle 3">
            <a:extLst>
              <a:ext uri="{FF2B5EF4-FFF2-40B4-BE49-F238E27FC236}">
                <a16:creationId xmlns:a16="http://schemas.microsoft.com/office/drawing/2014/main" id="{D50F0600-1C01-0A13-6DB2-5602021904F8}"/>
              </a:ext>
            </a:extLst>
          </p:cNvPr>
          <p:cNvSpPr>
            <a:spLocks noGrp="1" noChangeArrowheads="1"/>
          </p:cNvSpPr>
          <p:nvPr>
            <p:ph idx="1"/>
          </p:nvPr>
        </p:nvSpPr>
        <p:spPr>
          <a:xfrm>
            <a:off x="381000" y="1828800"/>
            <a:ext cx="8153400" cy="4800600"/>
          </a:xfrm>
        </p:spPr>
        <p:txBody>
          <a:bodyPr>
            <a:normAutofit/>
          </a:bodyPr>
          <a:lstStyle/>
          <a:p>
            <a:pPr>
              <a:defRPr/>
            </a:pPr>
            <a:r>
              <a:rPr lang="en-GB" sz="2000" b="1" dirty="0" err="1">
                <a:effectLst/>
              </a:rPr>
              <a:t>MoHSS</a:t>
            </a:r>
            <a:r>
              <a:rPr lang="en-GB" sz="2000" b="1" dirty="0">
                <a:effectLst/>
              </a:rPr>
              <a:t>:</a:t>
            </a:r>
            <a:r>
              <a:rPr lang="en-GB" sz="2000" dirty="0">
                <a:effectLst/>
              </a:rPr>
              <a:t> met on two occasions during the reporting periods, discussion centred around:</a:t>
            </a:r>
          </a:p>
          <a:p>
            <a:pPr>
              <a:defRPr/>
            </a:pPr>
            <a:r>
              <a:rPr lang="en-GB" sz="2000" dirty="0">
                <a:effectLst/>
              </a:rPr>
              <a:t>Research: </a:t>
            </a:r>
          </a:p>
          <a:p>
            <a:pPr>
              <a:defRPr/>
            </a:pPr>
            <a:r>
              <a:rPr lang="en-GB" sz="2000" dirty="0">
                <a:effectLst/>
              </a:rPr>
              <a:t>Medical Interns Medical Aid &amp; Overtime: </a:t>
            </a:r>
          </a:p>
          <a:p>
            <a:pPr>
              <a:defRPr/>
            </a:pPr>
            <a:r>
              <a:rPr lang="en-GB" sz="2000" dirty="0">
                <a:effectLst/>
              </a:rPr>
              <a:t>Training</a:t>
            </a:r>
          </a:p>
          <a:p>
            <a:pPr>
              <a:defRPr/>
            </a:pPr>
            <a:r>
              <a:rPr lang="en-GB" sz="2000" b="1" dirty="0">
                <a:effectLst/>
              </a:rPr>
              <a:t>HPCNA:</a:t>
            </a:r>
            <a:r>
              <a:rPr lang="en-GB" sz="2000" dirty="0">
                <a:effectLst/>
              </a:rPr>
              <a:t> met once</a:t>
            </a:r>
          </a:p>
          <a:p>
            <a:pPr marL="0" indent="0">
              <a:buFont typeface="Wingdings" pitchFamily="2" charset="2"/>
              <a:buNone/>
              <a:defRPr/>
            </a:pPr>
            <a:r>
              <a:rPr lang="en-GB" sz="2000" dirty="0">
                <a:effectLst/>
              </a:rPr>
              <a:t>On October 26th, 2023, the executive board held a meeting with the management of HPCNA to discuss various topics such as research, training, and ethical practices. During the meeting, we advised HPCNA to collaborate with the Ministry of Health to ensure that all doctors involved in the training of medical interns have received formal guidance on delivery mode and training other adults. </a:t>
            </a:r>
          </a:p>
          <a:p>
            <a:pPr>
              <a:defRPr/>
            </a:pPr>
            <a:endParaRPr lang="en-GB" sz="2000" dirty="0">
              <a:effectLst/>
            </a:endParaRPr>
          </a:p>
          <a:p>
            <a:pPr marL="0" indent="0" eaLnBrk="1" hangingPunct="1">
              <a:lnSpc>
                <a:spcPct val="80000"/>
              </a:lnSpc>
              <a:buFont typeface="Wingdings" pitchFamily="2" charset="2"/>
              <a:buNone/>
              <a:defRPr/>
            </a:pPr>
            <a:endParaRPr lang="en-US" altLang="en-US" sz="23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6DB79A4-942E-446F-AE7A-B130D7C4FE75}"/>
              </a:ext>
            </a:extLst>
          </p:cNvPr>
          <p:cNvSpPr>
            <a:spLocks noGrp="1" noChangeArrowheads="1"/>
          </p:cNvSpPr>
          <p:nvPr>
            <p:ph type="title"/>
          </p:nvPr>
        </p:nvSpPr>
        <p:spPr>
          <a:xfrm>
            <a:off x="1676400" y="520115"/>
            <a:ext cx="7886700" cy="1325563"/>
          </a:xfrm>
        </p:spPr>
        <p:txBody>
          <a:bodyPr>
            <a:normAutofit/>
          </a:bodyPr>
          <a:lstStyle/>
          <a:p>
            <a:pPr eaLnBrk="1" hangingPunct="1">
              <a:defRPr/>
            </a:pPr>
            <a:r>
              <a:rPr lang="en-US" altLang="en-US" b="1" dirty="0" err="1"/>
              <a:t>Contin</a:t>
            </a:r>
            <a:r>
              <a:rPr lang="en-US" altLang="en-US" b="1" dirty="0"/>
              <a:t>…</a:t>
            </a:r>
            <a:br>
              <a:rPr lang="en-US" altLang="en-US" b="1" dirty="0"/>
            </a:br>
            <a:endParaRPr lang="en-US" altLang="en-US" sz="4000" dirty="0"/>
          </a:p>
        </p:txBody>
      </p:sp>
      <p:sp>
        <p:nvSpPr>
          <p:cNvPr id="6147" name="Rectangle 3">
            <a:extLst>
              <a:ext uri="{FF2B5EF4-FFF2-40B4-BE49-F238E27FC236}">
                <a16:creationId xmlns:a16="http://schemas.microsoft.com/office/drawing/2014/main" id="{7E2CCF80-9F1A-9FAC-E823-2A62B43E5B9F}"/>
              </a:ext>
            </a:extLst>
          </p:cNvPr>
          <p:cNvSpPr>
            <a:spLocks noGrp="1" noChangeArrowheads="1"/>
          </p:cNvSpPr>
          <p:nvPr>
            <p:ph idx="1"/>
          </p:nvPr>
        </p:nvSpPr>
        <p:spPr/>
        <p:txBody>
          <a:bodyPr>
            <a:normAutofit/>
          </a:bodyPr>
          <a:lstStyle/>
          <a:p>
            <a:pPr marL="0" indent="0">
              <a:buFont typeface="Wingdings" pitchFamily="2" charset="2"/>
              <a:buNone/>
              <a:defRPr/>
            </a:pPr>
            <a:r>
              <a:rPr lang="en-GB" sz="2000" b="1" u="sng" dirty="0">
                <a:effectLst/>
              </a:rPr>
              <a:t>OPM 14 May 2024</a:t>
            </a:r>
            <a:endParaRPr lang="en-GB" sz="2000" u="sng" dirty="0">
              <a:effectLst/>
            </a:endParaRPr>
          </a:p>
          <a:p>
            <a:pPr marL="0" indent="0">
              <a:buFont typeface="Wingdings" pitchFamily="2" charset="2"/>
              <a:buNone/>
              <a:defRPr/>
            </a:pPr>
            <a:r>
              <a:rPr lang="en-GB" sz="2000" dirty="0">
                <a:effectLst/>
              </a:rPr>
              <a:t> </a:t>
            </a:r>
          </a:p>
          <a:p>
            <a:pPr>
              <a:defRPr/>
            </a:pPr>
            <a:r>
              <a:rPr lang="en-GB" sz="2000" dirty="0">
                <a:effectLst/>
              </a:rPr>
              <a:t>PSEMAS reform</a:t>
            </a:r>
          </a:p>
          <a:p>
            <a:pPr>
              <a:defRPr/>
            </a:pPr>
            <a:r>
              <a:rPr lang="en-GB" sz="2000" dirty="0">
                <a:effectLst/>
              </a:rPr>
              <a:t>Interns benefits</a:t>
            </a:r>
          </a:p>
          <a:p>
            <a:pPr>
              <a:defRPr/>
            </a:pPr>
            <a:r>
              <a:rPr lang="en-GB" sz="2000" dirty="0">
                <a:effectLst/>
              </a:rPr>
              <a:t>Restructuring and recognitions of healthcare workers</a:t>
            </a:r>
          </a:p>
          <a:p>
            <a:pPr marL="0" indent="0">
              <a:buFont typeface="Wingdings" pitchFamily="2" charset="2"/>
              <a:buNone/>
              <a:defRPr/>
            </a:pPr>
            <a:r>
              <a:rPr lang="en-GB" sz="2000" dirty="0">
                <a:effectLst/>
              </a:rPr>
              <a:t> </a:t>
            </a:r>
          </a:p>
          <a:p>
            <a:pPr marL="0" indent="0">
              <a:buFont typeface="Wingdings" pitchFamily="2" charset="2"/>
              <a:buNone/>
              <a:defRPr/>
            </a:pPr>
            <a:r>
              <a:rPr lang="en-GB" sz="2000" b="1" u="sng" dirty="0">
                <a:effectLst/>
              </a:rPr>
              <a:t>UNAM </a:t>
            </a:r>
            <a:r>
              <a:rPr lang="en-GB" sz="2000" b="1" u="sng" dirty="0" err="1">
                <a:effectLst/>
              </a:rPr>
              <a:t>SoM</a:t>
            </a:r>
            <a:endParaRPr lang="en-GB" sz="2000" u="sng" dirty="0">
              <a:effectLst/>
            </a:endParaRPr>
          </a:p>
          <a:p>
            <a:pPr>
              <a:defRPr/>
            </a:pPr>
            <a:endParaRPr lang="en-GB" sz="2000" dirty="0">
              <a:effectLst/>
            </a:endParaRPr>
          </a:p>
          <a:p>
            <a:pPr>
              <a:defRPr/>
            </a:pPr>
            <a:r>
              <a:rPr lang="en-GB" sz="2000" dirty="0">
                <a:effectLst/>
              </a:rPr>
              <a:t>Collaboration on research and training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EE729-BC8C-38A2-24B2-F9BABC34C7FE}"/>
              </a:ext>
            </a:extLst>
          </p:cNvPr>
          <p:cNvSpPr>
            <a:spLocks noGrp="1"/>
          </p:cNvSpPr>
          <p:nvPr>
            <p:ph type="title"/>
          </p:nvPr>
        </p:nvSpPr>
        <p:spPr>
          <a:xfrm>
            <a:off x="1828800" y="556418"/>
            <a:ext cx="7886700" cy="1325563"/>
          </a:xfrm>
        </p:spPr>
        <p:txBody>
          <a:bodyPr/>
          <a:lstStyle/>
          <a:p>
            <a:pPr>
              <a:defRPr/>
            </a:pPr>
            <a:r>
              <a:rPr lang="en-GB" sz="2800" b="1" dirty="0">
                <a:effectLst/>
              </a:rPr>
              <a:t>COLLABORATIONS</a:t>
            </a:r>
            <a:br>
              <a:rPr lang="en-GB" dirty="0">
                <a:effectLst/>
              </a:rPr>
            </a:br>
            <a:endParaRPr lang="en-GB" dirty="0"/>
          </a:p>
        </p:txBody>
      </p:sp>
      <p:sp>
        <p:nvSpPr>
          <p:cNvPr id="3" name="Content Placeholder 2">
            <a:extLst>
              <a:ext uri="{FF2B5EF4-FFF2-40B4-BE49-F238E27FC236}">
                <a16:creationId xmlns:a16="http://schemas.microsoft.com/office/drawing/2014/main" id="{2582759F-07E6-1E0C-A6A8-FA04D3D0BE5A}"/>
              </a:ext>
            </a:extLst>
          </p:cNvPr>
          <p:cNvSpPr>
            <a:spLocks noGrp="1"/>
          </p:cNvSpPr>
          <p:nvPr>
            <p:ph idx="1"/>
          </p:nvPr>
        </p:nvSpPr>
        <p:spPr>
          <a:xfrm>
            <a:off x="457200" y="1524000"/>
            <a:ext cx="8229600" cy="4876800"/>
          </a:xfrm>
        </p:spPr>
        <p:txBody>
          <a:bodyPr>
            <a:normAutofit/>
          </a:bodyPr>
          <a:lstStyle/>
          <a:p>
            <a:pPr marL="0" indent="0">
              <a:buFont typeface="Wingdings" pitchFamily="2" charset="2"/>
              <a:buNone/>
              <a:defRPr/>
            </a:pPr>
            <a:r>
              <a:rPr lang="en-GB" sz="2000" b="1" dirty="0">
                <a:effectLst/>
              </a:rPr>
              <a:t>THE GLOBAL HEALTH NETWORK</a:t>
            </a:r>
            <a:endParaRPr lang="en-GB" sz="2000" dirty="0">
              <a:effectLst/>
            </a:endParaRPr>
          </a:p>
          <a:p>
            <a:pPr>
              <a:defRPr/>
            </a:pPr>
            <a:r>
              <a:rPr lang="en-GB" sz="2000" dirty="0">
                <a:effectLst/>
              </a:rPr>
              <a:t>The Global Health Network have indicated its desire to facilitate access to funding for health research, scholarships for research studies and provide a hub for publishing Namibian health research findings for a wider global audience. Discussions are still underway.</a:t>
            </a:r>
          </a:p>
          <a:p>
            <a:pPr marL="0" indent="0">
              <a:buFont typeface="Wingdings" pitchFamily="2" charset="2"/>
              <a:buNone/>
              <a:defRPr/>
            </a:pPr>
            <a:r>
              <a:rPr lang="en-GB" sz="2000" b="1" dirty="0">
                <a:effectLst/>
              </a:rPr>
              <a:t>WORLD MEDICAL ASSOCIATION </a:t>
            </a:r>
            <a:endParaRPr lang="en-GB" sz="2000" dirty="0">
              <a:effectLst/>
            </a:endParaRPr>
          </a:p>
          <a:p>
            <a:pPr>
              <a:defRPr/>
            </a:pPr>
            <a:r>
              <a:rPr lang="en-GB" sz="2000" dirty="0">
                <a:effectLst/>
              </a:rPr>
              <a:t>The Board Chairperson attended the World Medical Association regional meeting on 18-19 February 2024, in </a:t>
            </a:r>
            <a:r>
              <a:rPr lang="en-GB" sz="2000" dirty="0" err="1">
                <a:effectLst/>
              </a:rPr>
              <a:t>Sandton</a:t>
            </a:r>
            <a:r>
              <a:rPr lang="en-GB" sz="2000" dirty="0">
                <a:effectLst/>
              </a:rPr>
              <a:t> South Africa, and made contributions to the review of the Declaration of Helsinki. NMS applied for Constituency membership to WMA, unfortunately, the registration was declined.</a:t>
            </a:r>
          </a:p>
          <a:p>
            <a:pPr>
              <a:defRPr/>
            </a:pPr>
            <a:r>
              <a:rPr lang="en-GB" sz="2000" b="1" dirty="0">
                <a:effectLst/>
              </a:rPr>
              <a:t>KENYA MEDICAL ASSOCIATION</a:t>
            </a:r>
            <a:endParaRPr lang="en-GB" sz="2000" dirty="0">
              <a:effectLst/>
            </a:endParaRPr>
          </a:p>
          <a:p>
            <a:pPr marL="0" indent="0">
              <a:buFont typeface="Wingdings" pitchFamily="2" charset="2"/>
              <a:buNone/>
              <a:defRPr/>
            </a:pPr>
            <a:r>
              <a:rPr lang="en-GB" sz="2000" dirty="0">
                <a:effectLst/>
              </a:rPr>
              <a:t>NMS was represented at the 51</a:t>
            </a:r>
            <a:r>
              <a:rPr lang="en-GB" sz="2000" baseline="30000" dirty="0">
                <a:effectLst/>
              </a:rPr>
              <a:t>st</a:t>
            </a:r>
            <a:r>
              <a:rPr lang="en-GB" sz="2000" dirty="0">
                <a:effectLst/>
              </a:rPr>
              <a:t> Kenya Medical Association(KMA) Annual Scientific Conference and AGM, Kisumu, April 2024. Report available.</a:t>
            </a:r>
          </a:p>
          <a:p>
            <a:pPr marL="0" indent="0">
              <a:buFont typeface="Wingdings" pitchFamily="2" charset="2"/>
              <a:buNone/>
              <a:defRPr/>
            </a:pP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1175</TotalTime>
  <Words>749</Words>
  <Application>Microsoft Macintosh PowerPoint</Application>
  <PresentationFormat>On-screen Show (4:3)</PresentationFormat>
  <Paragraphs>83</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MS PGothic</vt:lpstr>
      <vt:lpstr>Tahoma</vt:lpstr>
      <vt:lpstr>Wingdings</vt:lpstr>
      <vt:lpstr>Calibri</vt:lpstr>
      <vt:lpstr>Office Theme</vt:lpstr>
      <vt:lpstr>PowerPoint Presentation</vt:lpstr>
      <vt:lpstr>SPECIAL AGM AND OUTCOMES: 8 July 2024 </vt:lpstr>
      <vt:lpstr>DISCOVERIES &amp; THE JOURNEY  </vt:lpstr>
      <vt:lpstr>Contin…</vt:lpstr>
      <vt:lpstr>Contin…</vt:lpstr>
      <vt:lpstr>Contin…</vt:lpstr>
      <vt:lpstr>STAKEHOLDERS ENGAGEMENT </vt:lpstr>
      <vt:lpstr>Contin… </vt:lpstr>
      <vt:lpstr>COLLABORATIONS </vt:lpstr>
      <vt:lpstr>Contin..</vt:lpstr>
      <vt:lpstr>EVENTS</vt:lpstr>
      <vt:lpstr>KEY CHALLENGES</vt:lpstr>
      <vt:lpstr>CONCLUSION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PHYSICIAN WELLNESS</dc:title>
  <dc:creator>Gary</dc:creator>
  <cp:lastModifiedBy>Johannes Iikuyu Shilongo</cp:lastModifiedBy>
  <cp:revision>30</cp:revision>
  <cp:lastPrinted>2012-03-07T14:02:49Z</cp:lastPrinted>
  <dcterms:created xsi:type="dcterms:W3CDTF">2012-01-08T02:06:35Z</dcterms:created>
  <dcterms:modified xsi:type="dcterms:W3CDTF">2024-09-07T15:15:40Z</dcterms:modified>
</cp:coreProperties>
</file>