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2"/>
  </p:sldMasterIdLst>
  <p:notesMasterIdLst>
    <p:notesMasterId r:id="rId52"/>
  </p:notesMasterIdLst>
  <p:handoutMasterIdLst>
    <p:handoutMasterId r:id="rId53"/>
  </p:handoutMasterIdLst>
  <p:sldIdLst>
    <p:sldId id="362" r:id="rId3"/>
    <p:sldId id="336" r:id="rId4"/>
    <p:sldId id="539" r:id="rId5"/>
    <p:sldId id="528" r:id="rId6"/>
    <p:sldId id="553" r:id="rId7"/>
    <p:sldId id="258" r:id="rId8"/>
    <p:sldId id="257" r:id="rId9"/>
    <p:sldId id="552" r:id="rId10"/>
    <p:sldId id="551" r:id="rId11"/>
    <p:sldId id="262" r:id="rId12"/>
    <p:sldId id="275" r:id="rId13"/>
    <p:sldId id="339" r:id="rId14"/>
    <p:sldId id="341" r:id="rId15"/>
    <p:sldId id="294" r:id="rId16"/>
    <p:sldId id="274" r:id="rId17"/>
    <p:sldId id="281" r:id="rId18"/>
    <p:sldId id="538" r:id="rId19"/>
    <p:sldId id="344" r:id="rId20"/>
    <p:sldId id="554" r:id="rId21"/>
    <p:sldId id="279" r:id="rId22"/>
    <p:sldId id="292" r:id="rId23"/>
    <p:sldId id="555" r:id="rId24"/>
    <p:sldId id="565" r:id="rId25"/>
    <p:sldId id="289" r:id="rId26"/>
    <p:sldId id="288" r:id="rId27"/>
    <p:sldId id="563" r:id="rId28"/>
    <p:sldId id="562" r:id="rId29"/>
    <p:sldId id="564" r:id="rId30"/>
    <p:sldId id="535" r:id="rId31"/>
    <p:sldId id="537" r:id="rId32"/>
    <p:sldId id="314" r:id="rId33"/>
    <p:sldId id="527" r:id="rId34"/>
    <p:sldId id="540" r:id="rId35"/>
    <p:sldId id="541" r:id="rId36"/>
    <p:sldId id="315" r:id="rId37"/>
    <p:sldId id="566" r:id="rId38"/>
    <p:sldId id="567" r:id="rId39"/>
    <p:sldId id="568" r:id="rId40"/>
    <p:sldId id="569" r:id="rId41"/>
    <p:sldId id="348" r:id="rId42"/>
    <p:sldId id="267" r:id="rId43"/>
    <p:sldId id="359" r:id="rId44"/>
    <p:sldId id="261" r:id="rId45"/>
    <p:sldId id="263" r:id="rId46"/>
    <p:sldId id="268" r:id="rId47"/>
    <p:sldId id="345" r:id="rId48"/>
    <p:sldId id="500" r:id="rId49"/>
    <p:sldId id="534" r:id="rId50"/>
    <p:sldId id="32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58" d="100"/>
          <a:sy n="58" d="100"/>
        </p:scale>
        <p:origin x="988" y="56"/>
      </p:cViewPr>
      <p:guideLst/>
    </p:cSldViewPr>
  </p:slideViewPr>
  <p:notesTextViewPr>
    <p:cViewPr>
      <p:scale>
        <a:sx n="1" d="1"/>
        <a:sy n="1" d="1"/>
      </p:scale>
      <p:origin x="0" y="0"/>
    </p:cViewPr>
  </p:notesTextViewPr>
  <p:sorterViewPr>
    <p:cViewPr>
      <p:scale>
        <a:sx n="100" d="100"/>
        <a:sy n="100" d="100"/>
      </p:scale>
      <p:origin x="0" y="-15144"/>
    </p:cViewPr>
  </p:sorterViewPr>
  <p:notesViewPr>
    <p:cSldViewPr>
      <p:cViewPr varScale="1">
        <p:scale>
          <a:sx n="31" d="100"/>
          <a:sy n="31" d="100"/>
        </p:scale>
        <p:origin x="216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3D3FC-D0E3-452F-9DFC-DA1C6D503BF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07DEE085-8DF9-4CA4-905B-D9FF8B3CE703}">
      <dgm:prSet custT="1"/>
      <dgm:spPr/>
      <dgm:t>
        <a:bodyPr/>
        <a:lstStyle/>
        <a:p>
          <a:pPr algn="ctr" rtl="0"/>
          <a:r>
            <a:rPr lang="en-US" sz="2400" dirty="0"/>
            <a:t>Increased concerns with bullying and peer interactions</a:t>
          </a:r>
        </a:p>
      </dgm:t>
    </dgm:pt>
    <dgm:pt modelId="{3E8CD40F-667D-4C43-B806-CDFA3B3F0D45}" type="parTrans" cxnId="{4555AE78-4851-4215-ACE8-FDDF4B70E20D}">
      <dgm:prSet/>
      <dgm:spPr/>
      <dgm:t>
        <a:bodyPr/>
        <a:lstStyle/>
        <a:p>
          <a:pPr algn="ctr"/>
          <a:endParaRPr lang="en-US"/>
        </a:p>
      </dgm:t>
    </dgm:pt>
    <dgm:pt modelId="{2B801AAC-418A-4DC3-B77F-0DA23922224A}" type="sibTrans" cxnId="{4555AE78-4851-4215-ACE8-FDDF4B70E20D}">
      <dgm:prSet/>
      <dgm:spPr/>
      <dgm:t>
        <a:bodyPr/>
        <a:lstStyle/>
        <a:p>
          <a:pPr algn="ctr"/>
          <a:endParaRPr lang="en-US"/>
        </a:p>
      </dgm:t>
    </dgm:pt>
    <dgm:pt modelId="{EE3976A1-5DDE-4D14-8BE0-DAA6F1ACDC83}" type="pres">
      <dgm:prSet presAssocID="{BD63D3FC-D0E3-452F-9DFC-DA1C6D503BFD}" presName="linear" presStyleCnt="0">
        <dgm:presLayoutVars>
          <dgm:animLvl val="lvl"/>
          <dgm:resizeHandles val="exact"/>
        </dgm:presLayoutVars>
      </dgm:prSet>
      <dgm:spPr/>
    </dgm:pt>
    <dgm:pt modelId="{9B15CEDE-9A86-4F78-8BFA-E150049DA8E3}" type="pres">
      <dgm:prSet presAssocID="{07DEE085-8DF9-4CA4-905B-D9FF8B3CE703}" presName="parentText" presStyleLbl="node1" presStyleIdx="0" presStyleCnt="1" custScaleY="177683" custLinFactNeighborY="-38905">
        <dgm:presLayoutVars>
          <dgm:chMax val="0"/>
          <dgm:bulletEnabled val="1"/>
        </dgm:presLayoutVars>
      </dgm:prSet>
      <dgm:spPr/>
    </dgm:pt>
  </dgm:ptLst>
  <dgm:cxnLst>
    <dgm:cxn modelId="{970BB76A-66DF-49C2-A445-EFF2A5D4DE28}" type="presOf" srcId="{07DEE085-8DF9-4CA4-905B-D9FF8B3CE703}" destId="{9B15CEDE-9A86-4F78-8BFA-E150049DA8E3}" srcOrd="0" destOrd="0" presId="urn:microsoft.com/office/officeart/2005/8/layout/vList2"/>
    <dgm:cxn modelId="{4555AE78-4851-4215-ACE8-FDDF4B70E20D}" srcId="{BD63D3FC-D0E3-452F-9DFC-DA1C6D503BFD}" destId="{07DEE085-8DF9-4CA4-905B-D9FF8B3CE703}" srcOrd="0" destOrd="0" parTransId="{3E8CD40F-667D-4C43-B806-CDFA3B3F0D45}" sibTransId="{2B801AAC-418A-4DC3-B77F-0DA23922224A}"/>
    <dgm:cxn modelId="{B0CD47D7-878B-40CA-BFBA-169A1954E707}" type="presOf" srcId="{BD63D3FC-D0E3-452F-9DFC-DA1C6D503BFD}" destId="{EE3976A1-5DDE-4D14-8BE0-DAA6F1ACDC83}" srcOrd="0" destOrd="0" presId="urn:microsoft.com/office/officeart/2005/8/layout/vList2"/>
    <dgm:cxn modelId="{5DFDC074-AB8D-4001-B111-25FFB910F71B}" type="presParOf" srcId="{EE3976A1-5DDE-4D14-8BE0-DAA6F1ACDC83}" destId="{9B15CEDE-9A86-4F78-8BFA-E150049DA8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9067A7-0B9A-49C1-AA4D-47F927FE7D0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A7F53BD2-34C7-49D1-A633-14419AE68A71}">
      <dgm:prSet custT="1"/>
      <dgm:spPr/>
      <dgm:t>
        <a:bodyPr/>
        <a:lstStyle/>
        <a:p>
          <a:pPr rtl="0"/>
          <a:endParaRPr lang="en-US" sz="3200" baseline="0" dirty="0"/>
        </a:p>
        <a:p>
          <a:pPr rtl="0"/>
          <a:r>
            <a:rPr lang="en-US" sz="3200" baseline="0" dirty="0"/>
            <a:t>LEAD: for Changing Climate and Culture</a:t>
          </a:r>
        </a:p>
        <a:p>
          <a:pPr rtl="0"/>
          <a:endParaRPr lang="en-US" sz="3200" dirty="0"/>
        </a:p>
      </dgm:t>
    </dgm:pt>
    <dgm:pt modelId="{E4B03842-39C5-437F-AFF8-00A1A01ACB46}" type="parTrans" cxnId="{5012F468-5AEE-4476-A02E-2757FC8F34A4}">
      <dgm:prSet/>
      <dgm:spPr/>
      <dgm:t>
        <a:bodyPr/>
        <a:lstStyle/>
        <a:p>
          <a:endParaRPr lang="en-US"/>
        </a:p>
      </dgm:t>
    </dgm:pt>
    <dgm:pt modelId="{6D601D6A-E200-474C-BF21-F2F5A8B81A83}" type="sibTrans" cxnId="{5012F468-5AEE-4476-A02E-2757FC8F34A4}">
      <dgm:prSet/>
      <dgm:spPr/>
      <dgm:t>
        <a:bodyPr/>
        <a:lstStyle/>
        <a:p>
          <a:endParaRPr lang="en-US"/>
        </a:p>
      </dgm:t>
    </dgm:pt>
    <dgm:pt modelId="{387287EE-F210-42AA-B28D-ACBFD9172ED5}">
      <dgm:prSet custT="1"/>
      <dgm:spPr/>
      <dgm:t>
        <a:bodyPr/>
        <a:lstStyle/>
        <a:p>
          <a:endParaRPr lang="en-US" sz="3200" b="0" i="0" u="none" strike="noStrike" baseline="0" dirty="0">
            <a:solidFill>
              <a:schemeClr val="bg1"/>
            </a:solidFill>
            <a:latin typeface="Calibri" panose="020F0502020204030204" pitchFamily="34" charset="0"/>
          </a:endParaRPr>
        </a:p>
        <a:p>
          <a:r>
            <a:rPr lang="en-US" sz="3200" b="0" i="0" u="none" strike="noStrike" baseline="0" dirty="0">
              <a:solidFill>
                <a:schemeClr val="bg1"/>
              </a:solidFill>
              <a:latin typeface="Calibri" panose="020F0502020204030204" pitchFamily="34" charset="0"/>
            </a:rPr>
            <a:t> </a:t>
          </a:r>
        </a:p>
        <a:p>
          <a:r>
            <a:rPr lang="en-US" sz="3200" b="0" i="0" u="none" strike="noStrike" baseline="0" dirty="0">
              <a:solidFill>
                <a:schemeClr val="bg1"/>
              </a:solidFill>
              <a:latin typeface="Calibri" panose="020F0502020204030204" pitchFamily="34" charset="0"/>
            </a:rPr>
            <a:t>CLIMATE: how students and staff feel about their school. </a:t>
          </a:r>
        </a:p>
        <a:p>
          <a:endParaRPr lang="en-US" sz="3200" b="0" i="0" u="none" strike="noStrike" baseline="0" dirty="0">
            <a:solidFill>
              <a:schemeClr val="bg1"/>
            </a:solidFill>
            <a:latin typeface="Calibri" panose="020F0502020204030204" pitchFamily="34" charset="0"/>
          </a:endParaRPr>
        </a:p>
        <a:p>
          <a:endParaRPr lang="en-US" sz="3200" b="0" i="0" u="none" strike="noStrike" baseline="0" dirty="0">
            <a:solidFill>
              <a:schemeClr val="bg1"/>
            </a:solidFill>
            <a:latin typeface="Calibri" panose="020F0502020204030204" pitchFamily="34" charset="0"/>
          </a:endParaRPr>
        </a:p>
        <a:p>
          <a:r>
            <a:rPr lang="en-US" sz="3200" b="0" i="0" u="none" strike="noStrike" baseline="0" dirty="0">
              <a:solidFill>
                <a:schemeClr val="bg1"/>
              </a:solidFill>
              <a:latin typeface="Calibri" panose="020F0502020204030204" pitchFamily="34" charset="0"/>
            </a:rPr>
            <a:t>A school’s culture is why they feel the way they do. </a:t>
          </a:r>
          <a:endParaRPr lang="en-US" sz="3200" dirty="0">
            <a:solidFill>
              <a:schemeClr val="bg1"/>
            </a:solidFill>
          </a:endParaRPr>
        </a:p>
      </dgm:t>
    </dgm:pt>
    <dgm:pt modelId="{8B67CF50-45DE-4B31-A889-2441E6980700}" type="parTrans" cxnId="{6F93641E-B4E4-4675-84D6-15F009325C0A}">
      <dgm:prSet/>
      <dgm:spPr/>
      <dgm:t>
        <a:bodyPr/>
        <a:lstStyle/>
        <a:p>
          <a:endParaRPr lang="en-US"/>
        </a:p>
      </dgm:t>
    </dgm:pt>
    <dgm:pt modelId="{11CFFBA4-EFE6-4830-963D-B6710708BEE1}" type="sibTrans" cxnId="{6F93641E-B4E4-4675-84D6-15F009325C0A}">
      <dgm:prSet/>
      <dgm:spPr/>
      <dgm:t>
        <a:bodyPr/>
        <a:lstStyle/>
        <a:p>
          <a:endParaRPr lang="en-US"/>
        </a:p>
      </dgm:t>
    </dgm:pt>
    <dgm:pt modelId="{59585443-C387-426C-8E6F-39E0D7D4A885}" type="pres">
      <dgm:prSet presAssocID="{DD9067A7-0B9A-49C1-AA4D-47F927FE7D02}" presName="Name0" presStyleCnt="0">
        <dgm:presLayoutVars>
          <dgm:dir/>
          <dgm:animLvl val="lvl"/>
          <dgm:resizeHandles val="exact"/>
        </dgm:presLayoutVars>
      </dgm:prSet>
      <dgm:spPr/>
    </dgm:pt>
    <dgm:pt modelId="{9771F555-A037-4CAC-90B5-BBE2B61BD5F6}" type="pres">
      <dgm:prSet presAssocID="{A7F53BD2-34C7-49D1-A633-14419AE68A71}" presName="linNode" presStyleCnt="0"/>
      <dgm:spPr/>
    </dgm:pt>
    <dgm:pt modelId="{5B632F73-B296-4137-98AB-3156694061CF}" type="pres">
      <dgm:prSet presAssocID="{A7F53BD2-34C7-49D1-A633-14419AE68A71}" presName="parentText" presStyleLbl="node1" presStyleIdx="0" presStyleCnt="2" custScaleX="106569" custScaleY="2000000" custLinFactNeighborX="-96499" custLinFactNeighborY="-3895">
        <dgm:presLayoutVars>
          <dgm:chMax val="1"/>
          <dgm:bulletEnabled val="1"/>
        </dgm:presLayoutVars>
      </dgm:prSet>
      <dgm:spPr/>
    </dgm:pt>
    <dgm:pt modelId="{C302A954-CC4A-45EF-92D3-263093347005}" type="pres">
      <dgm:prSet presAssocID="{6D601D6A-E200-474C-BF21-F2F5A8B81A83}" presName="sp" presStyleCnt="0"/>
      <dgm:spPr/>
    </dgm:pt>
    <dgm:pt modelId="{DE091CD4-8667-44CE-8939-25833F9D9AEB}" type="pres">
      <dgm:prSet presAssocID="{387287EE-F210-42AA-B28D-ACBFD9172ED5}" presName="linNode" presStyleCnt="0"/>
      <dgm:spPr/>
    </dgm:pt>
    <dgm:pt modelId="{D3F4118F-2357-47F2-99A1-ADCBFF6EEDAD}" type="pres">
      <dgm:prSet presAssocID="{387287EE-F210-42AA-B28D-ACBFD9172ED5}" presName="parentText" presStyleLbl="node1" presStyleIdx="1" presStyleCnt="2" custAng="221315" custScaleX="142938" custScaleY="2000000" custLinFactY="-666778" custLinFactNeighborX="51294" custLinFactNeighborY="-700000">
        <dgm:presLayoutVars>
          <dgm:chMax val="1"/>
          <dgm:bulletEnabled val="1"/>
        </dgm:presLayoutVars>
      </dgm:prSet>
      <dgm:spPr/>
    </dgm:pt>
  </dgm:ptLst>
  <dgm:cxnLst>
    <dgm:cxn modelId="{3A332311-10B5-402E-BEE8-50CF6489FD6B}" type="presOf" srcId="{A7F53BD2-34C7-49D1-A633-14419AE68A71}" destId="{5B632F73-B296-4137-98AB-3156694061CF}" srcOrd="0" destOrd="0" presId="urn:microsoft.com/office/officeart/2005/8/layout/vList5"/>
    <dgm:cxn modelId="{F8A2CD14-CDAB-41D0-BDD2-688BDE0E491F}" type="presOf" srcId="{387287EE-F210-42AA-B28D-ACBFD9172ED5}" destId="{D3F4118F-2357-47F2-99A1-ADCBFF6EEDAD}" srcOrd="0" destOrd="0" presId="urn:microsoft.com/office/officeart/2005/8/layout/vList5"/>
    <dgm:cxn modelId="{6F93641E-B4E4-4675-84D6-15F009325C0A}" srcId="{DD9067A7-0B9A-49C1-AA4D-47F927FE7D02}" destId="{387287EE-F210-42AA-B28D-ACBFD9172ED5}" srcOrd="1" destOrd="0" parTransId="{8B67CF50-45DE-4B31-A889-2441E6980700}" sibTransId="{11CFFBA4-EFE6-4830-963D-B6710708BEE1}"/>
    <dgm:cxn modelId="{5012F468-5AEE-4476-A02E-2757FC8F34A4}" srcId="{DD9067A7-0B9A-49C1-AA4D-47F927FE7D02}" destId="{A7F53BD2-34C7-49D1-A633-14419AE68A71}" srcOrd="0" destOrd="0" parTransId="{E4B03842-39C5-437F-AFF8-00A1A01ACB46}" sibTransId="{6D601D6A-E200-474C-BF21-F2F5A8B81A83}"/>
    <dgm:cxn modelId="{77F0C253-2F37-4D3E-9A02-6BEB7EBDEFCE}" type="presOf" srcId="{DD9067A7-0B9A-49C1-AA4D-47F927FE7D02}" destId="{59585443-C387-426C-8E6F-39E0D7D4A885}" srcOrd="0" destOrd="0" presId="urn:microsoft.com/office/officeart/2005/8/layout/vList5"/>
    <dgm:cxn modelId="{25D4550E-EF46-488F-91A0-F57115DBD883}" type="presParOf" srcId="{59585443-C387-426C-8E6F-39E0D7D4A885}" destId="{9771F555-A037-4CAC-90B5-BBE2B61BD5F6}" srcOrd="0" destOrd="0" presId="urn:microsoft.com/office/officeart/2005/8/layout/vList5"/>
    <dgm:cxn modelId="{2B094FEF-B716-449E-A5D0-35A066B371ED}" type="presParOf" srcId="{9771F555-A037-4CAC-90B5-BBE2B61BD5F6}" destId="{5B632F73-B296-4137-98AB-3156694061CF}" srcOrd="0" destOrd="0" presId="urn:microsoft.com/office/officeart/2005/8/layout/vList5"/>
    <dgm:cxn modelId="{5FB9B971-68A8-4606-82B7-388DC4FF84A3}" type="presParOf" srcId="{59585443-C387-426C-8E6F-39E0D7D4A885}" destId="{C302A954-CC4A-45EF-92D3-263093347005}" srcOrd="1" destOrd="0" presId="urn:microsoft.com/office/officeart/2005/8/layout/vList5"/>
    <dgm:cxn modelId="{2EB51FA3-D79E-409B-98B1-CBE288759C07}" type="presParOf" srcId="{59585443-C387-426C-8E6F-39E0D7D4A885}" destId="{DE091CD4-8667-44CE-8939-25833F9D9AEB}" srcOrd="2" destOrd="0" presId="urn:microsoft.com/office/officeart/2005/8/layout/vList5"/>
    <dgm:cxn modelId="{17BC134D-7173-4A09-97FD-24E9F098EF89}" type="presParOf" srcId="{DE091CD4-8667-44CE-8939-25833F9D9AEB}" destId="{D3F4118F-2357-47F2-99A1-ADCBFF6EEDA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CB3A4-2297-4318-A49B-37CF9DCC55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A473884-9930-4A7A-803E-E7F2AF624032}">
      <dgm:prSet custT="1"/>
      <dgm:spPr/>
      <dgm:t>
        <a:bodyPr/>
        <a:lstStyle/>
        <a:p>
          <a:pPr rtl="0"/>
          <a:r>
            <a:rPr lang="en-US" sz="3600" b="1" dirty="0"/>
            <a:t>Developmental challenges of children and youth</a:t>
          </a:r>
          <a:endParaRPr lang="en-US" sz="3600" dirty="0"/>
        </a:p>
      </dgm:t>
    </dgm:pt>
    <dgm:pt modelId="{78511B3A-5154-4539-87CA-AA019719600D}" type="parTrans" cxnId="{9FE0E039-6D92-4A99-873F-221C091A1FAF}">
      <dgm:prSet/>
      <dgm:spPr/>
      <dgm:t>
        <a:bodyPr/>
        <a:lstStyle/>
        <a:p>
          <a:endParaRPr lang="en-US" sz="4000"/>
        </a:p>
      </dgm:t>
    </dgm:pt>
    <dgm:pt modelId="{EFF096E8-6AC3-44D1-A7E2-E4DB8BA9CEA7}" type="sibTrans" cxnId="{9FE0E039-6D92-4A99-873F-221C091A1FAF}">
      <dgm:prSet/>
      <dgm:spPr/>
      <dgm:t>
        <a:bodyPr/>
        <a:lstStyle/>
        <a:p>
          <a:endParaRPr lang="en-US" sz="4000"/>
        </a:p>
      </dgm:t>
    </dgm:pt>
    <dgm:pt modelId="{84DC3D33-33CB-4C9A-AFA1-E12F0389133E}" type="pres">
      <dgm:prSet presAssocID="{F04CB3A4-2297-4318-A49B-37CF9DCC5561}" presName="linear" presStyleCnt="0">
        <dgm:presLayoutVars>
          <dgm:dir/>
          <dgm:animLvl val="lvl"/>
          <dgm:resizeHandles val="exact"/>
        </dgm:presLayoutVars>
      </dgm:prSet>
      <dgm:spPr/>
    </dgm:pt>
    <dgm:pt modelId="{089FA674-8CDA-4142-90FE-CC86521DFF2A}" type="pres">
      <dgm:prSet presAssocID="{CA473884-9930-4A7A-803E-E7F2AF624032}" presName="parentLin" presStyleCnt="0"/>
      <dgm:spPr/>
    </dgm:pt>
    <dgm:pt modelId="{90DF8CC7-3E9F-46E6-B9AC-584494DF1364}" type="pres">
      <dgm:prSet presAssocID="{CA473884-9930-4A7A-803E-E7F2AF624032}" presName="parentLeftMargin" presStyleLbl="node1" presStyleIdx="0" presStyleCnt="1"/>
      <dgm:spPr/>
    </dgm:pt>
    <dgm:pt modelId="{511A56F7-233D-4A00-B40F-4B1A9541774B}" type="pres">
      <dgm:prSet presAssocID="{CA473884-9930-4A7A-803E-E7F2AF624032}" presName="parentText" presStyleLbl="node1" presStyleIdx="0" presStyleCnt="1" custScaleX="128571" custScaleY="135413">
        <dgm:presLayoutVars>
          <dgm:chMax val="0"/>
          <dgm:bulletEnabled val="1"/>
        </dgm:presLayoutVars>
      </dgm:prSet>
      <dgm:spPr/>
    </dgm:pt>
    <dgm:pt modelId="{EA329875-5BB1-4A9C-9511-B7244F57A8D5}" type="pres">
      <dgm:prSet presAssocID="{CA473884-9930-4A7A-803E-E7F2AF624032}" presName="negativeSpace" presStyleCnt="0"/>
      <dgm:spPr/>
    </dgm:pt>
    <dgm:pt modelId="{E935CC54-EB90-4992-AE3B-73E025AEB5FD}" type="pres">
      <dgm:prSet presAssocID="{CA473884-9930-4A7A-803E-E7F2AF624032}" presName="childText" presStyleLbl="conFgAcc1" presStyleIdx="0" presStyleCnt="1">
        <dgm:presLayoutVars>
          <dgm:bulletEnabled val="1"/>
        </dgm:presLayoutVars>
      </dgm:prSet>
      <dgm:spPr/>
    </dgm:pt>
  </dgm:ptLst>
  <dgm:cxnLst>
    <dgm:cxn modelId="{7983CA23-6F94-4979-994E-D9DD5C7CFCB3}" type="presOf" srcId="{CA473884-9930-4A7A-803E-E7F2AF624032}" destId="{511A56F7-233D-4A00-B40F-4B1A9541774B}" srcOrd="1" destOrd="0" presId="urn:microsoft.com/office/officeart/2005/8/layout/list1"/>
    <dgm:cxn modelId="{B3232E33-FA5A-4E7B-9E25-F020036B9BF8}" type="presOf" srcId="{F04CB3A4-2297-4318-A49B-37CF9DCC5561}" destId="{84DC3D33-33CB-4C9A-AFA1-E12F0389133E}" srcOrd="0" destOrd="0" presId="urn:microsoft.com/office/officeart/2005/8/layout/list1"/>
    <dgm:cxn modelId="{9FE0E039-6D92-4A99-873F-221C091A1FAF}" srcId="{F04CB3A4-2297-4318-A49B-37CF9DCC5561}" destId="{CA473884-9930-4A7A-803E-E7F2AF624032}" srcOrd="0" destOrd="0" parTransId="{78511B3A-5154-4539-87CA-AA019719600D}" sibTransId="{EFF096E8-6AC3-44D1-A7E2-E4DB8BA9CEA7}"/>
    <dgm:cxn modelId="{A76F7C7D-625C-4553-B8A6-647869660DF4}" type="presOf" srcId="{CA473884-9930-4A7A-803E-E7F2AF624032}" destId="{90DF8CC7-3E9F-46E6-B9AC-584494DF1364}" srcOrd="0" destOrd="0" presId="urn:microsoft.com/office/officeart/2005/8/layout/list1"/>
    <dgm:cxn modelId="{093464AC-813B-4847-92A8-8D9745BF137C}" type="presParOf" srcId="{84DC3D33-33CB-4C9A-AFA1-E12F0389133E}" destId="{089FA674-8CDA-4142-90FE-CC86521DFF2A}" srcOrd="0" destOrd="0" presId="urn:microsoft.com/office/officeart/2005/8/layout/list1"/>
    <dgm:cxn modelId="{37431A67-73AB-47C1-BBBA-0F2AA0AF839A}" type="presParOf" srcId="{089FA674-8CDA-4142-90FE-CC86521DFF2A}" destId="{90DF8CC7-3E9F-46E6-B9AC-584494DF1364}" srcOrd="0" destOrd="0" presId="urn:microsoft.com/office/officeart/2005/8/layout/list1"/>
    <dgm:cxn modelId="{99560AE4-C5E9-4F7B-85B6-3A1ECA3226AE}" type="presParOf" srcId="{089FA674-8CDA-4142-90FE-CC86521DFF2A}" destId="{511A56F7-233D-4A00-B40F-4B1A9541774B}" srcOrd="1" destOrd="0" presId="urn:microsoft.com/office/officeart/2005/8/layout/list1"/>
    <dgm:cxn modelId="{F8F372FD-6F2C-4FCF-8655-A5184DB869C9}" type="presParOf" srcId="{84DC3D33-33CB-4C9A-AFA1-E12F0389133E}" destId="{EA329875-5BB1-4A9C-9511-B7244F57A8D5}" srcOrd="1" destOrd="0" presId="urn:microsoft.com/office/officeart/2005/8/layout/list1"/>
    <dgm:cxn modelId="{3CD83EAE-77DB-4FEA-97E3-276E3FA30C22}" type="presParOf" srcId="{84DC3D33-33CB-4C9A-AFA1-E12F0389133E}" destId="{E935CC54-EB90-4992-AE3B-73E025AEB5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918467-9DDB-4265-80C7-F01F074E1B83}" type="doc">
      <dgm:prSet loTypeId="urn:microsoft.com/office/officeart/2005/8/layout/vList2" loCatId="list" qsTypeId="urn:microsoft.com/office/officeart/2005/8/quickstyle/simple4" qsCatId="simple" csTypeId="urn:microsoft.com/office/officeart/2005/8/colors/accent2_3" csCatId="accent2" phldr="1"/>
      <dgm:spPr/>
      <dgm:t>
        <a:bodyPr/>
        <a:lstStyle/>
        <a:p>
          <a:endParaRPr lang="en-US"/>
        </a:p>
      </dgm:t>
    </dgm:pt>
    <dgm:pt modelId="{93491639-E65B-4A3F-9866-2C305BD48159}">
      <dgm:prSet custT="1"/>
      <dgm:spPr/>
      <dgm:t>
        <a:bodyPr/>
        <a:lstStyle/>
        <a:p>
          <a:pPr algn="ctr" rtl="0"/>
          <a:r>
            <a:rPr lang="en-US" sz="3600" b="1" dirty="0"/>
            <a:t>Increasing stressors </a:t>
          </a:r>
          <a:r>
            <a:rPr lang="en-US" sz="2800" b="1" dirty="0"/>
            <a:t>(school, home, society</a:t>
          </a:r>
          <a:r>
            <a:rPr lang="en-US" sz="2800" b="1"/>
            <a:t>, culture</a:t>
          </a:r>
          <a:r>
            <a:rPr lang="en-US" sz="2800" b="1" dirty="0"/>
            <a:t>)</a:t>
          </a:r>
        </a:p>
      </dgm:t>
    </dgm:pt>
    <dgm:pt modelId="{9A945AB1-90C4-47CD-853C-8EE23E336395}" type="parTrans" cxnId="{C33ACA26-35E9-41D0-BBFC-488296A44377}">
      <dgm:prSet/>
      <dgm:spPr/>
      <dgm:t>
        <a:bodyPr/>
        <a:lstStyle/>
        <a:p>
          <a:pPr algn="ctr"/>
          <a:endParaRPr lang="en-US" sz="4000" b="1"/>
        </a:p>
      </dgm:t>
    </dgm:pt>
    <dgm:pt modelId="{5059C725-2098-4AD5-92C8-907A117EC58B}" type="sibTrans" cxnId="{C33ACA26-35E9-41D0-BBFC-488296A44377}">
      <dgm:prSet/>
      <dgm:spPr/>
      <dgm:t>
        <a:bodyPr/>
        <a:lstStyle/>
        <a:p>
          <a:pPr algn="ctr"/>
          <a:endParaRPr lang="en-US" sz="4000" b="1"/>
        </a:p>
      </dgm:t>
    </dgm:pt>
    <dgm:pt modelId="{373C6FC7-1253-4CC3-BB11-B21B30466233}" type="pres">
      <dgm:prSet presAssocID="{DB918467-9DDB-4265-80C7-F01F074E1B83}" presName="linear" presStyleCnt="0">
        <dgm:presLayoutVars>
          <dgm:animLvl val="lvl"/>
          <dgm:resizeHandles val="exact"/>
        </dgm:presLayoutVars>
      </dgm:prSet>
      <dgm:spPr/>
    </dgm:pt>
    <dgm:pt modelId="{9C47D9E8-39A5-468D-8DAC-4FCBF4BCB651}" type="pres">
      <dgm:prSet presAssocID="{93491639-E65B-4A3F-9866-2C305BD48159}" presName="parentText" presStyleLbl="node1" presStyleIdx="0" presStyleCnt="1" custLinFactNeighborX="-7143" custLinFactNeighborY="-29">
        <dgm:presLayoutVars>
          <dgm:chMax val="0"/>
          <dgm:bulletEnabled val="1"/>
        </dgm:presLayoutVars>
      </dgm:prSet>
      <dgm:spPr/>
    </dgm:pt>
  </dgm:ptLst>
  <dgm:cxnLst>
    <dgm:cxn modelId="{2451A51B-EFFA-4F85-AA5C-17138C0F2382}" type="presOf" srcId="{93491639-E65B-4A3F-9866-2C305BD48159}" destId="{9C47D9E8-39A5-468D-8DAC-4FCBF4BCB651}" srcOrd="0" destOrd="0" presId="urn:microsoft.com/office/officeart/2005/8/layout/vList2"/>
    <dgm:cxn modelId="{C33ACA26-35E9-41D0-BBFC-488296A44377}" srcId="{DB918467-9DDB-4265-80C7-F01F074E1B83}" destId="{93491639-E65B-4A3F-9866-2C305BD48159}" srcOrd="0" destOrd="0" parTransId="{9A945AB1-90C4-47CD-853C-8EE23E336395}" sibTransId="{5059C725-2098-4AD5-92C8-907A117EC58B}"/>
    <dgm:cxn modelId="{7AEB9071-DAA3-46E7-944E-55931D318A11}" type="presOf" srcId="{DB918467-9DDB-4265-80C7-F01F074E1B83}" destId="{373C6FC7-1253-4CC3-BB11-B21B30466233}" srcOrd="0" destOrd="0" presId="urn:microsoft.com/office/officeart/2005/8/layout/vList2"/>
    <dgm:cxn modelId="{5E291E0A-3FBE-44E4-A22C-C98F8CF18362}" type="presParOf" srcId="{373C6FC7-1253-4CC3-BB11-B21B30466233}" destId="{9C47D9E8-39A5-468D-8DAC-4FCBF4BCB651}"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18181-3A92-4075-B85A-6296AEAEE5F5}" type="doc">
      <dgm:prSet loTypeId="urn:microsoft.com/office/officeart/2005/8/layout/chart3" loCatId="relationship" qsTypeId="urn:microsoft.com/office/officeart/2005/8/quickstyle/simple4" qsCatId="simple" csTypeId="urn:microsoft.com/office/officeart/2005/8/colors/accent3_1" csCatId="accent3" phldr="1"/>
      <dgm:spPr/>
      <dgm:t>
        <a:bodyPr/>
        <a:lstStyle/>
        <a:p>
          <a:endParaRPr lang="en-US"/>
        </a:p>
      </dgm:t>
    </dgm:pt>
    <dgm:pt modelId="{7F62B8EB-04E8-43BE-9509-644AA9AB25B8}">
      <dgm:prSet custT="1"/>
      <dgm:spPr/>
      <dgm:t>
        <a:bodyPr/>
        <a:lstStyle/>
        <a:p>
          <a:pPr rtl="0">
            <a:lnSpc>
              <a:spcPct val="100000"/>
            </a:lnSpc>
            <a:spcAft>
              <a:spcPts val="0"/>
            </a:spcAft>
          </a:pPr>
          <a:r>
            <a:rPr lang="en-US" sz="2800" b="1" dirty="0"/>
            <a:t>Uptick in school community/</a:t>
          </a:r>
        </a:p>
        <a:p>
          <a:pPr rtl="0">
            <a:lnSpc>
              <a:spcPct val="100000"/>
            </a:lnSpc>
            <a:spcAft>
              <a:spcPts val="0"/>
            </a:spcAft>
          </a:pPr>
          <a:r>
            <a:rPr lang="en-US" sz="2800" b="1" dirty="0"/>
            <a:t>violence, mental heath issues, risky behaviors, lack of civility, etc.</a:t>
          </a:r>
        </a:p>
      </dgm:t>
    </dgm:pt>
    <dgm:pt modelId="{0E5BC316-6155-4CA4-A3E6-625559B51005}" type="parTrans" cxnId="{B865C7B5-DE38-436D-9315-ED5DF66E2718}">
      <dgm:prSet/>
      <dgm:spPr/>
      <dgm:t>
        <a:bodyPr/>
        <a:lstStyle/>
        <a:p>
          <a:endParaRPr lang="en-US" sz="3200" b="1">
            <a:solidFill>
              <a:schemeClr val="tx1"/>
            </a:solidFill>
          </a:endParaRPr>
        </a:p>
      </dgm:t>
    </dgm:pt>
    <dgm:pt modelId="{A1467CB7-1CA7-4CB0-9366-8676BB47CFD1}" type="sibTrans" cxnId="{B865C7B5-DE38-436D-9315-ED5DF66E2718}">
      <dgm:prSet/>
      <dgm:spPr/>
      <dgm:t>
        <a:bodyPr/>
        <a:lstStyle/>
        <a:p>
          <a:endParaRPr lang="en-US" sz="3200" b="1">
            <a:solidFill>
              <a:schemeClr val="tx1"/>
            </a:solidFill>
          </a:endParaRPr>
        </a:p>
      </dgm:t>
    </dgm:pt>
    <dgm:pt modelId="{ACF91194-17AC-4663-B59B-418C2B3A10CF}" type="pres">
      <dgm:prSet presAssocID="{D5718181-3A92-4075-B85A-6296AEAEE5F5}" presName="compositeShape" presStyleCnt="0">
        <dgm:presLayoutVars>
          <dgm:chMax val="7"/>
          <dgm:dir/>
          <dgm:resizeHandles val="exact"/>
        </dgm:presLayoutVars>
      </dgm:prSet>
      <dgm:spPr/>
    </dgm:pt>
    <dgm:pt modelId="{1D236ADD-A9A4-41AD-880B-C13B7838AD18}" type="pres">
      <dgm:prSet presAssocID="{D5718181-3A92-4075-B85A-6296AEAEE5F5}" presName="wedge1" presStyleLbl="node1" presStyleIdx="0" presStyleCnt="1" custScaleX="119048" custScaleY="111432" custLinFactNeighborX="-20238" custLinFactNeighborY="13449"/>
      <dgm:spPr/>
    </dgm:pt>
    <dgm:pt modelId="{3DB83877-8537-4529-895F-2F600DDDEA03}" type="pres">
      <dgm:prSet presAssocID="{D5718181-3A92-4075-B85A-6296AEAEE5F5}" presName="wedge1Tx" presStyleLbl="node1" presStyleIdx="0" presStyleCnt="1">
        <dgm:presLayoutVars>
          <dgm:chMax val="0"/>
          <dgm:chPref val="0"/>
          <dgm:bulletEnabled val="1"/>
        </dgm:presLayoutVars>
      </dgm:prSet>
      <dgm:spPr/>
    </dgm:pt>
  </dgm:ptLst>
  <dgm:cxnLst>
    <dgm:cxn modelId="{1851EE1D-9FFA-49A4-B97F-9CC7C16526A3}" type="presOf" srcId="{D5718181-3A92-4075-B85A-6296AEAEE5F5}" destId="{ACF91194-17AC-4663-B59B-418C2B3A10CF}" srcOrd="0" destOrd="0" presId="urn:microsoft.com/office/officeart/2005/8/layout/chart3"/>
    <dgm:cxn modelId="{82DCED57-2C46-4565-820E-20A581C60D71}" type="presOf" srcId="{7F62B8EB-04E8-43BE-9509-644AA9AB25B8}" destId="{3DB83877-8537-4529-895F-2F600DDDEA03}" srcOrd="1" destOrd="0" presId="urn:microsoft.com/office/officeart/2005/8/layout/chart3"/>
    <dgm:cxn modelId="{B865C7B5-DE38-436D-9315-ED5DF66E2718}" srcId="{D5718181-3A92-4075-B85A-6296AEAEE5F5}" destId="{7F62B8EB-04E8-43BE-9509-644AA9AB25B8}" srcOrd="0" destOrd="0" parTransId="{0E5BC316-6155-4CA4-A3E6-625559B51005}" sibTransId="{A1467CB7-1CA7-4CB0-9366-8676BB47CFD1}"/>
    <dgm:cxn modelId="{A27A89EA-07EB-4317-BBCF-1D59A5D1B1A4}" type="presOf" srcId="{7F62B8EB-04E8-43BE-9509-644AA9AB25B8}" destId="{1D236ADD-A9A4-41AD-880B-C13B7838AD18}" srcOrd="0" destOrd="0" presId="urn:microsoft.com/office/officeart/2005/8/layout/chart3"/>
    <dgm:cxn modelId="{2FC0F5AA-C291-44F4-986D-571587B57D20}" type="presParOf" srcId="{ACF91194-17AC-4663-B59B-418C2B3A10CF}" destId="{1D236ADD-A9A4-41AD-880B-C13B7838AD18}" srcOrd="0" destOrd="0" presId="urn:microsoft.com/office/officeart/2005/8/layout/chart3"/>
    <dgm:cxn modelId="{6C7B861D-C820-45DB-A499-2FEA148C267B}" type="presParOf" srcId="{ACF91194-17AC-4663-B59B-418C2B3A10CF}" destId="{3DB83877-8537-4529-895F-2F600DDDEA03}" srcOrd="1" destOrd="0" presId="urn:microsoft.com/office/officeart/2005/8/layout/char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067A7-0B9A-49C1-AA4D-47F927FE7D0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81AA73C-B09C-4508-866B-0C6FFF60401E}">
      <dgm:prSet custT="1"/>
      <dgm:spPr/>
      <dgm:t>
        <a:bodyPr/>
        <a:lstStyle/>
        <a:p>
          <a:pPr rtl="0"/>
          <a:r>
            <a:rPr lang="en-US" sz="4400" dirty="0"/>
            <a:t>MODEL</a:t>
          </a:r>
        </a:p>
      </dgm:t>
    </dgm:pt>
    <dgm:pt modelId="{B4428998-CC03-401C-ACB4-EFAF1BD8607A}" type="parTrans" cxnId="{7DFE9F1F-8BB3-4E16-873D-98173BC44DF9}">
      <dgm:prSet/>
      <dgm:spPr/>
      <dgm:t>
        <a:bodyPr/>
        <a:lstStyle/>
        <a:p>
          <a:endParaRPr lang="en-US"/>
        </a:p>
      </dgm:t>
    </dgm:pt>
    <dgm:pt modelId="{934EB9B1-13B7-45AD-8FEF-DC52068113BE}" type="sibTrans" cxnId="{7DFE9F1F-8BB3-4E16-873D-98173BC44DF9}">
      <dgm:prSet/>
      <dgm:spPr/>
      <dgm:t>
        <a:bodyPr/>
        <a:lstStyle/>
        <a:p>
          <a:endParaRPr lang="en-US"/>
        </a:p>
      </dgm:t>
    </dgm:pt>
    <dgm:pt modelId="{643DB4C0-1E03-4BA1-9493-557B1730EDF9}">
      <dgm:prSet custT="1"/>
      <dgm:spPr/>
      <dgm:t>
        <a:bodyPr/>
        <a:lstStyle/>
        <a:p>
          <a:pPr rtl="0"/>
          <a:r>
            <a:rPr lang="en-US" sz="3200" dirty="0"/>
            <a:t>Demonstrate good relations with your colleagues  </a:t>
          </a:r>
        </a:p>
      </dgm:t>
    </dgm:pt>
    <dgm:pt modelId="{9170FD22-683C-45F0-AAF5-64223D196849}" type="parTrans" cxnId="{6A951B23-9EF5-4EC2-B81C-C4421106B7CD}">
      <dgm:prSet/>
      <dgm:spPr/>
      <dgm:t>
        <a:bodyPr/>
        <a:lstStyle/>
        <a:p>
          <a:endParaRPr lang="en-US"/>
        </a:p>
      </dgm:t>
    </dgm:pt>
    <dgm:pt modelId="{18C652BF-67FC-41B2-86FB-EEA1096A426E}" type="sibTrans" cxnId="{6A951B23-9EF5-4EC2-B81C-C4421106B7CD}">
      <dgm:prSet/>
      <dgm:spPr/>
      <dgm:t>
        <a:bodyPr/>
        <a:lstStyle/>
        <a:p>
          <a:endParaRPr lang="en-US"/>
        </a:p>
      </dgm:t>
    </dgm:pt>
    <dgm:pt modelId="{A7F53BD2-34C7-49D1-A633-14419AE68A71}">
      <dgm:prSet custT="1"/>
      <dgm:spPr/>
      <dgm:t>
        <a:bodyPr/>
        <a:lstStyle/>
        <a:p>
          <a:pPr rtl="0"/>
          <a:r>
            <a:rPr lang="en-US" sz="3200" dirty="0"/>
            <a:t>Be civil, kind, respectful, tolerant, empathetic, patient, open to feedback</a:t>
          </a:r>
        </a:p>
      </dgm:t>
    </dgm:pt>
    <dgm:pt modelId="{E4B03842-39C5-437F-AFF8-00A1A01ACB46}" type="parTrans" cxnId="{5012F468-5AEE-4476-A02E-2757FC8F34A4}">
      <dgm:prSet/>
      <dgm:spPr/>
      <dgm:t>
        <a:bodyPr/>
        <a:lstStyle/>
        <a:p>
          <a:endParaRPr lang="en-US"/>
        </a:p>
      </dgm:t>
    </dgm:pt>
    <dgm:pt modelId="{6D601D6A-E200-474C-BF21-F2F5A8B81A83}" type="sibTrans" cxnId="{5012F468-5AEE-4476-A02E-2757FC8F34A4}">
      <dgm:prSet/>
      <dgm:spPr/>
      <dgm:t>
        <a:bodyPr/>
        <a:lstStyle/>
        <a:p>
          <a:endParaRPr lang="en-US"/>
        </a:p>
      </dgm:t>
    </dgm:pt>
    <dgm:pt modelId="{59585443-C387-426C-8E6F-39E0D7D4A885}" type="pres">
      <dgm:prSet presAssocID="{DD9067A7-0B9A-49C1-AA4D-47F927FE7D02}" presName="Name0" presStyleCnt="0">
        <dgm:presLayoutVars>
          <dgm:dir/>
          <dgm:animLvl val="lvl"/>
          <dgm:resizeHandles val="exact"/>
        </dgm:presLayoutVars>
      </dgm:prSet>
      <dgm:spPr/>
    </dgm:pt>
    <dgm:pt modelId="{8FABD42A-BEC7-4043-89AF-87499C43EB64}" type="pres">
      <dgm:prSet presAssocID="{281AA73C-B09C-4508-866B-0C6FFF60401E}" presName="linNode" presStyleCnt="0"/>
      <dgm:spPr/>
    </dgm:pt>
    <dgm:pt modelId="{C9CF4AE2-9A73-4C93-BD09-A4EE237C663E}" type="pres">
      <dgm:prSet presAssocID="{281AA73C-B09C-4508-866B-0C6FFF60401E}" presName="parentText" presStyleLbl="node1" presStyleIdx="0" presStyleCnt="1" custLinFactNeighborY="566">
        <dgm:presLayoutVars>
          <dgm:chMax val="1"/>
          <dgm:bulletEnabled val="1"/>
        </dgm:presLayoutVars>
      </dgm:prSet>
      <dgm:spPr/>
    </dgm:pt>
    <dgm:pt modelId="{4A49A9DF-E687-4C14-A030-9C4EA0133ACE}" type="pres">
      <dgm:prSet presAssocID="{281AA73C-B09C-4508-866B-0C6FFF60401E}" presName="descendantText" presStyleLbl="alignAccFollowNode1" presStyleIdx="0" presStyleCnt="1">
        <dgm:presLayoutVars>
          <dgm:bulletEnabled val="1"/>
        </dgm:presLayoutVars>
      </dgm:prSet>
      <dgm:spPr/>
    </dgm:pt>
  </dgm:ptLst>
  <dgm:cxnLst>
    <dgm:cxn modelId="{637A790B-3D2F-4915-A2A9-7F2C83521077}" type="presOf" srcId="{A7F53BD2-34C7-49D1-A633-14419AE68A71}" destId="{4A49A9DF-E687-4C14-A030-9C4EA0133ACE}" srcOrd="0" destOrd="1" presId="urn:microsoft.com/office/officeart/2005/8/layout/vList5"/>
    <dgm:cxn modelId="{7DFE9F1F-8BB3-4E16-873D-98173BC44DF9}" srcId="{DD9067A7-0B9A-49C1-AA4D-47F927FE7D02}" destId="{281AA73C-B09C-4508-866B-0C6FFF60401E}" srcOrd="0" destOrd="0" parTransId="{B4428998-CC03-401C-ACB4-EFAF1BD8607A}" sibTransId="{934EB9B1-13B7-45AD-8FEF-DC52068113BE}"/>
    <dgm:cxn modelId="{6A951B23-9EF5-4EC2-B81C-C4421106B7CD}" srcId="{281AA73C-B09C-4508-866B-0C6FFF60401E}" destId="{643DB4C0-1E03-4BA1-9493-557B1730EDF9}" srcOrd="0" destOrd="0" parTransId="{9170FD22-683C-45F0-AAF5-64223D196849}" sibTransId="{18C652BF-67FC-41B2-86FB-EEA1096A426E}"/>
    <dgm:cxn modelId="{5012F468-5AEE-4476-A02E-2757FC8F34A4}" srcId="{281AA73C-B09C-4508-866B-0C6FFF60401E}" destId="{A7F53BD2-34C7-49D1-A633-14419AE68A71}" srcOrd="1" destOrd="0" parTransId="{E4B03842-39C5-437F-AFF8-00A1A01ACB46}" sibTransId="{6D601D6A-E200-474C-BF21-F2F5A8B81A83}"/>
    <dgm:cxn modelId="{2C5C8AA7-F9AB-475A-8F93-F1111411089E}" type="presOf" srcId="{643DB4C0-1E03-4BA1-9493-557B1730EDF9}" destId="{4A49A9DF-E687-4C14-A030-9C4EA0133ACE}" srcOrd="0" destOrd="0" presId="urn:microsoft.com/office/officeart/2005/8/layout/vList5"/>
    <dgm:cxn modelId="{A58B18C5-F9E5-4D14-94C9-8B50F68566FB}" type="presOf" srcId="{DD9067A7-0B9A-49C1-AA4D-47F927FE7D02}" destId="{59585443-C387-426C-8E6F-39E0D7D4A885}" srcOrd="0" destOrd="0" presId="urn:microsoft.com/office/officeart/2005/8/layout/vList5"/>
    <dgm:cxn modelId="{371175C9-33FE-4B00-85A5-561360975D60}" type="presOf" srcId="{281AA73C-B09C-4508-866B-0C6FFF60401E}" destId="{C9CF4AE2-9A73-4C93-BD09-A4EE237C663E}" srcOrd="0" destOrd="0" presId="urn:microsoft.com/office/officeart/2005/8/layout/vList5"/>
    <dgm:cxn modelId="{98A5A237-2272-4549-9682-4D075928934F}" type="presParOf" srcId="{59585443-C387-426C-8E6F-39E0D7D4A885}" destId="{8FABD42A-BEC7-4043-89AF-87499C43EB64}" srcOrd="0" destOrd="0" presId="urn:microsoft.com/office/officeart/2005/8/layout/vList5"/>
    <dgm:cxn modelId="{4E1FB862-CDDC-4C83-8F68-9D5C15884D61}" type="presParOf" srcId="{8FABD42A-BEC7-4043-89AF-87499C43EB64}" destId="{C9CF4AE2-9A73-4C93-BD09-A4EE237C663E}" srcOrd="0" destOrd="0" presId="urn:microsoft.com/office/officeart/2005/8/layout/vList5"/>
    <dgm:cxn modelId="{C6B92F34-D174-4766-AB0A-C9A8B93013FB}" type="presParOf" srcId="{8FABD42A-BEC7-4043-89AF-87499C43EB64}" destId="{4A49A9DF-E687-4C14-A030-9C4EA0133A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9067A7-0B9A-49C1-AA4D-47F927FE7D0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81AA73C-B09C-4508-866B-0C6FFF60401E}">
      <dgm:prSet custT="1"/>
      <dgm:spPr/>
      <dgm:t>
        <a:bodyPr/>
        <a:lstStyle/>
        <a:p>
          <a:pPr rtl="0"/>
          <a:r>
            <a:rPr lang="en-US" sz="4400" dirty="0"/>
            <a:t>MODEL</a:t>
          </a:r>
        </a:p>
      </dgm:t>
    </dgm:pt>
    <dgm:pt modelId="{B4428998-CC03-401C-ACB4-EFAF1BD8607A}" type="parTrans" cxnId="{7DFE9F1F-8BB3-4E16-873D-98173BC44DF9}">
      <dgm:prSet/>
      <dgm:spPr/>
      <dgm:t>
        <a:bodyPr/>
        <a:lstStyle/>
        <a:p>
          <a:endParaRPr lang="en-US"/>
        </a:p>
      </dgm:t>
    </dgm:pt>
    <dgm:pt modelId="{934EB9B1-13B7-45AD-8FEF-DC52068113BE}" type="sibTrans" cxnId="{7DFE9F1F-8BB3-4E16-873D-98173BC44DF9}">
      <dgm:prSet/>
      <dgm:spPr/>
      <dgm:t>
        <a:bodyPr/>
        <a:lstStyle/>
        <a:p>
          <a:endParaRPr lang="en-US"/>
        </a:p>
      </dgm:t>
    </dgm:pt>
    <dgm:pt modelId="{9971811F-64A4-4572-8000-575CCE9C6D3E}">
      <dgm:prSet/>
      <dgm:spPr/>
      <dgm:t>
        <a:bodyPr/>
        <a:lstStyle/>
        <a:p>
          <a:pPr rtl="0"/>
          <a:endParaRPr lang="en-US" dirty="0"/>
        </a:p>
      </dgm:t>
    </dgm:pt>
    <dgm:pt modelId="{DE2D1D3F-EF56-4CA1-BC66-A1830552C195}" type="parTrans" cxnId="{C5A6C75F-9C2C-48C3-AC2B-26D1351A577F}">
      <dgm:prSet/>
      <dgm:spPr/>
      <dgm:t>
        <a:bodyPr/>
        <a:lstStyle/>
        <a:p>
          <a:endParaRPr lang="en-US"/>
        </a:p>
      </dgm:t>
    </dgm:pt>
    <dgm:pt modelId="{81A008E7-3D2A-4DC1-A8D2-5F87F7D2C5EF}" type="sibTrans" cxnId="{C5A6C75F-9C2C-48C3-AC2B-26D1351A577F}">
      <dgm:prSet/>
      <dgm:spPr/>
      <dgm:t>
        <a:bodyPr/>
        <a:lstStyle/>
        <a:p>
          <a:endParaRPr lang="en-US"/>
        </a:p>
      </dgm:t>
    </dgm:pt>
    <dgm:pt modelId="{38FDB041-FBB0-4F4A-9390-B66F56A55689}">
      <dgm:prSet/>
      <dgm:spPr/>
      <dgm:t>
        <a:bodyPr/>
        <a:lstStyle/>
        <a:p>
          <a:pPr rtl="0"/>
          <a:r>
            <a:rPr lang="en-US" dirty="0" err="1"/>
            <a:t>Farinde</a:t>
          </a:r>
          <a:r>
            <a:rPr lang="en-US" dirty="0"/>
            <a:t>-Wu, Glover, &amp; Williams, 2017</a:t>
          </a:r>
        </a:p>
      </dgm:t>
    </dgm:pt>
    <dgm:pt modelId="{AE2C93E7-7033-4C54-8281-E26C47B955F2}" type="parTrans" cxnId="{F862DF3D-18F0-4AE4-BF72-574450706779}">
      <dgm:prSet/>
      <dgm:spPr/>
      <dgm:t>
        <a:bodyPr/>
        <a:lstStyle/>
        <a:p>
          <a:endParaRPr lang="en-US"/>
        </a:p>
      </dgm:t>
    </dgm:pt>
    <dgm:pt modelId="{1551F02B-9D27-4E17-B62F-6962B0E38597}" type="sibTrans" cxnId="{F862DF3D-18F0-4AE4-BF72-574450706779}">
      <dgm:prSet/>
      <dgm:spPr/>
      <dgm:t>
        <a:bodyPr/>
        <a:lstStyle/>
        <a:p>
          <a:endParaRPr lang="en-US"/>
        </a:p>
      </dgm:t>
    </dgm:pt>
    <dgm:pt modelId="{34224D1D-1C87-4417-B5FF-0A3CD3246CC7}">
      <dgm:prSet custT="1"/>
      <dgm:spPr/>
      <dgm:t>
        <a:bodyPr/>
        <a:lstStyle/>
        <a:p>
          <a:endParaRPr lang="en-US" sz="3200" dirty="0"/>
        </a:p>
      </dgm:t>
    </dgm:pt>
    <dgm:pt modelId="{1CF0C15E-6EAC-4DC6-B5F0-8B3D77E43591}" type="parTrans" cxnId="{BC880EC5-06FF-49B1-9630-8A9C2DABC37E}">
      <dgm:prSet/>
      <dgm:spPr/>
      <dgm:t>
        <a:bodyPr/>
        <a:lstStyle/>
        <a:p>
          <a:endParaRPr lang="en-US"/>
        </a:p>
      </dgm:t>
    </dgm:pt>
    <dgm:pt modelId="{C843968F-47FF-4B1E-A6C5-C21BA3B27EC6}" type="sibTrans" cxnId="{BC880EC5-06FF-49B1-9630-8A9C2DABC37E}">
      <dgm:prSet/>
      <dgm:spPr/>
      <dgm:t>
        <a:bodyPr/>
        <a:lstStyle/>
        <a:p>
          <a:endParaRPr lang="en-US"/>
        </a:p>
      </dgm:t>
    </dgm:pt>
    <dgm:pt modelId="{484A1570-00FE-4FB1-91F8-648FA256C230}">
      <dgm:prSet custT="1"/>
      <dgm:spPr/>
      <dgm:t>
        <a:bodyPr/>
        <a:lstStyle/>
        <a:p>
          <a:endParaRPr lang="en-US" sz="3200" dirty="0"/>
        </a:p>
      </dgm:t>
    </dgm:pt>
    <dgm:pt modelId="{B47E6E9C-5C9A-4A04-876E-9B80623FBE08}" type="parTrans" cxnId="{0DDBF5C1-C9D6-43B2-A7B5-710B457F238C}">
      <dgm:prSet/>
      <dgm:spPr/>
      <dgm:t>
        <a:bodyPr/>
        <a:lstStyle/>
        <a:p>
          <a:endParaRPr lang="en-US"/>
        </a:p>
      </dgm:t>
    </dgm:pt>
    <dgm:pt modelId="{4CC5200A-CD69-49C2-8B19-A6CC1BE94AAB}" type="sibTrans" cxnId="{0DDBF5C1-C9D6-43B2-A7B5-710B457F238C}">
      <dgm:prSet/>
      <dgm:spPr/>
      <dgm:t>
        <a:bodyPr/>
        <a:lstStyle/>
        <a:p>
          <a:endParaRPr lang="en-US"/>
        </a:p>
      </dgm:t>
    </dgm:pt>
    <dgm:pt modelId="{F0264FF4-AB7A-491A-99EF-6D235EB5F8E7}">
      <dgm:prSet custT="1"/>
      <dgm:spPr/>
      <dgm:t>
        <a:bodyPr/>
        <a:lstStyle/>
        <a:p>
          <a:endParaRPr lang="en-US" sz="3200" dirty="0"/>
        </a:p>
      </dgm:t>
    </dgm:pt>
    <dgm:pt modelId="{83F2C9B7-56B7-402D-847A-DB10AF6640C4}" type="parTrans" cxnId="{AFA967F2-E7E7-449D-B901-D38B3A7E32B1}">
      <dgm:prSet/>
      <dgm:spPr/>
      <dgm:t>
        <a:bodyPr/>
        <a:lstStyle/>
        <a:p>
          <a:endParaRPr lang="en-US"/>
        </a:p>
      </dgm:t>
    </dgm:pt>
    <dgm:pt modelId="{8632327C-06A3-4972-A743-7BC297A5EA8D}" type="sibTrans" cxnId="{AFA967F2-E7E7-449D-B901-D38B3A7E32B1}">
      <dgm:prSet/>
      <dgm:spPr/>
      <dgm:t>
        <a:bodyPr/>
        <a:lstStyle/>
        <a:p>
          <a:endParaRPr lang="en-US"/>
        </a:p>
      </dgm:t>
    </dgm:pt>
    <dgm:pt modelId="{3EDCC20B-C791-4A99-8DD3-FA7217998082}">
      <dgm:prSet custT="1"/>
      <dgm:spPr/>
      <dgm:t>
        <a:bodyPr/>
        <a:lstStyle/>
        <a:p>
          <a:endParaRPr lang="en-US" sz="3200" dirty="0"/>
        </a:p>
      </dgm:t>
    </dgm:pt>
    <dgm:pt modelId="{B37E78B8-69F3-4760-9235-EDAD8EC6D644}" type="parTrans" cxnId="{54B01363-850B-4323-8456-FC043C2E09B0}">
      <dgm:prSet/>
      <dgm:spPr/>
      <dgm:t>
        <a:bodyPr/>
        <a:lstStyle/>
        <a:p>
          <a:endParaRPr lang="en-US"/>
        </a:p>
      </dgm:t>
    </dgm:pt>
    <dgm:pt modelId="{6ECCE224-DE73-46CA-88CD-5AC8B35690F4}" type="sibTrans" cxnId="{54B01363-850B-4323-8456-FC043C2E09B0}">
      <dgm:prSet/>
      <dgm:spPr/>
      <dgm:t>
        <a:bodyPr/>
        <a:lstStyle/>
        <a:p>
          <a:endParaRPr lang="en-US"/>
        </a:p>
      </dgm:t>
    </dgm:pt>
    <dgm:pt modelId="{38A35B24-8988-406C-9A9B-7334FEA40872}">
      <dgm:prSet custT="1"/>
      <dgm:spPr/>
      <dgm:t>
        <a:bodyPr/>
        <a:lstStyle/>
        <a:p>
          <a:r>
            <a:rPr lang="en-US" sz="3200" dirty="0"/>
            <a:t>Culturally Responsive Practices (CRP) which are effective in improving student academic performance and life opportunities across content areas. </a:t>
          </a:r>
        </a:p>
      </dgm:t>
    </dgm:pt>
    <dgm:pt modelId="{376879E2-393A-4F01-AE60-A65452D37268}" type="parTrans" cxnId="{21B8AFEA-2485-4C13-8EAC-34775776773E}">
      <dgm:prSet/>
      <dgm:spPr/>
      <dgm:t>
        <a:bodyPr/>
        <a:lstStyle/>
        <a:p>
          <a:endParaRPr lang="en-US"/>
        </a:p>
      </dgm:t>
    </dgm:pt>
    <dgm:pt modelId="{43C0540A-F47C-4C09-8199-BED2BEB19CD6}" type="sibTrans" cxnId="{21B8AFEA-2485-4C13-8EAC-34775776773E}">
      <dgm:prSet/>
      <dgm:spPr/>
      <dgm:t>
        <a:bodyPr/>
        <a:lstStyle/>
        <a:p>
          <a:endParaRPr lang="en-US"/>
        </a:p>
      </dgm:t>
    </dgm:pt>
    <dgm:pt modelId="{98476555-490E-4836-98FF-DF9A83F771F7}">
      <dgm:prSet custT="1"/>
      <dgm:spPr/>
      <dgm:t>
        <a:bodyPr/>
        <a:lstStyle/>
        <a:p>
          <a:r>
            <a:rPr lang="en-US" sz="3200" dirty="0"/>
            <a:t>Teaching and learning strategies within the context of a student’s cultural identity and experience. </a:t>
          </a:r>
        </a:p>
      </dgm:t>
    </dgm:pt>
    <dgm:pt modelId="{2FDEE2DE-D0C1-4082-A8CA-90AEC7958E46}" type="parTrans" cxnId="{7A3F08CF-36AB-471F-85CA-F046E457E93E}">
      <dgm:prSet/>
      <dgm:spPr/>
      <dgm:t>
        <a:bodyPr/>
        <a:lstStyle/>
        <a:p>
          <a:endParaRPr lang="en-US"/>
        </a:p>
      </dgm:t>
    </dgm:pt>
    <dgm:pt modelId="{B08989E3-ECAA-4DD6-B12E-EDED62E041C9}" type="sibTrans" cxnId="{7A3F08CF-36AB-471F-85CA-F046E457E93E}">
      <dgm:prSet/>
      <dgm:spPr/>
      <dgm:t>
        <a:bodyPr/>
        <a:lstStyle/>
        <a:p>
          <a:endParaRPr lang="en-US"/>
        </a:p>
      </dgm:t>
    </dgm:pt>
    <dgm:pt modelId="{59585443-C387-426C-8E6F-39E0D7D4A885}" type="pres">
      <dgm:prSet presAssocID="{DD9067A7-0B9A-49C1-AA4D-47F927FE7D02}" presName="Name0" presStyleCnt="0">
        <dgm:presLayoutVars>
          <dgm:dir/>
          <dgm:animLvl val="lvl"/>
          <dgm:resizeHandles val="exact"/>
        </dgm:presLayoutVars>
      </dgm:prSet>
      <dgm:spPr/>
    </dgm:pt>
    <dgm:pt modelId="{8FABD42A-BEC7-4043-89AF-87499C43EB64}" type="pres">
      <dgm:prSet presAssocID="{281AA73C-B09C-4508-866B-0C6FFF60401E}" presName="linNode" presStyleCnt="0"/>
      <dgm:spPr/>
    </dgm:pt>
    <dgm:pt modelId="{C9CF4AE2-9A73-4C93-BD09-A4EE237C663E}" type="pres">
      <dgm:prSet presAssocID="{281AA73C-B09C-4508-866B-0C6FFF60401E}" presName="parentText" presStyleLbl="node1" presStyleIdx="0" presStyleCnt="1" custLinFactNeighborX="-7133" custLinFactNeighborY="-49">
        <dgm:presLayoutVars>
          <dgm:chMax val="1"/>
          <dgm:bulletEnabled val="1"/>
        </dgm:presLayoutVars>
      </dgm:prSet>
      <dgm:spPr/>
    </dgm:pt>
    <dgm:pt modelId="{4A49A9DF-E687-4C14-A030-9C4EA0133ACE}" type="pres">
      <dgm:prSet presAssocID="{281AA73C-B09C-4508-866B-0C6FFF60401E}" presName="descendantText" presStyleLbl="alignAccFollowNode1" presStyleIdx="0" presStyleCnt="1" custScaleX="109546" custScaleY="124797" custLinFactNeighborX="-2875" custLinFactNeighborY="1958">
        <dgm:presLayoutVars>
          <dgm:bulletEnabled val="1"/>
        </dgm:presLayoutVars>
      </dgm:prSet>
      <dgm:spPr/>
    </dgm:pt>
  </dgm:ptLst>
  <dgm:cxnLst>
    <dgm:cxn modelId="{438F5301-4373-4F09-B9A6-380D7B3D916A}" type="presOf" srcId="{38A35B24-8988-406C-9A9B-7334FEA40872}" destId="{4A49A9DF-E687-4C14-A030-9C4EA0133ACE}" srcOrd="0" destOrd="4" presId="urn:microsoft.com/office/officeart/2005/8/layout/vList5"/>
    <dgm:cxn modelId="{F8E40717-3884-4C4D-A8BF-AE0274FCC024}" type="presOf" srcId="{38FDB041-FBB0-4F4A-9390-B66F56A55689}" destId="{4A49A9DF-E687-4C14-A030-9C4EA0133ACE}" srcOrd="0" destOrd="7" presId="urn:microsoft.com/office/officeart/2005/8/layout/vList5"/>
    <dgm:cxn modelId="{7DFE9F1F-8BB3-4E16-873D-98173BC44DF9}" srcId="{DD9067A7-0B9A-49C1-AA4D-47F927FE7D02}" destId="{281AA73C-B09C-4508-866B-0C6FFF60401E}" srcOrd="0" destOrd="0" parTransId="{B4428998-CC03-401C-ACB4-EFAF1BD8607A}" sibTransId="{934EB9B1-13B7-45AD-8FEF-DC52068113BE}"/>
    <dgm:cxn modelId="{F862DF3D-18F0-4AE4-BF72-574450706779}" srcId="{281AA73C-B09C-4508-866B-0C6FFF60401E}" destId="{38FDB041-FBB0-4F4A-9390-B66F56A55689}" srcOrd="7" destOrd="0" parTransId="{AE2C93E7-7033-4C54-8281-E26C47B955F2}" sibTransId="{1551F02B-9D27-4E17-B62F-6962B0E38597}"/>
    <dgm:cxn modelId="{C5A6C75F-9C2C-48C3-AC2B-26D1351A577F}" srcId="{281AA73C-B09C-4508-866B-0C6FFF60401E}" destId="{9971811F-64A4-4572-8000-575CCE9C6D3E}" srcOrd="6" destOrd="0" parTransId="{DE2D1D3F-EF56-4CA1-BC66-A1830552C195}" sibTransId="{81A008E7-3D2A-4DC1-A8D2-5F87F7D2C5EF}"/>
    <dgm:cxn modelId="{54B01363-850B-4323-8456-FC043C2E09B0}" srcId="{281AA73C-B09C-4508-866B-0C6FFF60401E}" destId="{3EDCC20B-C791-4A99-8DD3-FA7217998082}" srcOrd="3" destOrd="0" parTransId="{B37E78B8-69F3-4760-9235-EDAD8EC6D644}" sibTransId="{6ECCE224-DE73-46CA-88CD-5AC8B35690F4}"/>
    <dgm:cxn modelId="{57645E44-92AB-4CA5-AEE1-78C851C32FB7}" type="presOf" srcId="{F0264FF4-AB7A-491A-99EF-6D235EB5F8E7}" destId="{4A49A9DF-E687-4C14-A030-9C4EA0133ACE}" srcOrd="0" destOrd="2" presId="urn:microsoft.com/office/officeart/2005/8/layout/vList5"/>
    <dgm:cxn modelId="{9E07EA6A-C883-4E7F-9634-BB51D0192184}" type="presOf" srcId="{98476555-490E-4836-98FF-DF9A83F771F7}" destId="{4A49A9DF-E687-4C14-A030-9C4EA0133ACE}" srcOrd="0" destOrd="5" presId="urn:microsoft.com/office/officeart/2005/8/layout/vList5"/>
    <dgm:cxn modelId="{5743F47D-7C1E-4E6F-BBC3-31DECDEF076F}" type="presOf" srcId="{34224D1D-1C87-4417-B5FF-0A3CD3246CC7}" destId="{4A49A9DF-E687-4C14-A030-9C4EA0133ACE}" srcOrd="0" destOrd="0" presId="urn:microsoft.com/office/officeart/2005/8/layout/vList5"/>
    <dgm:cxn modelId="{E30DE8B1-B1D6-482E-80AC-9F6CCB5FFF60}" type="presOf" srcId="{3EDCC20B-C791-4A99-8DD3-FA7217998082}" destId="{4A49A9DF-E687-4C14-A030-9C4EA0133ACE}" srcOrd="0" destOrd="3" presId="urn:microsoft.com/office/officeart/2005/8/layout/vList5"/>
    <dgm:cxn modelId="{0DDBF5C1-C9D6-43B2-A7B5-710B457F238C}" srcId="{281AA73C-B09C-4508-866B-0C6FFF60401E}" destId="{484A1570-00FE-4FB1-91F8-648FA256C230}" srcOrd="1" destOrd="0" parTransId="{B47E6E9C-5C9A-4A04-876E-9B80623FBE08}" sibTransId="{4CC5200A-CD69-49C2-8B19-A6CC1BE94AAB}"/>
    <dgm:cxn modelId="{BC880EC5-06FF-49B1-9630-8A9C2DABC37E}" srcId="{281AA73C-B09C-4508-866B-0C6FFF60401E}" destId="{34224D1D-1C87-4417-B5FF-0A3CD3246CC7}" srcOrd="0" destOrd="0" parTransId="{1CF0C15E-6EAC-4DC6-B5F0-8B3D77E43591}" sibTransId="{C843968F-47FF-4B1E-A6C5-C21BA3B27EC6}"/>
    <dgm:cxn modelId="{A58B18C5-F9E5-4D14-94C9-8B50F68566FB}" type="presOf" srcId="{DD9067A7-0B9A-49C1-AA4D-47F927FE7D02}" destId="{59585443-C387-426C-8E6F-39E0D7D4A885}" srcOrd="0" destOrd="0" presId="urn:microsoft.com/office/officeart/2005/8/layout/vList5"/>
    <dgm:cxn modelId="{371175C9-33FE-4B00-85A5-561360975D60}" type="presOf" srcId="{281AA73C-B09C-4508-866B-0C6FFF60401E}" destId="{C9CF4AE2-9A73-4C93-BD09-A4EE237C663E}" srcOrd="0" destOrd="0" presId="urn:microsoft.com/office/officeart/2005/8/layout/vList5"/>
    <dgm:cxn modelId="{7A3F08CF-36AB-471F-85CA-F046E457E93E}" srcId="{281AA73C-B09C-4508-866B-0C6FFF60401E}" destId="{98476555-490E-4836-98FF-DF9A83F771F7}" srcOrd="5" destOrd="0" parTransId="{2FDEE2DE-D0C1-4082-A8CA-90AEC7958E46}" sibTransId="{B08989E3-ECAA-4DD6-B12E-EDED62E041C9}"/>
    <dgm:cxn modelId="{15EC70D8-07C2-4E39-AB71-DC3B9935FFBC}" type="presOf" srcId="{9971811F-64A4-4572-8000-575CCE9C6D3E}" destId="{4A49A9DF-E687-4C14-A030-9C4EA0133ACE}" srcOrd="0" destOrd="6" presId="urn:microsoft.com/office/officeart/2005/8/layout/vList5"/>
    <dgm:cxn modelId="{21B8AFEA-2485-4C13-8EAC-34775776773E}" srcId="{281AA73C-B09C-4508-866B-0C6FFF60401E}" destId="{38A35B24-8988-406C-9A9B-7334FEA40872}" srcOrd="4" destOrd="0" parTransId="{376879E2-393A-4F01-AE60-A65452D37268}" sibTransId="{43C0540A-F47C-4C09-8199-BED2BEB19CD6}"/>
    <dgm:cxn modelId="{AFA967F2-E7E7-449D-B901-D38B3A7E32B1}" srcId="{281AA73C-B09C-4508-866B-0C6FFF60401E}" destId="{F0264FF4-AB7A-491A-99EF-6D235EB5F8E7}" srcOrd="2" destOrd="0" parTransId="{83F2C9B7-56B7-402D-847A-DB10AF6640C4}" sibTransId="{8632327C-06A3-4972-A743-7BC297A5EA8D}"/>
    <dgm:cxn modelId="{D32406F9-E0EA-482C-8976-A78AE8D133FB}" type="presOf" srcId="{484A1570-00FE-4FB1-91F8-648FA256C230}" destId="{4A49A9DF-E687-4C14-A030-9C4EA0133ACE}" srcOrd="0" destOrd="1" presId="urn:microsoft.com/office/officeart/2005/8/layout/vList5"/>
    <dgm:cxn modelId="{98A5A237-2272-4549-9682-4D075928934F}" type="presParOf" srcId="{59585443-C387-426C-8E6F-39E0D7D4A885}" destId="{8FABD42A-BEC7-4043-89AF-87499C43EB64}" srcOrd="0" destOrd="0" presId="urn:microsoft.com/office/officeart/2005/8/layout/vList5"/>
    <dgm:cxn modelId="{4E1FB862-CDDC-4C83-8F68-9D5C15884D61}" type="presParOf" srcId="{8FABD42A-BEC7-4043-89AF-87499C43EB64}" destId="{C9CF4AE2-9A73-4C93-BD09-A4EE237C663E}" srcOrd="0" destOrd="0" presId="urn:microsoft.com/office/officeart/2005/8/layout/vList5"/>
    <dgm:cxn modelId="{C6B92F34-D174-4766-AB0A-C9A8B93013FB}" type="presParOf" srcId="{8FABD42A-BEC7-4043-89AF-87499C43EB64}" destId="{4A49A9DF-E687-4C14-A030-9C4EA0133A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9067A7-0B9A-49C1-AA4D-47F927FE7D0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81AA73C-B09C-4508-866B-0C6FFF60401E}">
      <dgm:prSet custT="1"/>
      <dgm:spPr/>
      <dgm:t>
        <a:bodyPr/>
        <a:lstStyle/>
        <a:p>
          <a:pPr rtl="0"/>
          <a:r>
            <a:rPr lang="en-US" sz="4400" dirty="0"/>
            <a:t>MOTIVATE</a:t>
          </a:r>
        </a:p>
      </dgm:t>
    </dgm:pt>
    <dgm:pt modelId="{B4428998-CC03-401C-ACB4-EFAF1BD8607A}" type="parTrans" cxnId="{7DFE9F1F-8BB3-4E16-873D-98173BC44DF9}">
      <dgm:prSet/>
      <dgm:spPr/>
      <dgm:t>
        <a:bodyPr/>
        <a:lstStyle/>
        <a:p>
          <a:endParaRPr lang="en-US"/>
        </a:p>
      </dgm:t>
    </dgm:pt>
    <dgm:pt modelId="{934EB9B1-13B7-45AD-8FEF-DC52068113BE}" type="sibTrans" cxnId="{7DFE9F1F-8BB3-4E16-873D-98173BC44DF9}">
      <dgm:prSet/>
      <dgm:spPr/>
      <dgm:t>
        <a:bodyPr/>
        <a:lstStyle/>
        <a:p>
          <a:endParaRPr lang="en-US"/>
        </a:p>
      </dgm:t>
    </dgm:pt>
    <dgm:pt modelId="{643DB4C0-1E03-4BA1-9493-557B1730EDF9}">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Encourage colleagues to be SEL advocates.</a:t>
          </a:r>
        </a:p>
      </dgm:t>
    </dgm:pt>
    <dgm:pt modelId="{9170FD22-683C-45F0-AAF5-64223D196849}" type="parTrans" cxnId="{6A951B23-9EF5-4EC2-B81C-C4421106B7CD}">
      <dgm:prSet/>
      <dgm:spPr/>
      <dgm:t>
        <a:bodyPr/>
        <a:lstStyle/>
        <a:p>
          <a:endParaRPr lang="en-US"/>
        </a:p>
      </dgm:t>
    </dgm:pt>
    <dgm:pt modelId="{18C652BF-67FC-41B2-86FB-EEA1096A426E}" type="sibTrans" cxnId="{6A951B23-9EF5-4EC2-B81C-C4421106B7CD}">
      <dgm:prSet/>
      <dgm:spPr/>
      <dgm:t>
        <a:bodyPr/>
        <a:lstStyle/>
        <a:p>
          <a:endParaRPr lang="en-US"/>
        </a:p>
      </dgm:t>
    </dgm:pt>
    <dgm:pt modelId="{7DC9472C-3F30-4465-ACB9-60F715ECBC0D}">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Assist colleagues with developing and assessing SEL skills in students.</a:t>
          </a:r>
        </a:p>
      </dgm:t>
    </dgm:pt>
    <dgm:pt modelId="{22BA9468-BD7A-4F73-AE1C-EFD64475F004}" type="parTrans" cxnId="{4831847A-62F5-4817-BC35-A6F302910736}">
      <dgm:prSet/>
      <dgm:spPr/>
      <dgm:t>
        <a:bodyPr/>
        <a:lstStyle/>
        <a:p>
          <a:endParaRPr lang="en-US"/>
        </a:p>
      </dgm:t>
    </dgm:pt>
    <dgm:pt modelId="{74AA2D1D-80C8-4D9B-A5B5-6A068620CB65}" type="sibTrans" cxnId="{4831847A-62F5-4817-BC35-A6F302910736}">
      <dgm:prSet/>
      <dgm:spPr/>
      <dgm:t>
        <a:bodyPr/>
        <a:lstStyle/>
        <a:p>
          <a:endParaRPr lang="en-US"/>
        </a:p>
      </dgm:t>
    </dgm:pt>
    <dgm:pt modelId="{DADD5036-D0C1-4962-9961-A6A0A2B46630}">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Design a K-12 SEL curriculum for school counselors and teachers to deliver. </a:t>
          </a:r>
        </a:p>
      </dgm:t>
    </dgm:pt>
    <dgm:pt modelId="{ED768F1C-BA23-401B-99B3-E5B17E938C8A}" type="parTrans" cxnId="{5CD14874-52A3-40A2-A47F-2D3BBA11C9E1}">
      <dgm:prSet/>
      <dgm:spPr/>
      <dgm:t>
        <a:bodyPr/>
        <a:lstStyle/>
        <a:p>
          <a:endParaRPr lang="en-US"/>
        </a:p>
      </dgm:t>
    </dgm:pt>
    <dgm:pt modelId="{44136174-9D7E-49A0-9B30-EA31204C163C}" type="sibTrans" cxnId="{5CD14874-52A3-40A2-A47F-2D3BBA11C9E1}">
      <dgm:prSet/>
      <dgm:spPr/>
      <dgm:t>
        <a:bodyPr/>
        <a:lstStyle/>
        <a:p>
          <a:endParaRPr lang="en-US"/>
        </a:p>
      </dgm:t>
    </dgm:pt>
    <dgm:pt modelId="{59585443-C387-426C-8E6F-39E0D7D4A885}" type="pres">
      <dgm:prSet presAssocID="{DD9067A7-0B9A-49C1-AA4D-47F927FE7D02}" presName="Name0" presStyleCnt="0">
        <dgm:presLayoutVars>
          <dgm:dir/>
          <dgm:animLvl val="lvl"/>
          <dgm:resizeHandles val="exact"/>
        </dgm:presLayoutVars>
      </dgm:prSet>
      <dgm:spPr/>
    </dgm:pt>
    <dgm:pt modelId="{8FABD42A-BEC7-4043-89AF-87499C43EB64}" type="pres">
      <dgm:prSet presAssocID="{281AA73C-B09C-4508-866B-0C6FFF60401E}" presName="linNode" presStyleCnt="0"/>
      <dgm:spPr/>
    </dgm:pt>
    <dgm:pt modelId="{C9CF4AE2-9A73-4C93-BD09-A4EE237C663E}" type="pres">
      <dgm:prSet presAssocID="{281AA73C-B09C-4508-866B-0C6FFF60401E}" presName="parentText" presStyleLbl="node1" presStyleIdx="0" presStyleCnt="1">
        <dgm:presLayoutVars>
          <dgm:chMax val="1"/>
          <dgm:bulletEnabled val="1"/>
        </dgm:presLayoutVars>
      </dgm:prSet>
      <dgm:spPr/>
    </dgm:pt>
    <dgm:pt modelId="{4A49A9DF-E687-4C14-A030-9C4EA0133ACE}" type="pres">
      <dgm:prSet presAssocID="{281AA73C-B09C-4508-866B-0C6FFF60401E}" presName="descendantText" presStyleLbl="alignAccFollowNode1" presStyleIdx="0" presStyleCnt="1" custLinFactNeighborX="-3223" custLinFactNeighborY="3725">
        <dgm:presLayoutVars>
          <dgm:bulletEnabled val="1"/>
        </dgm:presLayoutVars>
      </dgm:prSet>
      <dgm:spPr/>
    </dgm:pt>
  </dgm:ptLst>
  <dgm:cxnLst>
    <dgm:cxn modelId="{91F7B300-F492-49C7-9721-9DD058D05B5E}" type="presOf" srcId="{7DC9472C-3F30-4465-ACB9-60F715ECBC0D}" destId="{4A49A9DF-E687-4C14-A030-9C4EA0133ACE}" srcOrd="0" destOrd="2" presId="urn:microsoft.com/office/officeart/2005/8/layout/vList5"/>
    <dgm:cxn modelId="{ADFDBC1A-0CFA-4461-8300-600585FBBD29}" type="presOf" srcId="{281AA73C-B09C-4508-866B-0C6FFF60401E}" destId="{C9CF4AE2-9A73-4C93-BD09-A4EE237C663E}" srcOrd="0" destOrd="0" presId="urn:microsoft.com/office/officeart/2005/8/layout/vList5"/>
    <dgm:cxn modelId="{7DFE9F1F-8BB3-4E16-873D-98173BC44DF9}" srcId="{DD9067A7-0B9A-49C1-AA4D-47F927FE7D02}" destId="{281AA73C-B09C-4508-866B-0C6FFF60401E}" srcOrd="0" destOrd="0" parTransId="{B4428998-CC03-401C-ACB4-EFAF1BD8607A}" sibTransId="{934EB9B1-13B7-45AD-8FEF-DC52068113BE}"/>
    <dgm:cxn modelId="{6A951B23-9EF5-4EC2-B81C-C4421106B7CD}" srcId="{281AA73C-B09C-4508-866B-0C6FFF60401E}" destId="{643DB4C0-1E03-4BA1-9493-557B1730EDF9}" srcOrd="0" destOrd="0" parTransId="{9170FD22-683C-45F0-AAF5-64223D196849}" sibTransId="{18C652BF-67FC-41B2-86FB-EEA1096A426E}"/>
    <dgm:cxn modelId="{093E9B31-BF44-4BA8-969B-423AD69E08A6}" type="presOf" srcId="{DD9067A7-0B9A-49C1-AA4D-47F927FE7D02}" destId="{59585443-C387-426C-8E6F-39E0D7D4A885}" srcOrd="0" destOrd="0" presId="urn:microsoft.com/office/officeart/2005/8/layout/vList5"/>
    <dgm:cxn modelId="{5CD14874-52A3-40A2-A47F-2D3BBA11C9E1}" srcId="{281AA73C-B09C-4508-866B-0C6FFF60401E}" destId="{DADD5036-D0C1-4962-9961-A6A0A2B46630}" srcOrd="1" destOrd="0" parTransId="{ED768F1C-BA23-401B-99B3-E5B17E938C8A}" sibTransId="{44136174-9D7E-49A0-9B30-EA31204C163C}"/>
    <dgm:cxn modelId="{4831847A-62F5-4817-BC35-A6F302910736}" srcId="{281AA73C-B09C-4508-866B-0C6FFF60401E}" destId="{7DC9472C-3F30-4465-ACB9-60F715ECBC0D}" srcOrd="2" destOrd="0" parTransId="{22BA9468-BD7A-4F73-AE1C-EFD64475F004}" sibTransId="{74AA2D1D-80C8-4D9B-A5B5-6A068620CB65}"/>
    <dgm:cxn modelId="{E46ED8AC-8526-46D5-820A-EB1E571638E1}" type="presOf" srcId="{643DB4C0-1E03-4BA1-9493-557B1730EDF9}" destId="{4A49A9DF-E687-4C14-A030-9C4EA0133ACE}" srcOrd="0" destOrd="0" presId="urn:microsoft.com/office/officeart/2005/8/layout/vList5"/>
    <dgm:cxn modelId="{9D4FADD4-476E-4344-90EC-97162B098B19}" type="presOf" srcId="{DADD5036-D0C1-4962-9961-A6A0A2B46630}" destId="{4A49A9DF-E687-4C14-A030-9C4EA0133ACE}" srcOrd="0" destOrd="1" presId="urn:microsoft.com/office/officeart/2005/8/layout/vList5"/>
    <dgm:cxn modelId="{7AB60681-7F45-41D4-9197-64CAF49C2CFF}" type="presParOf" srcId="{59585443-C387-426C-8E6F-39E0D7D4A885}" destId="{8FABD42A-BEC7-4043-89AF-87499C43EB64}" srcOrd="0" destOrd="0" presId="urn:microsoft.com/office/officeart/2005/8/layout/vList5"/>
    <dgm:cxn modelId="{6D87FA82-F931-404C-B831-8ECD7141F254}" type="presParOf" srcId="{8FABD42A-BEC7-4043-89AF-87499C43EB64}" destId="{C9CF4AE2-9A73-4C93-BD09-A4EE237C663E}" srcOrd="0" destOrd="0" presId="urn:microsoft.com/office/officeart/2005/8/layout/vList5"/>
    <dgm:cxn modelId="{7A9ECBE0-38B1-4AF4-BFB2-F40F9EDAF732}" type="presParOf" srcId="{8FABD42A-BEC7-4043-89AF-87499C43EB64}" destId="{4A49A9DF-E687-4C14-A030-9C4EA0133A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9067A7-0B9A-49C1-AA4D-47F927FE7D0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81AA73C-B09C-4508-866B-0C6FFF60401E}">
      <dgm:prSet custT="1"/>
      <dgm:spPr/>
      <dgm:t>
        <a:bodyPr/>
        <a:lstStyle/>
        <a:p>
          <a:pPr rtl="0"/>
          <a:r>
            <a:rPr lang="en-US" sz="4400" dirty="0"/>
            <a:t>MOBILIZE</a:t>
          </a:r>
        </a:p>
      </dgm:t>
    </dgm:pt>
    <dgm:pt modelId="{B4428998-CC03-401C-ACB4-EFAF1BD8607A}" type="parTrans" cxnId="{7DFE9F1F-8BB3-4E16-873D-98173BC44DF9}">
      <dgm:prSet/>
      <dgm:spPr/>
      <dgm:t>
        <a:bodyPr/>
        <a:lstStyle/>
        <a:p>
          <a:endParaRPr lang="en-US"/>
        </a:p>
      </dgm:t>
    </dgm:pt>
    <dgm:pt modelId="{934EB9B1-13B7-45AD-8FEF-DC52068113BE}" type="sibTrans" cxnId="{7DFE9F1F-8BB3-4E16-873D-98173BC44DF9}">
      <dgm:prSet/>
      <dgm:spPr/>
      <dgm:t>
        <a:bodyPr/>
        <a:lstStyle/>
        <a:p>
          <a:endParaRPr lang="en-US"/>
        </a:p>
      </dgm:t>
    </dgm:pt>
    <dgm:pt modelId="{643DB4C0-1E03-4BA1-9493-557B1730EDF9}">
      <dgm:prSet custT="1"/>
      <dgm:spPr/>
      <dgm:t>
        <a:bodyPr/>
        <a:lstStyle/>
        <a:p>
          <a:pPr rtl="0"/>
          <a:r>
            <a:rPr lang="en-US" sz="3200" dirty="0"/>
            <a:t>Become involved in school committees. </a:t>
          </a:r>
        </a:p>
      </dgm:t>
    </dgm:pt>
    <dgm:pt modelId="{9170FD22-683C-45F0-AAF5-64223D196849}" type="parTrans" cxnId="{6A951B23-9EF5-4EC2-B81C-C4421106B7CD}">
      <dgm:prSet/>
      <dgm:spPr/>
      <dgm:t>
        <a:bodyPr/>
        <a:lstStyle/>
        <a:p>
          <a:endParaRPr lang="en-US"/>
        </a:p>
      </dgm:t>
    </dgm:pt>
    <dgm:pt modelId="{18C652BF-67FC-41B2-86FB-EEA1096A426E}" type="sibTrans" cxnId="{6A951B23-9EF5-4EC2-B81C-C4421106B7CD}">
      <dgm:prSet/>
      <dgm:spPr/>
      <dgm:t>
        <a:bodyPr/>
        <a:lstStyle/>
        <a:p>
          <a:endParaRPr lang="en-US"/>
        </a:p>
      </dgm:t>
    </dgm:pt>
    <dgm:pt modelId="{A7F53BD2-34C7-49D1-A633-14419AE68A71}">
      <dgm:prSet custT="1"/>
      <dgm:spPr/>
      <dgm:t>
        <a:bodyPr/>
        <a:lstStyle/>
        <a:p>
          <a:pPr rtl="0"/>
          <a:r>
            <a:rPr lang="en-US" sz="3200" dirty="0"/>
            <a:t>Be active in the school community (parent/family organizations, after school opportunities, CBOs. </a:t>
          </a:r>
        </a:p>
      </dgm:t>
    </dgm:pt>
    <dgm:pt modelId="{E4B03842-39C5-437F-AFF8-00A1A01ACB46}" type="parTrans" cxnId="{5012F468-5AEE-4476-A02E-2757FC8F34A4}">
      <dgm:prSet/>
      <dgm:spPr/>
      <dgm:t>
        <a:bodyPr/>
        <a:lstStyle/>
        <a:p>
          <a:endParaRPr lang="en-US"/>
        </a:p>
      </dgm:t>
    </dgm:pt>
    <dgm:pt modelId="{6D601D6A-E200-474C-BF21-F2F5A8B81A83}" type="sibTrans" cxnId="{5012F468-5AEE-4476-A02E-2757FC8F34A4}">
      <dgm:prSet/>
      <dgm:spPr/>
      <dgm:t>
        <a:bodyPr/>
        <a:lstStyle/>
        <a:p>
          <a:endParaRPr lang="en-US"/>
        </a:p>
      </dgm:t>
    </dgm:pt>
    <dgm:pt modelId="{B4902434-1347-45DA-9980-14B03CB19700}">
      <dgm:prSet custT="1"/>
      <dgm:spPr/>
      <dgm:t>
        <a:bodyPr/>
        <a:lstStyle/>
        <a:p>
          <a:pPr rtl="0"/>
          <a:r>
            <a:rPr lang="en-US" sz="3200" dirty="0"/>
            <a:t>Support teacher attempts to infuse SEL in the classroom (team-teach?)</a:t>
          </a:r>
        </a:p>
      </dgm:t>
    </dgm:pt>
    <dgm:pt modelId="{8CFC35DB-CF34-49C3-97C3-EBDF58545145}" type="parTrans" cxnId="{A5603991-B13F-450C-9079-EA654A3E1FDA}">
      <dgm:prSet/>
      <dgm:spPr/>
      <dgm:t>
        <a:bodyPr/>
        <a:lstStyle/>
        <a:p>
          <a:endParaRPr lang="en-US"/>
        </a:p>
      </dgm:t>
    </dgm:pt>
    <dgm:pt modelId="{7AEE2BB7-DA7A-4BF8-8F56-FDCF42FA672B}" type="sibTrans" cxnId="{A5603991-B13F-450C-9079-EA654A3E1FDA}">
      <dgm:prSet/>
      <dgm:spPr/>
      <dgm:t>
        <a:bodyPr/>
        <a:lstStyle/>
        <a:p>
          <a:endParaRPr lang="en-US"/>
        </a:p>
      </dgm:t>
    </dgm:pt>
    <dgm:pt modelId="{59585443-C387-426C-8E6F-39E0D7D4A885}" type="pres">
      <dgm:prSet presAssocID="{DD9067A7-0B9A-49C1-AA4D-47F927FE7D02}" presName="Name0" presStyleCnt="0">
        <dgm:presLayoutVars>
          <dgm:dir/>
          <dgm:animLvl val="lvl"/>
          <dgm:resizeHandles val="exact"/>
        </dgm:presLayoutVars>
      </dgm:prSet>
      <dgm:spPr/>
    </dgm:pt>
    <dgm:pt modelId="{8FABD42A-BEC7-4043-89AF-87499C43EB64}" type="pres">
      <dgm:prSet presAssocID="{281AA73C-B09C-4508-866B-0C6FFF60401E}" presName="linNode" presStyleCnt="0"/>
      <dgm:spPr/>
    </dgm:pt>
    <dgm:pt modelId="{C9CF4AE2-9A73-4C93-BD09-A4EE237C663E}" type="pres">
      <dgm:prSet presAssocID="{281AA73C-B09C-4508-866B-0C6FFF60401E}" presName="parentText" presStyleLbl="node1" presStyleIdx="0" presStyleCnt="1" custScaleY="100098">
        <dgm:presLayoutVars>
          <dgm:chMax val="1"/>
          <dgm:bulletEnabled val="1"/>
        </dgm:presLayoutVars>
      </dgm:prSet>
      <dgm:spPr/>
    </dgm:pt>
    <dgm:pt modelId="{4A49A9DF-E687-4C14-A030-9C4EA0133ACE}" type="pres">
      <dgm:prSet presAssocID="{281AA73C-B09C-4508-866B-0C6FFF60401E}" presName="descendantText" presStyleLbl="alignAccFollowNode1" presStyleIdx="0" presStyleCnt="1" custScaleX="106629" custScaleY="125245" custLinFactNeighborX="1134" custLinFactNeighborY="-14478">
        <dgm:presLayoutVars>
          <dgm:bulletEnabled val="1"/>
        </dgm:presLayoutVars>
      </dgm:prSet>
      <dgm:spPr/>
    </dgm:pt>
  </dgm:ptLst>
  <dgm:cxnLst>
    <dgm:cxn modelId="{7DFE9F1F-8BB3-4E16-873D-98173BC44DF9}" srcId="{DD9067A7-0B9A-49C1-AA4D-47F927FE7D02}" destId="{281AA73C-B09C-4508-866B-0C6FFF60401E}" srcOrd="0" destOrd="0" parTransId="{B4428998-CC03-401C-ACB4-EFAF1BD8607A}" sibTransId="{934EB9B1-13B7-45AD-8FEF-DC52068113BE}"/>
    <dgm:cxn modelId="{6A951B23-9EF5-4EC2-B81C-C4421106B7CD}" srcId="{281AA73C-B09C-4508-866B-0C6FFF60401E}" destId="{643DB4C0-1E03-4BA1-9493-557B1730EDF9}" srcOrd="0" destOrd="0" parTransId="{9170FD22-683C-45F0-AAF5-64223D196849}" sibTransId="{18C652BF-67FC-41B2-86FB-EEA1096A426E}"/>
    <dgm:cxn modelId="{5012F468-5AEE-4476-A02E-2757FC8F34A4}" srcId="{281AA73C-B09C-4508-866B-0C6FFF60401E}" destId="{A7F53BD2-34C7-49D1-A633-14419AE68A71}" srcOrd="2" destOrd="0" parTransId="{E4B03842-39C5-437F-AFF8-00A1A01ACB46}" sibTransId="{6D601D6A-E200-474C-BF21-F2F5A8B81A83}"/>
    <dgm:cxn modelId="{D0041853-D760-425E-8B52-7F169C041F09}" type="presOf" srcId="{B4902434-1347-45DA-9980-14B03CB19700}" destId="{4A49A9DF-E687-4C14-A030-9C4EA0133ACE}" srcOrd="0" destOrd="1" presId="urn:microsoft.com/office/officeart/2005/8/layout/vList5"/>
    <dgm:cxn modelId="{77F0C253-2F37-4D3E-9A02-6BEB7EBDEFCE}" type="presOf" srcId="{DD9067A7-0B9A-49C1-AA4D-47F927FE7D02}" destId="{59585443-C387-426C-8E6F-39E0D7D4A885}" srcOrd="0" destOrd="0" presId="urn:microsoft.com/office/officeart/2005/8/layout/vList5"/>
    <dgm:cxn modelId="{A693227B-6671-48C7-BAF4-CBFE4200A69C}" type="presOf" srcId="{643DB4C0-1E03-4BA1-9493-557B1730EDF9}" destId="{4A49A9DF-E687-4C14-A030-9C4EA0133ACE}" srcOrd="0" destOrd="0" presId="urn:microsoft.com/office/officeart/2005/8/layout/vList5"/>
    <dgm:cxn modelId="{A5603991-B13F-450C-9079-EA654A3E1FDA}" srcId="{281AA73C-B09C-4508-866B-0C6FFF60401E}" destId="{B4902434-1347-45DA-9980-14B03CB19700}" srcOrd="1" destOrd="0" parTransId="{8CFC35DB-CF34-49C3-97C3-EBDF58545145}" sibTransId="{7AEE2BB7-DA7A-4BF8-8F56-FDCF42FA672B}"/>
    <dgm:cxn modelId="{7CDE6CD5-66F4-4E70-88C8-B5526EFFD769}" type="presOf" srcId="{281AA73C-B09C-4508-866B-0C6FFF60401E}" destId="{C9CF4AE2-9A73-4C93-BD09-A4EE237C663E}" srcOrd="0" destOrd="0" presId="urn:microsoft.com/office/officeart/2005/8/layout/vList5"/>
    <dgm:cxn modelId="{E4E673FC-4F7A-4617-B5C9-265CC9DB35EB}" type="presOf" srcId="{A7F53BD2-34C7-49D1-A633-14419AE68A71}" destId="{4A49A9DF-E687-4C14-A030-9C4EA0133ACE}" srcOrd="0" destOrd="2" presId="urn:microsoft.com/office/officeart/2005/8/layout/vList5"/>
    <dgm:cxn modelId="{B36DC22A-8153-407A-A498-4F535E8393E0}" type="presParOf" srcId="{59585443-C387-426C-8E6F-39E0D7D4A885}" destId="{8FABD42A-BEC7-4043-89AF-87499C43EB64}" srcOrd="0" destOrd="0" presId="urn:microsoft.com/office/officeart/2005/8/layout/vList5"/>
    <dgm:cxn modelId="{4C0F69E2-45C3-4CDB-8F3D-2AAE0376DD99}" type="presParOf" srcId="{8FABD42A-BEC7-4043-89AF-87499C43EB64}" destId="{C9CF4AE2-9A73-4C93-BD09-A4EE237C663E}" srcOrd="0" destOrd="0" presId="urn:microsoft.com/office/officeart/2005/8/layout/vList5"/>
    <dgm:cxn modelId="{0AF03FA1-A938-4A55-BD17-4D4B0C461D5B}" type="presParOf" srcId="{8FABD42A-BEC7-4043-89AF-87499C43EB64}" destId="{4A49A9DF-E687-4C14-A030-9C4EA0133A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9067A7-0B9A-49C1-AA4D-47F927FE7D0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A7F53BD2-34C7-49D1-A633-14419AE68A71}">
      <dgm:prSet custT="1"/>
      <dgm:spPr/>
      <dgm:t>
        <a:bodyPr/>
        <a:lstStyle/>
        <a:p>
          <a:pPr rtl="0"/>
          <a:r>
            <a:rPr lang="en-US" sz="3200" dirty="0"/>
            <a:t>Address Student Address C</a:t>
          </a:r>
          <a:r>
            <a:rPr lang="en-US" sz="3200" baseline="0" dirty="0"/>
            <a:t>oncerns with Administrators and Colleagues</a:t>
          </a:r>
        </a:p>
        <a:p>
          <a:pPr rtl="0"/>
          <a:endParaRPr lang="en-US" sz="3200" dirty="0"/>
        </a:p>
      </dgm:t>
    </dgm:pt>
    <dgm:pt modelId="{E4B03842-39C5-437F-AFF8-00A1A01ACB46}" type="parTrans" cxnId="{5012F468-5AEE-4476-A02E-2757FC8F34A4}">
      <dgm:prSet/>
      <dgm:spPr/>
      <dgm:t>
        <a:bodyPr/>
        <a:lstStyle/>
        <a:p>
          <a:endParaRPr lang="en-US"/>
        </a:p>
      </dgm:t>
    </dgm:pt>
    <dgm:pt modelId="{6D601D6A-E200-474C-BF21-F2F5A8B81A83}" type="sibTrans" cxnId="{5012F468-5AEE-4476-A02E-2757FC8F34A4}">
      <dgm:prSet/>
      <dgm:spPr/>
      <dgm:t>
        <a:bodyPr/>
        <a:lstStyle/>
        <a:p>
          <a:endParaRPr lang="en-US"/>
        </a:p>
      </dgm:t>
    </dgm:pt>
    <dgm:pt modelId="{387287EE-F210-42AA-B28D-ACBFD9172ED5}">
      <dgm:prSet custT="1"/>
      <dgm:spPr/>
      <dgm:t>
        <a:bodyPr/>
        <a:lstStyle/>
        <a:p>
          <a:r>
            <a:rPr lang="en-US" altLang="en-US" sz="2800" dirty="0"/>
            <a:t>Schools have the power “to turn a child’s life from risk to resilience,” (Benard, p. 63) and that power is in our hands!</a:t>
          </a:r>
          <a:endParaRPr lang="en-US" sz="2800" dirty="0"/>
        </a:p>
      </dgm:t>
    </dgm:pt>
    <dgm:pt modelId="{8B67CF50-45DE-4B31-A889-2441E6980700}" type="parTrans" cxnId="{6F93641E-B4E4-4675-84D6-15F009325C0A}">
      <dgm:prSet/>
      <dgm:spPr/>
      <dgm:t>
        <a:bodyPr/>
        <a:lstStyle/>
        <a:p>
          <a:endParaRPr lang="en-US"/>
        </a:p>
      </dgm:t>
    </dgm:pt>
    <dgm:pt modelId="{11CFFBA4-EFE6-4830-963D-B6710708BEE1}" type="sibTrans" cxnId="{6F93641E-B4E4-4675-84D6-15F009325C0A}">
      <dgm:prSet/>
      <dgm:spPr/>
      <dgm:t>
        <a:bodyPr/>
        <a:lstStyle/>
        <a:p>
          <a:endParaRPr lang="en-US"/>
        </a:p>
      </dgm:t>
    </dgm:pt>
    <dgm:pt modelId="{59585443-C387-426C-8E6F-39E0D7D4A885}" type="pres">
      <dgm:prSet presAssocID="{DD9067A7-0B9A-49C1-AA4D-47F927FE7D02}" presName="Name0" presStyleCnt="0">
        <dgm:presLayoutVars>
          <dgm:dir/>
          <dgm:animLvl val="lvl"/>
          <dgm:resizeHandles val="exact"/>
        </dgm:presLayoutVars>
      </dgm:prSet>
      <dgm:spPr/>
    </dgm:pt>
    <dgm:pt modelId="{9771F555-A037-4CAC-90B5-BBE2B61BD5F6}" type="pres">
      <dgm:prSet presAssocID="{A7F53BD2-34C7-49D1-A633-14419AE68A71}" presName="linNode" presStyleCnt="0"/>
      <dgm:spPr/>
    </dgm:pt>
    <dgm:pt modelId="{5B632F73-B296-4137-98AB-3156694061CF}" type="pres">
      <dgm:prSet presAssocID="{A7F53BD2-34C7-49D1-A633-14419AE68A71}" presName="parentText" presStyleLbl="node1" presStyleIdx="0" presStyleCnt="2" custScaleX="104408" custScaleY="747895" custLinFactNeighborX="-78391" custLinFactNeighborY="60461">
        <dgm:presLayoutVars>
          <dgm:chMax val="1"/>
          <dgm:bulletEnabled val="1"/>
        </dgm:presLayoutVars>
      </dgm:prSet>
      <dgm:spPr/>
    </dgm:pt>
    <dgm:pt modelId="{C302A954-CC4A-45EF-92D3-263093347005}" type="pres">
      <dgm:prSet presAssocID="{6D601D6A-E200-474C-BF21-F2F5A8B81A83}" presName="sp" presStyleCnt="0"/>
      <dgm:spPr/>
    </dgm:pt>
    <dgm:pt modelId="{DE091CD4-8667-44CE-8939-25833F9D9AEB}" type="pres">
      <dgm:prSet presAssocID="{387287EE-F210-42AA-B28D-ACBFD9172ED5}" presName="linNode" presStyleCnt="0"/>
      <dgm:spPr/>
    </dgm:pt>
    <dgm:pt modelId="{D3F4118F-2357-47F2-99A1-ADCBFF6EEDAD}" type="pres">
      <dgm:prSet presAssocID="{387287EE-F210-42AA-B28D-ACBFD9172ED5}" presName="parentText" presStyleLbl="node1" presStyleIdx="1" presStyleCnt="2" custScaleX="117960" custScaleY="1259345" custLinFactNeighborX="51362" custLinFactNeighborY="-65095">
        <dgm:presLayoutVars>
          <dgm:chMax val="1"/>
          <dgm:bulletEnabled val="1"/>
        </dgm:presLayoutVars>
      </dgm:prSet>
      <dgm:spPr/>
    </dgm:pt>
  </dgm:ptLst>
  <dgm:cxnLst>
    <dgm:cxn modelId="{3A332311-10B5-402E-BEE8-50CF6489FD6B}" type="presOf" srcId="{A7F53BD2-34C7-49D1-A633-14419AE68A71}" destId="{5B632F73-B296-4137-98AB-3156694061CF}" srcOrd="0" destOrd="0" presId="urn:microsoft.com/office/officeart/2005/8/layout/vList5"/>
    <dgm:cxn modelId="{F8A2CD14-CDAB-41D0-BDD2-688BDE0E491F}" type="presOf" srcId="{387287EE-F210-42AA-B28D-ACBFD9172ED5}" destId="{D3F4118F-2357-47F2-99A1-ADCBFF6EEDAD}" srcOrd="0" destOrd="0" presId="urn:microsoft.com/office/officeart/2005/8/layout/vList5"/>
    <dgm:cxn modelId="{6F93641E-B4E4-4675-84D6-15F009325C0A}" srcId="{DD9067A7-0B9A-49C1-AA4D-47F927FE7D02}" destId="{387287EE-F210-42AA-B28D-ACBFD9172ED5}" srcOrd="1" destOrd="0" parTransId="{8B67CF50-45DE-4B31-A889-2441E6980700}" sibTransId="{11CFFBA4-EFE6-4830-963D-B6710708BEE1}"/>
    <dgm:cxn modelId="{5012F468-5AEE-4476-A02E-2757FC8F34A4}" srcId="{DD9067A7-0B9A-49C1-AA4D-47F927FE7D02}" destId="{A7F53BD2-34C7-49D1-A633-14419AE68A71}" srcOrd="0" destOrd="0" parTransId="{E4B03842-39C5-437F-AFF8-00A1A01ACB46}" sibTransId="{6D601D6A-E200-474C-BF21-F2F5A8B81A83}"/>
    <dgm:cxn modelId="{77F0C253-2F37-4D3E-9A02-6BEB7EBDEFCE}" type="presOf" srcId="{DD9067A7-0B9A-49C1-AA4D-47F927FE7D02}" destId="{59585443-C387-426C-8E6F-39E0D7D4A885}" srcOrd="0" destOrd="0" presId="urn:microsoft.com/office/officeart/2005/8/layout/vList5"/>
    <dgm:cxn modelId="{25D4550E-EF46-488F-91A0-F57115DBD883}" type="presParOf" srcId="{59585443-C387-426C-8E6F-39E0D7D4A885}" destId="{9771F555-A037-4CAC-90B5-BBE2B61BD5F6}" srcOrd="0" destOrd="0" presId="urn:microsoft.com/office/officeart/2005/8/layout/vList5"/>
    <dgm:cxn modelId="{2B094FEF-B716-449E-A5D0-35A066B371ED}" type="presParOf" srcId="{9771F555-A037-4CAC-90B5-BBE2B61BD5F6}" destId="{5B632F73-B296-4137-98AB-3156694061CF}" srcOrd="0" destOrd="0" presId="urn:microsoft.com/office/officeart/2005/8/layout/vList5"/>
    <dgm:cxn modelId="{5FB9B971-68A8-4606-82B7-388DC4FF84A3}" type="presParOf" srcId="{59585443-C387-426C-8E6F-39E0D7D4A885}" destId="{C302A954-CC4A-45EF-92D3-263093347005}" srcOrd="1" destOrd="0" presId="urn:microsoft.com/office/officeart/2005/8/layout/vList5"/>
    <dgm:cxn modelId="{2EB51FA3-D79E-409B-98B1-CBE288759C07}" type="presParOf" srcId="{59585443-C387-426C-8E6F-39E0D7D4A885}" destId="{DE091CD4-8667-44CE-8939-25833F9D9AEB}" srcOrd="2" destOrd="0" presId="urn:microsoft.com/office/officeart/2005/8/layout/vList5"/>
    <dgm:cxn modelId="{17BC134D-7173-4A09-97FD-24E9F098EF89}" type="presParOf" srcId="{DE091CD4-8667-44CE-8939-25833F9D9AEB}" destId="{D3F4118F-2357-47F2-99A1-ADCBFF6EEDA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5CEDE-9A86-4F78-8BFA-E150049DA8E3}">
      <dsp:nvSpPr>
        <dsp:cNvPr id="0" name=""/>
        <dsp:cNvSpPr/>
      </dsp:nvSpPr>
      <dsp:spPr>
        <a:xfrm>
          <a:off x="0" y="0"/>
          <a:ext cx="3886200" cy="2364738"/>
        </a:xfrm>
        <a:prstGeom prst="round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Increased concerns with bullying and peer interactions</a:t>
          </a:r>
        </a:p>
      </dsp:txBody>
      <dsp:txXfrm>
        <a:off x="115437" y="115437"/>
        <a:ext cx="3655326" cy="21338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2F73-B296-4137-98AB-3156694061CF}">
      <dsp:nvSpPr>
        <dsp:cNvPr id="0" name=""/>
        <dsp:cNvSpPr/>
      </dsp:nvSpPr>
      <dsp:spPr>
        <a:xfrm>
          <a:off x="0" y="0"/>
          <a:ext cx="4249897" cy="201634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endParaRPr lang="en-US" sz="3200" kern="1200" baseline="0" dirty="0"/>
        </a:p>
        <a:p>
          <a:pPr marL="0" lvl="0" indent="0" algn="ctr" defTabSz="1422400" rtl="0">
            <a:lnSpc>
              <a:spcPct val="90000"/>
            </a:lnSpc>
            <a:spcBef>
              <a:spcPct val="0"/>
            </a:spcBef>
            <a:spcAft>
              <a:spcPct val="35000"/>
            </a:spcAft>
            <a:buNone/>
          </a:pPr>
          <a:r>
            <a:rPr lang="en-US" sz="3200" kern="1200" baseline="0" dirty="0"/>
            <a:t>LEAD: for Changing Climate and Culture</a:t>
          </a:r>
        </a:p>
        <a:p>
          <a:pPr marL="0" lvl="0" indent="0" algn="ctr" defTabSz="1422400" rtl="0">
            <a:lnSpc>
              <a:spcPct val="90000"/>
            </a:lnSpc>
            <a:spcBef>
              <a:spcPct val="0"/>
            </a:spcBef>
            <a:spcAft>
              <a:spcPct val="35000"/>
            </a:spcAft>
            <a:buNone/>
          </a:pPr>
          <a:endParaRPr lang="en-US" sz="3200" kern="1200" dirty="0"/>
        </a:p>
      </dsp:txBody>
      <dsp:txXfrm>
        <a:off x="98430" y="98430"/>
        <a:ext cx="4053037" cy="1819482"/>
      </dsp:txXfrm>
    </dsp:sp>
    <dsp:sp modelId="{D3F4118F-2357-47F2-99A1-ADCBFF6EEDAD}">
      <dsp:nvSpPr>
        <dsp:cNvPr id="0" name=""/>
        <dsp:cNvSpPr/>
      </dsp:nvSpPr>
      <dsp:spPr>
        <a:xfrm rot="221315">
          <a:off x="4739641" y="643874"/>
          <a:ext cx="5700268" cy="2016342"/>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endParaRPr lang="en-US" sz="3200" b="0" i="0" u="none" strike="noStrike" kern="1200" baseline="0" dirty="0">
            <a:solidFill>
              <a:schemeClr val="bg1"/>
            </a:solidFill>
            <a:latin typeface="Calibri" panose="020F0502020204030204" pitchFamily="34" charset="0"/>
          </a:endParaRPr>
        </a:p>
        <a:p>
          <a:pPr marL="0" lvl="0" indent="0" algn="ctr" defTabSz="1422400">
            <a:lnSpc>
              <a:spcPct val="90000"/>
            </a:lnSpc>
            <a:spcBef>
              <a:spcPct val="0"/>
            </a:spcBef>
            <a:spcAft>
              <a:spcPct val="35000"/>
            </a:spcAft>
            <a:buNone/>
          </a:pPr>
          <a:r>
            <a:rPr lang="en-US" sz="3200" b="0" i="0" u="none" strike="noStrike" kern="1200" baseline="0" dirty="0">
              <a:solidFill>
                <a:schemeClr val="bg1"/>
              </a:solidFill>
              <a:latin typeface="Calibri" panose="020F0502020204030204" pitchFamily="34" charset="0"/>
            </a:rPr>
            <a:t> </a:t>
          </a:r>
        </a:p>
        <a:p>
          <a:pPr marL="0" lvl="0" indent="0" algn="ctr" defTabSz="1422400">
            <a:lnSpc>
              <a:spcPct val="90000"/>
            </a:lnSpc>
            <a:spcBef>
              <a:spcPct val="0"/>
            </a:spcBef>
            <a:spcAft>
              <a:spcPct val="35000"/>
            </a:spcAft>
            <a:buNone/>
          </a:pPr>
          <a:r>
            <a:rPr lang="en-US" sz="3200" b="0" i="0" u="none" strike="noStrike" kern="1200" baseline="0" dirty="0">
              <a:solidFill>
                <a:schemeClr val="bg1"/>
              </a:solidFill>
              <a:latin typeface="Calibri" panose="020F0502020204030204" pitchFamily="34" charset="0"/>
            </a:rPr>
            <a:t>CLIMATE: how students and staff feel about their school. </a:t>
          </a:r>
        </a:p>
        <a:p>
          <a:pPr marL="0" lvl="0" indent="0" algn="ctr" defTabSz="1422400">
            <a:lnSpc>
              <a:spcPct val="90000"/>
            </a:lnSpc>
            <a:spcBef>
              <a:spcPct val="0"/>
            </a:spcBef>
            <a:spcAft>
              <a:spcPct val="35000"/>
            </a:spcAft>
            <a:buNone/>
          </a:pPr>
          <a:endParaRPr lang="en-US" sz="3200" b="0" i="0" u="none" strike="noStrike" kern="1200" baseline="0" dirty="0">
            <a:solidFill>
              <a:schemeClr val="bg1"/>
            </a:solidFill>
            <a:latin typeface="Calibri" panose="020F0502020204030204" pitchFamily="34" charset="0"/>
          </a:endParaRPr>
        </a:p>
        <a:p>
          <a:pPr marL="0" lvl="0" indent="0" algn="ctr" defTabSz="1422400">
            <a:lnSpc>
              <a:spcPct val="90000"/>
            </a:lnSpc>
            <a:spcBef>
              <a:spcPct val="0"/>
            </a:spcBef>
            <a:spcAft>
              <a:spcPct val="35000"/>
            </a:spcAft>
            <a:buNone/>
          </a:pPr>
          <a:endParaRPr lang="en-US" sz="3200" b="0" i="0" u="none" strike="noStrike" kern="1200" baseline="0" dirty="0">
            <a:solidFill>
              <a:schemeClr val="bg1"/>
            </a:solidFill>
            <a:latin typeface="Calibri" panose="020F0502020204030204" pitchFamily="34" charset="0"/>
          </a:endParaRPr>
        </a:p>
        <a:p>
          <a:pPr marL="0" lvl="0" indent="0" algn="ctr" defTabSz="1422400">
            <a:lnSpc>
              <a:spcPct val="90000"/>
            </a:lnSpc>
            <a:spcBef>
              <a:spcPct val="0"/>
            </a:spcBef>
            <a:spcAft>
              <a:spcPct val="35000"/>
            </a:spcAft>
            <a:buNone/>
          </a:pPr>
          <a:r>
            <a:rPr lang="en-US" sz="3200" b="0" i="0" u="none" strike="noStrike" kern="1200" baseline="0" dirty="0">
              <a:solidFill>
                <a:schemeClr val="bg1"/>
              </a:solidFill>
              <a:latin typeface="Calibri" panose="020F0502020204030204" pitchFamily="34" charset="0"/>
            </a:rPr>
            <a:t>A school’s culture is why they feel the way they do. </a:t>
          </a:r>
          <a:endParaRPr lang="en-US" sz="3200" kern="1200" dirty="0">
            <a:solidFill>
              <a:schemeClr val="bg1"/>
            </a:solidFill>
          </a:endParaRPr>
        </a:p>
      </dsp:txBody>
      <dsp:txXfrm>
        <a:off x="4838071" y="742304"/>
        <a:ext cx="5503408" cy="181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5CC54-EB90-4992-AE3B-73E025AEB5FD}">
      <dsp:nvSpPr>
        <dsp:cNvPr id="0" name=""/>
        <dsp:cNvSpPr/>
      </dsp:nvSpPr>
      <dsp:spPr>
        <a:xfrm>
          <a:off x="0" y="1219534"/>
          <a:ext cx="4572000" cy="120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A56F7-233D-4A00-B40F-4B1A9541774B}">
      <dsp:nvSpPr>
        <dsp:cNvPr id="0" name=""/>
        <dsp:cNvSpPr/>
      </dsp:nvSpPr>
      <dsp:spPr>
        <a:xfrm>
          <a:off x="228376" y="9265"/>
          <a:ext cx="4110767" cy="19187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1600200" rtl="0">
            <a:lnSpc>
              <a:spcPct val="90000"/>
            </a:lnSpc>
            <a:spcBef>
              <a:spcPct val="0"/>
            </a:spcBef>
            <a:spcAft>
              <a:spcPct val="35000"/>
            </a:spcAft>
            <a:buNone/>
          </a:pPr>
          <a:r>
            <a:rPr lang="en-US" sz="3600" b="1" kern="1200" dirty="0"/>
            <a:t>Developmental challenges of children and youth</a:t>
          </a:r>
          <a:endParaRPr lang="en-US" sz="3600" kern="1200" dirty="0"/>
        </a:p>
      </dsp:txBody>
      <dsp:txXfrm>
        <a:off x="322042" y="102931"/>
        <a:ext cx="3923435" cy="1731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7D9E8-39A5-468D-8DAC-4FCBF4BCB651}">
      <dsp:nvSpPr>
        <dsp:cNvPr id="0" name=""/>
        <dsp:cNvSpPr/>
      </dsp:nvSpPr>
      <dsp:spPr>
        <a:xfrm>
          <a:off x="0" y="518749"/>
          <a:ext cx="3200400" cy="2319525"/>
        </a:xfrm>
        <a:prstGeom prst="roundRect">
          <a:avLst/>
        </a:prstGeom>
        <a:gradFill rotWithShape="0">
          <a:gsLst>
            <a:gs pos="0">
              <a:schemeClr val="accent2">
                <a:shade val="80000"/>
                <a:hueOff val="0"/>
                <a:satOff val="0"/>
                <a:lumOff val="0"/>
                <a:alphaOff val="0"/>
                <a:shade val="85000"/>
                <a:satMod val="130000"/>
              </a:schemeClr>
            </a:gs>
            <a:gs pos="34000">
              <a:schemeClr val="accent2">
                <a:shade val="80000"/>
                <a:hueOff val="0"/>
                <a:satOff val="0"/>
                <a:lumOff val="0"/>
                <a:alphaOff val="0"/>
                <a:shade val="87000"/>
                <a:satMod val="125000"/>
              </a:schemeClr>
            </a:gs>
            <a:gs pos="70000">
              <a:schemeClr val="accent2">
                <a:shade val="80000"/>
                <a:hueOff val="0"/>
                <a:satOff val="0"/>
                <a:lumOff val="0"/>
                <a:alphaOff val="0"/>
                <a:tint val="100000"/>
                <a:shade val="90000"/>
                <a:satMod val="130000"/>
              </a:schemeClr>
            </a:gs>
            <a:gs pos="100000">
              <a:schemeClr val="accent2">
                <a:shade val="8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Increasing stressors </a:t>
          </a:r>
          <a:r>
            <a:rPr lang="en-US" sz="2800" b="1" kern="1200" dirty="0"/>
            <a:t>(school, home, society</a:t>
          </a:r>
          <a:r>
            <a:rPr lang="en-US" sz="2800" b="1" kern="1200"/>
            <a:t>, culture</a:t>
          </a:r>
          <a:r>
            <a:rPr lang="en-US" sz="2800" b="1" kern="1200" dirty="0"/>
            <a:t>)</a:t>
          </a:r>
        </a:p>
      </dsp:txBody>
      <dsp:txXfrm>
        <a:off x="113230" y="631979"/>
        <a:ext cx="2973940" cy="2093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36ADD-A9A4-41AD-880B-C13B7838AD18}">
      <dsp:nvSpPr>
        <dsp:cNvPr id="0" name=""/>
        <dsp:cNvSpPr/>
      </dsp:nvSpPr>
      <dsp:spPr>
        <a:xfrm>
          <a:off x="0" y="243730"/>
          <a:ext cx="3810012" cy="3566269"/>
        </a:xfrm>
        <a:prstGeom prst="ellips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100000"/>
            </a:lnSpc>
            <a:spcBef>
              <a:spcPct val="0"/>
            </a:spcBef>
            <a:spcAft>
              <a:spcPts val="0"/>
            </a:spcAft>
            <a:buNone/>
          </a:pPr>
          <a:r>
            <a:rPr lang="en-US" sz="2800" b="1" kern="1200" dirty="0"/>
            <a:t>Uptick in school community/</a:t>
          </a:r>
        </a:p>
        <a:p>
          <a:pPr marL="0" lvl="0" indent="0" algn="ctr" defTabSz="1244600" rtl="0">
            <a:lnSpc>
              <a:spcPct val="100000"/>
            </a:lnSpc>
            <a:spcBef>
              <a:spcPct val="0"/>
            </a:spcBef>
            <a:spcAft>
              <a:spcPts val="0"/>
            </a:spcAft>
            <a:buNone/>
          </a:pPr>
          <a:r>
            <a:rPr lang="en-US" sz="2800" b="1" kern="1200" dirty="0"/>
            <a:t>violence, mental heath issues, risky behaviors, lack of civility, etc.</a:t>
          </a:r>
        </a:p>
      </dsp:txBody>
      <dsp:txXfrm>
        <a:off x="566966" y="774425"/>
        <a:ext cx="2676079" cy="2504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9A9DF-E687-4C14-A030-9C4EA0133ACE}">
      <dsp:nvSpPr>
        <dsp:cNvPr id="0" name=""/>
        <dsp:cNvSpPr/>
      </dsp:nvSpPr>
      <dsp:spPr>
        <a:xfrm rot="5400000">
          <a:off x="5987611" y="-1748028"/>
          <a:ext cx="2740521" cy="692505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a:t>Demonstrate good relations with your colleagues  </a:t>
          </a:r>
        </a:p>
        <a:p>
          <a:pPr marL="285750" lvl="1" indent="-285750" algn="l" defTabSz="1422400" rtl="0">
            <a:lnSpc>
              <a:spcPct val="90000"/>
            </a:lnSpc>
            <a:spcBef>
              <a:spcPct val="0"/>
            </a:spcBef>
            <a:spcAft>
              <a:spcPct val="15000"/>
            </a:spcAft>
            <a:buChar char="•"/>
          </a:pPr>
          <a:r>
            <a:rPr lang="en-US" sz="3200" kern="1200" dirty="0"/>
            <a:t>Be civil, kind, respectful, tolerant, empathetic, patient, open to feedback</a:t>
          </a:r>
        </a:p>
      </dsp:txBody>
      <dsp:txXfrm rot="-5400000">
        <a:off x="3895344" y="478020"/>
        <a:ext cx="6791275" cy="2472959"/>
      </dsp:txXfrm>
    </dsp:sp>
    <dsp:sp modelId="{C9CF4AE2-9A73-4C93-BD09-A4EE237C663E}">
      <dsp:nvSpPr>
        <dsp:cNvPr id="0" name=""/>
        <dsp:cNvSpPr/>
      </dsp:nvSpPr>
      <dsp:spPr>
        <a:xfrm>
          <a:off x="0" y="3348"/>
          <a:ext cx="3895344" cy="342565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dirty="0"/>
            <a:t>MODEL</a:t>
          </a:r>
        </a:p>
      </dsp:txBody>
      <dsp:txXfrm>
        <a:off x="167226" y="170574"/>
        <a:ext cx="3560892" cy="3091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9A9DF-E687-4C14-A030-9C4EA0133ACE}">
      <dsp:nvSpPr>
        <dsp:cNvPr id="0" name=""/>
        <dsp:cNvSpPr/>
      </dsp:nvSpPr>
      <dsp:spPr>
        <a:xfrm rot="5400000">
          <a:off x="4948338" y="-1345945"/>
          <a:ext cx="4484115" cy="719937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r>
            <a:rPr lang="en-US" sz="3200" kern="1200" dirty="0"/>
            <a:t>Culturally Responsive Practices (CRP) which are effective in improving student academic performance and life opportunities across content areas. </a:t>
          </a:r>
        </a:p>
        <a:p>
          <a:pPr marL="285750" lvl="1" indent="-285750" algn="l" defTabSz="1422400">
            <a:lnSpc>
              <a:spcPct val="90000"/>
            </a:lnSpc>
            <a:spcBef>
              <a:spcPct val="0"/>
            </a:spcBef>
            <a:spcAft>
              <a:spcPct val="15000"/>
            </a:spcAft>
            <a:buChar char="•"/>
          </a:pPr>
          <a:r>
            <a:rPr lang="en-US" sz="3200" kern="1200" dirty="0"/>
            <a:t>Teaching and learning strategies within the context of a student’s cultural identity and experience. </a:t>
          </a:r>
        </a:p>
        <a:p>
          <a:pPr marL="285750" lvl="1" indent="-285750" algn="l" defTabSz="1600200" rtl="0">
            <a:lnSpc>
              <a:spcPct val="90000"/>
            </a:lnSpc>
            <a:spcBef>
              <a:spcPct val="0"/>
            </a:spcBef>
            <a:spcAft>
              <a:spcPct val="15000"/>
            </a:spcAft>
            <a:buChar char="•"/>
          </a:pPr>
          <a:endParaRPr lang="en-US" sz="3600" kern="1200" dirty="0"/>
        </a:p>
        <a:p>
          <a:pPr marL="285750" lvl="1" indent="-285750" algn="l" defTabSz="1600200" rtl="0">
            <a:lnSpc>
              <a:spcPct val="90000"/>
            </a:lnSpc>
            <a:spcBef>
              <a:spcPct val="0"/>
            </a:spcBef>
            <a:spcAft>
              <a:spcPct val="15000"/>
            </a:spcAft>
            <a:buChar char="•"/>
          </a:pPr>
          <a:r>
            <a:rPr lang="en-US" sz="3600" kern="1200" dirty="0" err="1"/>
            <a:t>Farinde</a:t>
          </a:r>
          <a:r>
            <a:rPr lang="en-US" sz="3600" kern="1200" dirty="0"/>
            <a:t>-Wu, Glover, &amp; Williams, 2017</a:t>
          </a:r>
        </a:p>
      </dsp:txBody>
      <dsp:txXfrm rot="-5400000">
        <a:off x="3590708" y="230581"/>
        <a:ext cx="6980480" cy="4046323"/>
      </dsp:txXfrm>
    </dsp:sp>
    <dsp:sp modelId="{C9CF4AE2-9A73-4C93-BD09-A4EE237C663E}">
      <dsp:nvSpPr>
        <dsp:cNvPr id="0" name=""/>
        <dsp:cNvSpPr/>
      </dsp:nvSpPr>
      <dsp:spPr>
        <a:xfrm>
          <a:off x="0" y="0"/>
          <a:ext cx="3696756" cy="44914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dirty="0"/>
            <a:t>MODEL</a:t>
          </a:r>
        </a:p>
      </dsp:txBody>
      <dsp:txXfrm>
        <a:off x="180461" y="180461"/>
        <a:ext cx="3335834" cy="41304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9A9DF-E687-4C14-A030-9C4EA0133ACE}">
      <dsp:nvSpPr>
        <dsp:cNvPr id="0" name=""/>
        <dsp:cNvSpPr/>
      </dsp:nvSpPr>
      <dsp:spPr>
        <a:xfrm rot="5400000">
          <a:off x="5679363" y="-1403732"/>
          <a:ext cx="3105923" cy="692505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dirty="0"/>
            <a:t>Encourage colleagues to be SEL advocates.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dirty="0"/>
            <a:t>Design a K-12 SEL curriculum for school counselors and teachers to deliver.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kern="1200" dirty="0"/>
            <a:t>Assist colleagues with developing and assessing SEL skills in students.</a:t>
          </a:r>
        </a:p>
      </dsp:txBody>
      <dsp:txXfrm rot="-5400000">
        <a:off x="3769797" y="657453"/>
        <a:ext cx="6773437" cy="2802685"/>
      </dsp:txXfrm>
    </dsp:sp>
    <dsp:sp modelId="{C9CF4AE2-9A73-4C93-BD09-A4EE237C663E}">
      <dsp:nvSpPr>
        <dsp:cNvPr id="0" name=""/>
        <dsp:cNvSpPr/>
      </dsp:nvSpPr>
      <dsp:spPr>
        <a:xfrm>
          <a:off x="0" y="1897"/>
          <a:ext cx="3895344" cy="38824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dirty="0"/>
            <a:t>MOTIVATE</a:t>
          </a:r>
        </a:p>
      </dsp:txBody>
      <dsp:txXfrm>
        <a:off x="189523" y="191420"/>
        <a:ext cx="3516298" cy="3503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9A9DF-E687-4C14-A030-9C4EA0133ACE}">
      <dsp:nvSpPr>
        <dsp:cNvPr id="0" name=""/>
        <dsp:cNvSpPr/>
      </dsp:nvSpPr>
      <dsp:spPr>
        <a:xfrm rot="5400000">
          <a:off x="5467506" y="-1623032"/>
          <a:ext cx="4034660" cy="7280725"/>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a:t>Become involved in school committees. </a:t>
          </a:r>
        </a:p>
        <a:p>
          <a:pPr marL="285750" lvl="1" indent="-285750" algn="l" defTabSz="1422400" rtl="0">
            <a:lnSpc>
              <a:spcPct val="90000"/>
            </a:lnSpc>
            <a:spcBef>
              <a:spcPct val="0"/>
            </a:spcBef>
            <a:spcAft>
              <a:spcPct val="15000"/>
            </a:spcAft>
            <a:buChar char="•"/>
          </a:pPr>
          <a:r>
            <a:rPr lang="en-US" sz="3200" kern="1200" dirty="0"/>
            <a:t>Support teacher attempts to infuse SEL in the classroom (team-teach?)</a:t>
          </a:r>
        </a:p>
        <a:p>
          <a:pPr marL="285750" lvl="1" indent="-285750" algn="l" defTabSz="1422400" rtl="0">
            <a:lnSpc>
              <a:spcPct val="90000"/>
            </a:lnSpc>
            <a:spcBef>
              <a:spcPct val="0"/>
            </a:spcBef>
            <a:spcAft>
              <a:spcPct val="15000"/>
            </a:spcAft>
            <a:buChar char="•"/>
          </a:pPr>
          <a:r>
            <a:rPr lang="en-US" sz="3200" kern="1200" dirty="0"/>
            <a:t>Be active in the school community (parent/family organizations, after school opportunities, CBOs. </a:t>
          </a:r>
        </a:p>
      </dsp:txBody>
      <dsp:txXfrm rot="-5400000">
        <a:off x="3844474" y="196956"/>
        <a:ext cx="7083769" cy="3640748"/>
      </dsp:txXfrm>
    </dsp:sp>
    <dsp:sp modelId="{C9CF4AE2-9A73-4C93-BD09-A4EE237C663E}">
      <dsp:nvSpPr>
        <dsp:cNvPr id="0" name=""/>
        <dsp:cNvSpPr/>
      </dsp:nvSpPr>
      <dsp:spPr>
        <a:xfrm>
          <a:off x="1836" y="3942"/>
          <a:ext cx="3840801" cy="403071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dirty="0"/>
            <a:t>MOBILIZE</a:t>
          </a:r>
        </a:p>
      </dsp:txBody>
      <dsp:txXfrm>
        <a:off x="189328" y="191434"/>
        <a:ext cx="3465817" cy="36557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2F73-B296-4137-98AB-3156694061CF}">
      <dsp:nvSpPr>
        <dsp:cNvPr id="0" name=""/>
        <dsp:cNvSpPr/>
      </dsp:nvSpPr>
      <dsp:spPr>
        <a:xfrm>
          <a:off x="66165" y="121852"/>
          <a:ext cx="4177531" cy="150063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t>Address Student Address C</a:t>
          </a:r>
          <a:r>
            <a:rPr lang="en-US" sz="3200" kern="1200" baseline="0" dirty="0"/>
            <a:t>oncerns with Administrators and Colleagues</a:t>
          </a:r>
        </a:p>
        <a:p>
          <a:pPr marL="0" lvl="0" indent="0" algn="ctr" defTabSz="1422400" rtl="0">
            <a:lnSpc>
              <a:spcPct val="90000"/>
            </a:lnSpc>
            <a:spcBef>
              <a:spcPct val="0"/>
            </a:spcBef>
            <a:spcAft>
              <a:spcPct val="35000"/>
            </a:spcAft>
            <a:buNone/>
          </a:pPr>
          <a:endParaRPr lang="en-US" sz="3200" kern="1200" dirty="0"/>
        </a:p>
      </dsp:txBody>
      <dsp:txXfrm>
        <a:off x="139420" y="195107"/>
        <a:ext cx="4031021" cy="1354127"/>
      </dsp:txXfrm>
    </dsp:sp>
    <dsp:sp modelId="{D3F4118F-2357-47F2-99A1-ADCBFF6EEDAD}">
      <dsp:nvSpPr>
        <dsp:cNvPr id="0" name=""/>
        <dsp:cNvSpPr/>
      </dsp:nvSpPr>
      <dsp:spPr>
        <a:xfrm>
          <a:off x="5257791" y="1380596"/>
          <a:ext cx="4719769" cy="2526853"/>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t>Schools have the power “to turn a child’s life from risk to resilience,” (Benard, p. 63) and that power is in our hands!</a:t>
          </a:r>
          <a:endParaRPr lang="en-US" sz="2800" kern="1200" dirty="0"/>
        </a:p>
      </dsp:txBody>
      <dsp:txXfrm>
        <a:off x="5381142" y="1503947"/>
        <a:ext cx="4473067" cy="22801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7/12/2024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34C2EF-8A97-4DAF-B099-E567883644D6}" type="slidenum">
              <a:rPr lang="en-US" smtClean="0"/>
              <a:t>11</a:t>
            </a:fld>
            <a:endParaRPr lang="en-US"/>
          </a:p>
        </p:txBody>
      </p:sp>
    </p:spTree>
    <p:extLst>
      <p:ext uri="{BB962C8B-B14F-4D97-AF65-F5344CB8AC3E}">
        <p14:creationId xmlns:p14="http://schemas.microsoft.com/office/powerpoint/2010/main" val="355591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14</a:t>
            </a:fld>
            <a:endParaRPr lang="en-US"/>
          </a:p>
        </p:txBody>
      </p:sp>
    </p:spTree>
    <p:extLst>
      <p:ext uri="{BB962C8B-B14F-4D97-AF65-F5344CB8AC3E}">
        <p14:creationId xmlns:p14="http://schemas.microsoft.com/office/powerpoint/2010/main" val="426145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826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8" name="Google Shape;268;p14:notes"/>
          <p:cNvSpPr txBox="1">
            <a:spLocks noGrp="1"/>
          </p:cNvSpPr>
          <p:nvPr>
            <p:ph type="body" idx="1"/>
          </p:nvPr>
        </p:nvSpPr>
        <p:spPr>
          <a:xfrm>
            <a:off x="934720" y="4415790"/>
            <a:ext cx="5140960" cy="4183380"/>
          </a:xfrm>
          <a:prstGeom prst="rect">
            <a:avLst/>
          </a:prstGeom>
          <a:noFill/>
          <a:ln>
            <a:noFill/>
          </a:ln>
        </p:spPr>
        <p:txBody>
          <a:bodyPr spcFirstLastPara="1" wrap="square" lIns="93162" tIns="93162" rIns="93162" bIns="93162" anchor="t" anchorCtr="0">
            <a:noAutofit/>
          </a:bodyPr>
          <a:lstStyle/>
          <a:p>
            <a:pPr marL="582359" indent="-336474">
              <a:spcBef>
                <a:spcPts val="1345"/>
              </a:spcBef>
              <a:buClr>
                <a:schemeClr val="dk1"/>
              </a:buClr>
              <a:buSzPts val="1200"/>
              <a:buFont typeface="Times New Roman"/>
              <a:buChar char="•"/>
            </a:pPr>
            <a:endParaRPr dirty="0">
              <a:latin typeface="Times New Roman"/>
              <a:ea typeface="Times New Roman"/>
              <a:cs typeface="Times New Roman"/>
              <a:sym typeface="Times New Roman"/>
            </a:endParaRPr>
          </a:p>
        </p:txBody>
      </p:sp>
      <p:sp>
        <p:nvSpPr>
          <p:cNvPr id="269" name="Google Shape;269;p14:notes"/>
          <p:cNvSpPr txBox="1">
            <a:spLocks noGrp="1"/>
          </p:cNvSpPr>
          <p:nvPr>
            <p:ph type="sldNum" idx="12"/>
          </p:nvPr>
        </p:nvSpPr>
        <p:spPr>
          <a:xfrm>
            <a:off x="3972560" y="8831580"/>
            <a:ext cx="3037840" cy="4648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defRPr/>
            </a:pPr>
            <a:fld id="{00000000-1234-1234-1234-123412341234}" type="slidenum">
              <a:rPr lang="en-US" kern="0">
                <a:solidFill>
                  <a:srgbClr val="000000"/>
                </a:solidFill>
                <a:latin typeface="Arial"/>
                <a:ea typeface="Arial"/>
                <a:cs typeface="Arial"/>
                <a:sym typeface="Arial"/>
              </a:rPr>
              <a:pPr defTabSz="931774">
                <a:buClr>
                  <a:srgbClr val="000000"/>
                </a:buClr>
                <a:buSzPts val="1200"/>
                <a:defRPr/>
              </a:pPr>
              <a:t>47</a:t>
            </a:fld>
            <a:endParaRPr kern="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904F76E-1CB6-410C-ADC2-5ECAED89ADFD}" type="slidenum">
              <a:rPr lang="en-US" smtClean="0"/>
              <a:pPr>
                <a:defRPr/>
              </a:pPr>
              <a:t>49</a:t>
            </a:fld>
            <a:endParaRPr lang="en-US"/>
          </a:p>
        </p:txBody>
      </p:sp>
    </p:spTree>
    <p:extLst>
      <p:ext uri="{BB962C8B-B14F-4D97-AF65-F5344CB8AC3E}">
        <p14:creationId xmlns:p14="http://schemas.microsoft.com/office/powerpoint/2010/main" val="69181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7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84120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55676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0" y="1735138"/>
            <a:ext cx="475488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495D2F8-86E8-F74F-A232-E2CFA5471723}"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41FE9-041C-FD42-9A78-1D30CB87B973}" type="slidenum">
              <a:rPr lang="en-US" smtClean="0"/>
              <a:t>‹#›</a:t>
            </a:fld>
            <a:endParaRPr lang="en-US"/>
          </a:p>
        </p:txBody>
      </p:sp>
      <p:sp>
        <p:nvSpPr>
          <p:cNvPr id="8" name="Content Placeholder 2"/>
          <p:cNvSpPr>
            <a:spLocks noGrp="1"/>
          </p:cNvSpPr>
          <p:nvPr>
            <p:ph sz="half" idx="13"/>
          </p:nvPr>
        </p:nvSpPr>
        <p:spPr>
          <a:xfrm>
            <a:off x="1219200" y="3870960"/>
            <a:ext cx="475488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6193536" y="1735138"/>
            <a:ext cx="475488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6193536" y="3870960"/>
            <a:ext cx="475488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11453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3762374"/>
            <a:ext cx="97536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745710" y="379100"/>
            <a:ext cx="6708436"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4" name="Text Placeholder 3"/>
          <p:cNvSpPr>
            <a:spLocks noGrp="1"/>
          </p:cNvSpPr>
          <p:nvPr>
            <p:ph type="body" sz="half" idx="2"/>
          </p:nvPr>
        </p:nvSpPr>
        <p:spPr>
          <a:xfrm>
            <a:off x="1219200" y="4928736"/>
            <a:ext cx="9753600" cy="98797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5D2F8-86E8-F74F-A232-E2CFA5471723}"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41FE9-041C-FD42-9A78-1D30CB87B973}" type="slidenum">
              <a:rPr lang="en-US" smtClean="0"/>
              <a:t>‹#›</a:t>
            </a:fld>
            <a:endParaRPr lang="en-US"/>
          </a:p>
        </p:txBody>
      </p:sp>
      <p:sp>
        <p:nvSpPr>
          <p:cNvPr id="12" name="Picture Placeholder 9"/>
          <p:cNvSpPr>
            <a:spLocks noGrp="1"/>
          </p:cNvSpPr>
          <p:nvPr>
            <p:ph type="pic" sz="quarter" idx="15"/>
          </p:nvPr>
        </p:nvSpPr>
        <p:spPr>
          <a:xfrm rot="232774">
            <a:off x="2997544" y="564564"/>
            <a:ext cx="6204769" cy="3072384"/>
          </a:xfrm>
          <a:solidFill>
            <a:schemeClr val="bg1">
              <a:lumMod val="85000"/>
            </a:schemeClr>
          </a:solidFill>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4212209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417879" y="3520798"/>
            <a:ext cx="5450699"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7" name="Picture Placeholder 9"/>
          <p:cNvSpPr>
            <a:spLocks noGrp="1"/>
          </p:cNvSpPr>
          <p:nvPr>
            <p:ph type="pic" sz="quarter" idx="16"/>
          </p:nvPr>
        </p:nvSpPr>
        <p:spPr>
          <a:xfrm rot="21214351">
            <a:off x="654743" y="3682580"/>
            <a:ext cx="4938812" cy="2697083"/>
          </a:xfrm>
          <a:solidFill>
            <a:schemeClr val="bg1">
              <a:lumMod val="85000"/>
            </a:schemeClr>
          </a:solidFill>
        </p:spPr>
        <p:txBody>
          <a:bodyPr/>
          <a:lstStyle>
            <a:lvl1pPr>
              <a:buNone/>
              <a:defRPr/>
            </a:lvl1pPr>
          </a:lstStyle>
          <a:p>
            <a:r>
              <a:rPr lang="en-US"/>
              <a:t>Click icon to add picture</a:t>
            </a:r>
            <a:endParaRPr/>
          </a:p>
        </p:txBody>
      </p:sp>
      <p:grpSp>
        <p:nvGrpSpPr>
          <p:cNvPr id="8" name="Group 9"/>
          <p:cNvGrpSpPr/>
          <p:nvPr/>
        </p:nvGrpSpPr>
        <p:grpSpPr>
          <a:xfrm rot="232774">
            <a:off x="225975" y="241256"/>
            <a:ext cx="5450699"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3" name="Picture Placeholder 9"/>
          <p:cNvSpPr>
            <a:spLocks noGrp="1"/>
          </p:cNvSpPr>
          <p:nvPr>
            <p:ph type="pic" sz="quarter" idx="15"/>
          </p:nvPr>
        </p:nvSpPr>
        <p:spPr>
          <a:xfrm rot="232774">
            <a:off x="462839" y="403038"/>
            <a:ext cx="4938812" cy="2697083"/>
          </a:xfrm>
          <a:solidFill>
            <a:schemeClr val="bg1">
              <a:lumMod val="85000"/>
            </a:schemeClr>
          </a:solidFill>
        </p:spPr>
        <p:txBody>
          <a:bodyPr/>
          <a:lstStyle>
            <a:lvl1pPr>
              <a:buNone/>
              <a:defRPr/>
            </a:lvl1pPr>
          </a:lstStyle>
          <a:p>
            <a:r>
              <a:rPr lang="en-US"/>
              <a:t>Click icon to add picture</a:t>
            </a:r>
            <a:endParaRPr/>
          </a:p>
        </p:txBody>
      </p:sp>
      <p:sp>
        <p:nvSpPr>
          <p:cNvPr id="2" name="Title 1"/>
          <p:cNvSpPr>
            <a:spLocks noGrp="1"/>
          </p:cNvSpPr>
          <p:nvPr>
            <p:ph type="title"/>
          </p:nvPr>
        </p:nvSpPr>
        <p:spPr>
          <a:xfrm>
            <a:off x="6684579" y="1524000"/>
            <a:ext cx="475488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6684576" y="2699983"/>
            <a:ext cx="475488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5D2F8-86E8-F74F-A232-E2CFA5471723}"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41FE9-041C-FD42-9A78-1D30CB87B973}" type="slidenum">
              <a:rPr lang="en-US" smtClean="0"/>
              <a:t>‹#›</a:t>
            </a:fld>
            <a:endParaRPr lang="en-US"/>
          </a:p>
        </p:txBody>
      </p:sp>
    </p:spTree>
    <p:extLst>
      <p:ext uri="{BB962C8B-B14F-4D97-AF65-F5344CB8AC3E}">
        <p14:creationId xmlns:p14="http://schemas.microsoft.com/office/powerpoint/2010/main" val="373573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9607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79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63561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2765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79077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55589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9D71E3-7D81-4C24-B9D8-6B108755C64C}" type="slidenum">
              <a:rPr lang="en-US" smtClean="0"/>
              <a:t>‹#›</a:t>
            </a:fld>
            <a:endParaRPr lang="en-US"/>
          </a:p>
        </p:txBody>
      </p:sp>
    </p:spTree>
    <p:extLst>
      <p:ext uri="{BB962C8B-B14F-4D97-AF65-F5344CB8AC3E}">
        <p14:creationId xmlns:p14="http://schemas.microsoft.com/office/powerpoint/2010/main" val="210853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7689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9D71E3-7D81-4C24-B9D8-6B108755C64C}"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317909407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90" r:id="rId13"/>
    <p:sldLayoutId id="214748369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www.schoolcounselor.org/asca/media/asca/home/MindsetsBehaviors.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safeandcivilschools.com/" TargetMode="External"/><Relationship Id="rId5" Type="http://schemas.openxmlformats.org/officeDocument/2006/relationships/hyperlink" Target="http://www.janebluestine.com/" TargetMode="External"/><Relationship Id="rId4" Type="http://schemas.openxmlformats.org/officeDocument/2006/relationships/hyperlink" Target="https://docs.google.com/viewer?url=https://www.schoolcounselor.org/asca/media/asca/ASCA%20National%20Model%20Templates/Closing-the-GapActionPlan.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368214-0942-47DF-879D-8AC69F82FB42}"/>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dirty="0">
                <a:solidFill>
                  <a:schemeClr val="accent5">
                    <a:lumMod val="50000"/>
                  </a:schemeClr>
                </a:solidFill>
                <a:effectLst/>
                <a:latin typeface="+mn-lt"/>
              </a:rPr>
              <a:t>Creating Social-Emotional Supportive School Environments</a:t>
            </a:r>
            <a:endParaRPr lang="en-US" dirty="0">
              <a:solidFill>
                <a:schemeClr val="accent5">
                  <a:lumMod val="50000"/>
                </a:schemeClr>
              </a:solidFill>
              <a:latin typeface="+mn-lt"/>
            </a:endParaRPr>
          </a:p>
        </p:txBody>
      </p:sp>
      <p:sp>
        <p:nvSpPr>
          <p:cNvPr id="4" name="TextBox 3">
            <a:extLst>
              <a:ext uri="{FF2B5EF4-FFF2-40B4-BE49-F238E27FC236}">
                <a16:creationId xmlns:a16="http://schemas.microsoft.com/office/drawing/2014/main" id="{8C4FE6A9-DBAF-4583-AC85-336233798689}"/>
              </a:ext>
            </a:extLst>
          </p:cNvPr>
          <p:cNvSpPr txBox="1"/>
          <p:nvPr/>
        </p:nvSpPr>
        <p:spPr>
          <a:xfrm>
            <a:off x="1752601" y="4538432"/>
            <a:ext cx="9405850" cy="1795881"/>
          </a:xfrm>
          <a:prstGeom prst="rect">
            <a:avLst/>
          </a:prstGeom>
        </p:spPr>
        <p:txBody>
          <a:bodyPr vert="horz" lIns="91440" tIns="45720" rIns="91440" bIns="45720" rtlCol="0">
            <a:normAutofit fontScale="25000" lnSpcReduction="20000"/>
          </a:bodyPr>
          <a:lstStyle/>
          <a:p>
            <a:pPr>
              <a:lnSpc>
                <a:spcPct val="90000"/>
              </a:lnSpc>
              <a:spcBef>
                <a:spcPts val="1200"/>
              </a:spcBef>
              <a:spcAft>
                <a:spcPts val="200"/>
              </a:spcAft>
              <a:buClr>
                <a:schemeClr val="accent1"/>
              </a:buClr>
              <a:buSzPct val="100000"/>
            </a:pPr>
            <a:endParaRPr lang="en-US" sz="600" cap="all" spc="200" dirty="0">
              <a:solidFill>
                <a:schemeClr val="tx1">
                  <a:lumMod val="85000"/>
                  <a:lumOff val="15000"/>
                </a:schemeClr>
              </a:solidFill>
              <a:latin typeface="+mj-lt"/>
            </a:endParaRPr>
          </a:p>
          <a:p>
            <a:pPr>
              <a:lnSpc>
                <a:spcPct val="90000"/>
              </a:lnSpc>
              <a:spcBef>
                <a:spcPts val="1200"/>
              </a:spcBef>
              <a:spcAft>
                <a:spcPts val="200"/>
              </a:spcAft>
              <a:buClr>
                <a:schemeClr val="accent1"/>
              </a:buClr>
              <a:buSzPct val="100000"/>
            </a:pPr>
            <a:endParaRPr lang="en-US" sz="600" cap="all" spc="200" dirty="0">
              <a:solidFill>
                <a:schemeClr val="tx1">
                  <a:lumMod val="85000"/>
                  <a:lumOff val="15000"/>
                </a:schemeClr>
              </a:solidFill>
              <a:latin typeface="+mj-lt"/>
            </a:endParaRPr>
          </a:p>
          <a:p>
            <a:pPr>
              <a:lnSpc>
                <a:spcPct val="90000"/>
              </a:lnSpc>
              <a:spcBef>
                <a:spcPts val="1200"/>
              </a:spcBef>
              <a:spcAft>
                <a:spcPts val="200"/>
              </a:spcAft>
              <a:buClr>
                <a:schemeClr val="accent1"/>
              </a:buClr>
              <a:buSzPct val="100000"/>
            </a:pPr>
            <a:r>
              <a:rPr lang="en-US" sz="9600" cap="all" spc="200" dirty="0">
                <a:solidFill>
                  <a:schemeClr val="tx1">
                    <a:lumMod val="85000"/>
                    <a:lumOff val="15000"/>
                  </a:schemeClr>
                </a:solidFill>
              </a:rPr>
              <a:t>Carol Dahir, Ed.D.</a:t>
            </a:r>
          </a:p>
          <a:p>
            <a:pPr>
              <a:lnSpc>
                <a:spcPct val="90000"/>
              </a:lnSpc>
              <a:spcBef>
                <a:spcPts val="1200"/>
              </a:spcBef>
              <a:spcAft>
                <a:spcPts val="200"/>
              </a:spcAft>
              <a:buClr>
                <a:schemeClr val="accent1"/>
              </a:buClr>
              <a:buSzPct val="100000"/>
            </a:pPr>
            <a:r>
              <a:rPr lang="en-US" sz="9600" cap="all" spc="200" dirty="0">
                <a:solidFill>
                  <a:schemeClr val="tx1">
                    <a:lumMod val="85000"/>
                    <a:lumOff val="15000"/>
                  </a:schemeClr>
                </a:solidFill>
              </a:rPr>
              <a:t>New York Institute of Technology</a:t>
            </a:r>
          </a:p>
          <a:p>
            <a:pPr>
              <a:lnSpc>
                <a:spcPct val="90000"/>
              </a:lnSpc>
              <a:spcBef>
                <a:spcPts val="1200"/>
              </a:spcBef>
              <a:spcAft>
                <a:spcPts val="200"/>
              </a:spcAft>
              <a:buClr>
                <a:schemeClr val="accent1"/>
              </a:buClr>
              <a:buSzPct val="100000"/>
            </a:pPr>
            <a:r>
              <a:rPr lang="en-US" sz="9600" cap="all" spc="200" dirty="0">
                <a:solidFill>
                  <a:schemeClr val="tx1">
                    <a:lumMod val="85000"/>
                    <a:lumOff val="15000"/>
                  </a:schemeClr>
                </a:solidFill>
              </a:rPr>
              <a:t>cdahir@nyit.edu</a:t>
            </a:r>
          </a:p>
        </p:txBody>
      </p:sp>
      <p:cxnSp>
        <p:nvCxnSpPr>
          <p:cNvPr id="21" name="Straight Connector 20">
            <a:extLst>
              <a:ext uri="{FF2B5EF4-FFF2-40B4-BE49-F238E27FC236}">
                <a16:creationId xmlns:a16="http://schemas.microsoft.com/office/drawing/2014/main" id="{E832A4F0-B852-42E9-91B8-58EB9F47C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7D6777B-91DD-4D12-85FD-85A88ECC5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F0988C9B-C9E0-4CBD-A3E8-D4F59982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6BF12A2-AFEF-4EF0-B804-A24CDD9C959B}"/>
              </a:ext>
            </a:extLst>
          </p:cNvPr>
          <p:cNvSpPr>
            <a:spLocks/>
          </p:cNvSpPr>
          <p:nvPr/>
        </p:nvSpPr>
        <p:spPr>
          <a:xfrm>
            <a:off x="1036319" y="859954"/>
            <a:ext cx="10119362" cy="3940646"/>
          </a:xfrm>
          <a:prstGeom prst="rect">
            <a:avLst/>
          </a:prstGeom>
        </p:spPr>
        <p:txBody>
          <a:bodyPr>
            <a:normAutofit/>
          </a:bodyPr>
          <a:lstStyle/>
          <a:p>
            <a:pPr algn="ctr">
              <a:spcAft>
                <a:spcPts val="600"/>
              </a:spcAft>
            </a:pPr>
            <a:r>
              <a:rPr lang="en-AU" sz="3200" b="1" kern="1200" dirty="0">
                <a:solidFill>
                  <a:srgbClr val="32495E"/>
                </a:solidFill>
                <a:latin typeface="+mn-lt"/>
                <a:ea typeface="+mn-ea"/>
                <a:cs typeface="+mn-cs"/>
              </a:rPr>
              <a:t>European Branch  – American Counseling Association</a:t>
            </a:r>
          </a:p>
          <a:p>
            <a:pPr algn="ctr">
              <a:spcAft>
                <a:spcPts val="600"/>
              </a:spcAft>
            </a:pPr>
            <a:r>
              <a:rPr lang="en-AU" sz="3200" b="1" kern="1200" dirty="0">
                <a:solidFill>
                  <a:srgbClr val="32495E"/>
                </a:solidFill>
                <a:latin typeface="+mn-lt"/>
                <a:ea typeface="+mn-ea"/>
                <a:cs typeface="+mn-cs"/>
              </a:rPr>
              <a:t>Learning Institute</a:t>
            </a:r>
          </a:p>
          <a:p>
            <a:pPr algn="ctr">
              <a:spcAft>
                <a:spcPts val="600"/>
              </a:spcAft>
            </a:pPr>
            <a:r>
              <a:rPr lang="en-AU" sz="3200" b="1" kern="1200" dirty="0">
                <a:solidFill>
                  <a:srgbClr val="32495E"/>
                </a:solidFill>
                <a:latin typeface="+mn-lt"/>
                <a:ea typeface="+mn-ea"/>
                <a:cs typeface="+mn-cs"/>
              </a:rPr>
              <a:t>July 12, 2024</a:t>
            </a:r>
            <a:endParaRPr lang="en-US" sz="3200" b="1" kern="1200" dirty="0">
              <a:solidFill>
                <a:schemeClr val="tx1"/>
              </a:solidFill>
              <a:latin typeface="+mn-lt"/>
              <a:ea typeface="+mn-ea"/>
              <a:cs typeface="+mn-cs"/>
            </a:endParaRPr>
          </a:p>
          <a:p>
            <a:pPr>
              <a:spcAft>
                <a:spcPts val="600"/>
              </a:spcAft>
            </a:pPr>
            <a:endParaRPr lang="en-US" dirty="0"/>
          </a:p>
        </p:txBody>
      </p:sp>
    </p:spTree>
    <p:extLst>
      <p:ext uri="{BB962C8B-B14F-4D97-AF65-F5344CB8AC3E}">
        <p14:creationId xmlns:p14="http://schemas.microsoft.com/office/powerpoint/2010/main" val="5722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FE21-BA73-5F9F-D5D1-E48DF0DAB1C3}"/>
              </a:ext>
            </a:extLst>
          </p:cNvPr>
          <p:cNvSpPr>
            <a:spLocks noGrp="1"/>
          </p:cNvSpPr>
          <p:nvPr>
            <p:ph type="title"/>
          </p:nvPr>
        </p:nvSpPr>
        <p:spPr>
          <a:xfrm>
            <a:off x="838200" y="182881"/>
            <a:ext cx="11085576" cy="1493519"/>
          </a:xfrm>
        </p:spPr>
        <p:txBody>
          <a:bodyPr>
            <a:normAutofit fontScale="90000"/>
          </a:bodyPr>
          <a:lstStyle/>
          <a:p>
            <a:pPr algn="ctr"/>
            <a:r>
              <a:rPr lang="en-US" sz="5400" b="1" dirty="0"/>
              <a:t>Why Don’t Students Feel Safe Post Pandemic?</a:t>
            </a:r>
          </a:p>
        </p:txBody>
      </p:sp>
      <p:sp>
        <p:nvSpPr>
          <p:cNvPr id="3" name="Content Placeholder 2">
            <a:extLst>
              <a:ext uri="{FF2B5EF4-FFF2-40B4-BE49-F238E27FC236}">
                <a16:creationId xmlns:a16="http://schemas.microsoft.com/office/drawing/2014/main" id="{6F9FBB38-72F6-4B44-2657-1C4FD95D9682}"/>
              </a:ext>
            </a:extLst>
          </p:cNvPr>
          <p:cNvSpPr>
            <a:spLocks noGrp="1"/>
          </p:cNvSpPr>
          <p:nvPr>
            <p:ph idx="1"/>
          </p:nvPr>
        </p:nvSpPr>
        <p:spPr>
          <a:xfrm>
            <a:off x="1524000" y="1676400"/>
            <a:ext cx="10399776" cy="4267200"/>
          </a:xfrm>
        </p:spPr>
        <p:txBody>
          <a:bodyPr>
            <a:noAutofit/>
          </a:bodyPr>
          <a:lstStyle/>
          <a:p>
            <a:endParaRPr lang="en-US" sz="2400" b="1" dirty="0"/>
          </a:p>
          <a:p>
            <a:pPr lvl="1"/>
            <a:r>
              <a:rPr lang="en-US" sz="2800" dirty="0"/>
              <a:t>Some YOUTH reported having anxiety regarding academic and athletic performance. </a:t>
            </a:r>
          </a:p>
          <a:p>
            <a:pPr lvl="1"/>
            <a:r>
              <a:rPr lang="en-US" sz="2800" dirty="0"/>
              <a:t>Patterns established during the pandemic, such as use of substances, high levels of social media use, etc., were difficult to shake after returning to school. </a:t>
            </a:r>
          </a:p>
          <a:p>
            <a:pPr lvl="1"/>
            <a:r>
              <a:rPr lang="en-US" sz="2800" dirty="0"/>
              <a:t>Youth shared that teachers were often unable to recognize their academic stress and mental health challenges because they were </a:t>
            </a:r>
            <a:r>
              <a:rPr lang="en-US" sz="2800" b="1" dirty="0"/>
              <a:t>primarily focused </a:t>
            </a:r>
            <a:r>
              <a:rPr lang="en-US" sz="2800" dirty="0"/>
              <a:t>on making up the lost learning from the pandemic.</a:t>
            </a:r>
          </a:p>
          <a:p>
            <a:pPr marL="1005840" lvl="4" indent="0">
              <a:buNone/>
            </a:pPr>
            <a:endParaRPr lang="en-US" sz="1600" dirty="0"/>
          </a:p>
          <a:p>
            <a:pPr marL="1005840" lvl="4" indent="0">
              <a:buNone/>
            </a:pPr>
            <a:endParaRPr lang="en-US" sz="1600" dirty="0"/>
          </a:p>
          <a:p>
            <a:pPr marL="1005840" lvl="4" indent="0">
              <a:buNone/>
            </a:pPr>
            <a:endParaRPr lang="en-US" sz="1600" dirty="0"/>
          </a:p>
          <a:p>
            <a:pPr marL="1005840" lvl="4" indent="0">
              <a:buNone/>
            </a:pPr>
            <a:endParaRPr lang="en-US" sz="1600" dirty="0"/>
          </a:p>
          <a:p>
            <a:pPr marL="1005840" lvl="4" indent="0">
              <a:buNone/>
            </a:pPr>
            <a:r>
              <a:rPr lang="en-US" sz="1600" dirty="0"/>
              <a:t>https://healthymindshealthykids.org/hmhk-publication/?post_type=press_and_media&amp;post_id=16792</a:t>
            </a:r>
          </a:p>
          <a:p>
            <a:pPr lvl="1"/>
            <a:endParaRPr lang="en-US" sz="2000" dirty="0"/>
          </a:p>
        </p:txBody>
      </p:sp>
    </p:spTree>
    <p:extLst>
      <p:ext uri="{BB962C8B-B14F-4D97-AF65-F5344CB8AC3E}">
        <p14:creationId xmlns:p14="http://schemas.microsoft.com/office/powerpoint/2010/main" val="35023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4196" b="14196"/>
          <a:stretch>
            <a:fillRect/>
          </a:stretch>
        </p:blipFill>
        <p:spPr>
          <a:xfrm>
            <a:off x="0" y="0"/>
            <a:ext cx="12191985" cy="4915076"/>
          </a:xfrm>
        </p:spPr>
      </p:pic>
      <p:sp>
        <p:nvSpPr>
          <p:cNvPr id="8" name="TextBox 7"/>
          <p:cNvSpPr txBox="1"/>
          <p:nvPr/>
        </p:nvSpPr>
        <p:spPr>
          <a:xfrm>
            <a:off x="609600" y="5105400"/>
            <a:ext cx="11375578" cy="1877437"/>
          </a:xfrm>
          <a:prstGeom prst="rect">
            <a:avLst/>
          </a:prstGeom>
          <a:noFill/>
          <a:ln>
            <a:noFill/>
          </a:ln>
        </p:spPr>
        <p:txBody>
          <a:bodyPr wrap="square" rtlCol="0">
            <a:spAutoFit/>
          </a:bodyPr>
          <a:lstStyle/>
          <a:p>
            <a:r>
              <a:rPr lang="en-US" sz="3200" b="1" dirty="0">
                <a:solidFill>
                  <a:schemeClr val="bg1"/>
                </a:solidFill>
                <a:cs typeface="MV Boli" panose="02000500030200090000" pitchFamily="2" charset="0"/>
              </a:rPr>
              <a:t>CHANGE IS ESSENTIAL:</a:t>
            </a:r>
          </a:p>
          <a:p>
            <a:r>
              <a:rPr lang="en-US" sz="3200" b="1" dirty="0">
                <a:solidFill>
                  <a:schemeClr val="bg1"/>
                </a:solidFill>
                <a:cs typeface="MV Boli" panose="02000500030200090000" pitchFamily="2" charset="0"/>
              </a:rPr>
              <a:t>No child is left out or behind in an inclusive environment</a:t>
            </a:r>
          </a:p>
          <a:p>
            <a:r>
              <a:rPr lang="en-US" sz="2000" dirty="0"/>
              <a:t>    </a:t>
            </a:r>
          </a:p>
          <a:p>
            <a:endParaRPr lang="en-US" sz="3200" b="1" dirty="0">
              <a:solidFill>
                <a:schemeClr val="bg1"/>
              </a:solidFill>
              <a:cs typeface="MV Boli" panose="02000500030200090000" pitchFamily="2" charset="0"/>
            </a:endParaRPr>
          </a:p>
        </p:txBody>
      </p:sp>
    </p:spTree>
    <p:extLst>
      <p:ext uri="{BB962C8B-B14F-4D97-AF65-F5344CB8AC3E}">
        <p14:creationId xmlns:p14="http://schemas.microsoft.com/office/powerpoint/2010/main" val="3086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87C2-0AB2-40DD-A675-450E02C2E892}"/>
              </a:ext>
            </a:extLst>
          </p:cNvPr>
          <p:cNvSpPr>
            <a:spLocks noGrp="1"/>
          </p:cNvSpPr>
          <p:nvPr>
            <p:ph type="title"/>
          </p:nvPr>
        </p:nvSpPr>
        <p:spPr>
          <a:xfrm>
            <a:off x="1097280" y="286603"/>
            <a:ext cx="10058400" cy="932597"/>
          </a:xfrm>
        </p:spPr>
        <p:txBody>
          <a:bodyPr/>
          <a:lstStyle/>
          <a:p>
            <a:r>
              <a:rPr lang="en-US" b="1" dirty="0"/>
              <a:t>Inclusiveness: All Means All</a:t>
            </a:r>
            <a:endParaRPr lang="en-US" dirty="0"/>
          </a:p>
        </p:txBody>
      </p:sp>
      <p:sp>
        <p:nvSpPr>
          <p:cNvPr id="3" name="Content Placeholder 2">
            <a:extLst>
              <a:ext uri="{FF2B5EF4-FFF2-40B4-BE49-F238E27FC236}">
                <a16:creationId xmlns:a16="http://schemas.microsoft.com/office/drawing/2014/main" id="{1D9B8B35-8210-4866-BF20-E19391682458}"/>
              </a:ext>
            </a:extLst>
          </p:cNvPr>
          <p:cNvSpPr>
            <a:spLocks noGrp="1"/>
          </p:cNvSpPr>
          <p:nvPr>
            <p:ph sz="half" idx="1"/>
          </p:nvPr>
        </p:nvSpPr>
        <p:spPr>
          <a:xfrm>
            <a:off x="381000" y="1447800"/>
            <a:ext cx="5654040" cy="4421293"/>
          </a:xfrm>
        </p:spPr>
        <p:txBody>
          <a:bodyPr>
            <a:normAutofit lnSpcReduction="10000"/>
          </a:bodyPr>
          <a:lstStyle/>
          <a:p>
            <a:pPr marL="1343870" indent="-321457" defTabSz="321457">
              <a:defRPr sz="1800">
                <a:uFillTx/>
              </a:defRPr>
            </a:pPr>
            <a:r>
              <a:rPr lang="en-US" sz="2800" dirty="0">
                <a:ea typeface="Times New Roman"/>
                <a:cs typeface="Times New Roman"/>
                <a:sym typeface="Times New Roman"/>
              </a:rPr>
              <a:t>Race</a:t>
            </a:r>
          </a:p>
          <a:p>
            <a:pPr marL="1343870" indent="-321457" defTabSz="321457">
              <a:defRPr sz="1800">
                <a:uFillTx/>
              </a:defRPr>
            </a:pPr>
            <a:r>
              <a:rPr lang="en-US" sz="2800" dirty="0">
                <a:ea typeface="Times New Roman"/>
                <a:cs typeface="Times New Roman"/>
                <a:sym typeface="Times New Roman"/>
              </a:rPr>
              <a:t>Color</a:t>
            </a:r>
          </a:p>
          <a:p>
            <a:pPr marL="1343870" indent="-321457" defTabSz="321457">
              <a:defRPr sz="1800">
                <a:uFillTx/>
              </a:defRPr>
            </a:pPr>
            <a:r>
              <a:rPr lang="en-US" sz="2800" dirty="0">
                <a:ea typeface="Times New Roman"/>
                <a:cs typeface="Times New Roman"/>
                <a:sym typeface="Times New Roman"/>
              </a:rPr>
              <a:t>National Origin</a:t>
            </a:r>
          </a:p>
          <a:p>
            <a:pPr marL="1343870" indent="-321457" defTabSz="321457">
              <a:defRPr sz="1800">
                <a:uFillTx/>
              </a:defRPr>
            </a:pPr>
            <a:r>
              <a:rPr lang="en-US" sz="2800" dirty="0">
                <a:ea typeface="Times New Roman"/>
                <a:cs typeface="Times New Roman"/>
                <a:sym typeface="Times New Roman"/>
              </a:rPr>
              <a:t>Ethnicity</a:t>
            </a:r>
          </a:p>
          <a:p>
            <a:pPr marL="1343870" indent="-321457" defTabSz="321457">
              <a:defRPr sz="1800">
                <a:uFillTx/>
              </a:defRPr>
            </a:pPr>
            <a:r>
              <a:rPr lang="en-US" sz="2800" dirty="0">
                <a:ea typeface="Times New Roman"/>
                <a:cs typeface="Times New Roman"/>
                <a:sym typeface="Times New Roman"/>
              </a:rPr>
              <a:t>Religion/Religious Practice</a:t>
            </a:r>
          </a:p>
          <a:p>
            <a:pPr marL="1343870" indent="-321457" defTabSz="321457">
              <a:defRPr sz="1800">
                <a:uFillTx/>
              </a:defRPr>
            </a:pPr>
            <a:r>
              <a:rPr lang="en-US" sz="2800" dirty="0">
                <a:ea typeface="Times New Roman"/>
                <a:cs typeface="Times New Roman"/>
                <a:sym typeface="Times New Roman"/>
              </a:rPr>
              <a:t>Socio-economic status</a:t>
            </a:r>
          </a:p>
          <a:p>
            <a:pPr marL="1343870" indent="-321457" defTabSz="321457">
              <a:defRPr sz="1800">
                <a:uFillTx/>
              </a:defRPr>
            </a:pPr>
            <a:r>
              <a:rPr lang="en-US" sz="2800" dirty="0">
                <a:ea typeface="Times New Roman"/>
                <a:cs typeface="Times New Roman"/>
                <a:sym typeface="Times New Roman"/>
              </a:rPr>
              <a:t>Language</a:t>
            </a:r>
          </a:p>
          <a:p>
            <a:pPr marL="1343870" indent="-321457" defTabSz="321457">
              <a:defRPr sz="1800">
                <a:uFillTx/>
              </a:defRPr>
            </a:pPr>
            <a:r>
              <a:rPr lang="en-US" sz="2800" dirty="0">
                <a:ea typeface="Times New Roman"/>
                <a:cs typeface="Times New Roman"/>
                <a:sym typeface="Times New Roman"/>
              </a:rPr>
              <a:t>Family configuration</a:t>
            </a:r>
          </a:p>
          <a:p>
            <a:endParaRPr lang="en-US" dirty="0"/>
          </a:p>
        </p:txBody>
      </p:sp>
      <p:sp>
        <p:nvSpPr>
          <p:cNvPr id="4" name="Content Placeholder 3">
            <a:extLst>
              <a:ext uri="{FF2B5EF4-FFF2-40B4-BE49-F238E27FC236}">
                <a16:creationId xmlns:a16="http://schemas.microsoft.com/office/drawing/2014/main" id="{B0A041DA-1428-43B3-B95A-81E2BDB02338}"/>
              </a:ext>
            </a:extLst>
          </p:cNvPr>
          <p:cNvSpPr>
            <a:spLocks noGrp="1"/>
          </p:cNvSpPr>
          <p:nvPr>
            <p:ph sz="half" idx="2"/>
          </p:nvPr>
        </p:nvSpPr>
        <p:spPr>
          <a:xfrm>
            <a:off x="5715000" y="1447800"/>
            <a:ext cx="5440680" cy="4421295"/>
          </a:xfrm>
        </p:spPr>
        <p:txBody>
          <a:bodyPr>
            <a:normAutofit lnSpcReduction="10000"/>
          </a:bodyPr>
          <a:lstStyle/>
          <a:p>
            <a:pPr marL="1343870" indent="-321457" defTabSz="321457">
              <a:defRPr sz="1800">
                <a:uFillTx/>
              </a:defRPr>
            </a:pPr>
            <a:r>
              <a:rPr lang="en-US" sz="2800" dirty="0">
                <a:ea typeface="Times New Roman"/>
                <a:cs typeface="Times New Roman"/>
                <a:sym typeface="Times New Roman"/>
              </a:rPr>
              <a:t>Ability</a:t>
            </a:r>
          </a:p>
          <a:p>
            <a:pPr marL="1343870" indent="-321457" defTabSz="321457">
              <a:defRPr sz="1800">
                <a:uFillTx/>
              </a:defRPr>
            </a:pPr>
            <a:r>
              <a:rPr lang="en-US" sz="2800" dirty="0">
                <a:ea typeface="Times New Roman"/>
                <a:cs typeface="Times New Roman"/>
                <a:sym typeface="Times New Roman"/>
              </a:rPr>
              <a:t>Disability</a:t>
            </a:r>
          </a:p>
          <a:p>
            <a:pPr marL="1343870" indent="-321457" defTabSz="321457">
              <a:defRPr sz="1800">
                <a:uFillTx/>
              </a:defRPr>
            </a:pPr>
            <a:r>
              <a:rPr lang="en-US" sz="2800" dirty="0">
                <a:ea typeface="Times New Roman"/>
                <a:cs typeface="Times New Roman"/>
                <a:sym typeface="Times New Roman"/>
              </a:rPr>
              <a:t>Sexual Orientation</a:t>
            </a:r>
          </a:p>
          <a:p>
            <a:pPr marL="1343870" indent="-321457" defTabSz="321457">
              <a:defRPr sz="1800">
                <a:uFillTx/>
              </a:defRPr>
            </a:pPr>
            <a:r>
              <a:rPr lang="en-US" sz="2800" dirty="0">
                <a:ea typeface="Times New Roman"/>
                <a:cs typeface="Times New Roman"/>
                <a:sym typeface="Times New Roman"/>
              </a:rPr>
              <a:t>Gender </a:t>
            </a:r>
          </a:p>
          <a:p>
            <a:pPr marL="1343870" indent="-321457" defTabSz="321457">
              <a:defRPr sz="1800">
                <a:uFillTx/>
              </a:defRPr>
            </a:pPr>
            <a:r>
              <a:rPr lang="en-US" sz="2800" dirty="0">
                <a:ea typeface="Times New Roman"/>
                <a:cs typeface="Times New Roman"/>
                <a:sym typeface="Times New Roman"/>
              </a:rPr>
              <a:t>Sex</a:t>
            </a:r>
          </a:p>
          <a:p>
            <a:pPr marL="1343870" indent="-321457" defTabSz="321457">
              <a:defRPr sz="1800">
                <a:uFillTx/>
              </a:defRPr>
            </a:pPr>
            <a:r>
              <a:rPr lang="en-US" sz="2800" dirty="0">
                <a:cs typeface="Times New Roman"/>
                <a:sym typeface="Times New Roman"/>
              </a:rPr>
              <a:t>Size (height, weight)</a:t>
            </a:r>
          </a:p>
          <a:p>
            <a:pPr marL="1343870" indent="-321457" defTabSz="321457">
              <a:defRPr sz="1800">
                <a:uFillTx/>
              </a:defRPr>
            </a:pPr>
            <a:r>
              <a:rPr lang="en-US" sz="2800" dirty="0">
                <a:cs typeface="Times New Roman"/>
                <a:sym typeface="Times New Roman"/>
              </a:rPr>
              <a:t>Housing</a:t>
            </a:r>
            <a:endParaRPr lang="en-US" sz="2800" dirty="0"/>
          </a:p>
          <a:p>
            <a:r>
              <a:rPr lang="en-US" sz="3600" dirty="0"/>
              <a:t>What’s missing?</a:t>
            </a:r>
          </a:p>
        </p:txBody>
      </p:sp>
    </p:spTree>
    <p:extLst>
      <p:ext uri="{BB962C8B-B14F-4D97-AF65-F5344CB8AC3E}">
        <p14:creationId xmlns:p14="http://schemas.microsoft.com/office/powerpoint/2010/main" val="109435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2C72-6094-40BB-B413-77DC11C471A5}"/>
              </a:ext>
            </a:extLst>
          </p:cNvPr>
          <p:cNvSpPr>
            <a:spLocks noGrp="1"/>
          </p:cNvSpPr>
          <p:nvPr>
            <p:ph type="title"/>
          </p:nvPr>
        </p:nvSpPr>
        <p:spPr>
          <a:xfrm>
            <a:off x="1097280" y="286603"/>
            <a:ext cx="10058400" cy="932597"/>
          </a:xfrm>
        </p:spPr>
        <p:txBody>
          <a:bodyPr>
            <a:normAutofit/>
          </a:bodyPr>
          <a:lstStyle/>
          <a:p>
            <a:pPr algn="ctr"/>
            <a:r>
              <a:rPr lang="en-US" b="1" dirty="0">
                <a:latin typeface="+mn-lt"/>
              </a:rPr>
              <a:t>Creating Safe Spaces </a:t>
            </a:r>
          </a:p>
        </p:txBody>
      </p:sp>
      <p:sp>
        <p:nvSpPr>
          <p:cNvPr id="3" name="Content Placeholder 2">
            <a:extLst>
              <a:ext uri="{FF2B5EF4-FFF2-40B4-BE49-F238E27FC236}">
                <a16:creationId xmlns:a16="http://schemas.microsoft.com/office/drawing/2014/main" id="{54A39B82-73D8-4DFF-88A0-3E8B3FDA59DF}"/>
              </a:ext>
            </a:extLst>
          </p:cNvPr>
          <p:cNvSpPr>
            <a:spLocks noGrp="1"/>
          </p:cNvSpPr>
          <p:nvPr>
            <p:ph idx="1"/>
          </p:nvPr>
        </p:nvSpPr>
        <p:spPr>
          <a:xfrm>
            <a:off x="990600" y="1295400"/>
            <a:ext cx="10135924" cy="4649894"/>
          </a:xfrm>
        </p:spPr>
        <p:txBody>
          <a:bodyPr>
            <a:normAutofit fontScale="92500" lnSpcReduction="20000"/>
          </a:bodyPr>
          <a:lstStyle/>
          <a:p>
            <a:endParaRPr lang="en-US" dirty="0"/>
          </a:p>
          <a:p>
            <a:pPr marL="0" indent="0">
              <a:buNone/>
            </a:pPr>
            <a:r>
              <a:rPr lang="en-US" altLang="en-US" sz="4000" dirty="0">
                <a:solidFill>
                  <a:schemeClr val="accent5">
                    <a:lumMod val="50000"/>
                  </a:schemeClr>
                </a:solidFill>
              </a:rPr>
              <a:t>School-age children may experience problems with grade failure, suspension, and problems with their peers as a result of teasing and stigma.</a:t>
            </a:r>
          </a:p>
          <a:p>
            <a:pPr marL="0" indent="0">
              <a:buNone/>
            </a:pPr>
            <a:endParaRPr lang="en-US" sz="4000" dirty="0">
              <a:solidFill>
                <a:schemeClr val="accent5">
                  <a:lumMod val="50000"/>
                </a:schemeClr>
              </a:solidFill>
            </a:endParaRPr>
          </a:p>
          <a:p>
            <a:pPr marL="0" indent="0">
              <a:buNone/>
            </a:pPr>
            <a:r>
              <a:rPr lang="en-US" sz="4000" dirty="0">
                <a:solidFill>
                  <a:schemeClr val="accent5">
                    <a:lumMod val="50000"/>
                  </a:schemeClr>
                </a:solidFill>
              </a:rPr>
              <a:t>How can a school/agency wide SEL program help students feel safe and secure in your environment?</a:t>
            </a:r>
          </a:p>
          <a:p>
            <a:pPr marL="0" indent="0">
              <a:buNone/>
            </a:pPr>
            <a:endParaRPr lang="en-US" sz="4000" dirty="0">
              <a:solidFill>
                <a:schemeClr val="accent5">
                  <a:lumMod val="50000"/>
                </a:schemeClr>
              </a:solidFill>
            </a:endParaRPr>
          </a:p>
          <a:p>
            <a:pPr marL="0" indent="0">
              <a:buNone/>
            </a:pPr>
            <a:r>
              <a:rPr lang="en-US" sz="4000" b="1" dirty="0">
                <a:solidFill>
                  <a:schemeClr val="accent6"/>
                </a:solidFill>
              </a:rPr>
              <a:t>         </a:t>
            </a:r>
            <a:endParaRPr lang="en-US" sz="3200" b="1" dirty="0">
              <a:solidFill>
                <a:schemeClr val="accent6"/>
              </a:solidFill>
            </a:endParaRPr>
          </a:p>
          <a:p>
            <a:pPr lvl="2">
              <a:buFont typeface="Arial" panose="020B0604020202020204" pitchFamily="34" charset="0"/>
              <a:buChar char="•"/>
            </a:pPr>
            <a:endParaRPr lang="en-US" sz="2200" dirty="0"/>
          </a:p>
          <a:p>
            <a:endParaRPr lang="en-US" dirty="0"/>
          </a:p>
          <a:p>
            <a:endParaRPr lang="en-US" dirty="0"/>
          </a:p>
        </p:txBody>
      </p:sp>
    </p:spTree>
    <p:extLst>
      <p:ext uri="{BB962C8B-B14F-4D97-AF65-F5344CB8AC3E}">
        <p14:creationId xmlns:p14="http://schemas.microsoft.com/office/powerpoint/2010/main" val="224732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type="ctrTitle"/>
          </p:nvPr>
        </p:nvSpPr>
        <p:spPr>
          <a:xfrm>
            <a:off x="838200" y="304800"/>
            <a:ext cx="10058400" cy="2514600"/>
          </a:xfrm>
        </p:spPr>
        <p:txBody>
          <a:bodyPr>
            <a:normAutofit/>
          </a:bodyPr>
          <a:lstStyle/>
          <a:p>
            <a:pPr marL="0" indent="0">
              <a:buNone/>
            </a:pPr>
            <a:r>
              <a:rPr lang="en-US" sz="4000" dirty="0">
                <a:latin typeface="+mn-lt"/>
                <a:cs typeface="MV Boli" panose="02000500030200090000" pitchFamily="2" charset="0"/>
              </a:rPr>
              <a:t>“Social-emotional learning (SEL) is every bit as critical to students’ success as their mastery of purely academic content and skills.”</a:t>
            </a:r>
          </a:p>
          <a:p>
            <a:pPr marL="502920" lvl="2" indent="0">
              <a:buNone/>
            </a:pPr>
            <a:r>
              <a:rPr lang="en-US" sz="1200" dirty="0">
                <a:latin typeface="+mn-lt"/>
              </a:rPr>
              <a:t>National Association of State Boards of Education  (Oct. 2013, p. 1, </a:t>
            </a:r>
            <a:r>
              <a:rPr lang="en-US" sz="1200" i="1" dirty="0">
                <a:latin typeface="+mn-lt"/>
              </a:rPr>
              <a:t>From Policy to Practice: Social-Emotional Learning </a:t>
            </a:r>
            <a:r>
              <a:rPr lang="en-US" sz="1200" dirty="0">
                <a:latin typeface="+mn-lt"/>
              </a:rPr>
              <a:t>)</a:t>
            </a:r>
          </a:p>
        </p:txBody>
      </p:sp>
      <p:sp>
        <p:nvSpPr>
          <p:cNvPr id="12" name="TextBox 11"/>
          <p:cNvSpPr txBox="1"/>
          <p:nvPr/>
        </p:nvSpPr>
        <p:spPr>
          <a:xfrm>
            <a:off x="1371600" y="4572000"/>
            <a:ext cx="8153400" cy="1446550"/>
          </a:xfrm>
          <a:prstGeom prst="rect">
            <a:avLst/>
          </a:prstGeom>
          <a:solidFill>
            <a:sysClr val="window" lastClr="FFFFFF"/>
          </a:solidFill>
          <a:ln w="1270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panose="020F0502020204030204"/>
              </a:rPr>
              <a:t>How Can SEL Support the MH Issues Students</a:t>
            </a:r>
            <a:r>
              <a:rPr lang="en-US" sz="4400" kern="0" dirty="0">
                <a:solidFill>
                  <a:prstClr val="black"/>
                </a:solidFill>
                <a:latin typeface="Calibri" panose="020F0502020204030204"/>
              </a:rPr>
              <a:t>/Youth</a:t>
            </a:r>
            <a:r>
              <a:rPr kumimoji="0" lang="en-US" sz="4400" b="0" i="0" u="none" strike="noStrike" kern="0" cap="none" spc="0" normalizeH="0" baseline="0" noProof="0" dirty="0">
                <a:ln>
                  <a:noFill/>
                </a:ln>
                <a:solidFill>
                  <a:prstClr val="black"/>
                </a:solidFill>
                <a:effectLst/>
                <a:uLnTx/>
                <a:uFillTx/>
                <a:latin typeface="Calibri" panose="020F0502020204030204"/>
              </a:rPr>
              <a:t> Face?</a:t>
            </a:r>
          </a:p>
        </p:txBody>
      </p:sp>
    </p:spTree>
    <p:extLst>
      <p:ext uri="{BB962C8B-B14F-4D97-AF65-F5344CB8AC3E}">
        <p14:creationId xmlns:p14="http://schemas.microsoft.com/office/powerpoint/2010/main" val="333873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810000" cy="3027432"/>
          </a:xfrm>
        </p:spPr>
        <p:txBody>
          <a:bodyPr>
            <a:noAutofit/>
          </a:bodyPr>
          <a:lstStyle/>
          <a:p>
            <a:r>
              <a:rPr lang="en-US" sz="4400" dirty="0">
                <a:solidFill>
                  <a:srgbClr val="FFFF00"/>
                </a:solidFill>
              </a:rPr>
              <a:t>4 strategies to increase our SEL skills and outcomes for our youth/children</a:t>
            </a:r>
          </a:p>
        </p:txBody>
      </p:sp>
      <p:pic>
        <p:nvPicPr>
          <p:cNvPr id="5" name="Picture 4"/>
          <p:cNvPicPr>
            <a:picLocks noChangeAspect="1"/>
          </p:cNvPicPr>
          <p:nvPr/>
        </p:nvPicPr>
        <p:blipFill>
          <a:blip r:embed="rId2"/>
          <a:stretch>
            <a:fillRect/>
          </a:stretch>
        </p:blipFill>
        <p:spPr>
          <a:xfrm>
            <a:off x="381000" y="4021553"/>
            <a:ext cx="3200918" cy="24952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4757060" y="2001500"/>
            <a:ext cx="6459582" cy="578882"/>
          </a:xfrm>
          <a:prstGeom prst="roundRect">
            <a:avLst/>
          </a:prstGeom>
          <a:solidFill>
            <a:srgbClr val="FF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a:t>Understand the rationale</a:t>
            </a:r>
          </a:p>
        </p:txBody>
      </p:sp>
      <p:sp>
        <p:nvSpPr>
          <p:cNvPr id="8" name="TextBox 7"/>
          <p:cNvSpPr txBox="1"/>
          <p:nvPr/>
        </p:nvSpPr>
        <p:spPr>
          <a:xfrm>
            <a:off x="4747040" y="3550825"/>
            <a:ext cx="6459584" cy="578882"/>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t>Advocate </a:t>
            </a:r>
          </a:p>
        </p:txBody>
      </p:sp>
      <p:sp>
        <p:nvSpPr>
          <p:cNvPr id="10" name="TextBox 9"/>
          <p:cNvSpPr txBox="1"/>
          <p:nvPr/>
        </p:nvSpPr>
        <p:spPr>
          <a:xfrm>
            <a:off x="4747040" y="2753350"/>
            <a:ext cx="6513144" cy="578882"/>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t>Know the research</a:t>
            </a:r>
          </a:p>
        </p:txBody>
      </p:sp>
      <p:sp>
        <p:nvSpPr>
          <p:cNvPr id="11" name="TextBox 10"/>
          <p:cNvSpPr txBox="1"/>
          <p:nvPr/>
        </p:nvSpPr>
        <p:spPr>
          <a:xfrm>
            <a:off x="4764894" y="4367151"/>
            <a:ext cx="6495290" cy="578882"/>
          </a:xfrm>
          <a:prstGeom prst="round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solidFill>
                  <a:schemeClr val="tx1"/>
                </a:solidFill>
              </a:rPr>
              <a:t>Be data-driven/outcome driven</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txBox="1">
            <a:spLocks noGrp="1"/>
          </p:cNvSpPr>
          <p:nvPr>
            <p:ph type="title"/>
          </p:nvPr>
        </p:nvSpPr>
        <p:spPr>
          <a:xfrm>
            <a:off x="76200" y="5848624"/>
            <a:ext cx="12115800" cy="580608"/>
          </a:xfrm>
          <a:prstGeom prst="rect">
            <a:avLst/>
          </a:prstGeom>
          <a:solidFill>
            <a:srgbClr val="FF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a:t>Understand the Rationale for their Concerns </a:t>
            </a:r>
          </a:p>
        </p:txBody>
      </p:sp>
      <p:graphicFrame>
        <p:nvGraphicFramePr>
          <p:cNvPr id="11" name="Diagram 10"/>
          <p:cNvGraphicFramePr/>
          <p:nvPr>
            <p:extLst>
              <p:ext uri="{D42A27DB-BD31-4B8C-83A1-F6EECF244321}">
                <p14:modId xmlns:p14="http://schemas.microsoft.com/office/powerpoint/2010/main" val="3865391889"/>
              </p:ext>
            </p:extLst>
          </p:nvPr>
        </p:nvGraphicFramePr>
        <p:xfrm>
          <a:off x="8001000" y="2590800"/>
          <a:ext cx="3886200" cy="2485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extLst>
              <p:ext uri="{D42A27DB-BD31-4B8C-83A1-F6EECF244321}">
                <p14:modId xmlns:p14="http://schemas.microsoft.com/office/powerpoint/2010/main" val="3334098978"/>
              </p:ext>
            </p:extLst>
          </p:nvPr>
        </p:nvGraphicFramePr>
        <p:xfrm>
          <a:off x="7162800" y="228600"/>
          <a:ext cx="4572000"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3452669883"/>
              </p:ext>
            </p:extLst>
          </p:nvPr>
        </p:nvGraphicFramePr>
        <p:xfrm>
          <a:off x="4343400" y="1981200"/>
          <a:ext cx="3200400" cy="33583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extLst>
              <p:ext uri="{D42A27DB-BD31-4B8C-83A1-F6EECF244321}">
                <p14:modId xmlns:p14="http://schemas.microsoft.com/office/powerpoint/2010/main" val="59322171"/>
              </p:ext>
            </p:extLst>
          </p:nvPr>
        </p:nvGraphicFramePr>
        <p:xfrm>
          <a:off x="413657" y="1524000"/>
          <a:ext cx="4953000" cy="3810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9" name="Rounded Rectangle 18"/>
          <p:cNvSpPr/>
          <p:nvPr/>
        </p:nvSpPr>
        <p:spPr>
          <a:xfrm>
            <a:off x="381000" y="152400"/>
            <a:ext cx="6096000" cy="1736646"/>
          </a:xfrm>
          <a:prstGeom prst="roundRect">
            <a:avLst/>
          </a:prstGeom>
          <a:solidFill>
            <a:srgbClr val="0070C0"/>
          </a:solidFill>
        </p:spPr>
        <p:txBody>
          <a:bodyPr>
            <a:spAutoFit/>
          </a:bodyPr>
          <a:lstStyle/>
          <a:p>
            <a:pPr lvl="0"/>
            <a:r>
              <a:rPr lang="en-US" sz="3200" b="1" kern="0" dirty="0">
                <a:solidFill>
                  <a:schemeClr val="bg1"/>
                </a:solidFill>
              </a:rPr>
              <a:t>Marginalization</a:t>
            </a:r>
            <a:r>
              <a:rPr lang="en-US" sz="3200" kern="0" dirty="0">
                <a:solidFill>
                  <a:schemeClr val="bg1"/>
                </a:solidFill>
              </a:rPr>
              <a:t> based sexual orientation, poverty, color, religion, and so on</a:t>
            </a:r>
          </a:p>
        </p:txBody>
      </p:sp>
    </p:spTree>
    <p:extLst>
      <p:ext uri="{BB962C8B-B14F-4D97-AF65-F5344CB8AC3E}">
        <p14:creationId xmlns:p14="http://schemas.microsoft.com/office/powerpoint/2010/main" val="48059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7" grpId="0">
        <p:bldAsOne/>
      </p:bldGraphic>
      <p:bldGraphic spid="12" grpId="0">
        <p:bldAsOne/>
      </p:bldGraphic>
      <p:bldGraphic spid="13" grpId="0">
        <p:bldAsOne/>
      </p:bldGraphic>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0600" y="372968"/>
            <a:ext cx="10210800" cy="830997"/>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dirty="0"/>
              <a:t>Know the research </a:t>
            </a:r>
            <a:endParaRPr lang="en-US" sz="2800" dirty="0"/>
          </a:p>
        </p:txBody>
      </p:sp>
      <p:sp>
        <p:nvSpPr>
          <p:cNvPr id="2" name="TextBox 1">
            <a:extLst>
              <a:ext uri="{FF2B5EF4-FFF2-40B4-BE49-F238E27FC236}">
                <a16:creationId xmlns:a16="http://schemas.microsoft.com/office/drawing/2014/main" id="{9ACDB73C-959E-438D-A86E-A2280B702D70}"/>
              </a:ext>
            </a:extLst>
          </p:cNvPr>
          <p:cNvSpPr txBox="1"/>
          <p:nvPr/>
        </p:nvSpPr>
        <p:spPr>
          <a:xfrm>
            <a:off x="990600" y="1752600"/>
            <a:ext cx="10591800" cy="3471720"/>
          </a:xfrm>
          <a:prstGeom prst="rect">
            <a:avLst/>
          </a:prstGeom>
          <a:noFill/>
        </p:spPr>
        <p:txBody>
          <a:bodyPr wrap="square" rtlCol="0">
            <a:spAutoFit/>
          </a:bodyPr>
          <a:lstStyle/>
          <a:p>
            <a:pPr>
              <a:lnSpc>
                <a:spcPct val="90000"/>
              </a:lnSpc>
            </a:pPr>
            <a:r>
              <a:rPr lang="en-US" altLang="en-US" sz="3200" dirty="0"/>
              <a:t>Students who feel emotional stressors at school, such as bullying, discrimination or isolation, will not be able to effectively take part in the learning process.  </a:t>
            </a:r>
          </a:p>
          <a:p>
            <a:pPr>
              <a:lnSpc>
                <a:spcPct val="90000"/>
              </a:lnSpc>
            </a:pPr>
            <a:r>
              <a:rPr lang="en-US" altLang="en-US" sz="3200" dirty="0"/>
              <a:t>When “schools become an increasingly difficult and unpleasant place to be…for many students, it’s just easier to shut down and drop out”</a:t>
            </a:r>
          </a:p>
          <a:p>
            <a:pPr>
              <a:lnSpc>
                <a:spcPct val="90000"/>
              </a:lnSpc>
              <a:buFontTx/>
              <a:buNone/>
            </a:pPr>
            <a:r>
              <a:rPr lang="en-US" altLang="en-US" sz="3200" dirty="0"/>
              <a:t>(Bluestein, 2002) </a:t>
            </a:r>
          </a:p>
          <a:p>
            <a:endParaRPr lang="en-US" dirty="0"/>
          </a:p>
        </p:txBody>
      </p:sp>
    </p:spTree>
    <p:extLst>
      <p:ext uri="{BB962C8B-B14F-4D97-AF65-F5344CB8AC3E}">
        <p14:creationId xmlns:p14="http://schemas.microsoft.com/office/powerpoint/2010/main" val="24107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CEA9-50D9-41B8-8F68-94FAE111103D}"/>
              </a:ext>
            </a:extLst>
          </p:cNvPr>
          <p:cNvSpPr>
            <a:spLocks noGrp="1"/>
          </p:cNvSpPr>
          <p:nvPr>
            <p:ph type="title"/>
          </p:nvPr>
        </p:nvSpPr>
        <p:spPr>
          <a:xfrm>
            <a:off x="1097280" y="286603"/>
            <a:ext cx="9951720" cy="856397"/>
          </a:xfrm>
        </p:spPr>
        <p:txBody>
          <a:bodyPr/>
          <a:lstStyle/>
          <a:p>
            <a:pPr algn="ctr"/>
            <a:r>
              <a:rPr lang="en-US" b="1" dirty="0">
                <a:solidFill>
                  <a:schemeClr val="accent5">
                    <a:lumMod val="50000"/>
                  </a:schemeClr>
                </a:solidFill>
              </a:rPr>
              <a:t>Thomas’ Story</a:t>
            </a:r>
          </a:p>
        </p:txBody>
      </p:sp>
      <p:sp>
        <p:nvSpPr>
          <p:cNvPr id="3" name="Content Placeholder 2">
            <a:extLst>
              <a:ext uri="{FF2B5EF4-FFF2-40B4-BE49-F238E27FC236}">
                <a16:creationId xmlns:a16="http://schemas.microsoft.com/office/drawing/2014/main" id="{5345FE05-C8D7-4722-B81A-1215EFE56726}"/>
              </a:ext>
            </a:extLst>
          </p:cNvPr>
          <p:cNvSpPr>
            <a:spLocks noGrp="1"/>
          </p:cNvSpPr>
          <p:nvPr>
            <p:ph idx="1"/>
          </p:nvPr>
        </p:nvSpPr>
        <p:spPr/>
        <p:txBody>
          <a:bodyPr>
            <a:normAutofit fontScale="77500" lnSpcReduction="20000"/>
          </a:bodyPr>
          <a:lstStyle/>
          <a:p>
            <a:pPr marL="0" indent="0">
              <a:lnSpc>
                <a:spcPct val="120000"/>
              </a:lnSpc>
              <a:spcBef>
                <a:spcPts val="0"/>
              </a:spcBef>
              <a:spcAft>
                <a:spcPts val="0"/>
              </a:spcAft>
            </a:pPr>
            <a:r>
              <a:rPr lang="en-US" sz="2800" dirty="0"/>
              <a:t>Thomas is a 9</a:t>
            </a:r>
            <a:r>
              <a:rPr lang="en-US" sz="2800" baseline="30000" dirty="0"/>
              <a:t>th</a:t>
            </a:r>
            <a:r>
              <a:rPr lang="en-US" sz="2800" dirty="0"/>
              <a:t> grade student who has been dropping hints about his history of being bullied in middle school since the first day of school.  He e-mails his school counselor at the beginning of the year to tell her that he is in most of his classes with some of the students who bullied him.  He requests that she change his schedule. A few weeks later, he e-mails her again to tell her that they continue to harass him and push him in the halls. Some weeks go by, until Thomas finally visits the counselor’s office to tell her that they are still at it and requests a change of schedule.</a:t>
            </a:r>
          </a:p>
          <a:p>
            <a:endParaRPr lang="en-US" dirty="0"/>
          </a:p>
          <a:p>
            <a:pPr algn="ctr"/>
            <a:r>
              <a:rPr lang="en-US" sz="3100" b="1" dirty="0">
                <a:solidFill>
                  <a:schemeClr val="accent5"/>
                </a:solidFill>
              </a:rPr>
              <a:t>How do we help Thomas feel safe again?</a:t>
            </a:r>
          </a:p>
          <a:p>
            <a:pPr algn="ctr"/>
            <a:r>
              <a:rPr lang="en-US" sz="3100" dirty="0">
                <a:solidFill>
                  <a:schemeClr val="accent5"/>
                </a:solidFill>
              </a:rPr>
              <a:t>How would an SEL school climate help?</a:t>
            </a:r>
          </a:p>
          <a:p>
            <a:pPr algn="ctr"/>
            <a:endParaRPr lang="en-US" sz="2800" b="1" dirty="0">
              <a:solidFill>
                <a:schemeClr val="accent5"/>
              </a:solidFill>
            </a:endParaRPr>
          </a:p>
          <a:p>
            <a:endParaRPr lang="en-US" dirty="0"/>
          </a:p>
          <a:p>
            <a:endParaRPr lang="en-US" dirty="0"/>
          </a:p>
        </p:txBody>
      </p:sp>
    </p:spTree>
    <p:extLst>
      <p:ext uri="{BB962C8B-B14F-4D97-AF65-F5344CB8AC3E}">
        <p14:creationId xmlns:p14="http://schemas.microsoft.com/office/powerpoint/2010/main" val="373058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0600" y="372968"/>
            <a:ext cx="10210800" cy="830997"/>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dirty="0"/>
              <a:t>Know the research </a:t>
            </a:r>
            <a:endParaRPr lang="en-US" sz="2800" dirty="0"/>
          </a:p>
        </p:txBody>
      </p:sp>
      <p:sp>
        <p:nvSpPr>
          <p:cNvPr id="3" name="TextBox 2">
            <a:extLst>
              <a:ext uri="{FF2B5EF4-FFF2-40B4-BE49-F238E27FC236}">
                <a16:creationId xmlns:a16="http://schemas.microsoft.com/office/drawing/2014/main" id="{A5A4F114-67C3-372B-463A-AC411FBC5F81}"/>
              </a:ext>
            </a:extLst>
          </p:cNvPr>
          <p:cNvSpPr txBox="1"/>
          <p:nvPr/>
        </p:nvSpPr>
        <p:spPr>
          <a:xfrm>
            <a:off x="1371600" y="2133600"/>
            <a:ext cx="10210800" cy="3385542"/>
          </a:xfrm>
          <a:prstGeom prst="rect">
            <a:avLst/>
          </a:prstGeom>
          <a:noFill/>
        </p:spPr>
        <p:txBody>
          <a:bodyPr wrap="square" rtlCol="0">
            <a:spAutoFit/>
          </a:bodyPr>
          <a:lstStyle/>
          <a:p>
            <a:r>
              <a:rPr lang="en-US" sz="2800" dirty="0"/>
              <a:t>Students of color, students with disabilities and learning differences, English language learners, lesbian, gay, bisexual, transgender and questioning or queer (LGBTQIA+) youth, and others continue to face challenges such as disproportionately low achievement rates compared to the general student population, and/or disproportionately higher discipline rates for the same or similar offenses (Annie E. Casey Foundation, 2017; Gregory &amp; Fergus, 2017). </a:t>
            </a:r>
          </a:p>
          <a:p>
            <a:endParaRPr lang="en-US" dirty="0"/>
          </a:p>
        </p:txBody>
      </p:sp>
    </p:spTree>
    <p:extLst>
      <p:ext uri="{BB962C8B-B14F-4D97-AF65-F5344CB8AC3E}">
        <p14:creationId xmlns:p14="http://schemas.microsoft.com/office/powerpoint/2010/main" val="9621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04DAD-D586-4EA7-83DA-9EE170B871A9}"/>
              </a:ext>
            </a:extLst>
          </p:cNvPr>
          <p:cNvSpPr>
            <a:spLocks noGrp="1"/>
          </p:cNvSpPr>
          <p:nvPr>
            <p:ph idx="1"/>
          </p:nvPr>
        </p:nvSpPr>
        <p:spPr>
          <a:xfrm>
            <a:off x="609600" y="457200"/>
            <a:ext cx="10546080" cy="5411894"/>
          </a:xfrm>
        </p:spPr>
        <p:txBody>
          <a:bodyPr>
            <a:normAutofit/>
          </a:bodyPr>
          <a:lstStyle/>
          <a:p>
            <a:pPr eaLnBrk="0" hangingPunct="0"/>
            <a:r>
              <a:rPr lang="en-US" sz="3200" i="1" dirty="0"/>
              <a:t>I have no doubt that the survival of the human race depends at least as much on the cultivation of social and emotional intelligence, as it does on the development of technical knowledge and skills. Most educators believe that the development of the whole child is an essential responsibility of schools, and this belief is what has motivated them to enter the profession.</a:t>
            </a:r>
          </a:p>
          <a:p>
            <a:pPr eaLnBrk="0" hangingPunct="0"/>
            <a:endParaRPr lang="en-US" sz="3200" dirty="0"/>
          </a:p>
          <a:p>
            <a:pPr eaLnBrk="0" hangingPunct="0"/>
            <a:r>
              <a:rPr lang="en-US" sz="2800" dirty="0"/>
              <a:t>Linda Darling-Hammond, Handbook of Social and Emotional Learning: Research and Practice, 2015</a:t>
            </a:r>
          </a:p>
          <a:p>
            <a:r>
              <a:rPr lang="en-US" dirty="0"/>
              <a:t> </a:t>
            </a:r>
          </a:p>
          <a:p>
            <a:endParaRPr lang="en-US" dirty="0"/>
          </a:p>
        </p:txBody>
      </p:sp>
    </p:spTree>
    <p:extLst>
      <p:ext uri="{BB962C8B-B14F-4D97-AF65-F5344CB8AC3E}">
        <p14:creationId xmlns:p14="http://schemas.microsoft.com/office/powerpoint/2010/main" val="13217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838200" y="304800"/>
            <a:ext cx="10210800" cy="830997"/>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dirty="0"/>
              <a:t>Know the research </a:t>
            </a:r>
            <a:endParaRPr lang="en-US" sz="2800" dirty="0"/>
          </a:p>
        </p:txBody>
      </p:sp>
      <p:sp>
        <p:nvSpPr>
          <p:cNvPr id="4" name="Rectangle 3"/>
          <p:cNvSpPr/>
          <p:nvPr/>
        </p:nvSpPr>
        <p:spPr>
          <a:xfrm>
            <a:off x="838200" y="1447800"/>
            <a:ext cx="10820400" cy="4401205"/>
          </a:xfrm>
          <a:prstGeom prst="rect">
            <a:avLst/>
          </a:prstGeom>
        </p:spPr>
        <p:txBody>
          <a:bodyPr wrap="square">
            <a:spAutoFit/>
          </a:bodyPr>
          <a:lstStyle/>
          <a:p>
            <a:r>
              <a:rPr lang="en-US" sz="3600" dirty="0"/>
              <a:t>SEL programs and activities largely:</a:t>
            </a:r>
          </a:p>
          <a:p>
            <a:pPr marL="1028700" lvl="1" indent="-571500">
              <a:buFont typeface="Arial" panose="020B0604020202020204" pitchFamily="34" charset="0"/>
              <a:buChar char="•"/>
            </a:pPr>
            <a:r>
              <a:rPr lang="en-US" sz="3600" dirty="0"/>
              <a:t>Decrease maladaptive social behavior and</a:t>
            </a:r>
          </a:p>
          <a:p>
            <a:pPr marL="1028700" lvl="1" indent="-571500">
              <a:buFont typeface="Arial" panose="020B0604020202020204" pitchFamily="34" charset="0"/>
              <a:buChar char="•"/>
            </a:pPr>
            <a:r>
              <a:rPr lang="en-US" sz="3600" dirty="0"/>
              <a:t>Improve decision-making, conflict negotiation, healthier relationships with peers, teachers, etc.</a:t>
            </a:r>
          </a:p>
          <a:p>
            <a:pPr marL="1028700" lvl="1" indent="-571500">
              <a:buFont typeface="Arial" panose="020B0604020202020204" pitchFamily="34" charset="0"/>
              <a:buChar char="•"/>
            </a:pPr>
            <a:r>
              <a:rPr lang="en-US" sz="3600" dirty="0"/>
              <a:t>Foster social and emotional competence in children and youth</a:t>
            </a:r>
          </a:p>
          <a:p>
            <a:pPr marL="1028700" lvl="1" indent="-571500">
              <a:buFont typeface="Arial" panose="020B0604020202020204" pitchFamily="34" charset="0"/>
              <a:buChar char="•"/>
            </a:pPr>
            <a:endParaRPr lang="en-US" sz="3600" dirty="0"/>
          </a:p>
          <a:p>
            <a:pPr lvl="2"/>
            <a:r>
              <a:rPr lang="en-US" sz="2800" dirty="0"/>
              <a:t>(Annie E. Casey Foundation, 2017; Gregory &amp; Fergus, 2017). ). </a:t>
            </a:r>
          </a:p>
        </p:txBody>
      </p:sp>
    </p:spTree>
    <p:extLst>
      <p:ext uri="{BB962C8B-B14F-4D97-AF65-F5344CB8AC3E}">
        <p14:creationId xmlns:p14="http://schemas.microsoft.com/office/powerpoint/2010/main" val="421743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ashoeschools.net/cms/lib08/NV01912265/Centricity/Domain/202/Images/CAS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40"/>
            <a:ext cx="8019081" cy="68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001000" y="1752600"/>
            <a:ext cx="4191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91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609600"/>
            <a:ext cx="10744200" cy="830997"/>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Be an</a:t>
            </a:r>
            <a:r>
              <a:rPr lang="en-US" sz="4800" b="1" dirty="0">
                <a:solidFill>
                  <a:schemeClr val="tx1"/>
                </a:solidFill>
              </a:rPr>
              <a:t> </a:t>
            </a:r>
            <a:r>
              <a:rPr lang="en-US" sz="4800" b="1" dirty="0"/>
              <a:t>Advocate </a:t>
            </a:r>
          </a:p>
        </p:txBody>
      </p:sp>
      <p:graphicFrame>
        <p:nvGraphicFramePr>
          <p:cNvPr id="4" name="Diagram 3"/>
          <p:cNvGraphicFramePr/>
          <p:nvPr>
            <p:extLst>
              <p:ext uri="{D42A27DB-BD31-4B8C-83A1-F6EECF244321}">
                <p14:modId xmlns:p14="http://schemas.microsoft.com/office/powerpoint/2010/main" val="2395321912"/>
              </p:ext>
            </p:extLst>
          </p:nvPr>
        </p:nvGraphicFramePr>
        <p:xfrm>
          <a:off x="533400" y="2133600"/>
          <a:ext cx="10820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E253A96-35BD-46ED-866B-4A2786C846B6}"/>
              </a:ext>
            </a:extLst>
          </p:cNvPr>
          <p:cNvSpPr txBox="1"/>
          <p:nvPr/>
        </p:nvSpPr>
        <p:spPr>
          <a:xfrm>
            <a:off x="5551714" y="5595258"/>
            <a:ext cx="4049486" cy="646331"/>
          </a:xfrm>
          <a:prstGeom prst="rect">
            <a:avLst/>
          </a:prstGeom>
          <a:noFill/>
        </p:spPr>
        <p:txBody>
          <a:bodyPr wrap="square" rtlCol="0">
            <a:spAutoFit/>
          </a:bodyPr>
          <a:lstStyle/>
          <a:p>
            <a:r>
              <a:rPr lang="en-US" sz="3600" b="1" dirty="0">
                <a:solidFill>
                  <a:srgbClr val="FF6600"/>
                </a:solidFill>
              </a:rPr>
              <a:t>EXAMPLES?</a:t>
            </a:r>
          </a:p>
        </p:txBody>
      </p:sp>
    </p:spTree>
    <p:extLst>
      <p:ext uri="{BB962C8B-B14F-4D97-AF65-F5344CB8AC3E}">
        <p14:creationId xmlns:p14="http://schemas.microsoft.com/office/powerpoint/2010/main" val="101308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609600"/>
            <a:ext cx="10744200" cy="830997"/>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Be an</a:t>
            </a:r>
            <a:r>
              <a:rPr lang="en-US" sz="4800" b="1" dirty="0">
                <a:solidFill>
                  <a:schemeClr val="tx1"/>
                </a:solidFill>
              </a:rPr>
              <a:t> </a:t>
            </a:r>
            <a:r>
              <a:rPr lang="en-US" sz="4800" b="1" dirty="0"/>
              <a:t>Advocate </a:t>
            </a:r>
          </a:p>
        </p:txBody>
      </p:sp>
      <p:graphicFrame>
        <p:nvGraphicFramePr>
          <p:cNvPr id="4" name="Diagram 3"/>
          <p:cNvGraphicFramePr/>
          <p:nvPr>
            <p:extLst>
              <p:ext uri="{D42A27DB-BD31-4B8C-83A1-F6EECF244321}">
                <p14:modId xmlns:p14="http://schemas.microsoft.com/office/powerpoint/2010/main" val="3270432521"/>
              </p:ext>
            </p:extLst>
          </p:nvPr>
        </p:nvGraphicFramePr>
        <p:xfrm>
          <a:off x="533400" y="2133600"/>
          <a:ext cx="10896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32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609600"/>
            <a:ext cx="10744200" cy="830997"/>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Be a</a:t>
            </a:r>
            <a:r>
              <a:rPr lang="en-US" sz="4800" b="1" dirty="0">
                <a:solidFill>
                  <a:schemeClr val="tx1"/>
                </a:solidFill>
              </a:rPr>
              <a:t> </a:t>
            </a:r>
            <a:r>
              <a:rPr lang="en-US" sz="4800" b="1" dirty="0"/>
              <a:t>Advocate </a:t>
            </a:r>
          </a:p>
        </p:txBody>
      </p:sp>
      <p:graphicFrame>
        <p:nvGraphicFramePr>
          <p:cNvPr id="4" name="Diagram 3"/>
          <p:cNvGraphicFramePr/>
          <p:nvPr>
            <p:extLst>
              <p:ext uri="{D42A27DB-BD31-4B8C-83A1-F6EECF244321}">
                <p14:modId xmlns:p14="http://schemas.microsoft.com/office/powerpoint/2010/main" val="2092612916"/>
              </p:ext>
            </p:extLst>
          </p:nvPr>
        </p:nvGraphicFramePr>
        <p:xfrm>
          <a:off x="533400" y="1828800"/>
          <a:ext cx="10820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CA1E9C5-DDEC-436C-AEA2-C83F249F7DB9}"/>
              </a:ext>
            </a:extLst>
          </p:cNvPr>
          <p:cNvSpPr txBox="1"/>
          <p:nvPr/>
        </p:nvSpPr>
        <p:spPr>
          <a:xfrm>
            <a:off x="5715000" y="5715000"/>
            <a:ext cx="3886200" cy="1200329"/>
          </a:xfrm>
          <a:prstGeom prst="rect">
            <a:avLst/>
          </a:prstGeom>
          <a:noFill/>
        </p:spPr>
        <p:txBody>
          <a:bodyPr wrap="square" rtlCol="0">
            <a:spAutoFit/>
          </a:bodyPr>
          <a:lstStyle/>
          <a:p>
            <a:endParaRPr lang="en-US" sz="3600" b="1" dirty="0">
              <a:solidFill>
                <a:srgbClr val="FF6600"/>
              </a:solidFill>
            </a:endParaRPr>
          </a:p>
          <a:p>
            <a:r>
              <a:rPr lang="en-US" sz="3600" b="1" dirty="0">
                <a:solidFill>
                  <a:srgbClr val="FF6600"/>
                </a:solidFill>
              </a:rPr>
              <a:t>EXAMPLES?</a:t>
            </a:r>
          </a:p>
        </p:txBody>
      </p:sp>
    </p:spTree>
    <p:extLst>
      <p:ext uri="{BB962C8B-B14F-4D97-AF65-F5344CB8AC3E}">
        <p14:creationId xmlns:p14="http://schemas.microsoft.com/office/powerpoint/2010/main" val="11985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0" y="609601"/>
            <a:ext cx="10667999" cy="859572"/>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Be an</a:t>
            </a:r>
            <a:r>
              <a:rPr lang="en-US" sz="4800" b="1" dirty="0">
                <a:solidFill>
                  <a:schemeClr val="tx1"/>
                </a:solidFill>
              </a:rPr>
              <a:t> </a:t>
            </a:r>
            <a:r>
              <a:rPr lang="en-US" sz="4800" b="1" dirty="0"/>
              <a:t>Advocate </a:t>
            </a:r>
          </a:p>
        </p:txBody>
      </p:sp>
      <p:graphicFrame>
        <p:nvGraphicFramePr>
          <p:cNvPr id="4" name="Diagram 3"/>
          <p:cNvGraphicFramePr/>
          <p:nvPr>
            <p:extLst>
              <p:ext uri="{D42A27DB-BD31-4B8C-83A1-F6EECF244321}">
                <p14:modId xmlns:p14="http://schemas.microsoft.com/office/powerpoint/2010/main" val="1508892463"/>
              </p:ext>
            </p:extLst>
          </p:nvPr>
        </p:nvGraphicFramePr>
        <p:xfrm>
          <a:off x="533400" y="1600200"/>
          <a:ext cx="11125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05B51CA-D02B-4F51-9382-A8B60053BF3C}"/>
              </a:ext>
            </a:extLst>
          </p:cNvPr>
          <p:cNvSpPr txBox="1"/>
          <p:nvPr/>
        </p:nvSpPr>
        <p:spPr>
          <a:xfrm>
            <a:off x="5551714" y="5595258"/>
            <a:ext cx="4049486" cy="646331"/>
          </a:xfrm>
          <a:prstGeom prst="rect">
            <a:avLst/>
          </a:prstGeom>
          <a:noFill/>
        </p:spPr>
        <p:txBody>
          <a:bodyPr wrap="square" rtlCol="0">
            <a:spAutoFit/>
          </a:bodyPr>
          <a:lstStyle/>
          <a:p>
            <a:r>
              <a:rPr lang="en-US" sz="3600" b="1" dirty="0">
                <a:solidFill>
                  <a:srgbClr val="FF6600"/>
                </a:solidFill>
              </a:rPr>
              <a:t>EXAMPLES?</a:t>
            </a:r>
          </a:p>
        </p:txBody>
      </p:sp>
    </p:spTree>
    <p:extLst>
      <p:ext uri="{BB962C8B-B14F-4D97-AF65-F5344CB8AC3E}">
        <p14:creationId xmlns:p14="http://schemas.microsoft.com/office/powerpoint/2010/main" val="167717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0" y="609601"/>
            <a:ext cx="10667999" cy="859572"/>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Be a Leader</a:t>
            </a:r>
            <a:r>
              <a:rPr lang="en-US" sz="4800" b="1" dirty="0"/>
              <a:t> </a:t>
            </a:r>
          </a:p>
        </p:txBody>
      </p:sp>
      <p:graphicFrame>
        <p:nvGraphicFramePr>
          <p:cNvPr id="4" name="Diagram 3"/>
          <p:cNvGraphicFramePr/>
          <p:nvPr>
            <p:extLst>
              <p:ext uri="{D42A27DB-BD31-4B8C-83A1-F6EECF244321}">
                <p14:modId xmlns:p14="http://schemas.microsoft.com/office/powerpoint/2010/main" val="1927926077"/>
              </p:ext>
            </p:extLst>
          </p:nvPr>
        </p:nvGraphicFramePr>
        <p:xfrm>
          <a:off x="725214" y="2057400"/>
          <a:ext cx="11125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609600"/>
            <a:ext cx="10744200" cy="830997"/>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Be a Leader</a:t>
            </a:r>
            <a:r>
              <a:rPr lang="en-US" sz="4800" b="1" dirty="0"/>
              <a:t> </a:t>
            </a:r>
          </a:p>
        </p:txBody>
      </p:sp>
      <p:sp>
        <p:nvSpPr>
          <p:cNvPr id="3" name="TextBox 2">
            <a:extLst>
              <a:ext uri="{FF2B5EF4-FFF2-40B4-BE49-F238E27FC236}">
                <a16:creationId xmlns:a16="http://schemas.microsoft.com/office/drawing/2014/main" id="{9E253A96-35BD-46ED-866B-4A2786C846B6}"/>
              </a:ext>
            </a:extLst>
          </p:cNvPr>
          <p:cNvSpPr txBox="1"/>
          <p:nvPr/>
        </p:nvSpPr>
        <p:spPr>
          <a:xfrm>
            <a:off x="5551714" y="5595258"/>
            <a:ext cx="4049486" cy="646331"/>
          </a:xfrm>
          <a:prstGeom prst="rect">
            <a:avLst/>
          </a:prstGeom>
          <a:noFill/>
        </p:spPr>
        <p:txBody>
          <a:bodyPr wrap="square" rtlCol="0">
            <a:spAutoFit/>
          </a:bodyPr>
          <a:lstStyle/>
          <a:p>
            <a:r>
              <a:rPr lang="en-US" sz="3600" b="1" dirty="0">
                <a:solidFill>
                  <a:srgbClr val="FF6600"/>
                </a:solidFill>
              </a:rPr>
              <a:t>EXAMPLES?</a:t>
            </a:r>
          </a:p>
        </p:txBody>
      </p:sp>
      <p:sp>
        <p:nvSpPr>
          <p:cNvPr id="7" name="TextBox 6">
            <a:extLst>
              <a:ext uri="{FF2B5EF4-FFF2-40B4-BE49-F238E27FC236}">
                <a16:creationId xmlns:a16="http://schemas.microsoft.com/office/drawing/2014/main" id="{6A7E9CF2-6368-B0F3-0400-EE432B00B3A3}"/>
              </a:ext>
            </a:extLst>
          </p:cNvPr>
          <p:cNvSpPr txBox="1"/>
          <p:nvPr/>
        </p:nvSpPr>
        <p:spPr>
          <a:xfrm>
            <a:off x="4267200" y="1752600"/>
            <a:ext cx="6858000" cy="51090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a:r>
              <a:rPr lang="en-US" sz="2800" dirty="0"/>
              <a:t>Address implicit biases, the unconscious stereotypes and attitudes we hold toward particular groups (</a:t>
            </a:r>
            <a:r>
              <a:rPr lang="en-US" sz="2800" dirty="0" err="1"/>
              <a:t>Godsil</a:t>
            </a:r>
            <a:r>
              <a:rPr lang="en-US" sz="2800" dirty="0"/>
              <a:t>, et al., 2017). </a:t>
            </a:r>
          </a:p>
          <a:p>
            <a:pPr marL="571500"/>
            <a:endParaRPr lang="en-US" sz="2800" dirty="0"/>
          </a:p>
          <a:p>
            <a:pPr marL="571500"/>
            <a:r>
              <a:rPr lang="en-US" sz="2800" dirty="0"/>
              <a:t>Unlike explicit biases, which are consciously held beliefs, implicit biases often exist without our knowledge, and can negatively impact the students we serve, despite our best intentions. </a:t>
            </a:r>
          </a:p>
          <a:p>
            <a:pPr marL="571500"/>
            <a:endParaRPr lang="en-US" sz="2800" dirty="0"/>
          </a:p>
          <a:p>
            <a:pPr marL="571500"/>
            <a:r>
              <a:rPr lang="en-US" sz="2800" dirty="0"/>
              <a:t>                                              </a:t>
            </a:r>
          </a:p>
          <a:p>
            <a:endParaRPr lang="en-US" dirty="0"/>
          </a:p>
        </p:txBody>
      </p:sp>
      <p:sp>
        <p:nvSpPr>
          <p:cNvPr id="4" name="Rectangle: Rounded Corners 3">
            <a:extLst>
              <a:ext uri="{FF2B5EF4-FFF2-40B4-BE49-F238E27FC236}">
                <a16:creationId xmlns:a16="http://schemas.microsoft.com/office/drawing/2014/main" id="{8DAB81B0-4409-C152-35AA-2BBC34A28BFF}"/>
              </a:ext>
            </a:extLst>
          </p:cNvPr>
          <p:cNvSpPr/>
          <p:nvPr/>
        </p:nvSpPr>
        <p:spPr>
          <a:xfrm>
            <a:off x="0" y="2215050"/>
            <a:ext cx="4267200" cy="4184189"/>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F5223B-30FE-6FB7-A670-333357089776}"/>
              </a:ext>
            </a:extLst>
          </p:cNvPr>
          <p:cNvSpPr txBox="1"/>
          <p:nvPr/>
        </p:nvSpPr>
        <p:spPr>
          <a:xfrm>
            <a:off x="304800" y="3048000"/>
            <a:ext cx="3810000" cy="1754326"/>
          </a:xfrm>
          <a:prstGeom prst="rect">
            <a:avLst/>
          </a:prstGeom>
          <a:noFill/>
        </p:spPr>
        <p:txBody>
          <a:bodyPr wrap="square" rtlCol="0">
            <a:spAutoFit/>
          </a:bodyPr>
          <a:lstStyle/>
          <a:p>
            <a:r>
              <a:rPr lang="en-US" sz="3600" b="1" dirty="0">
                <a:solidFill>
                  <a:schemeClr val="bg1"/>
                </a:solidFill>
              </a:rPr>
              <a:t>HOLD COURAGEOUS  CONVERSATIONS</a:t>
            </a:r>
          </a:p>
        </p:txBody>
      </p:sp>
    </p:spTree>
    <p:extLst>
      <p:ext uri="{BB962C8B-B14F-4D97-AF65-F5344CB8AC3E}">
        <p14:creationId xmlns:p14="http://schemas.microsoft.com/office/powerpoint/2010/main" val="60028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0" y="609601"/>
            <a:ext cx="10667999" cy="859572"/>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Be a Leader</a:t>
            </a:r>
            <a:r>
              <a:rPr lang="en-US" sz="4800" b="1" dirty="0"/>
              <a:t> </a:t>
            </a:r>
          </a:p>
        </p:txBody>
      </p:sp>
      <p:graphicFrame>
        <p:nvGraphicFramePr>
          <p:cNvPr id="4" name="Diagram 3"/>
          <p:cNvGraphicFramePr/>
          <p:nvPr>
            <p:extLst>
              <p:ext uri="{D42A27DB-BD31-4B8C-83A1-F6EECF244321}">
                <p14:modId xmlns:p14="http://schemas.microsoft.com/office/powerpoint/2010/main" val="17822221"/>
              </p:ext>
            </p:extLst>
          </p:nvPr>
        </p:nvGraphicFramePr>
        <p:xfrm>
          <a:off x="762000" y="2057400"/>
          <a:ext cx="11088414"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4BE673D4-271C-67F1-FF5D-85EDCC590E89}"/>
              </a:ext>
            </a:extLst>
          </p:cNvPr>
          <p:cNvSpPr/>
          <p:nvPr/>
        </p:nvSpPr>
        <p:spPr>
          <a:xfrm>
            <a:off x="1143000" y="4419600"/>
            <a:ext cx="5334000"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7AD32E-E820-8652-347C-DA0F2BCCE3D9}"/>
              </a:ext>
            </a:extLst>
          </p:cNvPr>
          <p:cNvSpPr txBox="1"/>
          <p:nvPr/>
        </p:nvSpPr>
        <p:spPr>
          <a:xfrm>
            <a:off x="1981200" y="4572000"/>
            <a:ext cx="3276600" cy="1569660"/>
          </a:xfrm>
          <a:prstGeom prst="rect">
            <a:avLst/>
          </a:prstGeom>
          <a:noFill/>
        </p:spPr>
        <p:txBody>
          <a:bodyPr wrap="square" rtlCol="0">
            <a:spAutoFit/>
          </a:bodyPr>
          <a:lstStyle/>
          <a:p>
            <a:r>
              <a:rPr lang="en-US" sz="3200" b="0" i="0" u="none" strike="noStrike" baseline="0" dirty="0">
                <a:solidFill>
                  <a:schemeClr val="bg1"/>
                </a:solidFill>
                <a:latin typeface="Calibri" panose="020F0502020204030204" pitchFamily="34" charset="0"/>
              </a:rPr>
              <a:t> CULTURE: why they feel the way they do</a:t>
            </a:r>
            <a:endParaRPr lang="en-US" sz="3200" b="1" dirty="0">
              <a:solidFill>
                <a:schemeClr val="bg1"/>
              </a:solidFill>
            </a:endParaRPr>
          </a:p>
        </p:txBody>
      </p:sp>
    </p:spTree>
    <p:extLst>
      <p:ext uri="{BB962C8B-B14F-4D97-AF65-F5344CB8AC3E}">
        <p14:creationId xmlns:p14="http://schemas.microsoft.com/office/powerpoint/2010/main" val="270279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BF91D-B5DB-4A62-AD11-0FAF37B47A96}"/>
              </a:ext>
            </a:extLst>
          </p:cNvPr>
          <p:cNvSpPr>
            <a:spLocks noGrp="1"/>
          </p:cNvSpPr>
          <p:nvPr>
            <p:ph idx="1"/>
          </p:nvPr>
        </p:nvSpPr>
        <p:spPr/>
        <p:txBody>
          <a:bodyPr/>
          <a:lstStyle/>
          <a:p>
            <a:pPr marL="0" indent="0">
              <a:lnSpc>
                <a:spcPct val="100000"/>
              </a:lnSpc>
              <a:spcBef>
                <a:spcPts val="0"/>
              </a:spcBef>
              <a:spcAft>
                <a:spcPts val="0"/>
              </a:spcAft>
              <a:buNone/>
            </a:pPr>
            <a:r>
              <a:rPr lang="en-US" sz="3600" dirty="0"/>
              <a:t>How can we collaborate with our colleagues create a more positive school environment, climate and culture?</a:t>
            </a:r>
          </a:p>
          <a:p>
            <a:pPr marL="0" indent="0">
              <a:lnSpc>
                <a:spcPct val="100000"/>
              </a:lnSpc>
              <a:spcBef>
                <a:spcPts val="0"/>
              </a:spcBef>
              <a:spcAft>
                <a:spcPts val="0"/>
              </a:spcAft>
              <a:buNone/>
            </a:pPr>
            <a:endParaRPr lang="en-US" sz="3600" dirty="0"/>
          </a:p>
          <a:p>
            <a:pPr marL="0" indent="0">
              <a:lnSpc>
                <a:spcPct val="100000"/>
              </a:lnSpc>
              <a:spcBef>
                <a:spcPts val="0"/>
              </a:spcBef>
              <a:spcAft>
                <a:spcPts val="0"/>
              </a:spcAft>
              <a:buNone/>
            </a:pPr>
            <a:r>
              <a:rPr lang="en-US" sz="3600" dirty="0"/>
              <a:t>How can we help our students </a:t>
            </a:r>
          </a:p>
          <a:p>
            <a:pPr marL="0" indent="0">
              <a:lnSpc>
                <a:spcPct val="100000"/>
              </a:lnSpc>
              <a:spcBef>
                <a:spcPts val="0"/>
              </a:spcBef>
              <a:spcAft>
                <a:spcPts val="0"/>
              </a:spcAft>
              <a:buNone/>
            </a:pPr>
            <a:r>
              <a:rPr lang="en-US" sz="3600" dirty="0"/>
              <a:t>contribute to creating a more positive school environment climate and culture?</a:t>
            </a:r>
          </a:p>
          <a:p>
            <a:endParaRPr lang="en-US" dirty="0"/>
          </a:p>
        </p:txBody>
      </p:sp>
      <p:sp>
        <p:nvSpPr>
          <p:cNvPr id="4" name="Text Placeholder 3">
            <a:extLst>
              <a:ext uri="{FF2B5EF4-FFF2-40B4-BE49-F238E27FC236}">
                <a16:creationId xmlns:a16="http://schemas.microsoft.com/office/drawing/2014/main" id="{14D6A7F3-8BDC-4B6A-85BF-7A0590246001}"/>
              </a:ext>
            </a:extLst>
          </p:cNvPr>
          <p:cNvSpPr>
            <a:spLocks noGrp="1"/>
          </p:cNvSpPr>
          <p:nvPr>
            <p:ph type="body" sz="half" idx="2"/>
          </p:nvPr>
        </p:nvSpPr>
        <p:spPr>
          <a:xfrm>
            <a:off x="457200" y="1752600"/>
            <a:ext cx="3200400" cy="4552604"/>
          </a:xfrm>
        </p:spPr>
        <p:txBody>
          <a:bodyPr>
            <a:normAutofit/>
          </a:bodyPr>
          <a:lstStyle/>
          <a:p>
            <a:r>
              <a:rPr lang="en-US" sz="4000" dirty="0"/>
              <a:t>The On-Going Challenge</a:t>
            </a:r>
          </a:p>
          <a:p>
            <a:endParaRPr lang="en-US" sz="4000" dirty="0"/>
          </a:p>
        </p:txBody>
      </p:sp>
    </p:spTree>
    <p:extLst>
      <p:ext uri="{BB962C8B-B14F-4D97-AF65-F5344CB8AC3E}">
        <p14:creationId xmlns:p14="http://schemas.microsoft.com/office/powerpoint/2010/main" val="276377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99D5-A73E-D97D-2C2A-C563A4382B21}"/>
              </a:ext>
            </a:extLst>
          </p:cNvPr>
          <p:cNvSpPr>
            <a:spLocks noGrp="1"/>
          </p:cNvSpPr>
          <p:nvPr>
            <p:ph type="title"/>
          </p:nvPr>
        </p:nvSpPr>
        <p:spPr>
          <a:xfrm>
            <a:off x="1097280" y="286603"/>
            <a:ext cx="10058400" cy="702303"/>
          </a:xfrm>
        </p:spPr>
        <p:txBody>
          <a:bodyPr>
            <a:normAutofit fontScale="90000"/>
          </a:bodyPr>
          <a:lstStyle/>
          <a:p>
            <a:pPr algn="ctr"/>
            <a:r>
              <a:rPr lang="en-US" dirty="0">
                <a:latin typeface="+mn-lt"/>
              </a:rPr>
              <a:t>Learning Objectives</a:t>
            </a:r>
          </a:p>
        </p:txBody>
      </p:sp>
      <p:sp>
        <p:nvSpPr>
          <p:cNvPr id="3" name="Content Placeholder 2">
            <a:extLst>
              <a:ext uri="{FF2B5EF4-FFF2-40B4-BE49-F238E27FC236}">
                <a16:creationId xmlns:a16="http://schemas.microsoft.com/office/drawing/2014/main" id="{80C46AEE-104F-1184-3C31-6A494B1ED82F}"/>
              </a:ext>
            </a:extLst>
          </p:cNvPr>
          <p:cNvSpPr>
            <a:spLocks noGrp="1"/>
          </p:cNvSpPr>
          <p:nvPr>
            <p:ph idx="1"/>
          </p:nvPr>
        </p:nvSpPr>
        <p:spPr>
          <a:xfrm>
            <a:off x="1752600" y="1219200"/>
            <a:ext cx="10058400" cy="5105400"/>
          </a:xfrm>
        </p:spPr>
        <p:txBody>
          <a:bodyPr>
            <a:normAutofit fontScale="25000" lnSpcReduction="20000"/>
          </a:bodyPr>
          <a:lstStyle/>
          <a:p>
            <a:pPr marL="0" marR="0">
              <a:spcBef>
                <a:spcPts val="0"/>
              </a:spcBef>
              <a:spcAft>
                <a:spcPts val="0"/>
              </a:spcAft>
            </a:pPr>
            <a:r>
              <a:rPr lang="en-AU" sz="86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AU" sz="11200" dirty="0">
                <a:effectLst/>
                <a:ea typeface="Aptos" panose="020B0004020202020204" pitchFamily="34" charset="0"/>
                <a:cs typeface="Times New Roman" panose="02020603050405020304" pitchFamily="18" charset="0"/>
              </a:rPr>
              <a:t>Today we will:</a:t>
            </a:r>
          </a:p>
          <a:p>
            <a:pPr marL="0" marR="0">
              <a:spcBef>
                <a:spcPts val="0"/>
              </a:spcBef>
              <a:spcAft>
                <a:spcPts val="0"/>
              </a:spcAft>
            </a:pPr>
            <a:endParaRPr lang="en-US" sz="11200" dirty="0">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200" dirty="0">
                <a:effectLst/>
                <a:ea typeface="Calibri" panose="020F0502020204030204" pitchFamily="34" charset="0"/>
                <a:cs typeface="Times New Roman" panose="02020603050405020304" pitchFamily="18" charset="0"/>
              </a:rPr>
              <a:t>Examine current challenges to students’ feeling safe and secure in our schools.</a:t>
            </a:r>
          </a:p>
          <a:p>
            <a:pPr marL="342900" marR="0" lvl="0" indent="-342900">
              <a:spcBef>
                <a:spcPts val="0"/>
              </a:spcBef>
              <a:spcAft>
                <a:spcPts val="0"/>
              </a:spcAft>
              <a:buFont typeface="Symbol" panose="05050102010706020507" pitchFamily="18" charset="2"/>
              <a:buChar char=""/>
            </a:pPr>
            <a:r>
              <a:rPr lang="en-US" sz="11200" dirty="0">
                <a:effectLst/>
                <a:ea typeface="Calibri" panose="020F0502020204030204" pitchFamily="34" charset="0"/>
                <a:cs typeface="Times New Roman" panose="02020603050405020304" pitchFamily="18" charset="0"/>
              </a:rPr>
              <a:t>Explore how social/emotional learning contributes to a positive learning environment.</a:t>
            </a:r>
          </a:p>
          <a:p>
            <a:pPr marL="342900" marR="0" lvl="0" indent="-342900">
              <a:spcBef>
                <a:spcPts val="0"/>
              </a:spcBef>
              <a:spcAft>
                <a:spcPts val="0"/>
              </a:spcAft>
              <a:buFont typeface="Symbol" panose="05050102010706020507" pitchFamily="18" charset="2"/>
              <a:buChar char=""/>
            </a:pPr>
            <a:r>
              <a:rPr lang="en-AU" sz="11200" dirty="0">
                <a:effectLst/>
                <a:ea typeface="Calibri" panose="020F0502020204030204" pitchFamily="34" charset="0"/>
                <a:cs typeface="Times New Roman" panose="02020603050405020304" pitchFamily="18" charset="0"/>
              </a:rPr>
              <a:t>Recognize factors in the </a:t>
            </a:r>
            <a:r>
              <a:rPr lang="en-US" sz="11200" dirty="0">
                <a:effectLst/>
                <a:ea typeface="Calibri" panose="020F0502020204030204" pitchFamily="34" charset="0"/>
                <a:cs typeface="Times New Roman" panose="02020603050405020304" pitchFamily="18" charset="0"/>
              </a:rPr>
              <a:t>school environment, school climate, and school culture, that influence and impact students’ success.</a:t>
            </a:r>
          </a:p>
          <a:p>
            <a:pPr marL="342900" marR="0" lvl="0" indent="-342900">
              <a:spcBef>
                <a:spcPts val="0"/>
              </a:spcBef>
              <a:spcAft>
                <a:spcPts val="0"/>
              </a:spcAft>
              <a:buFont typeface="Symbol" panose="05050102010706020507" pitchFamily="18" charset="2"/>
              <a:buChar char=""/>
            </a:pPr>
            <a:r>
              <a:rPr lang="en-US" sz="11200" dirty="0">
                <a:effectLst/>
                <a:ea typeface="Calibri" panose="020F0502020204030204" pitchFamily="34" charset="0"/>
                <a:cs typeface="Times New Roman" panose="02020603050405020304" pitchFamily="18" charset="0"/>
              </a:rPr>
              <a:t>Identify the steps necessary to incorporate social/emotional learning as into a comprehensive school counseling program.</a:t>
            </a:r>
          </a:p>
          <a:p>
            <a:pPr marL="342900" marR="0" lvl="0" indent="-342900">
              <a:spcBef>
                <a:spcPts val="0"/>
              </a:spcBef>
              <a:spcAft>
                <a:spcPts val="0"/>
              </a:spcAft>
              <a:buFont typeface="Symbol" panose="05050102010706020507" pitchFamily="18" charset="2"/>
              <a:buChar char=""/>
            </a:pPr>
            <a:r>
              <a:rPr lang="en-US" sz="11200" dirty="0">
                <a:solidFill>
                  <a:srgbClr val="32495E"/>
                </a:solidFill>
                <a:effectLst/>
                <a:ea typeface="Calibri" panose="020F0502020204030204" pitchFamily="34" charset="0"/>
                <a:cs typeface="Times New Roman" panose="02020603050405020304" pitchFamily="18" charset="0"/>
              </a:rPr>
              <a:t>Problem solve your school’s needs.</a:t>
            </a:r>
            <a:endParaRPr lang="en-US" sz="11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11200" kern="0" dirty="0">
                <a:solidFill>
                  <a:srgbClr val="222222"/>
                </a:solidFill>
                <a:effectLst/>
                <a:ea typeface="Times New Roman" panose="02020603050405020304" pitchFamily="18" charset="0"/>
                <a:cs typeface="Times New Roman" panose="02020603050405020304" pitchFamily="18" charset="0"/>
              </a:rPr>
              <a:t>Explore the </a:t>
            </a:r>
            <a:r>
              <a:rPr lang="en-GB" sz="11200" kern="0" dirty="0">
                <a:solidFill>
                  <a:srgbClr val="222222"/>
                </a:solidFill>
                <a:ea typeface="Times New Roman" panose="02020603050405020304" pitchFamily="18" charset="0"/>
                <a:cs typeface="Times New Roman" panose="02020603050405020304" pitchFamily="18" charset="0"/>
              </a:rPr>
              <a:t>c</a:t>
            </a:r>
            <a:r>
              <a:rPr lang="en-GB" sz="11200" kern="0" dirty="0">
                <a:solidFill>
                  <a:srgbClr val="222222"/>
                </a:solidFill>
                <a:effectLst/>
                <a:ea typeface="Times New Roman" panose="02020603050405020304" pitchFamily="18" charset="0"/>
                <a:cs typeface="Times New Roman" panose="02020603050405020304" pitchFamily="18" charset="0"/>
              </a:rPr>
              <a:t>onnection between SEL and sexual violence prevention</a:t>
            </a:r>
            <a:endParaRPr lang="en-US" sz="11200" kern="100" dirty="0">
              <a:solidFill>
                <a:srgbClr val="222222"/>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5900" dirty="0">
              <a:effectLst/>
              <a:ea typeface="Aptos" panose="020B0004020202020204" pitchFamily="34" charset="0"/>
              <a:cs typeface="Times New Roman" panose="02020603050405020304" pitchFamily="18" charset="0"/>
            </a:endParaRPr>
          </a:p>
          <a:p>
            <a:pPr marL="457200" marR="0">
              <a:spcBef>
                <a:spcPts val="0"/>
              </a:spcBef>
              <a:spcAft>
                <a:spcPts val="0"/>
              </a:spcAft>
            </a:pPr>
            <a:r>
              <a:rPr lang="en-US" sz="5900" dirty="0">
                <a:effectLst/>
                <a:ea typeface="Aptos" panose="020B0004020202020204" pitchFamily="34" charset="0"/>
                <a:cs typeface="Times New Roman" panose="02020603050405020304" pitchFamily="18" charset="0"/>
              </a:rPr>
              <a:t> </a:t>
            </a:r>
          </a:p>
          <a:p>
            <a:pPr marL="0" marR="0">
              <a:spcBef>
                <a:spcPts val="0"/>
              </a:spcBef>
              <a:spcAft>
                <a:spcPts val="0"/>
              </a:spcAft>
            </a:pPr>
            <a:r>
              <a:rPr lang="en-AU" sz="5900" dirty="0">
                <a:effectLst/>
                <a:ea typeface="Aptos" panose="020B0004020202020204" pitchFamily="34" charset="0"/>
                <a:cs typeface="Times New Roman" panose="02020603050405020304" pitchFamily="18" charset="0"/>
              </a:rPr>
              <a:t> </a:t>
            </a:r>
            <a:endParaRPr lang="en-US" sz="59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285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6200" y="304800"/>
            <a:ext cx="12115800" cy="120032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solidFill>
                  <a:schemeClr val="bg1"/>
                </a:solidFill>
              </a:rPr>
              <a:t>TOOLS to Help: </a:t>
            </a:r>
          </a:p>
          <a:p>
            <a:pPr algn="ctr"/>
            <a:r>
              <a:rPr lang="en-US" sz="3600" b="1" dirty="0">
                <a:solidFill>
                  <a:schemeClr val="bg1"/>
                </a:solidFill>
              </a:rPr>
              <a:t>2021 ASCA Mindset and Behavior Standards</a:t>
            </a:r>
            <a:r>
              <a:rPr lang="en-US" sz="3600" b="1" dirty="0"/>
              <a: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E89C3E56-9595-4379-9DCD-728EAED85FC2}"/>
              </a:ext>
            </a:extLst>
          </p:cNvPr>
          <p:cNvSpPr txBox="1"/>
          <p:nvPr/>
        </p:nvSpPr>
        <p:spPr>
          <a:xfrm>
            <a:off x="914400" y="1981200"/>
            <a:ext cx="9982200" cy="4247317"/>
          </a:xfrm>
          <a:prstGeom prst="rect">
            <a:avLst/>
          </a:prstGeom>
          <a:noFill/>
        </p:spPr>
        <p:txBody>
          <a:bodyPr wrap="square" rtlCol="0">
            <a:spAutoFit/>
          </a:bodyPr>
          <a:lstStyle/>
          <a:p>
            <a:pPr marL="0" indent="0" eaLnBrk="1" hangingPunct="1">
              <a:buNone/>
              <a:defRPr/>
            </a:pPr>
            <a:r>
              <a:rPr lang="en-US" altLang="en-US" sz="2800" b="1" dirty="0">
                <a:cs typeface="Times New Roman" panose="02020603050405020304" pitchFamily="18" charset="0"/>
              </a:rPr>
              <a:t>These are:</a:t>
            </a:r>
          </a:p>
          <a:p>
            <a:pPr eaLnBrk="1" hangingPunct="1">
              <a:buFont typeface="Arial" panose="020B0604020202020204" pitchFamily="34" charset="0"/>
              <a:buChar char="•"/>
              <a:defRPr/>
            </a:pPr>
            <a:r>
              <a:rPr lang="en-US" altLang="en-US" sz="2800" dirty="0">
                <a:cs typeface="Times New Roman" panose="02020603050405020304" pitchFamily="18" charset="0"/>
              </a:rPr>
              <a:t>the basis for all components of the comprehensive school counseling program in the U.S;</a:t>
            </a:r>
          </a:p>
          <a:p>
            <a:pPr eaLnBrk="1" hangingPunct="1">
              <a:buFont typeface="Arial" panose="020B0604020202020204" pitchFamily="34" charset="0"/>
              <a:buChar char="•"/>
              <a:defRPr/>
            </a:pPr>
            <a:r>
              <a:rPr lang="en-US" altLang="en-US" sz="2800" dirty="0">
                <a:cs typeface="Times New Roman" panose="02020603050405020304" pitchFamily="18" charset="0"/>
              </a:rPr>
              <a:t> a blend of academic, college and career readiness, and social     </a:t>
            </a:r>
          </a:p>
          <a:p>
            <a:pPr marL="749808" lvl="4" indent="0">
              <a:buNone/>
              <a:defRPr/>
            </a:pPr>
            <a:r>
              <a:rPr lang="en-US" altLang="en-US" sz="2800" dirty="0">
                <a:cs typeface="Times New Roman" panose="02020603050405020304" pitchFamily="18" charset="0"/>
              </a:rPr>
              <a:t> emotional development;</a:t>
            </a:r>
          </a:p>
          <a:p>
            <a:pPr eaLnBrk="1" hangingPunct="1">
              <a:buFont typeface="Arial" panose="020B0604020202020204" pitchFamily="34" charset="0"/>
              <a:buChar char="•"/>
              <a:defRPr/>
            </a:pPr>
            <a:r>
              <a:rPr lang="en-US" altLang="en-US" sz="2800" dirty="0">
                <a:cs typeface="Times New Roman" panose="02020603050405020304" pitchFamily="18" charset="0"/>
              </a:rPr>
              <a:t>the foundation for individual, group, and school counseling;</a:t>
            </a:r>
          </a:p>
          <a:p>
            <a:pPr eaLnBrk="1" hangingPunct="1">
              <a:buFont typeface="Arial" panose="020B0604020202020204" pitchFamily="34" charset="0"/>
              <a:buChar char="•"/>
              <a:defRPr/>
            </a:pPr>
            <a:r>
              <a:rPr lang="en-US" altLang="en-US" sz="2800" dirty="0">
                <a:cs typeface="Times New Roman" panose="02020603050405020304" pitchFamily="18" charset="0"/>
              </a:rPr>
              <a:t>a starting point for creating a curriculum developmental scope and</a:t>
            </a:r>
          </a:p>
          <a:p>
            <a:pPr marL="749808" lvl="4" indent="0">
              <a:buNone/>
              <a:defRPr/>
            </a:pPr>
            <a:r>
              <a:rPr lang="en-US" altLang="en-US" sz="2800" dirty="0">
                <a:cs typeface="Times New Roman" panose="02020603050405020304" pitchFamily="18" charset="0"/>
              </a:rPr>
              <a:t> sequence; and,</a:t>
            </a:r>
          </a:p>
          <a:p>
            <a:pPr eaLnBrk="1" hangingPunct="1">
              <a:buFont typeface="Arial" panose="020B0604020202020204" pitchFamily="34" charset="0"/>
              <a:buChar char="•"/>
              <a:defRPr/>
            </a:pPr>
            <a:r>
              <a:rPr lang="en-US" altLang="en-US" sz="2800" dirty="0">
                <a:cs typeface="Times New Roman" panose="02020603050405020304" pitchFamily="18" charset="0"/>
              </a:rPr>
              <a:t>delivered through all aspects of the program.</a:t>
            </a:r>
          </a:p>
          <a:p>
            <a:endParaRPr lang="en-US" dirty="0"/>
          </a:p>
        </p:txBody>
      </p:sp>
    </p:spTree>
    <p:extLst>
      <p:ext uri="{BB962C8B-B14F-4D97-AF65-F5344CB8AC3E}">
        <p14:creationId xmlns:p14="http://schemas.microsoft.com/office/powerpoint/2010/main" val="313500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838200" y="1066800"/>
            <a:ext cx="10058400" cy="1066800"/>
          </a:xfrm>
        </p:spPr>
        <p:txBody>
          <a:bodyPr/>
          <a:lstStyle/>
          <a:p>
            <a:pPr eaLnBrk="1" hangingPunct="1"/>
            <a:r>
              <a:rPr lang="en-US" altLang="en-US" b="1" dirty="0"/>
              <a:t>The ASCA Mindsets and Behaviors are…</a:t>
            </a:r>
          </a:p>
        </p:txBody>
      </p:sp>
      <p:sp>
        <p:nvSpPr>
          <p:cNvPr id="32771" name="Content Placeholder 1"/>
          <p:cNvSpPr>
            <a:spLocks noGrp="1"/>
          </p:cNvSpPr>
          <p:nvPr>
            <p:ph idx="1"/>
          </p:nvPr>
        </p:nvSpPr>
        <p:spPr>
          <a:xfrm>
            <a:off x="1752600" y="2362200"/>
            <a:ext cx="9403080" cy="3506894"/>
          </a:xfrm>
        </p:spPr>
        <p:txBody>
          <a:bodyPr>
            <a:normAutofit fontScale="25000" lnSpcReduction="20000"/>
          </a:bodyPr>
          <a:lstStyle/>
          <a:p>
            <a:pPr eaLnBrk="1" hangingPunct="1">
              <a:buFont typeface="Wingdings 3" panose="05040102010807070707" pitchFamily="18" charset="2"/>
              <a:buNone/>
              <a:defRPr/>
            </a:pPr>
            <a:endParaRPr lang="en-US" altLang="en-US" dirty="0">
              <a:cs typeface="Times New Roman" panose="02020603050405020304" pitchFamily="18" charset="0"/>
            </a:endParaRPr>
          </a:p>
          <a:p>
            <a:pPr eaLnBrk="1" hangingPunct="1">
              <a:buFont typeface="Arial" panose="020B0604020202020204" pitchFamily="34" charset="0"/>
              <a:buChar char="•"/>
              <a:defRPr/>
            </a:pPr>
            <a:r>
              <a:rPr lang="en-US" altLang="en-US" sz="9600" dirty="0">
                <a:cs typeface="Times New Roman" panose="02020603050405020304" pitchFamily="18" charset="0"/>
              </a:rPr>
              <a:t>the basis for all components of the comprehensive program;</a:t>
            </a:r>
          </a:p>
          <a:p>
            <a:pPr eaLnBrk="1" hangingPunct="1">
              <a:buFont typeface="Arial" panose="020B0604020202020204" pitchFamily="34" charset="0"/>
              <a:buChar char="•"/>
              <a:defRPr/>
            </a:pPr>
            <a:r>
              <a:rPr lang="en-US" altLang="en-US" sz="9600" dirty="0">
                <a:cs typeface="Times New Roman" panose="02020603050405020304" pitchFamily="18" charset="0"/>
              </a:rPr>
              <a:t>a blend of academic, college and career readiness, and social     </a:t>
            </a:r>
          </a:p>
          <a:p>
            <a:pPr marL="749808" lvl="4" indent="0">
              <a:buNone/>
              <a:defRPr/>
            </a:pPr>
            <a:r>
              <a:rPr lang="en-US" altLang="en-US" sz="9600" dirty="0">
                <a:cs typeface="Times New Roman" panose="02020603050405020304" pitchFamily="18" charset="0"/>
              </a:rPr>
              <a:t> emotional development;</a:t>
            </a:r>
          </a:p>
          <a:p>
            <a:pPr eaLnBrk="1" hangingPunct="1">
              <a:buFont typeface="Arial" panose="020B0604020202020204" pitchFamily="34" charset="0"/>
              <a:buChar char="•"/>
              <a:defRPr/>
            </a:pPr>
            <a:r>
              <a:rPr lang="en-US" altLang="en-US" sz="9600" dirty="0">
                <a:cs typeface="Times New Roman" panose="02020603050405020304" pitchFamily="18" charset="0"/>
              </a:rPr>
              <a:t>the foundation for our school counseling curriculum;</a:t>
            </a:r>
          </a:p>
          <a:p>
            <a:pPr eaLnBrk="1" hangingPunct="1">
              <a:buFont typeface="Arial" panose="020B0604020202020204" pitchFamily="34" charset="0"/>
              <a:buChar char="•"/>
              <a:defRPr/>
            </a:pPr>
            <a:r>
              <a:rPr lang="en-US" altLang="en-US" sz="9600" dirty="0">
                <a:cs typeface="Times New Roman" panose="02020603050405020304" pitchFamily="18" charset="0"/>
              </a:rPr>
              <a:t>a starting point for creating a school system/building scope and</a:t>
            </a:r>
          </a:p>
          <a:p>
            <a:pPr marL="749808" lvl="4" indent="0">
              <a:buNone/>
              <a:defRPr/>
            </a:pPr>
            <a:r>
              <a:rPr lang="en-US" altLang="en-US" sz="9600" dirty="0">
                <a:cs typeface="Times New Roman" panose="02020603050405020304" pitchFamily="18" charset="0"/>
              </a:rPr>
              <a:t> sequence; and,</a:t>
            </a:r>
          </a:p>
          <a:p>
            <a:pPr eaLnBrk="1" hangingPunct="1">
              <a:buFont typeface="Arial" panose="020B0604020202020204" pitchFamily="34" charset="0"/>
              <a:buChar char="•"/>
              <a:defRPr/>
            </a:pPr>
            <a:r>
              <a:rPr lang="en-US" altLang="en-US" sz="9600" dirty="0">
                <a:cs typeface="Times New Roman" panose="02020603050405020304" pitchFamily="18" charset="0"/>
              </a:rPr>
              <a:t>delivered through all aspects of the program.</a:t>
            </a:r>
          </a:p>
          <a:p>
            <a:pPr marL="0" indent="0" eaLnBrk="1" hangingPunct="1">
              <a:buNone/>
              <a:defRPr/>
            </a:pPr>
            <a:endParaRPr lang="en-US" altLang="en-US" sz="2800" dirty="0">
              <a:cs typeface="Times New Roman" panose="02020603050405020304" pitchFamily="18" charset="0"/>
            </a:endParaRPr>
          </a:p>
          <a:p>
            <a:pPr eaLnBrk="1" hangingPunct="1">
              <a:buFont typeface="Wingdings" panose="05000000000000000000" pitchFamily="2" charset="2"/>
              <a:buNone/>
              <a:defRPr/>
            </a:pPr>
            <a:r>
              <a:rPr lang="en-US" altLang="en-US" dirty="0">
                <a:cs typeface="Times New Roman" panose="02020603050405020304" pitchFamily="18" charset="0"/>
              </a:rPr>
              <a:t>  </a:t>
            </a:r>
          </a:p>
          <a:p>
            <a:pPr eaLnBrk="1" hangingPunct="1">
              <a:defRPr/>
            </a:pPr>
            <a:endParaRPr lang="en-US" altLang="en-US" dirty="0"/>
          </a:p>
        </p:txBody>
      </p:sp>
      <p:sp>
        <p:nvSpPr>
          <p:cNvPr id="4" name="TextBox 3">
            <a:extLst>
              <a:ext uri="{FF2B5EF4-FFF2-40B4-BE49-F238E27FC236}">
                <a16:creationId xmlns:a16="http://schemas.microsoft.com/office/drawing/2014/main" id="{BB6760B0-B4FF-4BD1-BC99-08225F18D2FA}"/>
              </a:ext>
            </a:extLst>
          </p:cNvPr>
          <p:cNvSpPr txBox="1"/>
          <p:nvPr/>
        </p:nvSpPr>
        <p:spPr>
          <a:xfrm>
            <a:off x="533400" y="152400"/>
            <a:ext cx="10896599" cy="830997"/>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800" b="1" dirty="0">
                <a:solidFill>
                  <a:schemeClr val="bg1"/>
                </a:solidFill>
              </a:rPr>
              <a:t>Utilize School Counseling Standards</a:t>
            </a:r>
            <a:r>
              <a:rPr lang="en-US" sz="4800" b="1" dirty="0"/>
              <a:t> </a:t>
            </a:r>
          </a:p>
        </p:txBody>
      </p:sp>
    </p:spTree>
    <p:extLst>
      <p:ext uri="{BB962C8B-B14F-4D97-AF65-F5344CB8AC3E}">
        <p14:creationId xmlns:p14="http://schemas.microsoft.com/office/powerpoint/2010/main" val="114765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B80246B-2EA2-4E64-A9FF-67D4FDE2A3DE}"/>
              </a:ext>
            </a:extLst>
          </p:cNvPr>
          <p:cNvGraphicFramePr>
            <a:graphicFrameLocks noGrp="1"/>
          </p:cNvGraphicFramePr>
          <p:nvPr>
            <p:extLst>
              <p:ext uri="{D42A27DB-BD31-4B8C-83A1-F6EECF244321}">
                <p14:modId xmlns:p14="http://schemas.microsoft.com/office/powerpoint/2010/main" val="2222716156"/>
              </p:ext>
            </p:extLst>
          </p:nvPr>
        </p:nvGraphicFramePr>
        <p:xfrm>
          <a:off x="0" y="-28135"/>
          <a:ext cx="12115801" cy="6782847"/>
        </p:xfrm>
        <a:graphic>
          <a:graphicData uri="http://schemas.openxmlformats.org/drawingml/2006/table">
            <a:tbl>
              <a:tblPr firstRow="1" firstCol="1" lastRow="1" lastCol="1" bandRow="1" bandCol="1"/>
              <a:tblGrid>
                <a:gridCol w="5480362">
                  <a:extLst>
                    <a:ext uri="{9D8B030D-6E8A-4147-A177-3AD203B41FA5}">
                      <a16:colId xmlns:a16="http://schemas.microsoft.com/office/drawing/2014/main" val="2141884718"/>
                    </a:ext>
                  </a:extLst>
                </a:gridCol>
                <a:gridCol w="3000737">
                  <a:extLst>
                    <a:ext uri="{9D8B030D-6E8A-4147-A177-3AD203B41FA5}">
                      <a16:colId xmlns:a16="http://schemas.microsoft.com/office/drawing/2014/main" val="1955607846"/>
                    </a:ext>
                  </a:extLst>
                </a:gridCol>
                <a:gridCol w="3634702">
                  <a:extLst>
                    <a:ext uri="{9D8B030D-6E8A-4147-A177-3AD203B41FA5}">
                      <a16:colId xmlns:a16="http://schemas.microsoft.com/office/drawing/2014/main" val="3403032028"/>
                    </a:ext>
                  </a:extLst>
                </a:gridCol>
              </a:tblGrid>
              <a:tr h="581074">
                <a:tc gridSpan="3">
                  <a:txBody>
                    <a:bodyPr/>
                    <a:lstStyle/>
                    <a:p>
                      <a:pPr marL="1463040" marR="1453896" algn="ctr" fontAlgn="t">
                        <a:lnSpc>
                          <a:spcPts val="1380"/>
                        </a:lnSpc>
                        <a:spcBef>
                          <a:spcPts val="355"/>
                        </a:spcBef>
                        <a:spcAft>
                          <a:spcPts val="0"/>
                        </a:spcAft>
                      </a:pPr>
                      <a:r>
                        <a:rPr lang="en-US" sz="11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Category 1: Mindset Standards</a:t>
                      </a:r>
                      <a:endParaRPr lang="en-US" sz="1600" b="0" i="0" u="none" strike="noStrike">
                        <a:effectLst/>
                        <a:latin typeface="Arial" panose="020B0604020202020204" pitchFamily="34" charset="0"/>
                      </a:endParaRPr>
                    </a:p>
                    <a:p>
                      <a:pPr marL="1463040" marR="1453896" algn="ctr" fontAlgn="t">
                        <a:lnSpc>
                          <a:spcPts val="1260"/>
                        </a:lnSpc>
                        <a:spcBef>
                          <a:spcPts val="0"/>
                        </a:spcBef>
                        <a:spcAft>
                          <a:spcPts val="0"/>
                        </a:spcAft>
                      </a:pP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School counselors encourage the following mindsets for all students.</a:t>
                      </a:r>
                      <a:endParaRPr lang="en-US" sz="1600" b="0" i="0" u="none" strike="noStrike">
                        <a:effectLst/>
                        <a:latin typeface="Arial" panose="020B0604020202020204" pitchFamily="34" charset="0"/>
                      </a:endParaRPr>
                    </a:p>
                  </a:txBody>
                  <a:tcPr marL="81652" marR="81652" marT="40826" marB="40826">
                    <a:lnL>
                      <a:noFill/>
                    </a:lnL>
                    <a:lnR>
                      <a:noFill/>
                    </a:lnR>
                    <a:lnT>
                      <a:noFill/>
                    </a:lnT>
                    <a:lnB>
                      <a:noFill/>
                    </a:lnB>
                    <a:solidFill>
                      <a:srgbClr val="231F2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453773"/>
                  </a:ext>
                </a:extLst>
              </a:tr>
              <a:tr h="1090200">
                <a:tc gridSpan="3">
                  <a:txBody>
                    <a:bodyPr/>
                    <a:lstStyle/>
                    <a:p>
                      <a:pPr marL="54864" marR="0" algn="l" fontAlgn="t">
                        <a:lnSpc>
                          <a:spcPct val="107000"/>
                        </a:lnSpc>
                        <a:spcBef>
                          <a:spcPts val="225"/>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 1.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Belief in development of whole self, including a healthy balance of mental, social/emotional and physical well-being</a:t>
                      </a:r>
                      <a:endParaRPr lang="en-US" sz="1200" b="0" i="0" u="none" strike="noStrike" dirty="0">
                        <a:effectLst/>
                        <a:latin typeface="Arial" panose="020B0604020202020204" pitchFamily="34" charset="0"/>
                      </a:endParaRPr>
                    </a:p>
                    <a:p>
                      <a:pPr marL="54864" marR="0" algn="l" fontAlgn="t">
                        <a:lnSpc>
                          <a:spcPct val="107000"/>
                        </a:lnSpc>
                        <a:spcBef>
                          <a:spcPts val="5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 2.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Sense of acceptance, respect, support and inclusion for self and others in the school environment</a:t>
                      </a:r>
                      <a:endParaRPr lang="en-US" sz="1200" b="0" i="0" u="none" strike="noStrike" dirty="0">
                        <a:effectLst/>
                        <a:latin typeface="Arial" panose="020B0604020202020204" pitchFamily="34" charset="0"/>
                      </a:endParaRPr>
                    </a:p>
                    <a:p>
                      <a:pPr marL="54864" marR="0" algn="l" fontAlgn="t">
                        <a:lnSpc>
                          <a:spcPct val="107000"/>
                        </a:lnSpc>
                        <a:spcBef>
                          <a:spcPts val="5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 3.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Positive attitude toward work and learning</a:t>
                      </a:r>
                      <a:endParaRPr lang="en-US" sz="1200" b="0" i="0" u="none" strike="noStrike" dirty="0">
                        <a:effectLst/>
                        <a:latin typeface="Arial" panose="020B0604020202020204" pitchFamily="34" charset="0"/>
                      </a:endParaRPr>
                    </a:p>
                    <a:p>
                      <a:pPr marL="54864" marR="0" algn="l" fontAlgn="t">
                        <a:lnSpc>
                          <a:spcPct val="107000"/>
                        </a:lnSpc>
                        <a:spcBef>
                          <a:spcPts val="5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 4.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Self-confidence in ability to succeed</a:t>
                      </a:r>
                      <a:endParaRPr lang="en-US" sz="1200" b="0" i="0" u="none" strike="noStrike" dirty="0">
                        <a:effectLst/>
                        <a:latin typeface="Arial" panose="020B0604020202020204" pitchFamily="34" charset="0"/>
                      </a:endParaRPr>
                    </a:p>
                    <a:p>
                      <a:pPr marL="54864" marR="0" algn="l" fontAlgn="t">
                        <a:lnSpc>
                          <a:spcPct val="107000"/>
                        </a:lnSpc>
                        <a:spcBef>
                          <a:spcPts val="5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 5.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Belief in using abilities to their fullest to achieve high-quality results and outcomes</a:t>
                      </a:r>
                      <a:endParaRPr lang="en-US" sz="1200" b="0" i="0" u="none" strike="noStrike" dirty="0">
                        <a:effectLst/>
                        <a:latin typeface="Arial" panose="020B0604020202020204" pitchFamily="34" charset="0"/>
                      </a:endParaRPr>
                    </a:p>
                    <a:p>
                      <a:pPr marL="54864" marR="0" algn="l" fontAlgn="t">
                        <a:lnSpc>
                          <a:spcPct val="107000"/>
                        </a:lnSpc>
                        <a:spcBef>
                          <a:spcPts val="5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 6.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Understanding that postsecondary education and life-long learning are necessary for long-term success</a:t>
                      </a:r>
                      <a:endParaRPr lang="en-US" sz="1200" b="0" i="0" u="none" strike="noStrike" dirty="0">
                        <a:effectLst/>
                        <a:latin typeface="Arial" panose="020B0604020202020204" pitchFamily="34" charset="0"/>
                      </a:endParaRPr>
                    </a:p>
                  </a:txBody>
                  <a:tcPr marL="81652" marR="81652" marT="40826" marB="40826">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6055462"/>
                  </a:ext>
                </a:extLst>
              </a:tr>
              <a:tr h="589126">
                <a:tc gridSpan="3">
                  <a:txBody>
                    <a:bodyPr/>
                    <a:lstStyle/>
                    <a:p>
                      <a:pPr marL="1463040" marR="1453896" algn="ctr" fontAlgn="t">
                        <a:lnSpc>
                          <a:spcPts val="1380"/>
                        </a:lnSpc>
                        <a:spcBef>
                          <a:spcPts val="330"/>
                        </a:spcBef>
                        <a:spcAft>
                          <a:spcPts val="0"/>
                        </a:spcAft>
                      </a:pPr>
                      <a:r>
                        <a:rPr lang="en-US" sz="11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Category 2: Behavior Standards</a:t>
                      </a:r>
                      <a:endParaRPr lang="en-US" sz="1600" b="0" i="0" u="none" strike="noStrike">
                        <a:effectLst/>
                        <a:latin typeface="Arial" panose="020B0604020202020204" pitchFamily="34" charset="0"/>
                      </a:endParaRPr>
                    </a:p>
                    <a:p>
                      <a:pPr marL="1463040" marR="1453896" algn="ctr" fontAlgn="t">
                        <a:lnSpc>
                          <a:spcPct val="88000"/>
                        </a:lnSpc>
                        <a:spcBef>
                          <a:spcPts val="30"/>
                        </a:spcBef>
                        <a:spcAft>
                          <a:spcPts val="0"/>
                        </a:spcAft>
                      </a:pP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School</a:t>
                      </a:r>
                      <a:r>
                        <a:rPr lang="en-US" sz="1000" b="0" i="0" u="none" strike="noStrike" spc="-8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counselors</a:t>
                      </a:r>
                      <a:r>
                        <a:rPr lang="en-US" sz="1000" b="0" i="0" u="none" strike="noStrike" spc="-8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provide</a:t>
                      </a:r>
                      <a:r>
                        <a:rPr lang="en-US" sz="1000" b="0" i="0" u="none" strike="noStrike" spc="-8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culturally</a:t>
                      </a:r>
                      <a:r>
                        <a:rPr lang="en-US" sz="1000" b="0" i="0" u="none" strike="noStrike" spc="-8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sustaining</a:t>
                      </a:r>
                      <a:r>
                        <a:rPr lang="en-US" sz="1000" b="0" i="0" u="none" strike="noStrike" spc="-7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instruction,</a:t>
                      </a:r>
                      <a:r>
                        <a:rPr lang="en-US" sz="1000" b="0" i="0" u="none" strike="noStrike" spc="-11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appraisal</a:t>
                      </a:r>
                      <a:r>
                        <a:rPr lang="en-US" sz="1000" b="0" i="0" u="none" strike="noStrike" spc="-7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spc="-2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advisement,</a:t>
                      </a:r>
                      <a:r>
                        <a:rPr lang="en-US" sz="1000" b="0" i="0" u="none" strike="noStrike" spc="-14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000" b="0" i="0" u="none" strike="noStrike" spc="-1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counseling</a:t>
                      </a:r>
                      <a:r>
                        <a:rPr lang="en-US" sz="1000" b="0" i="0" u="none" strike="noStrike" spc="-1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a:t>
                      </a:r>
                      <a:r>
                        <a:rPr lang="en-US" sz="1000" b="0" i="0" u="none" strike="noStrike" spc="-12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help</a:t>
                      </a:r>
                      <a:r>
                        <a:rPr lang="en-US" sz="1000" b="0" i="0" u="none" strike="noStrike" spc="-1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all</a:t>
                      </a:r>
                      <a:r>
                        <a:rPr lang="en-US" sz="1000" b="0" i="0" u="none" strike="noStrike" spc="-1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students</a:t>
                      </a:r>
                      <a:r>
                        <a:rPr lang="en-US" sz="1000" b="0" i="0" u="none" strike="noStrike" spc="-115">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demonstrate:</a:t>
                      </a:r>
                      <a:endParaRPr lang="en-US" sz="1600" b="0" i="0" u="none" strike="noStrike">
                        <a:effectLst/>
                        <a:latin typeface="Arial" panose="020B0604020202020204" pitchFamily="34" charset="0"/>
                      </a:endParaRPr>
                    </a:p>
                  </a:txBody>
                  <a:tcPr marL="81652" marR="81652" marT="40826" marB="40826">
                    <a:lnL>
                      <a:noFill/>
                    </a:lnL>
                    <a:lnR>
                      <a:noFill/>
                    </a:lnR>
                    <a:lnT w="12700" cap="flat" cmpd="sng" algn="ctr">
                      <a:solidFill>
                        <a:srgbClr val="231F20"/>
                      </a:solidFill>
                      <a:prstDash val="solid"/>
                      <a:round/>
                      <a:headEnd type="none" w="med" len="med"/>
                      <a:tailEnd type="none" w="med" len="med"/>
                    </a:lnT>
                    <a:lnB>
                      <a:noFill/>
                    </a:lnB>
                    <a:solidFill>
                      <a:srgbClr val="231F2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204944"/>
                  </a:ext>
                </a:extLst>
              </a:tr>
              <a:tr h="235131">
                <a:tc>
                  <a:txBody>
                    <a:bodyPr/>
                    <a:lstStyle/>
                    <a:p>
                      <a:pPr marL="54864" marR="0" algn="l" fontAlgn="t">
                        <a:lnSpc>
                          <a:spcPct val="107000"/>
                        </a:lnSpc>
                        <a:spcBef>
                          <a:spcPts val="555"/>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Learning Strategies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B8DBED"/>
                    </a:solidFill>
                  </a:tcPr>
                </a:tc>
                <a:tc>
                  <a:txBody>
                    <a:bodyPr/>
                    <a:lstStyle/>
                    <a:p>
                      <a:pPr marL="54864" marR="0" algn="l" fontAlgn="t">
                        <a:lnSpc>
                          <a:spcPct val="107000"/>
                        </a:lnSpc>
                        <a:spcBef>
                          <a:spcPts val="555"/>
                        </a:spcBef>
                        <a:spcAft>
                          <a:spcPts val="0"/>
                        </a:spcAft>
                      </a:pPr>
                      <a:r>
                        <a:rPr lang="en-US" sz="11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Self-Management Skills</a:t>
                      </a:r>
                      <a:endParaRPr lang="en-US" sz="16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B8DBED"/>
                    </a:solidFill>
                  </a:tcPr>
                </a:tc>
                <a:tc>
                  <a:txBody>
                    <a:bodyPr/>
                    <a:lstStyle/>
                    <a:p>
                      <a:pPr marL="54864" marR="0" algn="l" fontAlgn="t">
                        <a:lnSpc>
                          <a:spcPct val="107000"/>
                        </a:lnSpc>
                        <a:spcBef>
                          <a:spcPts val="555"/>
                        </a:spcBef>
                        <a:spcAft>
                          <a:spcPts val="0"/>
                        </a:spcAft>
                      </a:pPr>
                      <a:r>
                        <a:rPr lang="en-US" sz="11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Social Skills</a:t>
                      </a:r>
                      <a:endParaRPr lang="en-US" sz="16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B8DBED"/>
                    </a:solidFill>
                  </a:tcPr>
                </a:tc>
                <a:extLst>
                  <a:ext uri="{0D108BD9-81ED-4DB2-BD59-A6C34878D82A}">
                    <a16:rowId xmlns:a16="http://schemas.microsoft.com/office/drawing/2014/main" val="636123148"/>
                  </a:ext>
                </a:extLst>
              </a:tr>
              <a:tr h="346152">
                <a:tc>
                  <a:txBody>
                    <a:bodyPr/>
                    <a:lstStyle/>
                    <a:p>
                      <a:pPr marL="0" marR="0" algn="l" fontAlgn="t">
                        <a:lnSpc>
                          <a:spcPct val="107000"/>
                        </a:lnSpc>
                        <a:spcBef>
                          <a:spcPts val="0"/>
                        </a:spcBef>
                        <a:spcAft>
                          <a:spcPts val="0"/>
                        </a:spcAft>
                        <a:tabLst>
                          <a:tab pos="621665" algn="l"/>
                        </a:tabLs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Critical-thinking</a:t>
                      </a:r>
                      <a:r>
                        <a:rPr lang="en-US" sz="1200" b="0" i="0" u="none" strike="noStrike" spc="-9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skills</a:t>
                      </a:r>
                      <a:r>
                        <a:rPr lang="en-US" sz="1200" b="0" i="0" u="none" strike="noStrike" spc="-9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to</a:t>
                      </a:r>
                      <a:r>
                        <a:rPr lang="en-US" sz="1200" b="0" i="0" u="none" strike="noStrike" spc="-8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3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make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informed</a:t>
                      </a:r>
                      <a:r>
                        <a:rPr lang="en-US" sz="1200" b="0" i="0" u="none" strike="noStrike"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decisions</a:t>
                      </a:r>
                      <a:endParaRPr lang="en-US" sz="1200" b="0" i="0" u="none" strike="noStrike" dirty="0">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1.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Responsibility for self and</a:t>
                      </a:r>
                      <a:endParaRPr lang="en-US" sz="1200" b="0" i="0" u="none" strike="noStrike">
                        <a:effectLst/>
                        <a:latin typeface="Arial" panose="020B0604020202020204" pitchFamily="34" charset="0"/>
                      </a:endParaRPr>
                    </a:p>
                    <a:p>
                      <a:pPr marL="0" marR="0" algn="l" fontAlgn="t">
                        <a:lnSpc>
                          <a:spcPct val="107000"/>
                        </a:lnSpc>
                        <a:spcBef>
                          <a:spcPts val="0"/>
                        </a:spcBef>
                        <a:spcAft>
                          <a:spcPts val="0"/>
                        </a:spcAft>
                      </a:pP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actions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Effective oral and</a:t>
                      </a:r>
                      <a:r>
                        <a:rPr lang="en-US" sz="1200" b="0" i="0" u="none" strike="noStrike" spc="-2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written communication skills and listening skills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5460579"/>
                  </a:ext>
                </a:extLst>
              </a:tr>
              <a:tr h="346152">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2.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Creative approach to learning, tasks and problem</a:t>
                      </a:r>
                      <a:r>
                        <a:rPr lang="en-US" sz="1200" b="0" i="0" u="none" strike="noStrike" spc="-8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solving</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2.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Self-discipline and self-control</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2.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Positive,</a:t>
                      </a:r>
                      <a:r>
                        <a:rPr lang="en-US" sz="1200" b="0" i="0" u="none" strike="noStrike" spc="-14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respectful</a:t>
                      </a:r>
                      <a:r>
                        <a:rPr lang="en-US" sz="1200" b="0" i="0" u="none" strike="noStrike" spc="-12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supportive relationships with students who </a:t>
                      </a:r>
                      <a:r>
                        <a:rPr lang="en-US" sz="1200" b="0" i="0" u="none" strike="noStrike" spc="-2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are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similar</a:t>
                      </a:r>
                      <a:r>
                        <a:rPr lang="en-US" sz="1200" b="0" i="0" u="none" strike="noStrike" spc="-8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to</a:t>
                      </a:r>
                      <a:r>
                        <a:rPr lang="en-US" sz="1200" b="0" i="0" u="none" strike="noStrike" spc="-8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8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different</a:t>
                      </a:r>
                      <a:r>
                        <a:rPr lang="en-US" sz="1200" b="0" i="0" u="none" strike="noStrike" spc="-8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from</a:t>
                      </a:r>
                      <a:r>
                        <a:rPr lang="en-US" sz="1200" b="0" i="0" u="none" strike="noStrike" spc="-8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them</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894887986"/>
                  </a:ext>
                </a:extLst>
              </a:tr>
              <a:tr h="195491">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3.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Time-management, organizational and study</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skills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3.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Independent work</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3.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Positive relationships with adults </a:t>
                      </a:r>
                      <a:r>
                        <a:rPr lang="en-US" sz="1200" b="0" i="0" u="none" strike="noStrike" spc="-3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to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support success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56286517"/>
                  </a:ext>
                </a:extLst>
              </a:tr>
              <a:tr h="346152">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4.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Self-motivation and </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self-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direction for</a:t>
                      </a:r>
                      <a:r>
                        <a:rPr lang="en-US" sz="1200" b="0" i="0" u="none" strike="noStrike" spc="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learning</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4.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Delayed gratification for</a:t>
                      </a:r>
                      <a:endParaRPr lang="en-US" sz="1200" b="0" i="0" u="none" strike="noStrike">
                        <a:effectLst/>
                        <a:latin typeface="Arial" panose="020B0604020202020204" pitchFamily="34" charset="0"/>
                      </a:endParaRPr>
                    </a:p>
                    <a:p>
                      <a:pPr marL="0" marR="0" algn="l" fontAlgn="t">
                        <a:lnSpc>
                          <a:spcPct val="107000"/>
                        </a:lnSpc>
                        <a:spcBef>
                          <a:spcPts val="0"/>
                        </a:spcBef>
                        <a:spcAft>
                          <a:spcPts val="0"/>
                        </a:spcAft>
                      </a:pP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long-term rewards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4.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Empathy</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22914927"/>
                  </a:ext>
                </a:extLst>
              </a:tr>
              <a:tr h="346152">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5.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Media</a:t>
                      </a:r>
                      <a:r>
                        <a:rPr lang="en-US" sz="1200" b="0" i="0" u="none" strike="noStrike" spc="-16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15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technology</a:t>
                      </a:r>
                      <a:r>
                        <a:rPr lang="en-US" sz="1200" b="0" i="0" u="none" strike="noStrike" spc="-15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skills</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3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to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enhance learning</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5.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Perseverance to achieve long- and short-term goals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5.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Ethical</a:t>
                      </a:r>
                      <a:r>
                        <a:rPr lang="en-US" sz="1200" b="0" i="0" u="none" strike="noStrike" spc="-1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decision-making</a:t>
                      </a:r>
                      <a:r>
                        <a:rPr lang="en-US" sz="1200" b="0" i="0" u="none" strike="noStrike" spc="-1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1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social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responsibility</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11952352"/>
                  </a:ext>
                </a:extLst>
              </a:tr>
              <a:tr h="195491">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6.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High-quality</a:t>
                      </a:r>
                      <a:r>
                        <a:rPr lang="en-US" sz="1200" b="0" i="0" u="none" strike="noStrike" spc="-13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standards</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tasks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activities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6.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Ability to identify and overcome barriers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6.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Effective collaboration</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 cooperation skills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66666755"/>
                  </a:ext>
                </a:extLst>
              </a:tr>
              <a:tr h="346152">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7.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Long-</a:t>
                      </a:r>
                      <a:r>
                        <a:rPr lang="en-US" sz="1200" b="0" i="0" u="none" strike="noStrike" spc="-1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1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short-term</a:t>
                      </a:r>
                      <a:r>
                        <a:rPr lang="en-US" sz="1200" b="0" i="0" u="none" strike="noStrike" spc="-1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academic, career and social/emotional</a:t>
                      </a:r>
                      <a:r>
                        <a:rPr lang="en-US" sz="1200" b="0" i="0" u="none" strike="noStrike" spc="-9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7.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Effective coping skills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7.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Leadership</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13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teamwork</a:t>
                      </a:r>
                      <a:r>
                        <a:rPr lang="en-US" sz="1200" b="0" i="0" u="none" strike="noStrike" spc="-13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skills</a:t>
                      </a:r>
                      <a:r>
                        <a:rPr lang="en-US" sz="1200" b="0" i="0" u="none" strike="noStrike" spc="-17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4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to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work</a:t>
                      </a:r>
                      <a:r>
                        <a:rPr lang="en-US" sz="1200" b="0" i="0" u="none" strike="noStrike" spc="-13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effectively</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in</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diverse</a:t>
                      </a:r>
                      <a:r>
                        <a:rPr lang="en-US" sz="1200" b="0" i="0" u="none" strike="noStrike" spc="-1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groups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43833260"/>
                  </a:ext>
                </a:extLst>
              </a:tr>
              <a:tr h="346152">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6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8</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Engagement in</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challenging</a:t>
                      </a:r>
                      <a:endParaRPr lang="en-US" sz="1200" b="0" i="0" u="none" strike="noStrike">
                        <a:effectLst/>
                        <a:latin typeface="Arial" panose="020B0604020202020204" pitchFamily="34" charset="0"/>
                      </a:endParaRPr>
                    </a:p>
                    <a:p>
                      <a:pPr marL="0" marR="0" algn="l" fontAlgn="t">
                        <a:lnSpc>
                          <a:spcPct val="107000"/>
                        </a:lnSpc>
                        <a:spcBef>
                          <a:spcPts val="0"/>
                        </a:spcBef>
                        <a:spcAft>
                          <a:spcPts val="0"/>
                        </a:spcAft>
                      </a:pP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coursework</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8.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Balance of school, home and community activities</a:t>
                      </a:r>
                      <a:endParaRPr lang="en-US" sz="1200" b="0" i="0" u="none" strike="noStrike" dirty="0">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8.	</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Advocacy</a:t>
                      </a:r>
                      <a:r>
                        <a:rPr lang="en-US" sz="1200" b="0" i="0" u="none" strike="noStrike"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skills</a:t>
                      </a:r>
                      <a:r>
                        <a:rPr lang="en-US" sz="1200" b="0" i="0" u="none" strike="noStrike"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200" b="0" i="0" u="none" strike="noStrike"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self</a:t>
                      </a:r>
                      <a:r>
                        <a:rPr lang="en-US" sz="1200" b="0" i="0" u="none" strike="noStrike"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200" b="0" i="0" u="none" strike="noStrike"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others</a:t>
                      </a:r>
                      <a:r>
                        <a:rPr lang="en-US" sz="1200" b="0" i="0" u="none" strike="noStrike"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4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ability</a:t>
                      </a:r>
                      <a:r>
                        <a:rPr lang="en-US" sz="1200" b="0" i="0" u="none" strike="noStrike" spc="-1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to</a:t>
                      </a:r>
                      <a:r>
                        <a:rPr lang="en-US" sz="1200" b="0" i="0" u="none" strike="noStrike" spc="-1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assert</a:t>
                      </a:r>
                      <a:r>
                        <a:rPr lang="en-US" sz="1200" b="0" i="0" u="none" strike="noStrike" spc="-1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self,</a:t>
                      </a:r>
                      <a:r>
                        <a:rPr lang="en-US" sz="1200" b="0" i="0" u="none" strike="noStrike" spc="-12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when</a:t>
                      </a:r>
                      <a:r>
                        <a:rPr lang="en-US" sz="1200" b="0" i="0" u="none" strike="noStrike" spc="-9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necessary</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07410546"/>
                  </a:ext>
                </a:extLst>
              </a:tr>
              <a:tr h="458851">
                <a:tc>
                  <a:txBody>
                    <a:bodyPr/>
                    <a:lstStyle/>
                    <a:p>
                      <a:pPr marL="0" marR="0" algn="l" fontAlgn="t">
                        <a:lnSpc>
                          <a:spcPct val="107000"/>
                        </a:lnSpc>
                        <a:spcBef>
                          <a:spcPts val="0"/>
                        </a:spcBef>
                        <a:spcAft>
                          <a:spcPts val="0"/>
                        </a:spcAft>
                        <a:tabLst>
                          <a:tab pos="621665" algn="l"/>
                        </a:tabLs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7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9.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Decision-making informed </a:t>
                      </a:r>
                      <a:r>
                        <a:rPr lang="en-US" sz="1200" b="0" i="0" u="none" strike="noStrike" spc="-4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by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gathering evidence, getting others’ perspectives and recognizing personal</a:t>
                      </a:r>
                      <a:r>
                        <a:rPr lang="en-US" sz="1200" b="0" i="0" u="none" strike="noStrike" spc="-6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bias</a:t>
                      </a:r>
                      <a:endParaRPr lang="en-US" sz="1200" b="0" i="0" u="none" strike="noStrike" dirty="0">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9.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Personal safety skills</a:t>
                      </a:r>
                      <a:endParaRPr lang="en-US" sz="1200" b="0" i="0" u="none" strike="noStrike" dirty="0">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7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9.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Social maturity and behaviors appropriate</a:t>
                      </a:r>
                      <a:r>
                        <a:rPr lang="en-US" sz="1200" b="0" i="0" u="none" strike="noStrike" spc="-14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to</a:t>
                      </a:r>
                      <a:r>
                        <a:rPr lang="en-US" sz="1200" b="0" i="0" u="none" strike="noStrike" spc="-13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the</a:t>
                      </a:r>
                      <a:r>
                        <a:rPr lang="en-US" sz="1200" b="0" i="0" u="none" strike="noStrike" spc="-13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situation</a:t>
                      </a:r>
                      <a:r>
                        <a:rPr lang="en-US" sz="1200" b="0" i="0" u="none" strike="noStrike" spc="-13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spc="-2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environment</a:t>
                      </a:r>
                      <a:endParaRPr lang="en-US" sz="1200" b="0" i="0" u="none" strike="noStrike" dirty="0">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5025918"/>
                  </a:ext>
                </a:extLst>
              </a:tr>
              <a:tr h="346152">
                <a:tc>
                  <a:txBody>
                    <a:bodyPr/>
                    <a:lstStyle/>
                    <a:p>
                      <a:pPr marL="0" marR="0" algn="l" fontAlgn="t">
                        <a:lnSpc>
                          <a:spcPct val="107000"/>
                        </a:lnSpc>
                        <a:spcBef>
                          <a:spcPts val="0"/>
                        </a:spcBef>
                        <a:spcAft>
                          <a:spcPts val="0"/>
                        </a:spcAft>
                        <a:tabLst>
                          <a:tab pos="621665" algn="l"/>
                        </a:tabLst>
                      </a:pP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B-LS</a:t>
                      </a:r>
                      <a:r>
                        <a:rPr lang="en-US" sz="1200" b="1" i="0" u="none" strike="noStrike" spc="16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10.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Participation in enrichment </a:t>
                      </a:r>
                      <a:r>
                        <a:rPr lang="en-US" sz="1200" b="0" i="0" u="none" strike="noStrike" spc="-4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extracurricular</a:t>
                      </a:r>
                      <a:r>
                        <a:rPr lang="en-US" sz="1200" b="0" i="0" u="none" strike="noStrike" spc="-6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activities</a:t>
                      </a:r>
                      <a:endParaRPr lang="en-US" sz="1200" b="0" i="0" u="none" strike="noStrike">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B-SMS 10.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Ability to manage transitions and adapt to change</a:t>
                      </a:r>
                      <a:endParaRPr lang="en-US" sz="1200" b="0" i="0" u="none" strike="noStrike" dirty="0">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l" fontAlgn="t">
                        <a:lnSpc>
                          <a:spcPct val="107000"/>
                        </a:lnSpc>
                        <a:spcBef>
                          <a:spcPts val="0"/>
                        </a:spcBef>
                        <a:spcAft>
                          <a:spcPts val="0"/>
                        </a:spcAft>
                        <a:tabLst>
                          <a:tab pos="621665" algn="l"/>
                        </a:tabLst>
                      </a:pP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B-SS</a:t>
                      </a:r>
                      <a:r>
                        <a:rPr lang="en-US" sz="1200" b="1" i="0" u="none" strike="noStrike" spc="8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10.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Cultural awareness,  sensitivity </a:t>
                      </a:r>
                      <a:r>
                        <a:rPr lang="en-US" sz="1200" b="0" i="0" u="none" strike="noStrike" spc="-2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200" b="0" i="0" u="none" strike="noStrike"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responsiveness</a:t>
                      </a:r>
                      <a:endParaRPr lang="en-US" sz="1200" b="0" i="0" u="none" strike="noStrike" dirty="0">
                        <a:effectLst/>
                        <a:latin typeface="Arial" panose="020B0604020202020204" pitchFamily="34" charset="0"/>
                      </a:endParaRPr>
                    </a:p>
                  </a:txBody>
                  <a:tcPr marL="8505" marR="8505" marT="8505"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14756792"/>
                  </a:ext>
                </a:extLst>
              </a:tr>
            </a:tbl>
          </a:graphicData>
        </a:graphic>
      </p:graphicFrame>
    </p:spTree>
    <p:extLst>
      <p:ext uri="{BB962C8B-B14F-4D97-AF65-F5344CB8AC3E}">
        <p14:creationId xmlns:p14="http://schemas.microsoft.com/office/powerpoint/2010/main" val="231758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6200" y="304800"/>
            <a:ext cx="12115800" cy="120032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solidFill>
                  <a:schemeClr val="bg1"/>
                </a:solidFill>
              </a:rPr>
              <a:t>TOOLS: </a:t>
            </a:r>
          </a:p>
          <a:p>
            <a:pPr algn="ctr"/>
            <a:r>
              <a:rPr lang="en-US" sz="3600" b="1" dirty="0">
                <a:solidFill>
                  <a:schemeClr val="bg1"/>
                </a:solidFill>
              </a:rPr>
              <a:t>ISCA School Counseling Standards</a:t>
            </a:r>
            <a:r>
              <a:rPr lang="en-US" sz="3600" b="1" dirty="0"/>
              <a: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E89C3E56-9595-4379-9DCD-728EAED85FC2}"/>
              </a:ext>
            </a:extLst>
          </p:cNvPr>
          <p:cNvSpPr txBox="1"/>
          <p:nvPr/>
        </p:nvSpPr>
        <p:spPr>
          <a:xfrm>
            <a:off x="1104900" y="1981200"/>
            <a:ext cx="9982200" cy="4524315"/>
          </a:xfrm>
          <a:prstGeom prst="rect">
            <a:avLst/>
          </a:prstGeom>
          <a:noFill/>
        </p:spPr>
        <p:txBody>
          <a:bodyPr wrap="square" rtlCol="0">
            <a:spAutoFit/>
          </a:bodyPr>
          <a:lstStyle/>
          <a:p>
            <a:pPr algn="l"/>
            <a:r>
              <a:rPr lang="en-US" sz="1800" b="1" i="0" u="none" strike="noStrike" baseline="0" dirty="0">
                <a:latin typeface="Roboto-Medium"/>
              </a:rPr>
              <a:t>Social- Emotional</a:t>
            </a:r>
          </a:p>
          <a:p>
            <a:pPr algn="l"/>
            <a:r>
              <a:rPr lang="en-US" sz="1800" b="0" i="0" u="none" strike="noStrike" baseline="0" dirty="0">
                <a:latin typeface="Roboto-Medium"/>
              </a:rPr>
              <a:t>Standard A: Students will demonstrate the dispositions, knowledge, and skills to develop and maintain positive relationships with self and others</a:t>
            </a:r>
          </a:p>
          <a:p>
            <a:pPr algn="l"/>
            <a:r>
              <a:rPr lang="en-US" dirty="0">
                <a:latin typeface="Roboto-Medium"/>
              </a:rPr>
              <a:t>Standard B</a:t>
            </a:r>
            <a:r>
              <a:rPr lang="en-US" sz="1800" b="0" i="0" u="none" strike="noStrike" baseline="0" dirty="0">
                <a:latin typeface="Roboto-Medium"/>
              </a:rPr>
              <a:t>: Students will make decisions, solve problems, set goals, and take necessary action to achieve personal goals</a:t>
            </a:r>
          </a:p>
          <a:p>
            <a:pPr algn="l"/>
            <a:r>
              <a:rPr lang="en-US" sz="1800" b="0" i="0" u="none" strike="noStrike" baseline="0" dirty="0">
                <a:latin typeface="Roboto-Medium"/>
              </a:rPr>
              <a:t>Standard C: Students will demonstrate personal safety skills</a:t>
            </a:r>
          </a:p>
          <a:p>
            <a:pPr algn="l"/>
            <a:endParaRPr lang="en-US" dirty="0">
              <a:latin typeface="Roboto-Medium"/>
            </a:endParaRPr>
          </a:p>
          <a:p>
            <a:pPr algn="l"/>
            <a:r>
              <a:rPr lang="en-US" sz="1800" b="1" i="0" u="none" strike="noStrike" baseline="0" dirty="0">
                <a:latin typeface="Roboto-Bold"/>
              </a:rPr>
              <a:t>Global Perspective &amp; Identity Development</a:t>
            </a:r>
          </a:p>
          <a:p>
            <a:pPr algn="l"/>
            <a:r>
              <a:rPr lang="en-US" sz="1800" b="0" i="0" u="none" strike="noStrike" baseline="0" dirty="0">
                <a:latin typeface="Roboto-Medium"/>
              </a:rPr>
              <a:t>Standard A: Students will demonstrate the dispositions, knowledge, and skills needed in order to be culturally competent global citizens</a:t>
            </a:r>
            <a:endParaRPr lang="en-US" sz="1800" b="1" i="0" u="none" strike="noStrike" baseline="0" dirty="0">
              <a:latin typeface="Roboto-Bold"/>
            </a:endParaRPr>
          </a:p>
          <a:p>
            <a:pPr algn="l"/>
            <a:r>
              <a:rPr lang="en-US" sz="1800" b="0" i="0" u="none" strike="noStrike" baseline="0" dirty="0">
                <a:latin typeface="Roboto-Medium"/>
              </a:rPr>
              <a:t>Standard B: Students will examine the complexity of identity development and the impact identity has on relationships with others</a:t>
            </a:r>
          </a:p>
          <a:p>
            <a:pPr algn="l"/>
            <a:r>
              <a:rPr lang="en-US" sz="1800" b="0" i="0" u="none" strike="noStrike" baseline="0" dirty="0">
                <a:latin typeface="Roboto-Medium"/>
              </a:rPr>
              <a:t>Standard C: Students will advocate for a world where all identities are affirmed and validated</a:t>
            </a:r>
            <a:endParaRPr lang="en-US" b="1" dirty="0">
              <a:latin typeface="Roboto-Bold"/>
            </a:endParaRPr>
          </a:p>
          <a:p>
            <a:pPr algn="l"/>
            <a:r>
              <a:rPr lang="en-US" sz="1800" b="0" i="0" u="none" strike="noStrike" baseline="0" dirty="0">
                <a:latin typeface="Roboto-Medium"/>
              </a:rPr>
              <a:t>Standard D: Students will demonstrate the dispositions, knowledge, and skills to manage transition effectively</a:t>
            </a:r>
          </a:p>
          <a:p>
            <a:pPr algn="l"/>
            <a:endParaRPr lang="en-US" dirty="0"/>
          </a:p>
        </p:txBody>
      </p:sp>
    </p:spTree>
    <p:extLst>
      <p:ext uri="{BB962C8B-B14F-4D97-AF65-F5344CB8AC3E}">
        <p14:creationId xmlns:p14="http://schemas.microsoft.com/office/powerpoint/2010/main" val="41836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6200" y="304800"/>
            <a:ext cx="12115800" cy="120032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solidFill>
                  <a:schemeClr val="bg1"/>
                </a:solidFill>
              </a:rPr>
              <a:t>TOOLS to Help: </a:t>
            </a:r>
          </a:p>
          <a:p>
            <a:pPr algn="ctr"/>
            <a:r>
              <a:rPr lang="en-US" sz="3600" b="1" dirty="0">
                <a:solidFill>
                  <a:schemeClr val="bg1"/>
                </a:solidFill>
              </a:rPr>
              <a:t>ISCA School Counseling Standards</a:t>
            </a:r>
            <a:r>
              <a:rPr lang="en-US" sz="3600" b="1" dirty="0"/>
              <a: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E89C3E56-9595-4379-9DCD-728EAED85FC2}"/>
              </a:ext>
            </a:extLst>
          </p:cNvPr>
          <p:cNvSpPr txBox="1"/>
          <p:nvPr/>
        </p:nvSpPr>
        <p:spPr>
          <a:xfrm>
            <a:off x="1143000" y="1981201"/>
            <a:ext cx="9944100" cy="4247317"/>
          </a:xfrm>
          <a:prstGeom prst="rect">
            <a:avLst/>
          </a:prstGeom>
          <a:noFill/>
        </p:spPr>
        <p:txBody>
          <a:bodyPr wrap="square" rtlCol="0">
            <a:spAutoFit/>
          </a:bodyPr>
          <a:lstStyle/>
          <a:p>
            <a:pPr algn="l"/>
            <a:r>
              <a:rPr lang="en-US" sz="1800" b="1" i="0" u="none" strike="noStrike" baseline="0" dirty="0">
                <a:latin typeface="Roboto-Medium"/>
              </a:rPr>
              <a:t>Academic </a:t>
            </a:r>
          </a:p>
          <a:p>
            <a:pPr algn="l"/>
            <a:r>
              <a:rPr lang="en-US" sz="1800" b="0" i="0" u="none" strike="noStrike" baseline="0" dirty="0">
                <a:latin typeface="Roboto-Medium"/>
              </a:rPr>
              <a:t>Standard A: Students will demonstrate the dispositions, knowledge, and skills that contribute to effective learning in school and throughout life</a:t>
            </a:r>
          </a:p>
          <a:p>
            <a:pPr algn="l"/>
            <a:r>
              <a:rPr lang="en-US" sz="1800" b="0" i="0" u="none" strike="noStrike" baseline="0" dirty="0">
                <a:latin typeface="Roboto-Medium"/>
              </a:rPr>
              <a:t>Standard B: Students will apply future-ready skills in preparation for a variety of postsecondary paths including college and career</a:t>
            </a:r>
          </a:p>
          <a:p>
            <a:pPr algn="l"/>
            <a:r>
              <a:rPr lang="en-US" sz="1800" b="0" i="0" u="none" strike="noStrike" baseline="0" dirty="0">
                <a:latin typeface="Roboto-Medium"/>
              </a:rPr>
              <a:t>Standard C: Students will make connections between school and life experiences</a:t>
            </a:r>
          </a:p>
          <a:p>
            <a:pPr algn="l"/>
            <a:endParaRPr lang="en-US" dirty="0">
              <a:latin typeface="Roboto-Medium"/>
            </a:endParaRPr>
          </a:p>
          <a:p>
            <a:pPr algn="l"/>
            <a:r>
              <a:rPr lang="en-US" sz="1800" b="1" i="0" u="none" strike="noStrike" baseline="0" dirty="0">
                <a:latin typeface="Roboto-Medium"/>
              </a:rPr>
              <a:t>Career </a:t>
            </a:r>
          </a:p>
          <a:p>
            <a:pPr algn="l"/>
            <a:r>
              <a:rPr lang="en-US" sz="1800" b="0" i="0" u="none" strike="noStrike" baseline="0" dirty="0">
                <a:latin typeface="Roboto-Medium"/>
              </a:rPr>
              <a:t>Standard A: Students will research and anticipate potential career paths connected to abilities and personal interests</a:t>
            </a:r>
            <a:endParaRPr lang="en-US" dirty="0">
              <a:latin typeface="Roboto-Medium"/>
            </a:endParaRPr>
          </a:p>
          <a:p>
            <a:pPr algn="l"/>
            <a:r>
              <a:rPr lang="en-US" sz="1800" b="0" i="0" u="none" strike="noStrike" baseline="0" dirty="0">
                <a:latin typeface="Roboto-Medium"/>
              </a:rPr>
              <a:t>Standard B: Students will plan for future career aspirations and goals</a:t>
            </a:r>
          </a:p>
          <a:p>
            <a:pPr algn="l"/>
            <a:endParaRPr lang="en-US" dirty="0">
              <a:latin typeface="Roboto-Medium"/>
            </a:endParaRPr>
          </a:p>
          <a:p>
            <a:pPr algn="l"/>
            <a:endParaRPr lang="en-US" b="1" dirty="0">
              <a:latin typeface="Roboto-Medium"/>
            </a:endParaRPr>
          </a:p>
          <a:p>
            <a:pPr algn="l"/>
            <a:endParaRPr lang="en-US" sz="1800" b="1" i="0" u="none" strike="noStrike" baseline="0" dirty="0">
              <a:latin typeface="Roboto-Medium"/>
            </a:endParaRPr>
          </a:p>
          <a:p>
            <a:pPr algn="l"/>
            <a:endParaRPr lang="en-US" dirty="0"/>
          </a:p>
        </p:txBody>
      </p:sp>
    </p:spTree>
    <p:extLst>
      <p:ext uri="{BB962C8B-B14F-4D97-AF65-F5344CB8AC3E}">
        <p14:creationId xmlns:p14="http://schemas.microsoft.com/office/powerpoint/2010/main" val="25400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11811000" cy="4191000"/>
          </a:xfrm>
        </p:spPr>
        <p:txBody>
          <a:bodyPr>
            <a:normAutofit/>
          </a:bodyPr>
          <a:lstStyle/>
          <a:p>
            <a:pPr marL="566928" lvl="3" indent="0">
              <a:buNone/>
            </a:pPr>
            <a:endParaRPr lang="en-US" sz="3600" dirty="0"/>
          </a:p>
          <a:p>
            <a:pPr marL="566928" lvl="3" indent="0">
              <a:buNone/>
            </a:pPr>
            <a:r>
              <a:rPr lang="en-US" sz="3600" dirty="0"/>
              <a:t>Look at your school/agency data</a:t>
            </a:r>
          </a:p>
          <a:p>
            <a:pPr marL="566928" lvl="3" indent="0">
              <a:buNone/>
            </a:pPr>
            <a:r>
              <a:rPr lang="en-US" sz="3600" dirty="0"/>
              <a:t>Identify standards based on student needs </a:t>
            </a:r>
          </a:p>
          <a:p>
            <a:pPr marL="201168" lvl="1" indent="0">
              <a:buNone/>
            </a:pPr>
            <a:r>
              <a:rPr lang="en-US" sz="3600" dirty="0"/>
              <a:t>    Which activities/interventions align with these goals? </a:t>
            </a:r>
          </a:p>
          <a:p>
            <a:pPr marL="201168" lvl="1" indent="0">
              <a:buNone/>
            </a:pPr>
            <a:r>
              <a:rPr lang="en-US" sz="3600" dirty="0"/>
              <a:t>    Collaborators?</a:t>
            </a:r>
          </a:p>
          <a:p>
            <a:pPr marL="201168" lvl="1" indent="0">
              <a:buNone/>
            </a:pPr>
            <a:r>
              <a:rPr lang="en-US" sz="3600" dirty="0"/>
              <a:t>    What outcome are you hoping for? </a:t>
            </a:r>
          </a:p>
          <a:p>
            <a:pPr marL="201168" lvl="1" indent="0">
              <a:buNone/>
            </a:pPr>
            <a:endParaRPr lang="en-US" sz="2400" dirty="0"/>
          </a:p>
          <a:p>
            <a:pPr lvl="5" indent="0">
              <a:buNone/>
            </a:pPr>
            <a:endParaRPr lang="en-US" dirty="0"/>
          </a:p>
          <a:p>
            <a:endParaRPr lang="en-US" dirty="0"/>
          </a:p>
        </p:txBody>
      </p:sp>
      <p:sp>
        <p:nvSpPr>
          <p:cNvPr id="5" name="Title 4">
            <a:extLst>
              <a:ext uri="{FF2B5EF4-FFF2-40B4-BE49-F238E27FC236}">
                <a16:creationId xmlns:a16="http://schemas.microsoft.com/office/drawing/2014/main" id="{F64D5627-05AB-438A-9A64-9D2BC9A1D3A0}"/>
              </a:ext>
            </a:extLst>
          </p:cNvPr>
          <p:cNvSpPr>
            <a:spLocks noGrp="1"/>
          </p:cNvSpPr>
          <p:nvPr>
            <p:ph type="title"/>
          </p:nvPr>
        </p:nvSpPr>
        <p:spPr/>
        <p:txBody>
          <a:bodyPr/>
          <a:lstStyle/>
          <a:p>
            <a:pPr algn="ctr"/>
            <a:r>
              <a:rPr lang="en-US" b="1" dirty="0"/>
              <a:t>WHERE DO WE BEGIN?</a:t>
            </a:r>
          </a:p>
        </p:txBody>
      </p:sp>
    </p:spTree>
    <p:extLst>
      <p:ext uri="{BB962C8B-B14F-4D97-AF65-F5344CB8AC3E}">
        <p14:creationId xmlns:p14="http://schemas.microsoft.com/office/powerpoint/2010/main" val="293024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EB8E-DF72-C7A5-BF09-A77BF12EC3B1}"/>
              </a:ext>
            </a:extLst>
          </p:cNvPr>
          <p:cNvSpPr>
            <a:spLocks noGrp="1"/>
          </p:cNvSpPr>
          <p:nvPr>
            <p:ph type="ctrTitle"/>
          </p:nvPr>
        </p:nvSpPr>
        <p:spPr/>
        <p:txBody>
          <a:bodyPr/>
          <a:lstStyle/>
          <a:p>
            <a:r>
              <a:rPr lang="en-US" dirty="0"/>
              <a:t>Building An Action Plan</a:t>
            </a:r>
          </a:p>
        </p:txBody>
      </p:sp>
    </p:spTree>
    <p:extLst>
      <p:ext uri="{BB962C8B-B14F-4D97-AF65-F5344CB8AC3E}">
        <p14:creationId xmlns:p14="http://schemas.microsoft.com/office/powerpoint/2010/main" val="290377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E6990E-C714-E351-AC0A-B528EF37341F}"/>
              </a:ext>
            </a:extLst>
          </p:cNvPr>
          <p:cNvGraphicFramePr>
            <a:graphicFrameLocks noGrp="1"/>
          </p:cNvGraphicFramePr>
          <p:nvPr>
            <p:extLst>
              <p:ext uri="{D42A27DB-BD31-4B8C-83A1-F6EECF244321}">
                <p14:modId xmlns:p14="http://schemas.microsoft.com/office/powerpoint/2010/main" val="1763274819"/>
              </p:ext>
            </p:extLst>
          </p:nvPr>
        </p:nvGraphicFramePr>
        <p:xfrm>
          <a:off x="76200" y="152401"/>
          <a:ext cx="11734800" cy="6506188"/>
        </p:xfrm>
        <a:graphic>
          <a:graphicData uri="http://schemas.openxmlformats.org/drawingml/2006/table">
            <a:tbl>
              <a:tblPr firstRow="1" firstCol="1" bandRow="1">
                <a:tableStyleId>{5C22544A-7EE6-4342-B048-85BDC9FD1C3A}</a:tableStyleId>
              </a:tblPr>
              <a:tblGrid>
                <a:gridCol w="3101383">
                  <a:extLst>
                    <a:ext uri="{9D8B030D-6E8A-4147-A177-3AD203B41FA5}">
                      <a16:colId xmlns:a16="http://schemas.microsoft.com/office/drawing/2014/main" val="23441565"/>
                    </a:ext>
                  </a:extLst>
                </a:gridCol>
                <a:gridCol w="8633417">
                  <a:extLst>
                    <a:ext uri="{9D8B030D-6E8A-4147-A177-3AD203B41FA5}">
                      <a16:colId xmlns:a16="http://schemas.microsoft.com/office/drawing/2014/main" val="2228962691"/>
                    </a:ext>
                  </a:extLst>
                </a:gridCol>
              </a:tblGrid>
              <a:tr h="508107">
                <a:tc>
                  <a:txBody>
                    <a:bodyPr/>
                    <a:lstStyle/>
                    <a:p>
                      <a:pPr marL="0" marR="0">
                        <a:lnSpc>
                          <a:spcPct val="107000"/>
                        </a:lnSpc>
                        <a:spcBef>
                          <a:spcPts val="300"/>
                        </a:spcBef>
                        <a:spcAft>
                          <a:spcPts val="300"/>
                        </a:spcAft>
                      </a:pPr>
                      <a:r>
                        <a:rPr lang="en-US" sz="1800" dirty="0">
                          <a:effectLst/>
                        </a:rPr>
                        <a:t>Agency/School Name: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nchor="ctr"/>
                </a:tc>
                <a:tc>
                  <a:txBody>
                    <a:bodyPr/>
                    <a:lstStyle/>
                    <a:p>
                      <a:pPr marL="0" marR="0">
                        <a:lnSpc>
                          <a:spcPct val="107000"/>
                        </a:lnSpc>
                        <a:spcBef>
                          <a:spcPts val="300"/>
                        </a:spcBef>
                        <a:spcAft>
                          <a:spcPts val="300"/>
                        </a:spcAft>
                      </a:pPr>
                      <a:r>
                        <a:rPr lang="en-US" sz="18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extLst>
                  <a:ext uri="{0D108BD9-81ED-4DB2-BD59-A6C34878D82A}">
                    <a16:rowId xmlns:a16="http://schemas.microsoft.com/office/drawing/2014/main" val="191635649"/>
                  </a:ext>
                </a:extLst>
              </a:tr>
              <a:tr h="347822">
                <a:tc>
                  <a:txBody>
                    <a:bodyPr/>
                    <a:lstStyle/>
                    <a:p>
                      <a:pPr marL="0" marR="0">
                        <a:lnSpc>
                          <a:spcPts val="975"/>
                        </a:lnSpc>
                        <a:spcBef>
                          <a:spcPts val="0"/>
                        </a:spcBef>
                        <a:spcAft>
                          <a:spcPts val="0"/>
                        </a:spcAft>
                      </a:pPr>
                      <a:endParaRPr lang="en-US" sz="1800" dirty="0">
                        <a:effectLst/>
                      </a:endParaRPr>
                    </a:p>
                    <a:p>
                      <a:pPr marL="0" marR="0">
                        <a:lnSpc>
                          <a:spcPts val="975"/>
                        </a:lnSpc>
                        <a:spcBef>
                          <a:spcPts val="0"/>
                        </a:spcBef>
                        <a:spcAft>
                          <a:spcPts val="0"/>
                        </a:spcAft>
                      </a:pPr>
                      <a:r>
                        <a:rPr lang="en-US" sz="1800" dirty="0">
                          <a:effectLst/>
                        </a:rPr>
                        <a:t>Goal – Inclusive Environment: </a:t>
                      </a:r>
                      <a:endParaRPr lang="en-US" sz="1800" dirty="0">
                        <a:effectLst/>
                        <a:latin typeface="Frutiger"/>
                        <a:ea typeface="Aptos" panose="020B0004020202020204" pitchFamily="34" charset="0"/>
                        <a:cs typeface="Times New Roman" panose="02020603050405020304" pitchFamily="18" charset="0"/>
                      </a:endParaRPr>
                    </a:p>
                  </a:txBody>
                  <a:tcPr marL="52363" marR="52363" marT="0" marB="0"/>
                </a:tc>
                <a:tc>
                  <a:txBody>
                    <a:bodyPr/>
                    <a:lstStyle/>
                    <a:p>
                      <a:pPr marL="0" marR="0">
                        <a:lnSpc>
                          <a:spcPct val="107000"/>
                        </a:lnSpc>
                        <a:spcBef>
                          <a:spcPts val="300"/>
                        </a:spcBef>
                        <a:spcAft>
                          <a:spcPts val="300"/>
                        </a:spcAft>
                      </a:pPr>
                      <a:r>
                        <a:rPr lang="en-US" sz="18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extLst>
                  <a:ext uri="{0D108BD9-81ED-4DB2-BD59-A6C34878D82A}">
                    <a16:rowId xmlns:a16="http://schemas.microsoft.com/office/drawing/2014/main" val="708894164"/>
                  </a:ext>
                </a:extLst>
              </a:tr>
              <a:tr h="373669">
                <a:tc>
                  <a:txBody>
                    <a:bodyPr/>
                    <a:lstStyle/>
                    <a:p>
                      <a:pPr marL="0" marR="0">
                        <a:lnSpc>
                          <a:spcPts val="975"/>
                        </a:lnSpc>
                        <a:spcBef>
                          <a:spcPts val="0"/>
                        </a:spcBef>
                        <a:spcAft>
                          <a:spcPts val="0"/>
                        </a:spcAft>
                      </a:pPr>
                      <a:endParaRPr lang="en-US" sz="1800" dirty="0">
                        <a:effectLst/>
                      </a:endParaRPr>
                    </a:p>
                    <a:p>
                      <a:pPr marL="0" marR="0">
                        <a:lnSpc>
                          <a:spcPts val="975"/>
                        </a:lnSpc>
                        <a:spcBef>
                          <a:spcPts val="0"/>
                        </a:spcBef>
                        <a:spcAft>
                          <a:spcPts val="0"/>
                        </a:spcAft>
                      </a:pPr>
                      <a:r>
                        <a:rPr lang="en-US" sz="1800" dirty="0">
                          <a:effectLst/>
                        </a:rPr>
                        <a:t>Describe the Challenge:</a:t>
                      </a:r>
                      <a:endParaRPr lang="en-US" sz="1800" dirty="0">
                        <a:effectLst/>
                        <a:latin typeface="Frutiger"/>
                        <a:ea typeface="Aptos" panose="020B0004020202020204" pitchFamily="34" charset="0"/>
                        <a:cs typeface="Times New Roman" panose="02020603050405020304" pitchFamily="18" charset="0"/>
                      </a:endParaRPr>
                    </a:p>
                  </a:txBody>
                  <a:tcPr marL="52363" marR="52363" marT="0" marB="0"/>
                </a:tc>
                <a:tc>
                  <a:txBody>
                    <a:bodyPr/>
                    <a:lstStyle/>
                    <a:p>
                      <a:pPr marL="0" marR="0">
                        <a:lnSpc>
                          <a:spcPct val="107000"/>
                        </a:lnSpc>
                        <a:spcBef>
                          <a:spcPts val="300"/>
                        </a:spcBef>
                        <a:spcAft>
                          <a:spcPts val="300"/>
                        </a:spcAft>
                      </a:pPr>
                      <a:r>
                        <a:rPr lang="en-US" sz="18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extLst>
                  <a:ext uri="{0D108BD9-81ED-4DB2-BD59-A6C34878D82A}">
                    <a16:rowId xmlns:a16="http://schemas.microsoft.com/office/drawing/2014/main" val="4087008411"/>
                  </a:ext>
                </a:extLst>
              </a:tr>
              <a:tr h="345482">
                <a:tc>
                  <a:txBody>
                    <a:bodyPr/>
                    <a:lstStyle/>
                    <a:p>
                      <a:pPr marL="0" marR="0">
                        <a:lnSpc>
                          <a:spcPts val="975"/>
                        </a:lnSpc>
                        <a:spcBef>
                          <a:spcPts val="0"/>
                        </a:spcBef>
                        <a:spcAft>
                          <a:spcPts val="0"/>
                        </a:spcAft>
                      </a:pPr>
                      <a:r>
                        <a:rPr lang="en-US" sz="1800" dirty="0">
                          <a:effectLst/>
                        </a:rPr>
                        <a:t>Data that Identifies the </a:t>
                      </a:r>
                    </a:p>
                    <a:p>
                      <a:pPr marL="0" marR="0">
                        <a:lnSpc>
                          <a:spcPts val="975"/>
                        </a:lnSpc>
                        <a:spcBef>
                          <a:spcPts val="0"/>
                        </a:spcBef>
                        <a:spcAft>
                          <a:spcPts val="0"/>
                        </a:spcAft>
                      </a:pPr>
                      <a:endParaRPr lang="en-US" sz="1800" dirty="0">
                        <a:effectLst/>
                      </a:endParaRPr>
                    </a:p>
                    <a:p>
                      <a:pPr marL="0" marR="0">
                        <a:lnSpc>
                          <a:spcPts val="975"/>
                        </a:lnSpc>
                        <a:spcBef>
                          <a:spcPts val="0"/>
                        </a:spcBef>
                        <a:spcAft>
                          <a:spcPts val="0"/>
                        </a:spcAft>
                      </a:pPr>
                      <a:r>
                        <a:rPr lang="en-US" sz="1800" dirty="0">
                          <a:effectLst/>
                        </a:rPr>
                        <a:t>Concern:</a:t>
                      </a:r>
                      <a:endParaRPr lang="en-US" sz="1800" dirty="0">
                        <a:effectLst/>
                        <a:latin typeface="Frutiger"/>
                        <a:ea typeface="Aptos" panose="020B0004020202020204" pitchFamily="34" charset="0"/>
                        <a:cs typeface="Times New Roman" panose="02020603050405020304" pitchFamily="18" charset="0"/>
                      </a:endParaRPr>
                    </a:p>
                  </a:txBody>
                  <a:tcPr marL="52363" marR="52363" marT="0" marB="0"/>
                </a:tc>
                <a:tc>
                  <a:txBody>
                    <a:bodyPr/>
                    <a:lstStyle/>
                    <a:p>
                      <a:pPr marL="0" marR="0">
                        <a:lnSpc>
                          <a:spcPct val="107000"/>
                        </a:lnSpc>
                        <a:spcBef>
                          <a:spcPts val="300"/>
                        </a:spcBef>
                        <a:spcAft>
                          <a:spcPts val="300"/>
                        </a:spcAft>
                      </a:pPr>
                      <a:r>
                        <a:rPr lang="en-US" sz="18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extLst>
                  <a:ext uri="{0D108BD9-81ED-4DB2-BD59-A6C34878D82A}">
                    <a16:rowId xmlns:a16="http://schemas.microsoft.com/office/drawing/2014/main" val="1761333626"/>
                  </a:ext>
                </a:extLst>
              </a:tr>
              <a:tr h="238517">
                <a:tc gridSpan="2">
                  <a:txBody>
                    <a:bodyPr/>
                    <a:lstStyle/>
                    <a:p>
                      <a:pPr marL="0" marR="0">
                        <a:lnSpc>
                          <a:spcPct val="107000"/>
                        </a:lnSpc>
                        <a:spcBef>
                          <a:spcPts val="0"/>
                        </a:spcBef>
                        <a:spcAft>
                          <a:spcPts val="0"/>
                        </a:spcAft>
                      </a:pPr>
                      <a:r>
                        <a:rPr lang="en-US" sz="1800" dirty="0">
                          <a:effectLst/>
                          <a:highlight>
                            <a:srgbClr val="990000"/>
                          </a:highlight>
                        </a:rPr>
                        <a:t> </a:t>
                      </a:r>
                      <a:endParaRPr lang="en-US" sz="1800" dirty="0">
                        <a:effectLst/>
                        <a:highlight>
                          <a:srgbClr val="990000"/>
                        </a:highligh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nchor="ctr"/>
                </a:tc>
                <a:tc hMerge="1">
                  <a:txBody>
                    <a:bodyPr/>
                    <a:lstStyle/>
                    <a:p>
                      <a:endParaRPr lang="en-US"/>
                    </a:p>
                  </a:txBody>
                  <a:tcPr/>
                </a:tc>
                <a:extLst>
                  <a:ext uri="{0D108BD9-81ED-4DB2-BD59-A6C34878D82A}">
                    <a16:rowId xmlns:a16="http://schemas.microsoft.com/office/drawing/2014/main" val="3296307219"/>
                  </a:ext>
                </a:extLst>
              </a:tr>
              <a:tr h="238517">
                <a:tc gridSpan="2">
                  <a:txBody>
                    <a:bodyPr/>
                    <a:lstStyle/>
                    <a:p>
                      <a:pPr marL="0" marR="0">
                        <a:lnSpc>
                          <a:spcPct val="107000"/>
                        </a:lnSpc>
                        <a:spcBef>
                          <a:spcPts val="300"/>
                        </a:spcBef>
                        <a:spcAft>
                          <a:spcPts val="300"/>
                        </a:spcAft>
                      </a:pPr>
                      <a:r>
                        <a:rPr lang="en-US" sz="1800" dirty="0">
                          <a:effectLst/>
                        </a:rPr>
                        <a:t>Systemic Focus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tc hMerge="1">
                  <a:txBody>
                    <a:bodyPr/>
                    <a:lstStyle/>
                    <a:p>
                      <a:endParaRPr lang="en-US"/>
                    </a:p>
                  </a:txBody>
                  <a:tcPr/>
                </a:tc>
                <a:extLst>
                  <a:ext uri="{0D108BD9-81ED-4DB2-BD59-A6C34878D82A}">
                    <a16:rowId xmlns:a16="http://schemas.microsoft.com/office/drawing/2014/main" val="3150268697"/>
                  </a:ext>
                </a:extLst>
              </a:tr>
              <a:tr h="302355">
                <a:tc gridSpan="2">
                  <a:txBody>
                    <a:bodyPr/>
                    <a:lstStyle/>
                    <a:p>
                      <a:pPr marL="0" marR="0">
                        <a:lnSpc>
                          <a:spcPct val="107000"/>
                        </a:lnSpc>
                        <a:spcBef>
                          <a:spcPts val="0"/>
                        </a:spcBef>
                        <a:spcAft>
                          <a:spcPts val="0"/>
                        </a:spcAft>
                      </a:pPr>
                      <a:r>
                        <a:rPr lang="en-US" sz="1800">
                          <a:effectLst/>
                        </a:rPr>
                        <a:t>Identify school or system policies, procedures or practices that create or maintain challenges related to this goal.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tc hMerge="1">
                  <a:txBody>
                    <a:bodyPr/>
                    <a:lstStyle/>
                    <a:p>
                      <a:endParaRPr lang="en-US"/>
                    </a:p>
                  </a:txBody>
                  <a:tcPr/>
                </a:tc>
                <a:extLst>
                  <a:ext uri="{0D108BD9-81ED-4DB2-BD59-A6C34878D82A}">
                    <a16:rowId xmlns:a16="http://schemas.microsoft.com/office/drawing/2014/main" val="744239716"/>
                  </a:ext>
                </a:extLst>
              </a:tr>
              <a:tr h="1971496">
                <a:tc gridSpan="2">
                  <a:txBody>
                    <a:bodyPr/>
                    <a:lstStyle/>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tc hMerge="1">
                  <a:txBody>
                    <a:bodyPr/>
                    <a:lstStyle/>
                    <a:p>
                      <a:endParaRPr lang="en-US"/>
                    </a:p>
                  </a:txBody>
                  <a:tcPr/>
                </a:tc>
                <a:extLst>
                  <a:ext uri="{0D108BD9-81ED-4DB2-BD59-A6C34878D82A}">
                    <a16:rowId xmlns:a16="http://schemas.microsoft.com/office/drawing/2014/main" val="3662216172"/>
                  </a:ext>
                </a:extLst>
              </a:tr>
              <a:tr h="238517">
                <a:tc gridSpan="2">
                  <a:txBody>
                    <a:bodyPr/>
                    <a:lstStyle/>
                    <a:p>
                      <a:pPr marL="0" marR="0">
                        <a:lnSpc>
                          <a:spcPct val="107000"/>
                        </a:lnSpc>
                        <a:spcBef>
                          <a:spcPts val="0"/>
                        </a:spcBef>
                        <a:spcAft>
                          <a:spcPts val="0"/>
                        </a:spcAft>
                      </a:pPr>
                      <a:r>
                        <a:rPr lang="en-US" sz="1800" dirty="0">
                          <a:effectLst/>
                        </a:rPr>
                        <a:t>List 1–2 strategies that could influence systemic change related to this goal.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tc hMerge="1">
                  <a:txBody>
                    <a:bodyPr/>
                    <a:lstStyle/>
                    <a:p>
                      <a:endParaRPr lang="en-US"/>
                    </a:p>
                  </a:txBody>
                  <a:tcPr/>
                </a:tc>
                <a:extLst>
                  <a:ext uri="{0D108BD9-81ED-4DB2-BD59-A6C34878D82A}">
                    <a16:rowId xmlns:a16="http://schemas.microsoft.com/office/drawing/2014/main" val="2461938703"/>
                  </a:ext>
                </a:extLst>
              </a:tr>
              <a:tr h="1379117">
                <a:tc gridSpan="2">
                  <a:txBody>
                    <a:bodyPr/>
                    <a:lstStyle/>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endParaRPr>
                    </a:p>
                    <a:p>
                      <a:pPr marL="0" marR="0">
                        <a:lnSpc>
                          <a:spcPct val="107000"/>
                        </a:lnSpc>
                        <a:spcBef>
                          <a:spcPts val="0"/>
                        </a:spcBef>
                        <a:spcAft>
                          <a:spcPts val="0"/>
                        </a:spcAft>
                      </a:pPr>
                      <a:r>
                        <a:rPr lang="en-US" sz="900" dirty="0">
                          <a:effectLst/>
                        </a:rPr>
                        <a:t> </a:t>
                      </a:r>
                      <a:endParaRPr lang="en-US" sz="800" dirty="0">
                        <a:effectLst/>
                        <a:latin typeface="Aptos" panose="020B0004020202020204" pitchFamily="34" charset="0"/>
                        <a:ea typeface="Aptos" panose="020B0004020202020204" pitchFamily="34" charset="0"/>
                        <a:cs typeface="Times New Roman" panose="02020603050405020304" pitchFamily="18" charset="0"/>
                      </a:endParaRPr>
                    </a:p>
                  </a:txBody>
                  <a:tcPr marL="52363" marR="52363" marT="0" marB="0"/>
                </a:tc>
                <a:tc hMerge="1">
                  <a:txBody>
                    <a:bodyPr/>
                    <a:lstStyle/>
                    <a:p>
                      <a:endParaRPr lang="en-US"/>
                    </a:p>
                  </a:txBody>
                  <a:tcPr/>
                </a:tc>
                <a:extLst>
                  <a:ext uri="{0D108BD9-81ED-4DB2-BD59-A6C34878D82A}">
                    <a16:rowId xmlns:a16="http://schemas.microsoft.com/office/drawing/2014/main" val="1218181261"/>
                  </a:ext>
                </a:extLst>
              </a:tr>
            </a:tbl>
          </a:graphicData>
        </a:graphic>
      </p:graphicFrame>
    </p:spTree>
    <p:extLst>
      <p:ext uri="{BB962C8B-B14F-4D97-AF65-F5344CB8AC3E}">
        <p14:creationId xmlns:p14="http://schemas.microsoft.com/office/powerpoint/2010/main" val="217385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BFC976-C15C-F379-54E7-9A5C8532EB43}"/>
              </a:ext>
            </a:extLst>
          </p:cNvPr>
          <p:cNvGraphicFramePr>
            <a:graphicFrameLocks noGrp="1"/>
          </p:cNvGraphicFramePr>
          <p:nvPr>
            <p:extLst>
              <p:ext uri="{D42A27DB-BD31-4B8C-83A1-F6EECF244321}">
                <p14:modId xmlns:p14="http://schemas.microsoft.com/office/powerpoint/2010/main" val="3050448544"/>
              </p:ext>
            </p:extLst>
          </p:nvPr>
        </p:nvGraphicFramePr>
        <p:xfrm>
          <a:off x="76200" y="228600"/>
          <a:ext cx="11963400" cy="6096000"/>
        </p:xfrm>
        <a:graphic>
          <a:graphicData uri="http://schemas.openxmlformats.org/drawingml/2006/table">
            <a:tbl>
              <a:tblPr firstRow="1" firstCol="1" bandRow="1">
                <a:tableStyleId>{5C22544A-7EE6-4342-B048-85BDC9FD1C3A}</a:tableStyleId>
              </a:tblPr>
              <a:tblGrid>
                <a:gridCol w="6097759">
                  <a:extLst>
                    <a:ext uri="{9D8B030D-6E8A-4147-A177-3AD203B41FA5}">
                      <a16:colId xmlns:a16="http://schemas.microsoft.com/office/drawing/2014/main" val="1980188201"/>
                    </a:ext>
                  </a:extLst>
                </a:gridCol>
                <a:gridCol w="5865641">
                  <a:extLst>
                    <a:ext uri="{9D8B030D-6E8A-4147-A177-3AD203B41FA5}">
                      <a16:colId xmlns:a16="http://schemas.microsoft.com/office/drawing/2014/main" val="2561200550"/>
                    </a:ext>
                  </a:extLst>
                </a:gridCol>
              </a:tblGrid>
              <a:tr h="457757">
                <a:tc gridSpan="2">
                  <a:txBody>
                    <a:bodyPr/>
                    <a:lstStyle/>
                    <a:p>
                      <a:pPr marL="0" marR="0">
                        <a:lnSpc>
                          <a:spcPct val="107000"/>
                        </a:lnSpc>
                        <a:spcBef>
                          <a:spcPts val="0"/>
                        </a:spcBef>
                        <a:spcAft>
                          <a:spcPts val="0"/>
                        </a:spcAft>
                      </a:pPr>
                      <a:r>
                        <a:rPr lang="en-US" sz="1800" dirty="0">
                          <a:effectLst/>
                        </a:rPr>
                        <a:t>ASCA/ISCA Student Standards (select two) that support the Inclusive Environment Goal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672426136"/>
                  </a:ext>
                </a:extLst>
              </a:tr>
              <a:tr h="333159">
                <a:tc gridSpan="2">
                  <a:txBody>
                    <a:bodyPr/>
                    <a:lstStyle/>
                    <a:p>
                      <a:pPr marL="0" marR="0">
                        <a:lnSpc>
                          <a:spcPct val="107000"/>
                        </a:lnSpc>
                        <a:spcBef>
                          <a:spcPts val="300"/>
                        </a:spcBef>
                        <a:spcAft>
                          <a:spcPts val="300"/>
                        </a:spcAft>
                      </a:pPr>
                      <a:r>
                        <a:rPr lang="en-US" sz="1800">
                          <a:effectLst/>
                          <a:highlight>
                            <a:srgbClr val="FFFFFF"/>
                          </a:highlight>
                        </a:rPr>
                        <a:t>1.</a:t>
                      </a:r>
                      <a:endParaRPr lang="en-US" sz="18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93349354"/>
                  </a:ext>
                </a:extLst>
              </a:tr>
              <a:tr h="333159">
                <a:tc gridSpan="2">
                  <a:txBody>
                    <a:bodyPr/>
                    <a:lstStyle/>
                    <a:p>
                      <a:pPr marL="0" marR="0">
                        <a:lnSpc>
                          <a:spcPct val="107000"/>
                        </a:lnSpc>
                        <a:spcBef>
                          <a:spcPts val="300"/>
                        </a:spcBef>
                        <a:spcAft>
                          <a:spcPts val="300"/>
                        </a:spcAft>
                      </a:pPr>
                      <a:r>
                        <a:rPr lang="en-US" sz="1800">
                          <a:effectLst/>
                        </a:rPr>
                        <a:t>2.</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673157246"/>
                  </a:ext>
                </a:extLst>
              </a:tr>
              <a:tr h="333159">
                <a:tc gridSpan="2">
                  <a:txBody>
                    <a:bodyPr/>
                    <a:lstStyle/>
                    <a:p>
                      <a:pPr marL="0" marR="0">
                        <a:lnSpc>
                          <a:spcPct val="107000"/>
                        </a:lnSpc>
                        <a:spcBef>
                          <a:spcPts val="300"/>
                        </a:spcBef>
                        <a:spcAft>
                          <a:spcPts val="300"/>
                        </a:spcAft>
                      </a:pPr>
                      <a:r>
                        <a:rPr lang="en-US" sz="1800" dirty="0">
                          <a:effectLst/>
                        </a:rPr>
                        <a:t>Identify Interventions that support achieving the Inclusive Environment Goal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33022085"/>
                  </a:ext>
                </a:extLst>
              </a:tr>
              <a:tr h="457757">
                <a:tc>
                  <a:txBody>
                    <a:bodyPr/>
                    <a:lstStyle/>
                    <a:p>
                      <a:pPr marL="0" marR="0">
                        <a:lnSpc>
                          <a:spcPct val="107000"/>
                        </a:lnSpc>
                        <a:spcBef>
                          <a:spcPts val="0"/>
                        </a:spcBef>
                        <a:spcAft>
                          <a:spcPts val="0"/>
                        </a:spcAft>
                      </a:pPr>
                      <a:r>
                        <a:rPr lang="en-US" sz="1800">
                          <a:effectLst/>
                          <a:highlight>
                            <a:srgbClr val="EFD7CF"/>
                          </a:highlight>
                        </a:rPr>
                        <a:t>Direct Services/Activities</a:t>
                      </a:r>
                      <a:endParaRPr lang="en-US" sz="1800">
                        <a:effectLst/>
                        <a:highlight>
                          <a:srgbClr val="EFD7C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highlight>
                            <a:srgbClr val="EFD7CF"/>
                          </a:highlight>
                        </a:rPr>
                        <a:t>Indirect Services </a:t>
                      </a:r>
                      <a:endParaRPr lang="en-US" sz="1800" dirty="0">
                        <a:effectLst/>
                        <a:highlight>
                          <a:srgbClr val="EFD7C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161914"/>
                  </a:ext>
                </a:extLst>
              </a:tr>
              <a:tr h="1318437">
                <a:tc>
                  <a:txBody>
                    <a:bodyPr/>
                    <a:lstStyle/>
                    <a:p>
                      <a:pPr marL="0" marR="0">
                        <a:lnSpc>
                          <a:spcPct val="107000"/>
                        </a:lnSpc>
                        <a:spcBef>
                          <a:spcPts val="300"/>
                        </a:spcBef>
                        <a:spcAft>
                          <a:spcPts val="300"/>
                        </a:spcAft>
                      </a:pPr>
                      <a:r>
                        <a:rPr lang="en-US" sz="1800">
                          <a:effectLst/>
                        </a:rPr>
                        <a:t>1. </a:t>
                      </a:r>
                    </a:p>
                    <a:p>
                      <a:pPr marL="0" marR="0">
                        <a:lnSpc>
                          <a:spcPct val="107000"/>
                        </a:lnSpc>
                        <a:spcBef>
                          <a:spcPts val="300"/>
                        </a:spcBef>
                        <a:spcAft>
                          <a:spcPts val="300"/>
                        </a:spcAft>
                      </a:pPr>
                      <a:r>
                        <a:rPr lang="en-US" sz="1800">
                          <a:effectLst/>
                        </a:rPr>
                        <a:t>2. </a:t>
                      </a:r>
                    </a:p>
                    <a:p>
                      <a:pPr marL="0" marR="0">
                        <a:lnSpc>
                          <a:spcPct val="107000"/>
                        </a:lnSpc>
                        <a:spcBef>
                          <a:spcPts val="300"/>
                        </a:spcBef>
                        <a:spcAft>
                          <a:spcPts val="300"/>
                        </a:spcAft>
                      </a:pPr>
                      <a:r>
                        <a:rPr lang="en-US" sz="1800">
                          <a:effectLst/>
                        </a:rPr>
                        <a:t>3.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800">
                          <a:effectLst/>
                        </a:rPr>
                        <a:t>1.</a:t>
                      </a:r>
                    </a:p>
                    <a:p>
                      <a:pPr marL="0" marR="0">
                        <a:lnSpc>
                          <a:spcPct val="107000"/>
                        </a:lnSpc>
                        <a:spcBef>
                          <a:spcPts val="300"/>
                        </a:spcBef>
                        <a:spcAft>
                          <a:spcPts val="300"/>
                        </a:spcAft>
                      </a:pPr>
                      <a:r>
                        <a:rPr lang="en-US" sz="1800">
                          <a:effectLst/>
                        </a:rPr>
                        <a:t>2.</a:t>
                      </a:r>
                    </a:p>
                    <a:p>
                      <a:pPr marL="0" marR="0">
                        <a:lnSpc>
                          <a:spcPct val="107000"/>
                        </a:lnSpc>
                        <a:spcBef>
                          <a:spcPts val="300"/>
                        </a:spcBef>
                        <a:spcAft>
                          <a:spcPts val="300"/>
                        </a:spcAft>
                      </a:pPr>
                      <a:r>
                        <a:rPr lang="en-US" sz="1800">
                          <a:effectLst/>
                        </a:rPr>
                        <a:t>3.</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939875"/>
                  </a:ext>
                </a:extLst>
              </a:tr>
              <a:tr h="1086378">
                <a:tc gridSpan="2">
                  <a:txBody>
                    <a:bodyPr/>
                    <a:lstStyle/>
                    <a:p>
                      <a:pPr marL="0" marR="0">
                        <a:lnSpc>
                          <a:spcPct val="107000"/>
                        </a:lnSpc>
                        <a:spcBef>
                          <a:spcPts val="0"/>
                        </a:spcBef>
                        <a:spcAft>
                          <a:spcPts val="0"/>
                        </a:spcAft>
                      </a:pPr>
                      <a:r>
                        <a:rPr lang="en-US" sz="1800">
                          <a:effectLst/>
                        </a:rPr>
                        <a:t>Other ideas?</a:t>
                      </a:r>
                    </a:p>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379272288"/>
                  </a:ext>
                </a:extLst>
              </a:tr>
              <a:tr h="457757">
                <a:tc gridSpan="2">
                  <a:txBody>
                    <a:bodyPr/>
                    <a:lstStyle/>
                    <a:p>
                      <a:pPr marL="0" marR="0">
                        <a:lnSpc>
                          <a:spcPct val="107000"/>
                        </a:lnSpc>
                        <a:spcBef>
                          <a:spcPts val="0"/>
                        </a:spcBef>
                        <a:spcAft>
                          <a:spcPts val="0"/>
                        </a:spcAft>
                      </a:pPr>
                      <a:r>
                        <a:rPr lang="en-US" sz="1800" dirty="0">
                          <a:effectLst/>
                        </a:rPr>
                        <a:t>Identify Key Collaborators (position/role)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219188497"/>
                  </a:ext>
                </a:extLst>
              </a:tr>
              <a:tr h="1318437">
                <a:tc>
                  <a:txBody>
                    <a:bodyPr/>
                    <a:lstStyle/>
                    <a:p>
                      <a:pPr marL="0" marR="0">
                        <a:lnSpc>
                          <a:spcPct val="107000"/>
                        </a:lnSpc>
                        <a:spcBef>
                          <a:spcPts val="300"/>
                        </a:spcBef>
                        <a:spcAft>
                          <a:spcPts val="300"/>
                        </a:spcAft>
                      </a:pPr>
                      <a:r>
                        <a:rPr lang="en-US" sz="1800">
                          <a:effectLst/>
                        </a:rPr>
                        <a:t>1.</a:t>
                      </a:r>
                    </a:p>
                    <a:p>
                      <a:pPr marL="0" marR="0">
                        <a:lnSpc>
                          <a:spcPct val="107000"/>
                        </a:lnSpc>
                        <a:spcBef>
                          <a:spcPts val="300"/>
                        </a:spcBef>
                        <a:spcAft>
                          <a:spcPts val="300"/>
                        </a:spcAft>
                      </a:pPr>
                      <a:r>
                        <a:rPr lang="en-US" sz="1800">
                          <a:effectLst/>
                        </a:rPr>
                        <a:t>2.</a:t>
                      </a:r>
                    </a:p>
                    <a:p>
                      <a:pPr marL="0" marR="0">
                        <a:lnSpc>
                          <a:spcPct val="107000"/>
                        </a:lnSpc>
                        <a:spcBef>
                          <a:spcPts val="300"/>
                        </a:spcBef>
                        <a:spcAft>
                          <a:spcPts val="300"/>
                        </a:spcAft>
                      </a:pPr>
                      <a:r>
                        <a:rPr lang="en-US" sz="1800">
                          <a:effectLst/>
                        </a:rPr>
                        <a:t>3.</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800" dirty="0">
                          <a:effectLst/>
                        </a:rPr>
                        <a:t>4.</a:t>
                      </a:r>
                    </a:p>
                    <a:p>
                      <a:pPr marL="0" marR="0">
                        <a:lnSpc>
                          <a:spcPct val="107000"/>
                        </a:lnSpc>
                        <a:spcBef>
                          <a:spcPts val="300"/>
                        </a:spcBef>
                        <a:spcAft>
                          <a:spcPts val="300"/>
                        </a:spcAft>
                      </a:pPr>
                      <a:r>
                        <a:rPr lang="en-US" sz="1800" dirty="0">
                          <a:effectLst/>
                        </a:rPr>
                        <a:t>5.</a:t>
                      </a:r>
                    </a:p>
                    <a:p>
                      <a:pPr marL="0" marR="0">
                        <a:lnSpc>
                          <a:spcPct val="107000"/>
                        </a:lnSpc>
                        <a:spcBef>
                          <a:spcPts val="300"/>
                        </a:spcBef>
                        <a:spcAft>
                          <a:spcPts val="300"/>
                        </a:spcAft>
                      </a:pPr>
                      <a:r>
                        <a:rPr lang="en-US" sz="1800" dirty="0">
                          <a:effectLst/>
                        </a:rPr>
                        <a:t>6.</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1166795"/>
                  </a:ext>
                </a:extLst>
              </a:tr>
            </a:tbl>
          </a:graphicData>
        </a:graphic>
      </p:graphicFrame>
    </p:spTree>
    <p:extLst>
      <p:ext uri="{BB962C8B-B14F-4D97-AF65-F5344CB8AC3E}">
        <p14:creationId xmlns:p14="http://schemas.microsoft.com/office/powerpoint/2010/main" val="119401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4D9DE7A-519A-2049-598D-61FDC3F630C9}"/>
              </a:ext>
            </a:extLst>
          </p:cNvPr>
          <p:cNvGraphicFramePr>
            <a:graphicFrameLocks noGrp="1"/>
          </p:cNvGraphicFramePr>
          <p:nvPr>
            <p:extLst>
              <p:ext uri="{D42A27DB-BD31-4B8C-83A1-F6EECF244321}">
                <p14:modId xmlns:p14="http://schemas.microsoft.com/office/powerpoint/2010/main" val="125687096"/>
              </p:ext>
            </p:extLst>
          </p:nvPr>
        </p:nvGraphicFramePr>
        <p:xfrm>
          <a:off x="228600" y="228600"/>
          <a:ext cx="11811000" cy="6019804"/>
        </p:xfrm>
        <a:graphic>
          <a:graphicData uri="http://schemas.openxmlformats.org/drawingml/2006/table">
            <a:tbl>
              <a:tblPr firstRow="1" firstCol="1" bandRow="1">
                <a:tableStyleId>{5C22544A-7EE6-4342-B048-85BDC9FD1C3A}</a:tableStyleId>
              </a:tblPr>
              <a:tblGrid>
                <a:gridCol w="6020080">
                  <a:extLst>
                    <a:ext uri="{9D8B030D-6E8A-4147-A177-3AD203B41FA5}">
                      <a16:colId xmlns:a16="http://schemas.microsoft.com/office/drawing/2014/main" val="2357003994"/>
                    </a:ext>
                  </a:extLst>
                </a:gridCol>
                <a:gridCol w="5790920">
                  <a:extLst>
                    <a:ext uri="{9D8B030D-6E8A-4147-A177-3AD203B41FA5}">
                      <a16:colId xmlns:a16="http://schemas.microsoft.com/office/drawing/2014/main" val="231984259"/>
                    </a:ext>
                  </a:extLst>
                </a:gridCol>
              </a:tblGrid>
              <a:tr h="401292">
                <a:tc gridSpan="2">
                  <a:txBody>
                    <a:bodyPr/>
                    <a:lstStyle/>
                    <a:p>
                      <a:pPr marL="0" marR="0">
                        <a:lnSpc>
                          <a:spcPct val="107000"/>
                        </a:lnSpc>
                        <a:spcBef>
                          <a:spcPts val="0"/>
                        </a:spcBef>
                        <a:spcAft>
                          <a:spcPts val="0"/>
                        </a:spcAft>
                      </a:pPr>
                      <a:r>
                        <a:rPr lang="en-US" sz="1800" dirty="0">
                          <a:effectLst/>
                        </a:rPr>
                        <a:t>Expected Outcomes at the End of the School Year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054867397"/>
                  </a:ext>
                </a:extLst>
              </a:tr>
              <a:tr h="292063">
                <a:tc gridSpan="2">
                  <a:txBody>
                    <a:bodyPr/>
                    <a:lstStyle/>
                    <a:p>
                      <a:pPr marL="0" marR="0">
                        <a:lnSpc>
                          <a:spcPct val="107000"/>
                        </a:lnSpc>
                        <a:spcBef>
                          <a:spcPts val="300"/>
                        </a:spcBef>
                        <a:spcAft>
                          <a:spcPts val="300"/>
                        </a:spcAft>
                      </a:pPr>
                      <a:r>
                        <a:rPr lang="en-US" sz="1800" dirty="0">
                          <a:effectLst/>
                          <a:highlight>
                            <a:srgbClr val="FFFFFF"/>
                          </a:highlight>
                        </a:rPr>
                        <a:t> </a:t>
                      </a:r>
                      <a:endParaRPr lang="en-US"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4004130"/>
                  </a:ext>
                </a:extLst>
              </a:tr>
              <a:tr h="292063">
                <a:tc gridSpan="2">
                  <a:txBody>
                    <a:bodyPr/>
                    <a:lstStyle/>
                    <a:p>
                      <a:pPr marL="0" marR="0">
                        <a:lnSpc>
                          <a:spcPct val="107000"/>
                        </a:lnSpc>
                        <a:spcBef>
                          <a:spcPts val="300"/>
                        </a:spcBef>
                        <a:spcAft>
                          <a:spcPts val="300"/>
                        </a:spcAft>
                      </a:pPr>
                      <a:r>
                        <a:rPr lang="en-US" sz="1800" dirty="0">
                          <a:effectLst/>
                          <a:highlight>
                            <a:srgbClr val="0000FF"/>
                          </a:highlight>
                        </a:rPr>
                        <a:t> </a:t>
                      </a:r>
                      <a:endParaRPr lang="en-US" sz="1800" dirty="0">
                        <a:effectLst/>
                        <a:highlight>
                          <a:srgbClr val="0000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52938652"/>
                  </a:ext>
                </a:extLst>
              </a:tr>
              <a:tr h="292063">
                <a:tc gridSpan="2">
                  <a:txBody>
                    <a:bodyPr/>
                    <a:lstStyle/>
                    <a:p>
                      <a:pPr marL="0" marR="0">
                        <a:lnSpc>
                          <a:spcPct val="107000"/>
                        </a:lnSpc>
                        <a:spcBef>
                          <a:spcPts val="300"/>
                        </a:spcBef>
                        <a:spcAft>
                          <a:spcPts val="300"/>
                        </a:spcAft>
                      </a:pPr>
                      <a:r>
                        <a:rPr lang="en-US" sz="1800" dirty="0">
                          <a:effectLst/>
                          <a:highlight>
                            <a:srgbClr val="0000FF"/>
                          </a:highlight>
                        </a:rPr>
                        <a:t> </a:t>
                      </a:r>
                      <a:endParaRPr lang="en-US" sz="1800" dirty="0">
                        <a:effectLst/>
                        <a:highlight>
                          <a:srgbClr val="0000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725800782"/>
                  </a:ext>
                </a:extLst>
              </a:tr>
              <a:tr h="292063">
                <a:tc gridSpan="2">
                  <a:txBody>
                    <a:bodyPr/>
                    <a:lstStyle/>
                    <a:p>
                      <a:pPr marL="0" marR="0">
                        <a:lnSpc>
                          <a:spcPct val="107000"/>
                        </a:lnSpc>
                        <a:spcBef>
                          <a:spcPts val="300"/>
                        </a:spcBef>
                        <a:spcAft>
                          <a:spcPts val="300"/>
                        </a:spcAft>
                      </a:pPr>
                      <a:r>
                        <a:rPr lang="en-US" sz="1800" dirty="0">
                          <a:effectLst/>
                          <a:highlight>
                            <a:srgbClr val="0000FF"/>
                          </a:highlight>
                        </a:rPr>
                        <a:t> </a:t>
                      </a:r>
                      <a:endParaRPr lang="en-US" sz="1800" dirty="0">
                        <a:effectLst/>
                        <a:highlight>
                          <a:srgbClr val="0000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57663071"/>
                  </a:ext>
                </a:extLst>
              </a:tr>
              <a:tr h="292063">
                <a:tc>
                  <a:txBody>
                    <a:bodyPr/>
                    <a:lstStyle/>
                    <a:p>
                      <a:pPr marL="0" marR="0">
                        <a:lnSpc>
                          <a:spcPct val="107000"/>
                        </a:lnSpc>
                        <a:spcBef>
                          <a:spcPts val="300"/>
                        </a:spcBef>
                        <a:spcAft>
                          <a:spcPts val="300"/>
                        </a:spcAft>
                      </a:pPr>
                      <a:r>
                        <a:rPr lang="en-US" sz="1800" dirty="0">
                          <a:effectLst/>
                        </a:rPr>
                        <a:t>Baseline Data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sz="1800" b="1" dirty="0">
                          <a:solidFill>
                            <a:schemeClr val="bg1"/>
                          </a:solidFill>
                          <a:effectLst/>
                          <a:highlight>
                            <a:srgbClr val="0000FF"/>
                          </a:highlight>
                        </a:rPr>
                        <a:t>Results Data – What’s Different Now</a:t>
                      </a:r>
                      <a:endParaRPr lang="en-US" sz="1800" b="1" dirty="0">
                        <a:solidFill>
                          <a:schemeClr val="bg1"/>
                        </a:solidFill>
                        <a:effectLst/>
                        <a:highlight>
                          <a:srgbClr val="0000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742768"/>
                  </a:ext>
                </a:extLst>
              </a:tr>
              <a:tr h="401292">
                <a:tc>
                  <a:txBody>
                    <a:bodyPr/>
                    <a:lstStyle/>
                    <a:p>
                      <a:pPr marL="0" marR="0">
                        <a:lnSpc>
                          <a:spcPct val="107000"/>
                        </a:lnSpc>
                        <a:spcBef>
                          <a:spcPts val="0"/>
                        </a:spcBef>
                        <a:spcAft>
                          <a:spcPts val="0"/>
                        </a:spcAft>
                      </a:pPr>
                      <a:r>
                        <a:rPr lang="en-US" sz="1800" dirty="0">
                          <a:effectLst/>
                          <a:highlight>
                            <a:srgbClr val="EFD7CF"/>
                          </a:highlight>
                        </a:rPr>
                        <a:t> </a:t>
                      </a:r>
                      <a:endParaRPr lang="en-US" sz="1800" dirty="0">
                        <a:effectLst/>
                        <a:highlight>
                          <a:srgbClr val="EFD7C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dirty="0"/>
                        <a:t> </a:t>
                      </a:r>
                    </a:p>
                  </a:txBody>
                  <a:tcPr marL="68580" marR="68580" marT="0" marB="0" anchor="ctr"/>
                </a:tc>
                <a:extLst>
                  <a:ext uri="{0D108BD9-81ED-4DB2-BD59-A6C34878D82A}">
                    <a16:rowId xmlns:a16="http://schemas.microsoft.com/office/drawing/2014/main" val="1555160385"/>
                  </a:ext>
                </a:extLst>
              </a:tr>
              <a:tr h="292063">
                <a:tc>
                  <a:txBody>
                    <a:bodyPr/>
                    <a:lstStyle/>
                    <a:p>
                      <a:pPr marL="0" marR="0">
                        <a:lnSpc>
                          <a:spcPct val="107000"/>
                        </a:lnSpc>
                        <a:spcBef>
                          <a:spcPts val="300"/>
                        </a:spcBef>
                        <a:spcAft>
                          <a:spcPts val="300"/>
                        </a:spcAft>
                      </a:pPr>
                      <a:r>
                        <a:rPr lang="en-US" sz="1800">
                          <a:effectLst/>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300"/>
                        </a:spcAft>
                      </a:pPr>
                      <a:r>
                        <a:rPr lang="en-US" dirty="0"/>
                        <a:t> </a:t>
                      </a:r>
                    </a:p>
                  </a:txBody>
                  <a:tcPr marL="68580" marR="68580" marT="0" marB="0"/>
                </a:tc>
                <a:extLst>
                  <a:ext uri="{0D108BD9-81ED-4DB2-BD59-A6C34878D82A}">
                    <a16:rowId xmlns:a16="http://schemas.microsoft.com/office/drawing/2014/main" val="2641933439"/>
                  </a:ext>
                </a:extLst>
              </a:tr>
              <a:tr h="401292">
                <a:tc>
                  <a:txBody>
                    <a:bodyPr/>
                    <a:lstStyle/>
                    <a:p>
                      <a:pPr marL="0" marR="0">
                        <a:lnSpc>
                          <a:spcPct val="107000"/>
                        </a:lnSpc>
                        <a:spcBef>
                          <a:spcPts val="0"/>
                        </a:spcBef>
                        <a:spcAft>
                          <a:spcPts val="0"/>
                        </a:spcAft>
                      </a:pPr>
                      <a:r>
                        <a:rPr lang="en-US" sz="1800">
                          <a:effectLst/>
                          <a:highlight>
                            <a:srgbClr val="EFD7CF"/>
                          </a:highlight>
                        </a:rPr>
                        <a:t> </a:t>
                      </a:r>
                      <a:endParaRPr lang="en-US" sz="1800">
                        <a:effectLst/>
                        <a:highlight>
                          <a:srgbClr val="EFD7C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dirty="0"/>
                        <a:t> </a:t>
                      </a:r>
                    </a:p>
                  </a:txBody>
                  <a:tcPr marL="68580" marR="68580" marT="0" marB="0" anchor="ctr"/>
                </a:tc>
                <a:extLst>
                  <a:ext uri="{0D108BD9-81ED-4DB2-BD59-A6C34878D82A}">
                    <a16:rowId xmlns:a16="http://schemas.microsoft.com/office/drawing/2014/main" val="2688018043"/>
                  </a:ext>
                </a:extLst>
              </a:tr>
              <a:tr h="309017">
                <a:tc gridSpan="2">
                  <a:txBody>
                    <a:bodyPr/>
                    <a:lstStyle/>
                    <a:p>
                      <a:pPr marL="0" marR="0">
                        <a:lnSpc>
                          <a:spcPct val="107000"/>
                        </a:lnSpc>
                        <a:spcBef>
                          <a:spcPts val="300"/>
                        </a:spcBef>
                        <a:spcAft>
                          <a:spcPts val="0"/>
                        </a:spcAft>
                      </a:pPr>
                      <a:r>
                        <a:rPr lang="en-US" sz="1800" dirty="0">
                          <a:effectLst/>
                        </a:rPr>
                        <a:t>Reflection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421453130"/>
                  </a:ext>
                </a:extLst>
              </a:tr>
              <a:tr h="2754533">
                <a:tc gridSpan="2">
                  <a:txBody>
                    <a:bodyPr/>
                    <a:lstStyle/>
                    <a:p>
                      <a:pPr marL="342900" marR="0" lvl="0" indent="-342900">
                        <a:lnSpc>
                          <a:spcPct val="107000"/>
                        </a:lnSpc>
                        <a:spcBef>
                          <a:spcPts val="300"/>
                        </a:spcBef>
                        <a:spcAft>
                          <a:spcPts val="300"/>
                        </a:spcAft>
                        <a:buFont typeface="Symbol" panose="05050102010706020507" pitchFamily="18" charset="2"/>
                        <a:buChar char=""/>
                      </a:pPr>
                      <a:r>
                        <a:rPr lang="en-US" sz="1800" dirty="0">
                          <a:effectLst/>
                        </a:rPr>
                        <a:t>How did the interventions help achieve creating a more inclusive environment?</a:t>
                      </a:r>
                    </a:p>
                    <a:p>
                      <a:pPr marL="342900" marR="0" lvl="0" indent="-342900">
                        <a:lnSpc>
                          <a:spcPct val="107000"/>
                        </a:lnSpc>
                        <a:spcBef>
                          <a:spcPts val="300"/>
                        </a:spcBef>
                        <a:spcAft>
                          <a:spcPts val="300"/>
                        </a:spcAft>
                        <a:buFont typeface="Symbol" panose="05050102010706020507" pitchFamily="18" charset="2"/>
                        <a:buChar char=""/>
                      </a:pPr>
                      <a:r>
                        <a:rPr lang="en-US" sz="1800" dirty="0">
                          <a:effectLst/>
                        </a:rPr>
                        <a:t>How could the interventions be improved (e.g., consider timing, number and type of services, student access and identified barriers)?</a:t>
                      </a:r>
                    </a:p>
                    <a:p>
                      <a:pPr marL="0" marR="0">
                        <a:lnSpc>
                          <a:spcPct val="107000"/>
                        </a:lnSpc>
                        <a:spcBef>
                          <a:spcPts val="300"/>
                        </a:spcBef>
                        <a:spcAft>
                          <a:spcPts val="300"/>
                        </a:spcAft>
                      </a:pPr>
                      <a:r>
                        <a:rPr lang="en-US" sz="1800" dirty="0">
                          <a:effectLst/>
                        </a:rPr>
                        <a:t> </a:t>
                      </a:r>
                    </a:p>
                    <a:p>
                      <a:pPr marL="0" marR="0">
                        <a:lnSpc>
                          <a:spcPct val="107000"/>
                        </a:lnSpc>
                        <a:spcBef>
                          <a:spcPts val="300"/>
                        </a:spcBef>
                        <a:spcAft>
                          <a:spcPts val="300"/>
                        </a:spcAft>
                      </a:pPr>
                      <a:r>
                        <a:rPr lang="en-US" sz="1800" dirty="0">
                          <a:effectLst/>
                        </a:rPr>
                        <a:t> </a:t>
                      </a:r>
                    </a:p>
                    <a:p>
                      <a:pPr marL="0" marR="0">
                        <a:lnSpc>
                          <a:spcPct val="107000"/>
                        </a:lnSpc>
                        <a:spcBef>
                          <a:spcPts val="300"/>
                        </a:spcBef>
                        <a:spcAft>
                          <a:spcPts val="300"/>
                        </a:spcAft>
                      </a:pPr>
                      <a:r>
                        <a:rPr lang="en-US" sz="1800" dirty="0">
                          <a:effectLst/>
                        </a:rPr>
                        <a:t> </a:t>
                      </a:r>
                    </a:p>
                    <a:p>
                      <a:pPr marL="0" marR="0">
                        <a:lnSpc>
                          <a:spcPct val="107000"/>
                        </a:lnSpc>
                        <a:spcBef>
                          <a:spcPts val="300"/>
                        </a:spcBef>
                        <a:spcAft>
                          <a:spcPts val="300"/>
                        </a:spcAft>
                      </a:pPr>
                      <a:r>
                        <a:rPr lang="en-US" sz="1800" dirty="0">
                          <a:effectLst/>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68254560"/>
                  </a:ext>
                </a:extLst>
              </a:tr>
            </a:tbl>
          </a:graphicData>
        </a:graphic>
      </p:graphicFrame>
    </p:spTree>
    <p:extLst>
      <p:ext uri="{BB962C8B-B14F-4D97-AF65-F5344CB8AC3E}">
        <p14:creationId xmlns:p14="http://schemas.microsoft.com/office/powerpoint/2010/main" val="191619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677C-C571-41B9-B93B-38B6E5AD607C}"/>
              </a:ext>
            </a:extLst>
          </p:cNvPr>
          <p:cNvSpPr>
            <a:spLocks noGrp="1"/>
          </p:cNvSpPr>
          <p:nvPr>
            <p:ph type="title"/>
          </p:nvPr>
        </p:nvSpPr>
        <p:spPr/>
        <p:txBody>
          <a:bodyPr/>
          <a:lstStyle/>
          <a:p>
            <a:r>
              <a:rPr lang="en-US" b="1" dirty="0"/>
              <a:t>The Urgency and the Reality</a:t>
            </a:r>
          </a:p>
        </p:txBody>
      </p:sp>
      <p:sp>
        <p:nvSpPr>
          <p:cNvPr id="3" name="Content Placeholder 2">
            <a:extLst>
              <a:ext uri="{FF2B5EF4-FFF2-40B4-BE49-F238E27FC236}">
                <a16:creationId xmlns:a16="http://schemas.microsoft.com/office/drawing/2014/main" id="{0D3A34BD-FBCB-4904-B6D1-75ED2C3C3735}"/>
              </a:ext>
            </a:extLst>
          </p:cNvPr>
          <p:cNvSpPr>
            <a:spLocks noGrp="1"/>
          </p:cNvSpPr>
          <p:nvPr>
            <p:ph idx="1"/>
          </p:nvPr>
        </p:nvSpPr>
        <p:spPr>
          <a:xfrm>
            <a:off x="1600200" y="2209800"/>
            <a:ext cx="9555480" cy="3659294"/>
          </a:xfrm>
        </p:spPr>
        <p:txBody>
          <a:bodyPr>
            <a:normAutofit/>
          </a:bodyPr>
          <a:lstStyle/>
          <a:p>
            <a:r>
              <a:rPr lang="en-US" sz="2800" b="0" i="0" u="none" strike="noStrike" baseline="0" dirty="0">
                <a:solidFill>
                  <a:srgbClr val="000000"/>
                </a:solidFill>
                <a:latin typeface="Calibri" panose="020F0502020204030204" pitchFamily="34" charset="0"/>
              </a:rPr>
              <a:t>The COVID-19 pandemic and recent and ongoing attention on long standing racial injustice and social unrest, have resulted in significant stress, trauma, grief, and loss for students and their families, across the U.S. and across the globe. </a:t>
            </a:r>
          </a:p>
          <a:p>
            <a:r>
              <a:rPr lang="en-US" sz="2800" dirty="0">
                <a:solidFill>
                  <a:srgbClr val="000000"/>
                </a:solidFill>
                <a:latin typeface="Calibri" panose="020F0502020204030204" pitchFamily="34" charset="0"/>
              </a:rPr>
              <a:t>Now more than ever before students/children/youth need counseling and mental health support!  </a:t>
            </a:r>
          </a:p>
        </p:txBody>
      </p:sp>
    </p:spTree>
    <p:extLst>
      <p:ext uri="{BB962C8B-B14F-4D97-AF65-F5344CB8AC3E}">
        <p14:creationId xmlns:p14="http://schemas.microsoft.com/office/powerpoint/2010/main" val="271548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80FD-6AAE-40D9-A804-746626A117E8}"/>
              </a:ext>
            </a:extLst>
          </p:cNvPr>
          <p:cNvSpPr>
            <a:spLocks noGrp="1"/>
          </p:cNvSpPr>
          <p:nvPr>
            <p:ph type="title"/>
          </p:nvPr>
        </p:nvSpPr>
        <p:spPr>
          <a:xfrm>
            <a:off x="304800" y="286603"/>
            <a:ext cx="10850880" cy="1161197"/>
          </a:xfrm>
        </p:spPr>
        <p:txBody>
          <a:bodyPr>
            <a:normAutofit fontScale="90000"/>
          </a:bodyPr>
          <a:lstStyle/>
          <a:p>
            <a:pPr algn="ctr"/>
            <a:r>
              <a:rPr lang="en-US" b="1" dirty="0">
                <a:solidFill>
                  <a:schemeClr val="accent5">
                    <a:lumMod val="50000"/>
                  </a:schemeClr>
                </a:solidFill>
              </a:rPr>
              <a:t>Michael/Michelle’s Story</a:t>
            </a:r>
            <a:br>
              <a:rPr lang="en-US" b="1" dirty="0">
                <a:solidFill>
                  <a:schemeClr val="accent5">
                    <a:lumMod val="50000"/>
                  </a:schemeClr>
                </a:solidFill>
              </a:rPr>
            </a:br>
            <a:endParaRPr lang="en-US" b="1" dirty="0">
              <a:solidFill>
                <a:schemeClr val="accent5">
                  <a:lumMod val="50000"/>
                </a:schemeClr>
              </a:solidFill>
            </a:endParaRPr>
          </a:p>
        </p:txBody>
      </p:sp>
      <p:sp>
        <p:nvSpPr>
          <p:cNvPr id="3" name="Content Placeholder 2">
            <a:extLst>
              <a:ext uri="{FF2B5EF4-FFF2-40B4-BE49-F238E27FC236}">
                <a16:creationId xmlns:a16="http://schemas.microsoft.com/office/drawing/2014/main" id="{24168E36-B5F3-42AE-AF1A-D3E2E47B5C9F}"/>
              </a:ext>
            </a:extLst>
          </p:cNvPr>
          <p:cNvSpPr>
            <a:spLocks noGrp="1"/>
          </p:cNvSpPr>
          <p:nvPr>
            <p:ph idx="1"/>
          </p:nvPr>
        </p:nvSpPr>
        <p:spPr>
          <a:xfrm>
            <a:off x="1097280" y="1295400"/>
            <a:ext cx="10058400" cy="4573694"/>
          </a:xfrm>
        </p:spPr>
        <p:txBody>
          <a:bodyPr>
            <a:normAutofit fontScale="92500"/>
          </a:bodyPr>
          <a:lstStyle/>
          <a:p>
            <a:r>
              <a:rPr lang="en-US" sz="2400" dirty="0"/>
              <a:t>When Michael returned from summer break this year, he had transitioned from identifying as a cisgender boy to identifying as transgender girl. The school counselor tells the staff that from the beginning of the school year, Michael would like to be called “Michelle” and he asks that you assist in making the transition smooth for her.  Having known her as Michael only 3 months earlier, this is a difficult transition for the staff as well.  The students seem to support Michelle, including encouraging her to use the girl’s room instead of the boy’s bathroom.  Some of the staff however is not as supportive and a few refuse to refer to her as “Michelle” or “she.”  During role call on the first day, Mrs. Johnson calls “Michael” instead of “Michelle.”  The class stops and waits to see her reaction…</a:t>
            </a:r>
          </a:p>
          <a:p>
            <a:r>
              <a:rPr lang="en-US" sz="2400" dirty="0"/>
              <a:t>                  </a:t>
            </a:r>
          </a:p>
          <a:p>
            <a:r>
              <a:rPr lang="en-US" sz="2400" b="1" dirty="0">
                <a:solidFill>
                  <a:schemeClr val="accent5"/>
                </a:solidFill>
              </a:rPr>
              <a:t>          How do we help Michelle feel safe again? How would an SEL school</a:t>
            </a:r>
          </a:p>
          <a:p>
            <a:r>
              <a:rPr lang="en-US" sz="2400" b="1" dirty="0">
                <a:solidFill>
                  <a:schemeClr val="accent5"/>
                </a:solidFill>
              </a:rPr>
              <a:t>                      environment help?</a:t>
            </a:r>
          </a:p>
          <a:p>
            <a:endParaRPr lang="en-US" sz="2400" b="1" dirty="0">
              <a:solidFill>
                <a:schemeClr val="accent5"/>
              </a:solidFill>
            </a:endParaRPr>
          </a:p>
          <a:p>
            <a:endParaRPr lang="en-US" dirty="0"/>
          </a:p>
          <a:p>
            <a:endParaRPr lang="en-US" dirty="0"/>
          </a:p>
        </p:txBody>
      </p:sp>
    </p:spTree>
    <p:extLst>
      <p:ext uri="{BB962C8B-B14F-4D97-AF65-F5344CB8AC3E}">
        <p14:creationId xmlns:p14="http://schemas.microsoft.com/office/powerpoint/2010/main" val="389019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earned-Helplessness3.png"/>
          <p:cNvPicPr>
            <a:picLocks noGrp="1" noChangeAspect="1"/>
          </p:cNvPicPr>
          <p:nvPr>
            <p:ph type="pic" sz="quarter" idx="16"/>
          </p:nvPr>
        </p:nvPicPr>
        <p:blipFill>
          <a:blip r:embed="rId2"/>
          <a:srcRect l="9932" r="9932"/>
          <a:stretch>
            <a:fillRect/>
          </a:stretch>
        </p:blipFill>
        <p:spPr>
          <a:xfrm rot="21214351">
            <a:off x="577098" y="3696962"/>
            <a:ext cx="4938812" cy="2697083"/>
          </a:xfrm>
        </p:spPr>
      </p:pic>
      <p:pic>
        <p:nvPicPr>
          <p:cNvPr id="8" name="Picture Placeholder 7" descr="Learned-Helplessness2 (1).png"/>
          <p:cNvPicPr>
            <a:picLocks noGrp="1" noChangeAspect="1"/>
          </p:cNvPicPr>
          <p:nvPr>
            <p:ph type="pic" sz="quarter" idx="15"/>
          </p:nvPr>
        </p:nvPicPr>
        <p:blipFill>
          <a:blip r:embed="rId3"/>
          <a:srcRect t="4485" b="4485"/>
          <a:stretch>
            <a:fillRect/>
          </a:stretch>
        </p:blipFill>
        <p:spPr>
          <a:xfrm rot="232774">
            <a:off x="1088438" y="289640"/>
            <a:ext cx="3704109" cy="3017507"/>
          </a:xfrm>
        </p:spPr>
      </p:pic>
      <p:sp>
        <p:nvSpPr>
          <p:cNvPr id="4" name="Title 3"/>
          <p:cNvSpPr>
            <a:spLocks noGrp="1"/>
          </p:cNvSpPr>
          <p:nvPr>
            <p:ph type="title"/>
          </p:nvPr>
        </p:nvSpPr>
        <p:spPr>
          <a:xfrm>
            <a:off x="7086600" y="280820"/>
            <a:ext cx="3016994" cy="1624180"/>
          </a:xfrm>
        </p:spPr>
        <p:txBody>
          <a:bodyPr>
            <a:normAutofit fontScale="90000"/>
          </a:bodyPr>
          <a:lstStyle/>
          <a:p>
            <a:r>
              <a:rPr lang="en-US" sz="4900" dirty="0"/>
              <a:t>Learned Helplessness </a:t>
            </a:r>
            <a:br>
              <a:rPr lang="en-US" dirty="0"/>
            </a:br>
            <a:endParaRPr lang="en-US" dirty="0"/>
          </a:p>
        </p:txBody>
      </p:sp>
      <p:sp>
        <p:nvSpPr>
          <p:cNvPr id="5" name="Text Placeholder 4"/>
          <p:cNvSpPr>
            <a:spLocks noGrp="1"/>
          </p:cNvSpPr>
          <p:nvPr>
            <p:ph type="body" sz="half" idx="2"/>
          </p:nvPr>
        </p:nvSpPr>
        <p:spPr>
          <a:xfrm>
            <a:off x="6400800" y="2117294"/>
            <a:ext cx="5209696" cy="2623410"/>
          </a:xfrm>
        </p:spPr>
        <p:txBody>
          <a:bodyPr>
            <a:normAutofit fontScale="47500" lnSpcReduction="20000"/>
          </a:bodyPr>
          <a:lstStyle/>
          <a:p>
            <a:endParaRPr lang="en-US" dirty="0"/>
          </a:p>
          <a:p>
            <a:pPr>
              <a:lnSpc>
                <a:spcPct val="120000"/>
              </a:lnSpc>
              <a:spcBef>
                <a:spcPts val="0"/>
              </a:spcBef>
              <a:spcAft>
                <a:spcPts val="0"/>
              </a:spcAft>
            </a:pPr>
            <a:r>
              <a:rPr lang="en-US" sz="5800" dirty="0"/>
              <a:t>Many students attribute their poor performance to lack of ability. They  limit their expectations and efforts as a means of self protection.  </a:t>
            </a:r>
            <a:endParaRPr lang="en-US" dirty="0"/>
          </a:p>
          <a:p>
            <a:r>
              <a:rPr lang="en-US" dirty="0"/>
              <a:t>. </a:t>
            </a:r>
          </a:p>
        </p:txBody>
      </p:sp>
    </p:spTree>
    <p:extLst>
      <p:ext uri="{BB962C8B-B14F-4D97-AF65-F5344CB8AC3E}">
        <p14:creationId xmlns:p14="http://schemas.microsoft.com/office/powerpoint/2010/main" val="34553741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228A-21D1-40AD-9AFD-864DB2EB7603}"/>
              </a:ext>
            </a:extLst>
          </p:cNvPr>
          <p:cNvSpPr>
            <a:spLocks noGrp="1"/>
          </p:cNvSpPr>
          <p:nvPr>
            <p:ph type="title"/>
          </p:nvPr>
        </p:nvSpPr>
        <p:spPr>
          <a:xfrm>
            <a:off x="1097280" y="286603"/>
            <a:ext cx="10058400" cy="1618397"/>
          </a:xfrm>
        </p:spPr>
        <p:txBody>
          <a:bodyPr>
            <a:normAutofit/>
          </a:bodyPr>
          <a:lstStyle/>
          <a:p>
            <a:pPr algn="ctr"/>
            <a:r>
              <a:rPr lang="en-US" b="1" dirty="0"/>
              <a:t>Using Multiple SEL Strategies</a:t>
            </a:r>
            <a:endParaRPr lang="en-US" dirty="0"/>
          </a:p>
        </p:txBody>
      </p:sp>
      <p:sp>
        <p:nvSpPr>
          <p:cNvPr id="4" name="Content Placeholder 3">
            <a:extLst>
              <a:ext uri="{FF2B5EF4-FFF2-40B4-BE49-F238E27FC236}">
                <a16:creationId xmlns:a16="http://schemas.microsoft.com/office/drawing/2014/main" id="{EC9A126D-687F-42BC-80D7-5F6708754C39}"/>
              </a:ext>
            </a:extLst>
          </p:cNvPr>
          <p:cNvSpPr>
            <a:spLocks noGrp="1"/>
          </p:cNvSpPr>
          <p:nvPr>
            <p:ph sz="half" idx="2"/>
          </p:nvPr>
        </p:nvSpPr>
        <p:spPr>
          <a:xfrm>
            <a:off x="1905000" y="2394692"/>
            <a:ext cx="4130040" cy="3474403"/>
          </a:xfrm>
        </p:spPr>
        <p:txBody>
          <a:bodyPr>
            <a:normAutofit fontScale="92500" lnSpcReduction="10000"/>
          </a:bodyPr>
          <a:lstStyle/>
          <a:p>
            <a:r>
              <a:rPr lang="en-US" sz="3200" dirty="0"/>
              <a:t>Mindfulness</a:t>
            </a:r>
          </a:p>
          <a:p>
            <a:r>
              <a:rPr lang="en-US" sz="3200" dirty="0"/>
              <a:t>Wellness </a:t>
            </a:r>
          </a:p>
          <a:p>
            <a:r>
              <a:rPr lang="en-US" sz="3200" dirty="0"/>
              <a:t>Character Education</a:t>
            </a:r>
          </a:p>
          <a:p>
            <a:r>
              <a:rPr lang="en-US" sz="3200" dirty="0"/>
              <a:t>Resiliency</a:t>
            </a:r>
          </a:p>
          <a:p>
            <a:r>
              <a:rPr lang="en-US" sz="3200" dirty="0"/>
              <a:t>ASCA Mindsets/Behaviors</a:t>
            </a:r>
          </a:p>
          <a:p>
            <a:r>
              <a:rPr lang="en-US" sz="3200" dirty="0"/>
              <a:t>ISCA Student Standards</a:t>
            </a:r>
          </a:p>
          <a:p>
            <a:endParaRPr lang="en-US" dirty="0"/>
          </a:p>
        </p:txBody>
      </p:sp>
      <p:sp>
        <p:nvSpPr>
          <p:cNvPr id="6" name="Content Placeholder 5">
            <a:extLst>
              <a:ext uri="{FF2B5EF4-FFF2-40B4-BE49-F238E27FC236}">
                <a16:creationId xmlns:a16="http://schemas.microsoft.com/office/drawing/2014/main" id="{B917E3E2-31AE-4660-85DD-AEF09228B3A6}"/>
              </a:ext>
            </a:extLst>
          </p:cNvPr>
          <p:cNvSpPr>
            <a:spLocks noGrp="1"/>
          </p:cNvSpPr>
          <p:nvPr>
            <p:ph sz="quarter" idx="4"/>
          </p:nvPr>
        </p:nvSpPr>
        <p:spPr>
          <a:xfrm>
            <a:off x="6858000" y="2394691"/>
            <a:ext cx="4297680" cy="3474403"/>
          </a:xfrm>
        </p:spPr>
        <p:txBody>
          <a:bodyPr>
            <a:normAutofit fontScale="92500" lnSpcReduction="10000"/>
          </a:bodyPr>
          <a:lstStyle/>
          <a:p>
            <a:r>
              <a:rPr lang="en-US" sz="3200" dirty="0"/>
              <a:t>Conflict Resolution</a:t>
            </a:r>
          </a:p>
          <a:p>
            <a:r>
              <a:rPr lang="en-US" sz="3200" dirty="0"/>
              <a:t>Growth Mindsets</a:t>
            </a:r>
          </a:p>
          <a:p>
            <a:r>
              <a:rPr lang="en-US" sz="3200" dirty="0"/>
              <a:t>Circles</a:t>
            </a:r>
          </a:p>
          <a:p>
            <a:r>
              <a:rPr lang="en-US" sz="3200" dirty="0"/>
              <a:t>Critical Consciousness</a:t>
            </a:r>
          </a:p>
          <a:p>
            <a:r>
              <a:rPr lang="en-US" sz="3200" dirty="0"/>
              <a:t>Cultural Responsiveness</a:t>
            </a:r>
          </a:p>
          <a:p>
            <a:endParaRPr lang="en-US" dirty="0"/>
          </a:p>
        </p:txBody>
      </p:sp>
    </p:spTree>
    <p:extLst>
      <p:ext uri="{BB962C8B-B14F-4D97-AF65-F5344CB8AC3E}">
        <p14:creationId xmlns:p14="http://schemas.microsoft.com/office/powerpoint/2010/main" val="166818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5057"/>
            <a:ext cx="11963400" cy="1371600"/>
          </a:xfrm>
        </p:spPr>
        <p:style>
          <a:lnRef idx="3">
            <a:schemeClr val="lt1"/>
          </a:lnRef>
          <a:fillRef idx="1">
            <a:schemeClr val="accent5"/>
          </a:fillRef>
          <a:effectRef idx="1">
            <a:schemeClr val="accent5"/>
          </a:effectRef>
          <a:fontRef idx="minor">
            <a:schemeClr val="lt1"/>
          </a:fontRef>
        </p:style>
        <p:txBody>
          <a:bodyPr>
            <a:normAutofit/>
          </a:bodyPr>
          <a:lstStyle/>
          <a:p>
            <a:pPr algn="ctr"/>
            <a:r>
              <a:rPr lang="en-US" sz="3600" dirty="0"/>
              <a:t>Promote Opportunities for Youth to Assess their Assets and Their Social Identity!   </a:t>
            </a:r>
          </a:p>
        </p:txBody>
      </p:sp>
      <p:sp>
        <p:nvSpPr>
          <p:cNvPr id="4" name="Content Placeholder 3"/>
          <p:cNvSpPr>
            <a:spLocks noGrp="1"/>
          </p:cNvSpPr>
          <p:nvPr>
            <p:ph sz="half" idx="13"/>
          </p:nvPr>
        </p:nvSpPr>
        <p:spPr>
          <a:xfrm>
            <a:off x="685800" y="3276600"/>
            <a:ext cx="11049000" cy="3429000"/>
          </a:xfrm>
        </p:spPr>
        <p:txBody>
          <a:bodyPr>
            <a:normAutofit/>
          </a:bodyPr>
          <a:lstStyle/>
          <a:p>
            <a:r>
              <a:rPr lang="en-US" sz="3200" dirty="0"/>
              <a:t>Enable opportunities for youth to build skills and then reflect on those skills. This provides support in them forming realistic positive views. </a:t>
            </a:r>
          </a:p>
        </p:txBody>
      </p:sp>
      <p:sp>
        <p:nvSpPr>
          <p:cNvPr id="8" name="Content Placeholder 7"/>
          <p:cNvSpPr>
            <a:spLocks noGrp="1"/>
          </p:cNvSpPr>
          <p:nvPr>
            <p:ph sz="half" idx="1"/>
          </p:nvPr>
        </p:nvSpPr>
        <p:spPr>
          <a:xfrm>
            <a:off x="609600" y="1752600"/>
            <a:ext cx="10591800" cy="1371600"/>
          </a:xfrm>
        </p:spPr>
        <p:txBody>
          <a:bodyPr>
            <a:noAutofit/>
          </a:bodyPr>
          <a:lstStyle/>
          <a:p>
            <a:r>
              <a:rPr lang="en-US" sz="3200" dirty="0"/>
              <a:t>Provide opportunities for youth to develop positive, realistic views of themselves as competent individuals who can and will succeed in college, career and life!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possibleself.jpg"/>
          <p:cNvPicPr>
            <a:picLocks noChangeAspect="1"/>
          </p:cNvPicPr>
          <p:nvPr/>
        </p:nvPicPr>
        <p:blipFill>
          <a:blip r:embed="rId2"/>
          <a:stretch>
            <a:fillRect/>
          </a:stretch>
        </p:blipFill>
        <p:spPr>
          <a:xfrm>
            <a:off x="1828800" y="3657600"/>
            <a:ext cx="8967019"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228600"/>
            <a:ext cx="8915400" cy="838200"/>
          </a:xfrm>
        </p:spPr>
        <p:style>
          <a:lnRef idx="3">
            <a:schemeClr val="lt1"/>
          </a:lnRef>
          <a:fillRef idx="1">
            <a:schemeClr val="accent5"/>
          </a:fillRef>
          <a:effectRef idx="1">
            <a:schemeClr val="accent5"/>
          </a:effectRef>
          <a:fontRef idx="minor">
            <a:schemeClr val="lt1"/>
          </a:fontRef>
        </p:style>
        <p:txBody>
          <a:bodyPr>
            <a:noAutofit/>
          </a:bodyPr>
          <a:lstStyle/>
          <a:p>
            <a:r>
              <a:rPr lang="en-US" sz="5400" dirty="0"/>
              <a:t>       </a:t>
            </a:r>
            <a:r>
              <a:rPr lang="en-US" sz="5400" b="0" dirty="0">
                <a:solidFill>
                  <a:schemeClr val="bg1"/>
                </a:solidFill>
              </a:rPr>
              <a:t>Who is the “Possible Me”?</a:t>
            </a:r>
          </a:p>
        </p:txBody>
      </p:sp>
      <p:sp>
        <p:nvSpPr>
          <p:cNvPr id="3" name="Text Placeholder 2"/>
          <p:cNvSpPr>
            <a:spLocks noGrp="1"/>
          </p:cNvSpPr>
          <p:nvPr>
            <p:ph type="body" idx="1"/>
          </p:nvPr>
        </p:nvSpPr>
        <p:spPr>
          <a:xfrm>
            <a:off x="1981200" y="1828800"/>
            <a:ext cx="6172200" cy="2133600"/>
          </a:xfrm>
        </p:spPr>
        <p:txBody>
          <a:bodyPr/>
          <a:lstStyle/>
          <a:p>
            <a:endParaRPr lang="en-US" dirty="0"/>
          </a:p>
          <a:p>
            <a:endParaRPr lang="en-US" dirty="0"/>
          </a:p>
        </p:txBody>
      </p:sp>
      <p:sp>
        <p:nvSpPr>
          <p:cNvPr id="5" name="TextBox 4"/>
          <p:cNvSpPr txBox="1"/>
          <p:nvPr/>
        </p:nvSpPr>
        <p:spPr>
          <a:xfrm>
            <a:off x="838200" y="1219201"/>
            <a:ext cx="10363200" cy="3139321"/>
          </a:xfrm>
          <a:prstGeom prst="rect">
            <a:avLst/>
          </a:prstGeom>
          <a:noFill/>
        </p:spPr>
        <p:txBody>
          <a:bodyPr wrap="square" rtlCol="0">
            <a:spAutoFit/>
          </a:bodyPr>
          <a:lstStyle/>
          <a:p>
            <a:r>
              <a:rPr lang="en-US" sz="2400" dirty="0"/>
              <a:t>Help youth to recognize and counter balance </a:t>
            </a:r>
            <a:r>
              <a:rPr lang="en-US" sz="2400" i="1" dirty="0"/>
              <a:t>Hoped-For </a:t>
            </a:r>
            <a:r>
              <a:rPr lang="en-US" sz="2400" dirty="0"/>
              <a:t>and </a:t>
            </a:r>
            <a:r>
              <a:rPr lang="en-US" sz="2400" i="1" dirty="0"/>
              <a:t>Feared Selves. </a:t>
            </a:r>
          </a:p>
          <a:p>
            <a:endParaRPr lang="en-US" sz="2400" i="1" dirty="0"/>
          </a:p>
          <a:p>
            <a:r>
              <a:rPr lang="en-US" sz="2400" u="sng" dirty="0"/>
              <a:t>Possible Me Trees (</a:t>
            </a:r>
            <a:r>
              <a:rPr lang="en-US" sz="2400" u="sng" dirty="0" err="1"/>
              <a:t>Oyserman</a:t>
            </a:r>
            <a:r>
              <a:rPr lang="en-US" sz="2400" u="sng" dirty="0"/>
              <a:t>), </a:t>
            </a:r>
            <a:r>
              <a:rPr lang="en-US" sz="2400" dirty="0"/>
              <a:t>enables student to develop visual representations of their dreams and goals to promotes the hoped- for self. Students express their fears about these future-oriented goals to assist them in developing strategies for coping and reducing the probability of negative outcomes.    </a:t>
            </a:r>
          </a:p>
          <a:p>
            <a:endParaRPr lang="en-US" b="1" dirty="0"/>
          </a:p>
          <a:p>
            <a:endParaRPr lang="en-US" b="1" dirty="0"/>
          </a:p>
          <a:p>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2971800"/>
            <a:ext cx="7620000" cy="5181600"/>
          </a:xfrm>
        </p:spPr>
        <p:txBody>
          <a:bodyPr>
            <a:normAutofit fontScale="90000"/>
          </a:bodyPr>
          <a:lstStyle/>
          <a:p>
            <a:pPr>
              <a:lnSpc>
                <a:spcPct val="100000"/>
              </a:lnSpc>
            </a:pPr>
            <a:br>
              <a:rPr lang="en-US" sz="2400" dirty="0"/>
            </a:br>
            <a:br>
              <a:rPr lang="en-US" sz="2400" dirty="0"/>
            </a:br>
            <a:br>
              <a:rPr lang="en-US" sz="2400" dirty="0"/>
            </a:br>
            <a:br>
              <a:rPr lang="en-US" sz="24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1800" dirty="0"/>
              <a:t>	</a:t>
            </a: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1800" dirty="0"/>
              <a:t>						</a:t>
            </a: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dirty="0">
                <a:solidFill>
                  <a:srgbClr val="FF0000"/>
                </a:solidFill>
                <a:latin typeface="+mn-lt"/>
              </a:rPr>
              <a:t>Empowering our students:</a:t>
            </a:r>
            <a:br>
              <a:rPr lang="en-US" dirty="0">
                <a:latin typeface="+mn-lt"/>
              </a:rPr>
            </a:br>
            <a:r>
              <a:rPr lang="en-US" b="0" dirty="0">
                <a:latin typeface="+mn-lt"/>
              </a:rPr>
              <a:t>Students tend to be more successful when they believe that success is internal and controllable, and that they have the power to influence it and to change it over time. </a:t>
            </a:r>
            <a:br>
              <a:rPr lang="en-US" b="0" dirty="0">
                <a:latin typeface="+mn-lt"/>
              </a:rPr>
            </a:br>
            <a:br>
              <a:rPr lang="en-US" b="0" dirty="0">
                <a:latin typeface="+mn-lt"/>
              </a:rPr>
            </a:br>
            <a:br>
              <a:rPr lang="en-US" b="0" dirty="0">
                <a:latin typeface="+mn-lt"/>
              </a:rPr>
            </a:br>
            <a:br>
              <a:rPr lang="en-US" dirty="0"/>
            </a:br>
            <a:endParaRPr lang="en-US" dirty="0"/>
          </a:p>
        </p:txBody>
      </p:sp>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6881" b="6881"/>
          <a:stretch>
            <a:fillRect/>
          </a:stretch>
        </p:blipFill>
        <p:spPr>
          <a:xfrm rot="232774">
            <a:off x="3580211" y="688087"/>
            <a:ext cx="4652963" cy="2374900"/>
          </a:xfrm>
        </p:spPr>
      </p:pic>
    </p:spTree>
    <p:extLst>
      <p:ext uri="{BB962C8B-B14F-4D97-AF65-F5344CB8AC3E}">
        <p14:creationId xmlns:p14="http://schemas.microsoft.com/office/powerpoint/2010/main" val="4161553152"/>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2064-A04F-4A88-8886-ECB92A10C8DE}"/>
              </a:ext>
            </a:extLst>
          </p:cNvPr>
          <p:cNvSpPr>
            <a:spLocks noGrp="1"/>
          </p:cNvSpPr>
          <p:nvPr>
            <p:ph type="title"/>
          </p:nvPr>
        </p:nvSpPr>
        <p:spPr>
          <a:xfrm>
            <a:off x="1097280" y="286603"/>
            <a:ext cx="10058400" cy="780197"/>
          </a:xfrm>
        </p:spPr>
        <p:txBody>
          <a:bodyPr/>
          <a:lstStyle/>
          <a:p>
            <a:pPr algn="ctr"/>
            <a:r>
              <a:rPr lang="en-US" b="1" dirty="0">
                <a:solidFill>
                  <a:schemeClr val="accent5">
                    <a:lumMod val="50000"/>
                  </a:schemeClr>
                </a:solidFill>
              </a:rPr>
              <a:t>Liz’s Story</a:t>
            </a:r>
          </a:p>
        </p:txBody>
      </p:sp>
      <p:sp>
        <p:nvSpPr>
          <p:cNvPr id="3" name="Content Placeholder 2">
            <a:extLst>
              <a:ext uri="{FF2B5EF4-FFF2-40B4-BE49-F238E27FC236}">
                <a16:creationId xmlns:a16="http://schemas.microsoft.com/office/drawing/2014/main" id="{D5434218-84F1-4D96-84DA-8A94CC9C2F9A}"/>
              </a:ext>
            </a:extLst>
          </p:cNvPr>
          <p:cNvSpPr>
            <a:spLocks noGrp="1"/>
          </p:cNvSpPr>
          <p:nvPr>
            <p:ph idx="1"/>
          </p:nvPr>
        </p:nvSpPr>
        <p:spPr>
          <a:xfrm>
            <a:off x="1097280" y="1447800"/>
            <a:ext cx="10058400" cy="4421294"/>
          </a:xfrm>
        </p:spPr>
        <p:txBody>
          <a:bodyPr>
            <a:normAutofit fontScale="25000" lnSpcReduction="20000"/>
          </a:bodyPr>
          <a:lstStyle/>
          <a:p>
            <a:pPr marL="0" indent="0">
              <a:lnSpc>
                <a:spcPct val="110000"/>
              </a:lnSpc>
              <a:spcBef>
                <a:spcPts val="0"/>
              </a:spcBef>
              <a:spcAft>
                <a:spcPts val="0"/>
              </a:spcAft>
            </a:pPr>
            <a:r>
              <a:rPr lang="en-US" sz="9600" dirty="0"/>
              <a:t>Jill and Nicole create a fake Facebook page of a boy and send a friend-request to Liz.  When Liz accepts, they start a series of messages back-and-forth with her telling her she is cute and asking her to meet up.  When Liz shows up, there is no one there.  She waits for an hour but no one shows up. When she messages the fake boy’s page, Jill and Nicole send nasty messages telling her that when “he” saw her “he” thought she was “gross and fat” and left.  Liz’s mother calls the school the next day to say that she has been crying all night and will not get out of bed.  The day after that, is the same.  Liz’s mother requests that the school set up a meeting of the parents.</a:t>
            </a:r>
          </a:p>
          <a:p>
            <a:r>
              <a:rPr lang="en-US" sz="9600" dirty="0"/>
              <a:t>      </a:t>
            </a:r>
          </a:p>
          <a:p>
            <a:pPr algn="ctr"/>
            <a:r>
              <a:rPr lang="en-US" sz="9600" dirty="0"/>
              <a:t>        </a:t>
            </a:r>
            <a:r>
              <a:rPr lang="en-US" sz="9600" b="1" dirty="0">
                <a:solidFill>
                  <a:schemeClr val="accent5"/>
                </a:solidFill>
              </a:rPr>
              <a:t>How do we help Liz feel safe again?     </a:t>
            </a:r>
          </a:p>
          <a:p>
            <a:pPr algn="ctr"/>
            <a:r>
              <a:rPr lang="en-US" sz="9600" b="1" dirty="0">
                <a:solidFill>
                  <a:schemeClr val="accent5"/>
                </a:solidFill>
              </a:rPr>
              <a:t>How would an SEL school environment help?</a:t>
            </a:r>
          </a:p>
          <a:p>
            <a:endParaRPr lang="en-US" sz="9600" dirty="0"/>
          </a:p>
          <a:p>
            <a:pPr algn="ctr"/>
            <a:endParaRPr lang="en-US" sz="6000" b="1" dirty="0">
              <a:solidFill>
                <a:schemeClr val="accent5"/>
              </a:solidFill>
            </a:endParaRPr>
          </a:p>
          <a:p>
            <a:pPr algn="ctr"/>
            <a:endParaRPr lang="en-US" sz="6000" b="1" dirty="0">
              <a:solidFill>
                <a:schemeClr val="accent5"/>
              </a:solidFill>
            </a:endParaRPr>
          </a:p>
          <a:p>
            <a:pPr algn="ctr"/>
            <a:endParaRPr lang="en-US" sz="6000" b="1" dirty="0">
              <a:solidFill>
                <a:schemeClr val="accent5"/>
              </a:solidFill>
            </a:endParaRPr>
          </a:p>
          <a:p>
            <a:pPr algn="ctr"/>
            <a:endParaRPr lang="en-US" sz="6000" b="1" dirty="0">
              <a:solidFill>
                <a:schemeClr val="accent5"/>
              </a:solidFill>
            </a:endParaRPr>
          </a:p>
          <a:p>
            <a:r>
              <a:rPr lang="en-US" sz="6000" dirty="0"/>
              <a:t>c</a:t>
            </a:r>
            <a:endParaRPr lang="en-US" sz="6000" b="1" dirty="0">
              <a:solidFill>
                <a:schemeClr val="accent5"/>
              </a:solidFill>
            </a:endParaRPr>
          </a:p>
          <a:p>
            <a:endParaRPr lang="en-US" sz="6000" dirty="0"/>
          </a:p>
          <a:p>
            <a:endParaRPr lang="en-US" dirty="0"/>
          </a:p>
        </p:txBody>
      </p:sp>
    </p:spTree>
    <p:extLst>
      <p:ext uri="{BB962C8B-B14F-4D97-AF65-F5344CB8AC3E}">
        <p14:creationId xmlns:p14="http://schemas.microsoft.com/office/powerpoint/2010/main" val="85823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14"/>
          <p:cNvSpPr txBox="1"/>
          <p:nvPr/>
        </p:nvSpPr>
        <p:spPr>
          <a:xfrm>
            <a:off x="1676399" y="533400"/>
            <a:ext cx="8077199" cy="1028449"/>
          </a:xfrm>
          <a:prstGeom prst="rect">
            <a:avLst/>
          </a:prstGeom>
          <a:solidFill>
            <a:schemeClr val="dk2"/>
          </a:solidFill>
          <a:ln>
            <a:noFill/>
          </a:ln>
        </p:spPr>
        <p:txBody>
          <a:bodyPr spcFirstLastPara="1" wrap="square" lIns="68569" tIns="68569" rIns="68569" bIns="68569" anchor="b" anchorCtr="0">
            <a:noAutofit/>
          </a:bodyPr>
          <a:lstStyle/>
          <a:p>
            <a:pPr algn="ctr">
              <a:buClr>
                <a:srgbClr val="000000"/>
              </a:buClr>
              <a:buSzPts val="1400"/>
            </a:pPr>
            <a:r>
              <a:rPr lang="en-US" sz="3200" b="1" kern="0" dirty="0">
                <a:solidFill>
                  <a:srgbClr val="FFFFFF"/>
                </a:solidFill>
                <a:latin typeface="Arial"/>
                <a:cs typeface="Arial"/>
                <a:sym typeface="Arial"/>
              </a:rPr>
              <a:t>Questions and Comments?</a:t>
            </a:r>
            <a:endParaRPr sz="3200" kern="0" dirty="0">
              <a:solidFill>
                <a:srgbClr val="000000"/>
              </a:solidFill>
              <a:latin typeface="Arial"/>
              <a:ea typeface="Arial"/>
              <a:cs typeface="Arial"/>
              <a:sym typeface="Arial"/>
            </a:endParaRPr>
          </a:p>
        </p:txBody>
      </p:sp>
      <p:pic>
        <p:nvPicPr>
          <p:cNvPr id="273" name="Google Shape;273;p14"/>
          <p:cNvPicPr preferRelativeResize="0"/>
          <p:nvPr/>
        </p:nvPicPr>
        <p:blipFill>
          <a:blip r:embed="rId3">
            <a:alphaModFix/>
          </a:blip>
          <a:stretch>
            <a:fillRect/>
          </a:stretch>
        </p:blipFill>
        <p:spPr>
          <a:xfrm>
            <a:off x="1676400" y="1728972"/>
            <a:ext cx="8077200" cy="3707775"/>
          </a:xfrm>
          <a:prstGeom prst="rect">
            <a:avLst/>
          </a:prstGeom>
          <a:noFill/>
          <a:ln>
            <a:noFill/>
          </a:ln>
        </p:spPr>
      </p:pic>
      <p:sp>
        <p:nvSpPr>
          <p:cNvPr id="5" name="Rectangle 4"/>
          <p:cNvSpPr/>
          <p:nvPr/>
        </p:nvSpPr>
        <p:spPr>
          <a:xfrm>
            <a:off x="4724401" y="5667450"/>
            <a:ext cx="3307316" cy="253916"/>
          </a:xfrm>
          <a:prstGeom prst="rect">
            <a:avLst/>
          </a:prstGeom>
        </p:spPr>
        <p:txBody>
          <a:bodyPr wrap="none">
            <a:spAutoFit/>
          </a:bodyPr>
          <a:lstStyle/>
          <a:p>
            <a:pPr>
              <a:buClr>
                <a:srgbClr val="000000"/>
              </a:buClr>
            </a:pPr>
            <a:r>
              <a:rPr lang="en-US" sz="1050" kern="0" dirty="0">
                <a:solidFill>
                  <a:srgbClr val="FFFFFF"/>
                </a:solidFill>
                <a:latin typeface="Times New Roman" panose="02020603050405020304" pitchFamily="18" charset="0"/>
                <a:cs typeface="Times New Roman" panose="02020603050405020304" pitchFamily="18" charset="0"/>
                <a:sym typeface="Arial"/>
              </a:rPr>
              <a:t>Presentation handouts here: </a:t>
            </a:r>
            <a:r>
              <a:rPr lang="en-US" sz="1050" b="1" kern="0" dirty="0">
                <a:solidFill>
                  <a:srgbClr val="FFFFFF"/>
                </a:solidFill>
                <a:latin typeface="Times New Roman" panose="02020603050405020304" pitchFamily="18" charset="0"/>
                <a:cs typeface="Times New Roman" panose="02020603050405020304" pitchFamily="18" charset="0"/>
                <a:sym typeface="Arial"/>
              </a:rPr>
              <a:t>https://bit.ly/counselingplan</a:t>
            </a:r>
            <a:endParaRPr lang="en-US" sz="1050" kern="0" dirty="0">
              <a:solidFill>
                <a:srgbClr val="FFFFFF"/>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2085-61BA-4AF5-B044-0CC13C32A5E5}"/>
              </a:ext>
            </a:extLst>
          </p:cNvPr>
          <p:cNvSpPr>
            <a:spLocks noGrp="1"/>
          </p:cNvSpPr>
          <p:nvPr>
            <p:ph type="title"/>
          </p:nvPr>
        </p:nvSpPr>
        <p:spPr/>
        <p:txBody>
          <a:bodyPr>
            <a:normAutofit/>
          </a:bodyPr>
          <a:lstStyle/>
          <a:p>
            <a:r>
              <a:rPr lang="en-US" sz="5400" b="1" dirty="0"/>
              <a:t>References</a:t>
            </a:r>
          </a:p>
        </p:txBody>
      </p:sp>
      <p:sp>
        <p:nvSpPr>
          <p:cNvPr id="3" name="Content Placeholder 2">
            <a:extLst>
              <a:ext uri="{FF2B5EF4-FFF2-40B4-BE49-F238E27FC236}">
                <a16:creationId xmlns:a16="http://schemas.microsoft.com/office/drawing/2014/main" id="{1E50E234-ADF8-4E20-A2F3-DE5FBEF5EA0A}"/>
              </a:ext>
            </a:extLst>
          </p:cNvPr>
          <p:cNvSpPr>
            <a:spLocks noGrp="1"/>
          </p:cNvSpPr>
          <p:nvPr>
            <p:ph idx="1"/>
          </p:nvPr>
        </p:nvSpPr>
        <p:spPr/>
        <p:txBody>
          <a:bodyPr>
            <a:normAutofit/>
          </a:bodyPr>
          <a:lstStyle/>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Collaborative for Academic, Social and Emotional Learning. (2020). </a:t>
            </a:r>
            <a:r>
              <a:rPr lang="en-US" sz="1800" b="0" i="1" u="none" strike="noStrike" baseline="0" dirty="0">
                <a:solidFill>
                  <a:srgbClr val="000000"/>
                </a:solidFill>
                <a:latin typeface="Calibri" panose="020F0502020204030204" pitchFamily="34" charset="0"/>
              </a:rPr>
              <a:t>What is Social and Emotional Learning? </a:t>
            </a:r>
            <a:r>
              <a:rPr lang="en-US" sz="1800" b="0" i="0" u="none" strike="noStrike" baseline="0" dirty="0">
                <a:solidFill>
                  <a:srgbClr val="0000FF"/>
                </a:solidFill>
                <a:latin typeface="Calibri" panose="020F0502020204030204" pitchFamily="34" charset="0"/>
              </a:rPr>
              <a:t>http://www.casel.org/social-and-emotional-learning/. </a:t>
            </a:r>
            <a:endParaRPr lang="en-US" sz="1800" b="0" i="0" u="none" strike="noStrike" baseline="0" dirty="0">
              <a:solidFill>
                <a:srgbClr val="000000"/>
              </a:solidFill>
              <a:latin typeface="Calibri" panose="020F0502020204030204" pitchFamily="34" charset="0"/>
            </a:endParaRPr>
          </a:p>
          <a:p>
            <a:r>
              <a:rPr lang="en-US" sz="1800" b="0" i="0" u="none" strike="noStrike" baseline="0" dirty="0" err="1">
                <a:solidFill>
                  <a:srgbClr val="000000"/>
                </a:solidFill>
                <a:latin typeface="Calibri" panose="020F0502020204030204" pitchFamily="34" charset="0"/>
              </a:rPr>
              <a:t>Farinde</a:t>
            </a:r>
            <a:r>
              <a:rPr lang="en-US" sz="1800" b="0" i="0" u="none" strike="noStrike" baseline="0" dirty="0">
                <a:solidFill>
                  <a:srgbClr val="000000"/>
                </a:solidFill>
                <a:latin typeface="Calibri" panose="020F0502020204030204" pitchFamily="34" charset="0"/>
              </a:rPr>
              <a:t>-Wu, A., Glover, C.P. &amp; Williams, N.N. (2017). It’s Not Hard Work; It’s Heart Work: Strategies of Effective, Award-Winning Culturally Responsive Teachers. </a:t>
            </a:r>
            <a:r>
              <a:rPr lang="en-US" sz="1800" b="0" i="1" u="none" strike="noStrike" baseline="0" dirty="0">
                <a:solidFill>
                  <a:srgbClr val="000000"/>
                </a:solidFill>
                <a:latin typeface="Calibri" panose="020F0502020204030204" pitchFamily="34" charset="0"/>
              </a:rPr>
              <a:t>The Urban Review</a:t>
            </a:r>
            <a:r>
              <a:rPr lang="en-US" sz="1800" b="0" i="0" u="none" strike="noStrike" baseline="0" dirty="0">
                <a:solidFill>
                  <a:srgbClr val="000000"/>
                </a:solidFill>
                <a:latin typeface="Calibri" panose="020F0502020204030204" pitchFamily="34" charset="0"/>
              </a:rPr>
              <a:t>. New York, NY: Springer </a:t>
            </a:r>
            <a:r>
              <a:rPr lang="en-US" sz="1800" b="0" i="0" u="none" strike="noStrike" baseline="0" dirty="0" err="1">
                <a:solidFill>
                  <a:srgbClr val="000000"/>
                </a:solidFill>
                <a:latin typeface="Calibri" panose="020F0502020204030204" pitchFamily="34" charset="0"/>
              </a:rPr>
              <a:t>Science+Business</a:t>
            </a:r>
            <a:r>
              <a:rPr lang="en-US" sz="1800" b="0" i="0" u="none" strike="noStrike" baseline="0" dirty="0">
                <a:solidFill>
                  <a:srgbClr val="000000"/>
                </a:solidFill>
                <a:latin typeface="Calibri" panose="020F0502020204030204" pitchFamily="34" charset="0"/>
              </a:rPr>
              <a:t> Media. </a:t>
            </a:r>
          </a:p>
          <a:p>
            <a:r>
              <a:rPr lang="en-US" sz="1800" b="0" i="0" u="none" strike="noStrike" baseline="0" dirty="0" err="1">
                <a:solidFill>
                  <a:srgbClr val="000000"/>
                </a:solidFill>
                <a:latin typeface="Calibri" panose="020F0502020204030204" pitchFamily="34" charset="0"/>
              </a:rPr>
              <a:t>Godsil</a:t>
            </a:r>
            <a:r>
              <a:rPr lang="en-US" sz="1800" b="0" i="0" u="none" strike="noStrike" baseline="0" dirty="0">
                <a:solidFill>
                  <a:srgbClr val="000000"/>
                </a:solidFill>
                <a:latin typeface="Calibri" panose="020F0502020204030204" pitchFamily="34" charset="0"/>
              </a:rPr>
              <a:t>, R.D., </a:t>
            </a:r>
            <a:r>
              <a:rPr lang="en-US" sz="1800" b="0" i="0" u="none" strike="noStrike" baseline="0" dirty="0" err="1">
                <a:solidFill>
                  <a:srgbClr val="000000"/>
                </a:solidFill>
                <a:latin typeface="Calibri" panose="020F0502020204030204" pitchFamily="34" charset="0"/>
              </a:rPr>
              <a:t>Tropp</a:t>
            </a:r>
            <a:r>
              <a:rPr lang="en-US" sz="1800" b="0" i="0" u="none" strike="noStrike" baseline="0" dirty="0">
                <a:solidFill>
                  <a:srgbClr val="000000"/>
                </a:solidFill>
                <a:latin typeface="Calibri" panose="020F0502020204030204" pitchFamily="34" charset="0"/>
              </a:rPr>
              <a:t>, L.R., </a:t>
            </a:r>
            <a:r>
              <a:rPr lang="en-US" sz="1800" b="0" i="0" u="none" strike="noStrike" baseline="0" dirty="0" err="1">
                <a:solidFill>
                  <a:srgbClr val="000000"/>
                </a:solidFill>
                <a:latin typeface="Calibri" panose="020F0502020204030204" pitchFamily="34" charset="0"/>
              </a:rPr>
              <a:t>Atiba</a:t>
            </a:r>
            <a:r>
              <a:rPr lang="en-US" sz="1800" b="0" i="0" u="none" strike="noStrike" baseline="0" dirty="0">
                <a:solidFill>
                  <a:srgbClr val="000000"/>
                </a:solidFill>
                <a:latin typeface="Calibri" panose="020F0502020204030204" pitchFamily="34" charset="0"/>
              </a:rPr>
              <a:t> Goff, P., Powell, J.A., &amp; MacFarlane, J. (2017). </a:t>
            </a:r>
            <a:r>
              <a:rPr lang="en-US" sz="1800" b="0" i="1" u="none" strike="noStrike" baseline="0" dirty="0">
                <a:solidFill>
                  <a:srgbClr val="000000"/>
                </a:solidFill>
                <a:latin typeface="Calibri" panose="020F0502020204030204" pitchFamily="34" charset="0"/>
              </a:rPr>
              <a:t>The Science of Equality in Education: The Impact of Implicit Bias, Racial Anxiety, and Stereotype Threat on Student Outcomes</a:t>
            </a:r>
            <a:r>
              <a:rPr lang="en-US" sz="1800" b="0" i="0" u="none" strike="noStrike" baseline="0" dirty="0">
                <a:solidFill>
                  <a:srgbClr val="000000"/>
                </a:solidFill>
                <a:latin typeface="Calibri" panose="020F0502020204030204" pitchFamily="34" charset="0"/>
              </a:rPr>
              <a:t>. The Perception Institute. </a:t>
            </a:r>
          </a:p>
          <a:p>
            <a:r>
              <a:rPr lang="en-US" sz="1800" b="0" i="0" u="none" strike="noStrike" baseline="0" dirty="0">
                <a:solidFill>
                  <a:srgbClr val="000000"/>
                </a:solidFill>
                <a:latin typeface="Calibri" panose="020F0502020204030204" pitchFamily="34" charset="0"/>
              </a:rPr>
              <a:t>Gregory, A. &amp; Fergus, E. (2017) Social Emotional Learning and Equity in School Discipline. </a:t>
            </a:r>
            <a:r>
              <a:rPr lang="en-US" sz="1800" b="0" i="1" u="none" strike="noStrike" baseline="0" dirty="0">
                <a:solidFill>
                  <a:srgbClr val="000000"/>
                </a:solidFill>
                <a:latin typeface="Calibri" panose="020F0502020204030204" pitchFamily="34" charset="0"/>
              </a:rPr>
              <a:t>The Future of Children</a:t>
            </a:r>
            <a:r>
              <a:rPr lang="en-US" sz="1800" b="0" i="0" u="none" strike="noStrike" baseline="0" dirty="0">
                <a:solidFill>
                  <a:srgbClr val="000000"/>
                </a:solidFill>
                <a:latin typeface="Calibri" panose="020F0502020204030204" pitchFamily="34" charset="0"/>
              </a:rPr>
              <a:t>, Vol. 27, No. 1, Social and Emotional Learning, pp. 117-136. </a:t>
            </a:r>
            <a:endParaRPr lang="en-US" dirty="0"/>
          </a:p>
          <a:p>
            <a:r>
              <a:rPr lang="en-US" sz="1800" b="0" i="0" u="none" strike="noStrike" baseline="0" dirty="0">
                <a:solidFill>
                  <a:srgbClr val="000000"/>
                </a:solidFill>
                <a:latin typeface="Calibri" panose="020F0502020204030204" pitchFamily="34" charset="0"/>
              </a:rPr>
              <a:t>The Annie E. Casey Foundation. (2017). </a:t>
            </a:r>
            <a:r>
              <a:rPr lang="en-US" sz="1800" b="0" i="1" u="none" strike="noStrike" baseline="0" dirty="0">
                <a:solidFill>
                  <a:srgbClr val="000000"/>
                </a:solidFill>
                <a:latin typeface="Calibri" panose="020F0502020204030204" pitchFamily="34" charset="0"/>
              </a:rPr>
              <a:t>Race for Results: 2017 Policy Report | Kids Count</a:t>
            </a:r>
            <a:r>
              <a:rPr lang="en-US" sz="1800" b="0" i="0" u="none" strike="noStrike" baseline="0" dirty="0">
                <a:solidFill>
                  <a:srgbClr val="000000"/>
                </a:solidFill>
                <a:latin typeface="Calibri" panose="020F0502020204030204" pitchFamily="34" charset="0"/>
              </a:rPr>
              <a:t>. Baltimore, MD: The Annie E. Casey Foundation. </a:t>
            </a:r>
            <a:endParaRPr lang="en-US" dirty="0"/>
          </a:p>
          <a:p>
            <a:endParaRPr lang="en-US" dirty="0"/>
          </a:p>
          <a:p>
            <a:endParaRPr lang="en-US" dirty="0"/>
          </a:p>
        </p:txBody>
      </p:sp>
    </p:spTree>
    <p:extLst>
      <p:ext uri="{BB962C8B-B14F-4D97-AF65-F5344CB8AC3E}">
        <p14:creationId xmlns:p14="http://schemas.microsoft.com/office/powerpoint/2010/main" val="89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8600" y="327547"/>
            <a:ext cx="3981735" cy="510653"/>
          </a:xfrm>
        </p:spPr>
        <p:txBody>
          <a:bodyPr>
            <a:normAutofit fontScale="90000"/>
          </a:bodyPr>
          <a:lstStyle/>
          <a:p>
            <a:pPr>
              <a:defRPr/>
            </a:pPr>
            <a:r>
              <a:rPr lang="en-US" b="1" dirty="0">
                <a:latin typeface="Gill Sans MT" panose="020B0502020104020203" pitchFamily="34" charset="0"/>
              </a:rPr>
              <a:t>Resources</a:t>
            </a:r>
          </a:p>
        </p:txBody>
      </p:sp>
      <p:sp>
        <p:nvSpPr>
          <p:cNvPr id="43011" name="Content Placeholder 2"/>
          <p:cNvSpPr>
            <a:spLocks noGrp="1"/>
          </p:cNvSpPr>
          <p:nvPr>
            <p:ph idx="4294967295"/>
          </p:nvPr>
        </p:nvSpPr>
        <p:spPr>
          <a:xfrm>
            <a:off x="228600" y="1090115"/>
            <a:ext cx="11734800" cy="5234485"/>
          </a:xfrm>
        </p:spPr>
        <p:txBody>
          <a:bodyPr>
            <a:normAutofit fontScale="40000" lnSpcReduction="20000"/>
          </a:bodyPr>
          <a:lstStyle/>
          <a:p>
            <a:pPr>
              <a:lnSpc>
                <a:spcPct val="120000"/>
              </a:lnSpc>
            </a:pPr>
            <a:r>
              <a:rPr lang="en-US" altLang="en-US" sz="3800" dirty="0"/>
              <a:t>American School Counselor Association. (2019). </a:t>
            </a:r>
            <a:r>
              <a:rPr lang="en-US" altLang="en-US" sz="3800" i="1" dirty="0"/>
              <a:t>National Framework for School Counseling </a:t>
            </a:r>
            <a:r>
              <a:rPr lang="en-US" altLang="en-US" sz="3800" dirty="0"/>
              <a:t>(4</a:t>
            </a:r>
            <a:r>
              <a:rPr lang="en-US" altLang="en-US" sz="3800" baseline="30000" dirty="0"/>
              <a:t>th</a:t>
            </a:r>
            <a:r>
              <a:rPr lang="en-US" altLang="en-US" sz="3800" dirty="0"/>
              <a:t> edition). Alexandra, VA: Author.</a:t>
            </a:r>
          </a:p>
          <a:p>
            <a:pPr>
              <a:lnSpc>
                <a:spcPct val="120000"/>
              </a:lnSpc>
            </a:pPr>
            <a:r>
              <a:rPr lang="en-US" altLang="en-US" sz="3800" dirty="0"/>
              <a:t>American School Counselor Association. (2021). </a:t>
            </a:r>
            <a:r>
              <a:rPr lang="en-US" altLang="en-US" sz="3800" i="1" dirty="0"/>
              <a:t>Mindsets and Behaviors. </a:t>
            </a:r>
            <a:r>
              <a:rPr lang="en-US" altLang="en-US" sz="3800" dirty="0"/>
              <a:t>Retrieved from </a:t>
            </a:r>
            <a:r>
              <a:rPr lang="en-US" altLang="en-US" sz="3800" i="1" dirty="0">
                <a:hlinkClick r:id="rId3"/>
              </a:rPr>
              <a:t>https://www.schoolcounselor.org/asca/media/asca/home/MindsetsBehaviors.pdf</a:t>
            </a:r>
            <a:r>
              <a:rPr lang="en-US" altLang="en-US" sz="3800" i="1" dirty="0"/>
              <a:t> </a:t>
            </a:r>
          </a:p>
          <a:p>
            <a:pPr>
              <a:lnSpc>
                <a:spcPct val="120000"/>
              </a:lnSpc>
            </a:pPr>
            <a:r>
              <a:rPr lang="en-US" altLang="en-US" sz="3800" dirty="0"/>
              <a:t>American School Counselor Association. (</a:t>
            </a:r>
            <a:r>
              <a:rPr lang="en-US" altLang="en-US" sz="3800" dirty="0" err="1"/>
              <a:t>n.d.</a:t>
            </a:r>
            <a:r>
              <a:rPr lang="en-US" altLang="en-US" sz="3800" dirty="0"/>
              <a:t>). </a:t>
            </a:r>
            <a:r>
              <a:rPr lang="en-US" altLang="en-US" sz="3800" i="1" dirty="0"/>
              <a:t>Action plan closing the gap. </a:t>
            </a:r>
            <a:r>
              <a:rPr lang="en-US" altLang="en-US" sz="3800" dirty="0"/>
              <a:t>Retrieved from </a:t>
            </a:r>
            <a:r>
              <a:rPr lang="en-US" altLang="en-US" sz="3800" dirty="0">
                <a:hlinkClick r:id="rId4"/>
              </a:rPr>
              <a:t>https://docs.google.com/viewer?url=https%3A%2F%2Fwww.schoolcounselor.org%2Fasca%2Fmedia%2Fasca%2FASCA%2520National%2520Model%2520Templates%2FClosing-the-GapActionPlan.docx</a:t>
            </a:r>
            <a:r>
              <a:rPr lang="en-US" altLang="en-US" sz="3800" dirty="0"/>
              <a:t> </a:t>
            </a:r>
          </a:p>
          <a:p>
            <a:pPr>
              <a:lnSpc>
                <a:spcPct val="120000"/>
              </a:lnSpc>
            </a:pPr>
            <a:r>
              <a:rPr lang="en-US" altLang="en-US" sz="3800" dirty="0"/>
              <a:t>International School Counselor Association</a:t>
            </a:r>
          </a:p>
          <a:p>
            <a:pPr>
              <a:lnSpc>
                <a:spcPct val="120000"/>
              </a:lnSpc>
            </a:pPr>
            <a:r>
              <a:rPr lang="en-US" altLang="en-US" sz="3800" dirty="0"/>
              <a:t>Zyromski, M. &amp; </a:t>
            </a:r>
            <a:r>
              <a:rPr lang="en-US" altLang="en-US" sz="3800" dirty="0" err="1"/>
              <a:t>Mariani</a:t>
            </a:r>
            <a:r>
              <a:rPr lang="en-US" altLang="en-US" sz="3800" dirty="0"/>
              <a:t>, M</a:t>
            </a:r>
            <a:r>
              <a:rPr lang="en-US" altLang="en-US" sz="3800" i="1" dirty="0"/>
              <a:t>. (2016) Facilitating Evidence Based, Data Driven School Counseling. Corwin</a:t>
            </a:r>
          </a:p>
          <a:p>
            <a:r>
              <a:rPr lang="en-US" altLang="en-US" sz="3800" dirty="0"/>
              <a:t>Bluestein, J (2002). </a:t>
            </a:r>
            <a:r>
              <a:rPr lang="en-US" altLang="en-US" sz="3800" i="1" dirty="0"/>
              <a:t>Creating emotionally safe schools: A guide for educators and parents</a:t>
            </a:r>
            <a:r>
              <a:rPr lang="en-US" altLang="en-US" sz="3800" dirty="0"/>
              <a:t>.  Health Communications, Inc. www. Bci-online.com        </a:t>
            </a:r>
            <a:r>
              <a:rPr lang="en-US" altLang="en-US" sz="3800" dirty="0">
                <a:hlinkClick r:id="rId5"/>
              </a:rPr>
              <a:t>www.janeblueStine.com</a:t>
            </a:r>
            <a:endParaRPr lang="en-US" altLang="en-US" sz="3800" dirty="0"/>
          </a:p>
          <a:p>
            <a:r>
              <a:rPr lang="en-US" altLang="en-US" sz="3800" dirty="0"/>
              <a:t>Bernard, B. (2004). </a:t>
            </a:r>
            <a:r>
              <a:rPr lang="en-US" altLang="en-US" sz="3800" i="1" dirty="0"/>
              <a:t>Resiliency: What we have learned</a:t>
            </a:r>
            <a:r>
              <a:rPr lang="en-US" altLang="en-US" sz="3800" dirty="0"/>
              <a:t>. West Ed</a:t>
            </a:r>
          </a:p>
          <a:p>
            <a:r>
              <a:rPr lang="en-US" altLang="en-US" sz="3800" dirty="0">
                <a:hlinkClick r:id="rId6"/>
              </a:rPr>
              <a:t>www.Safeandcivilschools.com</a:t>
            </a:r>
            <a:endParaRPr lang="en-US" altLang="en-US" sz="3800" dirty="0"/>
          </a:p>
          <a:p>
            <a:r>
              <a:rPr lang="en-US" sz="3800" dirty="0" err="1"/>
              <a:t>Savitz</a:t>
            </a:r>
            <a:r>
              <a:rPr lang="en-US" sz="3800" dirty="0"/>
              <a:t>-Romer, M. &amp; Bouffard. S. M. (2012). </a:t>
            </a:r>
            <a:r>
              <a:rPr lang="en-US" sz="3800" i="1" dirty="0"/>
              <a:t>Ready, willing, and able: A developmental approach to college access and 	success.</a:t>
            </a:r>
            <a:r>
              <a:rPr lang="en-US" sz="3800" dirty="0"/>
              <a:t> 	Cambridge, MA: Harvard Educational Press. </a:t>
            </a:r>
          </a:p>
          <a:p>
            <a:r>
              <a:rPr lang="en-US" sz="3600" b="1" i="0" dirty="0">
                <a:solidFill>
                  <a:srgbClr val="333333"/>
                </a:solidFill>
                <a:effectLst/>
                <a:latin typeface="Arial" panose="020B0604020202020204" pitchFamily="34" charset="0"/>
              </a:rPr>
              <a:t>Social and Emotional Learning Interventions under the Every Student Succeeds Act: Evidence Review. Research Report. </a:t>
            </a:r>
            <a:r>
              <a:rPr lang="en-US" sz="3600" b="1" i="0">
                <a:solidFill>
                  <a:srgbClr val="333333"/>
                </a:solidFill>
                <a:effectLst/>
                <a:latin typeface="Arial" panose="020B0604020202020204" pitchFamily="34" charset="0"/>
              </a:rPr>
              <a:t>RR-2133-WF  https://eric.ed.gov/?id=ED581645</a:t>
            </a:r>
            <a:endParaRPr lang="en-US" sz="3800" dirty="0"/>
          </a:p>
          <a:p>
            <a:endParaRPr lang="en-US" sz="3800" dirty="0"/>
          </a:p>
          <a:p>
            <a:endParaRPr lang="en-US" sz="3800" dirty="0"/>
          </a:p>
          <a:p>
            <a:endParaRPr lang="en-US" altLang="en-US" sz="2600" dirty="0"/>
          </a:p>
          <a:p>
            <a:endParaRPr lang="en-US" altLang="en-US" sz="2400" dirty="0">
              <a:latin typeface="Gill Sans MT" panose="020B0502020104020203" pitchFamily="34" charset="0"/>
            </a:endParaRPr>
          </a:p>
          <a:p>
            <a:endParaRPr lang="en-US" altLang="en-US" dirty="0"/>
          </a:p>
        </p:txBody>
      </p:sp>
    </p:spTree>
    <p:extLst>
      <p:ext uri="{BB962C8B-B14F-4D97-AF65-F5344CB8AC3E}">
        <p14:creationId xmlns:p14="http://schemas.microsoft.com/office/powerpoint/2010/main" val="422351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501F-4004-9F78-8B87-CD622D95779A}"/>
              </a:ext>
            </a:extLst>
          </p:cNvPr>
          <p:cNvSpPr>
            <a:spLocks noGrp="1"/>
          </p:cNvSpPr>
          <p:nvPr>
            <p:ph type="title"/>
          </p:nvPr>
        </p:nvSpPr>
        <p:spPr/>
        <p:txBody>
          <a:bodyPr/>
          <a:lstStyle/>
          <a:p>
            <a:r>
              <a:rPr lang="en-US" b="1" dirty="0"/>
              <a:t>What Have You Seen in Your Setting This Past Year?</a:t>
            </a:r>
          </a:p>
        </p:txBody>
      </p:sp>
      <p:sp>
        <p:nvSpPr>
          <p:cNvPr id="3" name="Content Placeholder 2">
            <a:extLst>
              <a:ext uri="{FF2B5EF4-FFF2-40B4-BE49-F238E27FC236}">
                <a16:creationId xmlns:a16="http://schemas.microsoft.com/office/drawing/2014/main" id="{5814E041-8E32-0C7F-1816-859B662E41D5}"/>
              </a:ext>
            </a:extLst>
          </p:cNvPr>
          <p:cNvSpPr>
            <a:spLocks noGrp="1"/>
          </p:cNvSpPr>
          <p:nvPr>
            <p:ph idx="1"/>
          </p:nvPr>
        </p:nvSpPr>
        <p:spPr/>
        <p:txBody>
          <a:bodyPr>
            <a:normAutofit/>
          </a:bodyPr>
          <a:lstStyle/>
          <a:p>
            <a:endParaRPr lang="en-US" dirty="0"/>
          </a:p>
          <a:p>
            <a:pPr algn="ctr"/>
            <a:r>
              <a:rPr lang="en-US" sz="3600" dirty="0"/>
              <a:t>Let’s Share ………..</a:t>
            </a:r>
            <a:endParaRPr lang="en-US" dirty="0"/>
          </a:p>
          <a:p>
            <a:endParaRPr lang="en-US" dirty="0"/>
          </a:p>
          <a:p>
            <a:endParaRPr lang="en-US" dirty="0"/>
          </a:p>
          <a:p>
            <a:endParaRPr lang="en-US" dirty="0"/>
          </a:p>
          <a:p>
            <a:pPr marL="566928" lvl="3" indent="0">
              <a:buNone/>
            </a:pPr>
            <a:r>
              <a:rPr lang="en-US" sz="2800" b="0" i="0" u="none" strike="noStrike" baseline="0" dirty="0">
                <a:solidFill>
                  <a:srgbClr val="000000"/>
                </a:solidFill>
                <a:latin typeface="Calibri" panose="020F0502020204030204" pitchFamily="34" charset="0"/>
              </a:rPr>
              <a:t>These realities require us to focus on the humanity and lived experiences of our schools &amp; communities with a focus on resilience and bridging social capital.</a:t>
            </a:r>
          </a:p>
          <a:p>
            <a:endParaRPr lang="en-US" dirty="0"/>
          </a:p>
        </p:txBody>
      </p:sp>
    </p:spTree>
    <p:extLst>
      <p:ext uri="{BB962C8B-B14F-4D97-AF65-F5344CB8AC3E}">
        <p14:creationId xmlns:p14="http://schemas.microsoft.com/office/powerpoint/2010/main" val="40605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D8E1-C7EC-2BAE-FE6D-7D3BF04CA98C}"/>
              </a:ext>
            </a:extLst>
          </p:cNvPr>
          <p:cNvSpPr>
            <a:spLocks noGrp="1"/>
          </p:cNvSpPr>
          <p:nvPr>
            <p:ph type="title"/>
          </p:nvPr>
        </p:nvSpPr>
        <p:spPr>
          <a:xfrm>
            <a:off x="572493" y="238539"/>
            <a:ext cx="11018520" cy="1434415"/>
          </a:xfrm>
        </p:spPr>
        <p:txBody>
          <a:bodyPr anchor="b">
            <a:normAutofit/>
          </a:bodyPr>
          <a:lstStyle/>
          <a:p>
            <a:r>
              <a:rPr lang="en-US" sz="5400" b="1" dirty="0"/>
              <a:t>What is Mental Health?</a:t>
            </a:r>
          </a:p>
        </p:txBody>
      </p:sp>
      <p:sp>
        <p:nvSpPr>
          <p:cNvPr id="3" name="Content Placeholder 2">
            <a:extLst>
              <a:ext uri="{FF2B5EF4-FFF2-40B4-BE49-F238E27FC236}">
                <a16:creationId xmlns:a16="http://schemas.microsoft.com/office/drawing/2014/main" id="{2E11F964-EEB0-7846-60D3-15B5782E7D3C}"/>
              </a:ext>
            </a:extLst>
          </p:cNvPr>
          <p:cNvSpPr>
            <a:spLocks noGrp="1"/>
          </p:cNvSpPr>
          <p:nvPr>
            <p:ph idx="1"/>
          </p:nvPr>
        </p:nvSpPr>
        <p:spPr>
          <a:xfrm>
            <a:off x="1295399" y="2209800"/>
            <a:ext cx="9448801" cy="3980688"/>
          </a:xfrm>
        </p:spPr>
        <p:txBody>
          <a:bodyPr anchor="t">
            <a:normAutofit/>
          </a:bodyPr>
          <a:lstStyle/>
          <a:p>
            <a:r>
              <a:rPr lang="en-US" sz="2800" b="0" i="0" dirty="0">
                <a:effectLst/>
              </a:rPr>
              <a:t>Mental health is a state of mental well-being that enables people to cope with the stresses of life, realize their abilities, learn well and work well, and </a:t>
            </a:r>
            <a:r>
              <a:rPr lang="en-US" sz="2800" b="0" dirty="0">
                <a:effectLst/>
              </a:rPr>
              <a:t>contribute to their community (World Health Organization, 2022, June)	</a:t>
            </a:r>
            <a:r>
              <a:rPr lang="en-US" sz="2800" b="0" i="0" dirty="0">
                <a:effectLst/>
              </a:rPr>
              <a:t>.</a:t>
            </a:r>
            <a:endParaRPr lang="en-US" sz="2800" b="0" i="0" dirty="0">
              <a:solidFill>
                <a:srgbClr val="FF0000"/>
              </a:solidFill>
              <a:effectLst/>
            </a:endParaRPr>
          </a:p>
          <a:p>
            <a:r>
              <a:rPr lang="en-US" sz="2200" dirty="0"/>
              <a:t>https://www.who.int/news-room/fact-sheets/detail/mental-health-strengthening-our-response</a:t>
            </a:r>
          </a:p>
        </p:txBody>
      </p:sp>
    </p:spTree>
    <p:extLst>
      <p:ext uri="{BB962C8B-B14F-4D97-AF65-F5344CB8AC3E}">
        <p14:creationId xmlns:p14="http://schemas.microsoft.com/office/powerpoint/2010/main" val="334655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5146-5545-C260-38A6-CFE894E07AE8}"/>
              </a:ext>
            </a:extLst>
          </p:cNvPr>
          <p:cNvSpPr>
            <a:spLocks noGrp="1"/>
          </p:cNvSpPr>
          <p:nvPr>
            <p:ph type="title"/>
          </p:nvPr>
        </p:nvSpPr>
        <p:spPr>
          <a:xfrm>
            <a:off x="838200" y="365125"/>
            <a:ext cx="10515600" cy="854075"/>
          </a:xfrm>
        </p:spPr>
        <p:txBody>
          <a:bodyPr>
            <a:normAutofit fontScale="90000"/>
          </a:bodyPr>
          <a:lstStyle/>
          <a:p>
            <a:r>
              <a:rPr lang="en-US" sz="5400" b="1" dirty="0"/>
              <a:t>A Few Statistics on Youth Mental Health</a:t>
            </a:r>
          </a:p>
        </p:txBody>
      </p:sp>
      <p:sp>
        <p:nvSpPr>
          <p:cNvPr id="3" name="Content Placeholder 2">
            <a:extLst>
              <a:ext uri="{FF2B5EF4-FFF2-40B4-BE49-F238E27FC236}">
                <a16:creationId xmlns:a16="http://schemas.microsoft.com/office/drawing/2014/main" id="{B77C9BA5-AF7C-E61E-A405-61AE957E4A38}"/>
              </a:ext>
            </a:extLst>
          </p:cNvPr>
          <p:cNvSpPr>
            <a:spLocks noGrp="1"/>
          </p:cNvSpPr>
          <p:nvPr>
            <p:ph idx="1"/>
          </p:nvPr>
        </p:nvSpPr>
        <p:spPr>
          <a:xfrm>
            <a:off x="762000" y="1752600"/>
            <a:ext cx="10972800" cy="4428744"/>
          </a:xfrm>
        </p:spPr>
        <p:txBody>
          <a:bodyPr>
            <a:normAutofit/>
          </a:bodyPr>
          <a:lstStyle/>
          <a:p>
            <a:r>
              <a:rPr lang="en-US" sz="2400" b="1" dirty="0"/>
              <a:t>Nationally:</a:t>
            </a:r>
          </a:p>
          <a:p>
            <a:pPr lvl="1"/>
            <a:r>
              <a:rPr lang="en-US" sz="2400" dirty="0"/>
              <a:t>2011                   2021 increased  reports of feelings of sadness and hopelessness for teen boys from  21% to 29% and for teen girls  36% to 57% (CDC, 2022)</a:t>
            </a:r>
          </a:p>
          <a:p>
            <a:pPr marL="457200" lvl="1" indent="0">
              <a:buNone/>
            </a:pPr>
            <a:r>
              <a:rPr lang="en-US" sz="2400" b="1" dirty="0"/>
              <a:t>Self Harm Practices: </a:t>
            </a:r>
          </a:p>
          <a:p>
            <a:pPr lvl="4"/>
            <a:r>
              <a:rPr lang="en-US" sz="2400" dirty="0"/>
              <a:t>Increased from 16 to 22 % for youths who were seriously considering suicide</a:t>
            </a:r>
          </a:p>
          <a:p>
            <a:pPr lvl="4"/>
            <a:r>
              <a:rPr lang="en-US" sz="2400" dirty="0"/>
              <a:t>Black youths experienced an increase in suicide attempts increasing 37% between 2018 and 2021. </a:t>
            </a:r>
          </a:p>
          <a:p>
            <a:pPr lvl="4"/>
            <a:r>
              <a:rPr lang="en-US" sz="2400" dirty="0"/>
              <a:t>Black transgender and nonbinary young people also reported higher rates of all indicators of poor mental health compared to their Black cisgender and LGBTQ peers. </a:t>
            </a:r>
            <a:r>
              <a:rPr lang="en-US" sz="2400" b="0" i="0" dirty="0">
                <a:solidFill>
                  <a:srgbClr val="27292B"/>
                </a:solidFill>
                <a:effectLst/>
              </a:rPr>
              <a:t>(Naviaget360.com, 2023) </a:t>
            </a:r>
          </a:p>
          <a:p>
            <a:pPr marL="457200" lvl="1" indent="0">
              <a:buNone/>
            </a:pPr>
            <a:endParaRPr lang="en-US" sz="1800" dirty="0"/>
          </a:p>
          <a:p>
            <a:pPr lvl="1"/>
            <a:endParaRPr lang="en-US" sz="1700" dirty="0"/>
          </a:p>
          <a:p>
            <a:endParaRPr lang="en-US" sz="1700" dirty="0"/>
          </a:p>
        </p:txBody>
      </p:sp>
      <p:sp>
        <p:nvSpPr>
          <p:cNvPr id="4" name="Right Arrow 3">
            <a:extLst>
              <a:ext uri="{FF2B5EF4-FFF2-40B4-BE49-F238E27FC236}">
                <a16:creationId xmlns:a16="http://schemas.microsoft.com/office/drawing/2014/main" id="{240AEE24-A907-A251-3E5E-E89641158DFB}"/>
              </a:ext>
            </a:extLst>
          </p:cNvPr>
          <p:cNvSpPr/>
          <p:nvPr/>
        </p:nvSpPr>
        <p:spPr>
          <a:xfrm>
            <a:off x="2057400" y="2209800"/>
            <a:ext cx="728663"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825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07FE-125E-9764-0194-7B18A89B28AD}"/>
              </a:ext>
            </a:extLst>
          </p:cNvPr>
          <p:cNvSpPr>
            <a:spLocks noGrp="1"/>
          </p:cNvSpPr>
          <p:nvPr>
            <p:ph type="title"/>
          </p:nvPr>
        </p:nvSpPr>
        <p:spPr>
          <a:xfrm>
            <a:off x="914400" y="304800"/>
            <a:ext cx="10210800" cy="588325"/>
          </a:xfrm>
        </p:spPr>
        <p:txBody>
          <a:bodyPr>
            <a:normAutofit fontScale="90000"/>
          </a:bodyPr>
          <a:lstStyle/>
          <a:p>
            <a:r>
              <a:rPr lang="en-US" b="1" dirty="0"/>
              <a:t>Statistics on Youth Mental Health</a:t>
            </a:r>
          </a:p>
        </p:txBody>
      </p:sp>
      <p:sp>
        <p:nvSpPr>
          <p:cNvPr id="4" name="Rectangle 1">
            <a:extLst>
              <a:ext uri="{FF2B5EF4-FFF2-40B4-BE49-F238E27FC236}">
                <a16:creationId xmlns:a16="http://schemas.microsoft.com/office/drawing/2014/main" id="{CFFCC0B4-7213-F17C-85A1-D3E683416E18}"/>
              </a:ext>
            </a:extLst>
          </p:cNvPr>
          <p:cNvSpPr>
            <a:spLocks noGrp="1" noChangeArrowheads="1"/>
          </p:cNvSpPr>
          <p:nvPr>
            <p:ph idx="1"/>
          </p:nvPr>
        </p:nvSpPr>
        <p:spPr bwMode="auto">
          <a:xfrm>
            <a:off x="1828800" y="1071228"/>
            <a:ext cx="9677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ptos" panose="020B0004020202020204" pitchFamily="34" charset="0"/>
              </a:rPr>
              <a:t>Prevalence of Mental Health Disorders  </a:t>
            </a:r>
            <a:r>
              <a:rPr kumimoji="0" lang="en-US" altLang="en-US" sz="2400" b="0" i="0" u="none" strike="noStrike" cap="none" normalizeH="0" baseline="0" dirty="0">
                <a:ln>
                  <a:noFill/>
                </a:ln>
                <a:solidFill>
                  <a:schemeClr val="tx1"/>
                </a:solidFill>
                <a:effectLst/>
                <a:latin typeface="Aptos" panose="020B0004020202020204" pitchFamily="34" charset="0"/>
              </a:rPr>
              <a:t>Mental health conditions, such as depression and anxiety disorders, affect approximately 10-20% of children and adolescents worldwide.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ptos" panose="020B0004020202020204" pitchFamily="34" charset="0"/>
              </a:rPr>
              <a:t>Impact of Mental Disorders</a:t>
            </a:r>
            <a:r>
              <a:rPr kumimoji="0" lang="en-US" altLang="en-US" sz="2400" b="0" i="0" u="none" strike="noStrike" cap="none" normalizeH="0" baseline="0" dirty="0">
                <a:ln>
                  <a:noFill/>
                </a:ln>
                <a:solidFill>
                  <a:schemeClr val="tx1"/>
                </a:solidFill>
                <a:effectLst/>
                <a:latin typeface="Aptos" panose="020B0004020202020204" pitchFamily="34" charset="0"/>
              </a:rPr>
              <a:t>: Mental health disorders are a leading cause of disability among young people. They can significantly impact educational attainment, employment opportunities, and overall quality of life.</a:t>
            </a:r>
          </a:p>
          <a:p>
            <a:pPr marL="0" indent="0" eaLnBrk="0" fontAlgn="base" hangingPunct="0">
              <a:lnSpc>
                <a:spcPct val="100000"/>
              </a:lnSpc>
              <a:spcBef>
                <a:spcPct val="0"/>
              </a:spcBef>
              <a:spcAft>
                <a:spcPct val="0"/>
              </a:spcAft>
              <a:buClrTx/>
              <a:buSzTx/>
              <a:buFontTx/>
              <a:buChar char="•"/>
            </a:pPr>
            <a:r>
              <a:rPr kumimoji="0" lang="en-US" altLang="en-US" sz="2400" b="1" i="0" u="none" strike="noStrike" cap="none" normalizeH="0" baseline="0" dirty="0">
                <a:ln>
                  <a:noFill/>
                </a:ln>
                <a:solidFill>
                  <a:schemeClr val="tx1"/>
                </a:solidFill>
                <a:effectLst/>
                <a:latin typeface="Aptos" panose="020B0004020202020204" pitchFamily="34" charset="0"/>
              </a:rPr>
              <a:t>Access to Mental Health Services</a:t>
            </a:r>
            <a:r>
              <a:rPr kumimoji="0" lang="en-US" altLang="en-US" sz="2400" b="0" i="0" u="none" strike="noStrike" cap="none" normalizeH="0" baseline="0" dirty="0">
                <a:ln>
                  <a:noFill/>
                </a:ln>
                <a:solidFill>
                  <a:schemeClr val="tx1"/>
                </a:solidFill>
                <a:effectLst/>
                <a:latin typeface="Aptos" panose="020B0004020202020204" pitchFamily="34" charset="0"/>
              </a:rPr>
              <a:t>: Access to mental health services for children and adolescents is inadequate globally. Many young people do not receive the mental health care they need due to stigma, lack of resources, and insufficient prioritization of mental health in health systems.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chemeClr val="tx1"/>
                </a:solidFill>
                <a:effectLst/>
                <a:latin typeface="Aptos" panose="020B0004020202020204" pitchFamily="34" charset="0"/>
              </a:rPr>
              <a:t>Worl</a:t>
            </a:r>
            <a:r>
              <a:rPr lang="en-US" altLang="en-US" sz="2400" dirty="0">
                <a:solidFill>
                  <a:schemeClr val="tx1"/>
                </a:solidFill>
                <a:latin typeface="Aptos" panose="020B0004020202020204" pitchFamily="34" charset="0"/>
              </a:rPr>
              <a:t>d Health Organization, 2022</a:t>
            </a:r>
            <a:endParaRPr kumimoji="0" lang="en-US" altLang="en-US" sz="2400" b="0" i="0" u="none" strike="noStrike" cap="none" normalizeH="0" baseline="0" dirty="0">
              <a:ln>
                <a:noFill/>
              </a:ln>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79538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07FE-125E-9764-0194-7B18A89B28AD}"/>
              </a:ext>
            </a:extLst>
          </p:cNvPr>
          <p:cNvSpPr>
            <a:spLocks noGrp="1"/>
          </p:cNvSpPr>
          <p:nvPr>
            <p:ph type="title"/>
          </p:nvPr>
        </p:nvSpPr>
        <p:spPr>
          <a:xfrm>
            <a:off x="1097280" y="286603"/>
            <a:ext cx="9951720" cy="856397"/>
          </a:xfrm>
        </p:spPr>
        <p:txBody>
          <a:bodyPr>
            <a:normAutofit/>
          </a:bodyPr>
          <a:lstStyle/>
          <a:p>
            <a:r>
              <a:rPr lang="en-US" b="1" dirty="0"/>
              <a:t>Statistics on Youth Mental Health</a:t>
            </a:r>
          </a:p>
        </p:txBody>
      </p:sp>
      <p:sp>
        <p:nvSpPr>
          <p:cNvPr id="4" name="Rectangle 1">
            <a:extLst>
              <a:ext uri="{FF2B5EF4-FFF2-40B4-BE49-F238E27FC236}">
                <a16:creationId xmlns:a16="http://schemas.microsoft.com/office/drawing/2014/main" id="{CFFCC0B4-7213-F17C-85A1-D3E683416E18}"/>
              </a:ext>
            </a:extLst>
          </p:cNvPr>
          <p:cNvSpPr>
            <a:spLocks noGrp="1" noChangeArrowheads="1"/>
          </p:cNvSpPr>
          <p:nvPr>
            <p:ph idx="1"/>
          </p:nvPr>
        </p:nvSpPr>
        <p:spPr bwMode="auto">
          <a:xfrm>
            <a:off x="914400" y="1264013"/>
            <a:ext cx="98298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ptos" panose="020B0004020202020204" pitchFamily="34" charset="0"/>
              </a:rPr>
              <a:t>.</a:t>
            </a:r>
            <a:r>
              <a:rPr kumimoji="0" lang="en-US" altLang="en-US" sz="2400" b="1" i="0" u="none" strike="noStrike" cap="none" normalizeH="0" baseline="0" dirty="0">
                <a:ln>
                  <a:noFill/>
                </a:ln>
                <a:solidFill>
                  <a:schemeClr val="tx1"/>
                </a:solidFill>
                <a:effectLst/>
                <a:latin typeface="Aptos" panose="020B0004020202020204" pitchFamily="34" charset="0"/>
              </a:rPr>
              <a:t>Impact of COVID-19</a:t>
            </a:r>
            <a:r>
              <a:rPr kumimoji="0" lang="en-US" altLang="en-US" sz="2400" b="0" i="0" u="none" strike="noStrike" cap="none" normalizeH="0" baseline="0" dirty="0">
                <a:ln>
                  <a:noFill/>
                </a:ln>
                <a:solidFill>
                  <a:schemeClr val="tx1"/>
                </a:solidFill>
                <a:effectLst/>
                <a:latin typeface="Aptos" panose="020B0004020202020204" pitchFamily="34" charset="0"/>
              </a:rPr>
              <a:t>: The COVID-19 pandemic has had a profound impact on youth mental health, exacerbating existing conditions and increasing stress and anxiety levels among young people due to factors like social isolation, disruption of routines, and uncertainty.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ptos" panose="020B0004020202020204" pitchFamily="34" charset="0"/>
              </a:rPr>
              <a:t>Risk Factors</a:t>
            </a:r>
            <a:r>
              <a:rPr kumimoji="0" lang="en-US" altLang="en-US" sz="2400" b="0" i="0" u="none" strike="noStrike" cap="none" normalizeH="0" baseline="0" dirty="0">
                <a:ln>
                  <a:noFill/>
                </a:ln>
                <a:solidFill>
                  <a:schemeClr val="tx1"/>
                </a:solidFill>
                <a:effectLst/>
                <a:latin typeface="Aptos" panose="020B0004020202020204" pitchFamily="34" charset="0"/>
              </a:rPr>
              <a:t>: Common risk factors for youth mental health problems include exposure to violence, abuse, neglect, poverty, and the impact of the digital environment (such as cyberbullying and excessive screen time).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chemeClr val="tx1"/>
              </a:solidFill>
              <a:latin typeface="Aptos" panose="020B0004020202020204" pitchFamily="34" charset="0"/>
            </a:endParaRPr>
          </a:p>
          <a:p>
            <a:pPr marL="0" indent="0" eaLnBrk="0" fontAlgn="base" hangingPunct="0">
              <a:lnSpc>
                <a:spcPct val="100000"/>
              </a:lnSpc>
              <a:spcBef>
                <a:spcPct val="0"/>
              </a:spcBef>
              <a:spcAft>
                <a:spcPct val="0"/>
              </a:spcAft>
              <a:buClrTx/>
              <a:buSzTx/>
              <a:buNone/>
            </a:pPr>
            <a:r>
              <a:rPr kumimoji="0" lang="en-US" altLang="en-US" sz="2400" b="0" i="0" u="none" strike="noStrike" cap="none" normalizeH="0" baseline="0" dirty="0">
                <a:ln>
                  <a:noFill/>
                </a:ln>
                <a:solidFill>
                  <a:schemeClr val="tx1"/>
                </a:solidFill>
                <a:effectLst/>
                <a:latin typeface="Aptos" panose="020B0004020202020204" pitchFamily="34" charset="0"/>
              </a:rPr>
              <a:t>Worl</a:t>
            </a:r>
            <a:r>
              <a:rPr lang="en-US" altLang="en-US" sz="2400" dirty="0">
                <a:solidFill>
                  <a:schemeClr val="tx1"/>
                </a:solidFill>
                <a:latin typeface="Aptos" panose="020B0004020202020204" pitchFamily="34" charset="0"/>
              </a:rPr>
              <a:t>d Health Organization, 2022</a:t>
            </a:r>
            <a:endParaRPr kumimoji="0" lang="en-US" altLang="en-US" sz="24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10097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Widescreen</PresentationFormat>
  <Paragraphs>424</Paragraphs>
  <Slides>49</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Aptos</vt:lpstr>
      <vt:lpstr>Arial</vt:lpstr>
      <vt:lpstr>Calibri</vt:lpstr>
      <vt:lpstr>Calibri Light</vt:lpstr>
      <vt:lpstr>Frutiger</vt:lpstr>
      <vt:lpstr>Gill Sans MT</vt:lpstr>
      <vt:lpstr>MV Boli</vt:lpstr>
      <vt:lpstr>Roboto-Bold</vt:lpstr>
      <vt:lpstr>Roboto-Medium</vt:lpstr>
      <vt:lpstr>Symbol</vt:lpstr>
      <vt:lpstr>Times New Roman</vt:lpstr>
      <vt:lpstr>Wingdings</vt:lpstr>
      <vt:lpstr>Wingdings 3</vt:lpstr>
      <vt:lpstr>Retrospect</vt:lpstr>
      <vt:lpstr>Creating Social-Emotional Supportive School Environments</vt:lpstr>
      <vt:lpstr>PowerPoint Presentation</vt:lpstr>
      <vt:lpstr>Learning Objectives</vt:lpstr>
      <vt:lpstr>The Urgency and the Reality</vt:lpstr>
      <vt:lpstr>What Have You Seen in Your Setting This Past Year?</vt:lpstr>
      <vt:lpstr>What is Mental Health?</vt:lpstr>
      <vt:lpstr>A Few Statistics on Youth Mental Health</vt:lpstr>
      <vt:lpstr>Statistics on Youth Mental Health</vt:lpstr>
      <vt:lpstr>Statistics on Youth Mental Health</vt:lpstr>
      <vt:lpstr>Why Don’t Students Feel Safe Post Pandemic?</vt:lpstr>
      <vt:lpstr>PowerPoint Presentation</vt:lpstr>
      <vt:lpstr>Inclusiveness: All Means All</vt:lpstr>
      <vt:lpstr>Creating Safe Spaces </vt:lpstr>
      <vt:lpstr>“Social-emotional learning (SEL) is every bit as critical to students’ success as their mastery of purely academic content and skills.” National Association of State Boards of Education  (Oct. 2013, p. 1, From Policy to Practice: Social-Emotional Learning )</vt:lpstr>
      <vt:lpstr>4 strategies to increase our SEL skills and outcomes for our youth/children</vt:lpstr>
      <vt:lpstr>Understand the Rationale for their Concerns </vt:lpstr>
      <vt:lpstr>PowerPoint Presentation</vt:lpstr>
      <vt:lpstr>Thomas’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ASCA Mindsets and Behaviors are…</vt:lpstr>
      <vt:lpstr>PowerPoint Presentation</vt:lpstr>
      <vt:lpstr>PowerPoint Presentation</vt:lpstr>
      <vt:lpstr>PowerPoint Presentation</vt:lpstr>
      <vt:lpstr>WHERE DO WE BEGIN?</vt:lpstr>
      <vt:lpstr>Building An Action Plan</vt:lpstr>
      <vt:lpstr>PowerPoint Presentation</vt:lpstr>
      <vt:lpstr>PowerPoint Presentation</vt:lpstr>
      <vt:lpstr>PowerPoint Presentation</vt:lpstr>
      <vt:lpstr>Michael/Michelle’s Story </vt:lpstr>
      <vt:lpstr>Learned Helplessness  </vt:lpstr>
      <vt:lpstr>Using Multiple SEL Strategies</vt:lpstr>
      <vt:lpstr>Promote Opportunities for Youth to Assess their Assets and Their Social Identity!   </vt:lpstr>
      <vt:lpstr>       Who is the “Possible Me”?</vt:lpstr>
      <vt:lpstr>                                                                   Empowering our students: Students tend to be more successful when they believe that success is internal and controllable, and that they have the power to influence it and to change it over time.     </vt:lpstr>
      <vt:lpstr>Liz’s Story</vt:lpstr>
      <vt:lpstr>PowerPoint Presentation</vt:lpstr>
      <vt:lpstr>References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2020-01-14T04:04:36Z</dcterms:created>
  <dcterms:modified xsi:type="dcterms:W3CDTF">2024-07-12T08:49:43Z</dcterms:modified>
</cp:coreProperties>
</file>