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3"/>
  </p:notesMasterIdLst>
  <p:handoutMasterIdLst>
    <p:handoutMasterId r:id="rId44"/>
  </p:handoutMasterIdLst>
  <p:sldIdLst>
    <p:sldId id="269" r:id="rId2"/>
    <p:sldId id="270" r:id="rId3"/>
    <p:sldId id="303" r:id="rId4"/>
    <p:sldId id="271" r:id="rId5"/>
    <p:sldId id="272" r:id="rId6"/>
    <p:sldId id="273" r:id="rId7"/>
    <p:sldId id="298" r:id="rId8"/>
    <p:sldId id="279" r:id="rId9"/>
    <p:sldId id="306" r:id="rId10"/>
    <p:sldId id="307" r:id="rId11"/>
    <p:sldId id="308" r:id="rId12"/>
    <p:sldId id="309" r:id="rId13"/>
    <p:sldId id="305" r:id="rId14"/>
    <p:sldId id="302" r:id="rId15"/>
    <p:sldId id="274" r:id="rId16"/>
    <p:sldId id="277" r:id="rId17"/>
    <p:sldId id="278" r:id="rId18"/>
    <p:sldId id="280" r:id="rId19"/>
    <p:sldId id="299" r:id="rId20"/>
    <p:sldId id="281" r:id="rId21"/>
    <p:sldId id="283" r:id="rId22"/>
    <p:sldId id="284" r:id="rId23"/>
    <p:sldId id="285" r:id="rId24"/>
    <p:sldId id="275" r:id="rId25"/>
    <p:sldId id="300" r:id="rId26"/>
    <p:sldId id="276" r:id="rId27"/>
    <p:sldId id="286" r:id="rId28"/>
    <p:sldId id="291" r:id="rId29"/>
    <p:sldId id="304" r:id="rId30"/>
    <p:sldId id="287" r:id="rId31"/>
    <p:sldId id="292" r:id="rId32"/>
    <p:sldId id="288" r:id="rId33"/>
    <p:sldId id="293" r:id="rId34"/>
    <p:sldId id="289" r:id="rId35"/>
    <p:sldId id="294" r:id="rId36"/>
    <p:sldId id="290" r:id="rId37"/>
    <p:sldId id="295" r:id="rId38"/>
    <p:sldId id="282" r:id="rId39"/>
    <p:sldId id="296" r:id="rId40"/>
    <p:sldId id="297" r:id="rId41"/>
    <p:sldId id="301"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72" autoAdjust="0"/>
    <p:restoredTop sz="85654"/>
  </p:normalViewPr>
  <p:slideViewPr>
    <p:cSldViewPr snapToGrid="0">
      <p:cViewPr varScale="1">
        <p:scale>
          <a:sx n="103" d="100"/>
          <a:sy n="103" d="100"/>
        </p:scale>
        <p:origin x="184" y="216"/>
      </p:cViewPr>
      <p:guideLst/>
    </p:cSldViewPr>
  </p:slideViewPr>
  <p:notesTextViewPr>
    <p:cViewPr>
      <p:scale>
        <a:sx n="3" d="2"/>
        <a:sy n="3" d="2"/>
      </p:scale>
      <p:origin x="0" y="0"/>
    </p:cViewPr>
  </p:notesTextViewPr>
  <p:notesViewPr>
    <p:cSldViewPr snapToGrid="0" showGuides="1">
      <p:cViewPr varScale="1">
        <p:scale>
          <a:sx n="76" d="100"/>
          <a:sy n="76" d="100"/>
        </p:scale>
        <p:origin x="168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DF4E22-E98E-4F6B-977F-447F402EDE8D}" type="datetimeFigureOut">
              <a:rPr lang="en-US" smtClean="0"/>
              <a:t>11/18/24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FDC7F4F-41CA-4B09-9309-82952A673BCD}" type="slidenum">
              <a:rPr lang="en-US" smtClean="0"/>
              <a:t>‹#›</a:t>
            </a:fld>
            <a:endParaRPr lang="en-US"/>
          </a:p>
        </p:txBody>
      </p:sp>
    </p:spTree>
    <p:extLst>
      <p:ext uri="{BB962C8B-B14F-4D97-AF65-F5344CB8AC3E}">
        <p14:creationId xmlns:p14="http://schemas.microsoft.com/office/powerpoint/2010/main" val="1899143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02AA3D-838A-4524-93AE-BB6F4B6FC72A}" type="datetimeFigureOut">
              <a:rPr lang="en-US" smtClean="0"/>
              <a:t>11/18/24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945297-9661-4111-AC4D-7C1869DFF06C}" type="slidenum">
              <a:rPr lang="en-US" smtClean="0"/>
              <a:t>‹#›</a:t>
            </a:fld>
            <a:endParaRPr lang="en-US"/>
          </a:p>
        </p:txBody>
      </p:sp>
    </p:spTree>
    <p:extLst>
      <p:ext uri="{BB962C8B-B14F-4D97-AF65-F5344CB8AC3E}">
        <p14:creationId xmlns:p14="http://schemas.microsoft.com/office/powerpoint/2010/main" val="4192944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worditout.com</a:t>
            </a:r>
            <a:r>
              <a:rPr lang="en-US" dirty="0"/>
              <a:t>/word-cloud/create</a:t>
            </a:r>
          </a:p>
        </p:txBody>
      </p:sp>
      <p:sp>
        <p:nvSpPr>
          <p:cNvPr id="4" name="Slide Number Placeholder 3"/>
          <p:cNvSpPr>
            <a:spLocks noGrp="1"/>
          </p:cNvSpPr>
          <p:nvPr>
            <p:ph type="sldNum" sz="quarter" idx="5"/>
          </p:nvPr>
        </p:nvSpPr>
        <p:spPr/>
        <p:txBody>
          <a:bodyPr/>
          <a:lstStyle/>
          <a:p>
            <a:fld id="{7F945297-9661-4111-AC4D-7C1869DFF06C}" type="slidenum">
              <a:rPr lang="en-US" smtClean="0"/>
              <a:t>6</a:t>
            </a:fld>
            <a:endParaRPr lang="en-US"/>
          </a:p>
        </p:txBody>
      </p:sp>
    </p:spTree>
    <p:extLst>
      <p:ext uri="{BB962C8B-B14F-4D97-AF65-F5344CB8AC3E}">
        <p14:creationId xmlns:p14="http://schemas.microsoft.com/office/powerpoint/2010/main" val="1245030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characteristics include:</a:t>
            </a:r>
          </a:p>
          <a:p>
            <a:pPr>
              <a:buFont typeface="+mj-lt"/>
              <a:buAutoNum type="arabicPeriod"/>
            </a:pPr>
            <a:r>
              <a:rPr lang="en-US" b="1" dirty="0"/>
              <a:t>Citizenship and Residency:</a:t>
            </a:r>
            <a:r>
              <a:rPr lang="en-US" dirty="0"/>
              <a:t> International students are not citizens or permanent residents of the country where they study.</a:t>
            </a:r>
          </a:p>
          <a:p>
            <a:pPr>
              <a:buFont typeface="+mj-lt"/>
              <a:buAutoNum type="arabicPeriod"/>
            </a:pPr>
            <a:r>
              <a:rPr lang="en-US" b="1" dirty="0"/>
              <a:t>Visa Requirements:</a:t>
            </a:r>
            <a:r>
              <a:rPr lang="en-US" dirty="0"/>
              <a:t> Their stay is regulated by immigration laws specific to student visas, often with restrictions on work, duration of stay, and other activities.</a:t>
            </a:r>
          </a:p>
          <a:p>
            <a:pPr>
              <a:buFont typeface="+mj-lt"/>
              <a:buAutoNum type="arabicPeriod"/>
            </a:pPr>
            <a:r>
              <a:rPr lang="en-US" b="1" dirty="0"/>
              <a:t>Education Level:</a:t>
            </a:r>
            <a:r>
              <a:rPr lang="en-US" dirty="0"/>
              <a:t> They may be pursuing secondary, post-secondary, or graduate-level education, depending on their goals and visa stipulations.</a:t>
            </a:r>
          </a:p>
          <a:p>
            <a:pPr>
              <a:buFont typeface="+mj-lt"/>
              <a:buAutoNum type="arabicPeriod"/>
            </a:pPr>
            <a:r>
              <a:rPr lang="en-US" b="1" dirty="0"/>
              <a:t>Purpose:</a:t>
            </a:r>
            <a:r>
              <a:rPr lang="en-US" dirty="0"/>
              <a:t> The primary goal is to gain academic qualifications, often contributing to cultural exchange and diversifying educational environments.</a:t>
            </a:r>
          </a:p>
          <a:p>
            <a:r>
              <a:rPr lang="en-US" dirty="0"/>
              <a:t>For instance, in the U.S., international students may face specific challenges like adjusting to a new cultural context, language barriers, financial pressures, and meeting compliance with visa regulations. Globally, their contributions to host nations' academic and economic landscapes are significant.</a:t>
            </a:r>
          </a:p>
          <a:p>
            <a:endParaRPr lang="en-US" dirty="0"/>
          </a:p>
        </p:txBody>
      </p:sp>
      <p:sp>
        <p:nvSpPr>
          <p:cNvPr id="4" name="Slide Number Placeholder 3"/>
          <p:cNvSpPr>
            <a:spLocks noGrp="1"/>
          </p:cNvSpPr>
          <p:nvPr>
            <p:ph type="sldNum" sz="quarter" idx="5"/>
          </p:nvPr>
        </p:nvSpPr>
        <p:spPr/>
        <p:txBody>
          <a:bodyPr/>
          <a:lstStyle/>
          <a:p>
            <a:fld id="{7F945297-9661-4111-AC4D-7C1869DFF06C}" type="slidenum">
              <a:rPr lang="en-US" smtClean="0"/>
              <a:t>9</a:t>
            </a:fld>
            <a:endParaRPr lang="en-US"/>
          </a:p>
        </p:txBody>
      </p:sp>
    </p:spTree>
    <p:extLst>
      <p:ext uri="{BB962C8B-B14F-4D97-AF65-F5344CB8AC3E}">
        <p14:creationId xmlns:p14="http://schemas.microsoft.com/office/powerpoint/2010/main" val="3951129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Centering Safety and Trust</a:t>
            </a:r>
          </a:p>
          <a:p>
            <a:pPr>
              <a:buFont typeface="Arial" panose="020B0604020202020204" pitchFamily="34" charset="0"/>
              <a:buChar char="•"/>
            </a:pPr>
            <a:r>
              <a:rPr lang="en-US" b="1" dirty="0"/>
              <a:t>Antiracism</a:t>
            </a:r>
            <a:r>
              <a:rPr lang="en-US" dirty="0"/>
              <a:t>: Advocates for safe spaces where individuals, particularly those from marginalized groups, feel heard, valued, and respected.</a:t>
            </a:r>
          </a:p>
          <a:p>
            <a:pPr>
              <a:buFont typeface="Arial" panose="020B0604020202020204" pitchFamily="34" charset="0"/>
              <a:buChar char="•"/>
            </a:pPr>
            <a:r>
              <a:rPr lang="en-US" b="1" dirty="0"/>
              <a:t>TIC</a:t>
            </a:r>
            <a:r>
              <a:rPr lang="en-US" dirty="0"/>
              <a:t>: Emphasizes the importance of physical, emotional, and psychological safety as foundational to healing.</a:t>
            </a:r>
          </a:p>
          <a:p>
            <a:endParaRPr lang="en-US" dirty="0"/>
          </a:p>
        </p:txBody>
      </p:sp>
      <p:sp>
        <p:nvSpPr>
          <p:cNvPr id="4" name="Slide Number Placeholder 3"/>
          <p:cNvSpPr>
            <a:spLocks noGrp="1"/>
          </p:cNvSpPr>
          <p:nvPr>
            <p:ph type="sldNum" sz="quarter" idx="5"/>
          </p:nvPr>
        </p:nvSpPr>
        <p:spPr/>
        <p:txBody>
          <a:bodyPr/>
          <a:lstStyle/>
          <a:p>
            <a:fld id="{7F945297-9661-4111-AC4D-7C1869DFF06C}" type="slidenum">
              <a:rPr lang="en-US" smtClean="0"/>
              <a:t>15</a:t>
            </a:fld>
            <a:endParaRPr lang="en-US"/>
          </a:p>
        </p:txBody>
      </p:sp>
    </p:spTree>
    <p:extLst>
      <p:ext uri="{BB962C8B-B14F-4D97-AF65-F5344CB8AC3E}">
        <p14:creationId xmlns:p14="http://schemas.microsoft.com/office/powerpoint/2010/main" val="1664026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Empowering and Collaborating with Communities</a:t>
            </a:r>
          </a:p>
          <a:p>
            <a:pPr>
              <a:buFont typeface="Arial" panose="020B0604020202020204" pitchFamily="34" charset="0"/>
              <a:buChar char="•"/>
            </a:pPr>
            <a:r>
              <a:rPr lang="en-US" b="1" dirty="0"/>
              <a:t>Antiracism</a:t>
            </a:r>
            <a:r>
              <a:rPr lang="en-US" dirty="0"/>
              <a:t>: Works to shift power dynamics, amplifying voices from marginalized communities and fostering self-determination.</a:t>
            </a:r>
          </a:p>
          <a:p>
            <a:pPr>
              <a:buFont typeface="Arial" panose="020B0604020202020204" pitchFamily="34" charset="0"/>
              <a:buChar char="•"/>
            </a:pPr>
            <a:r>
              <a:rPr lang="en-US" b="1" dirty="0"/>
              <a:t>TIC</a:t>
            </a:r>
            <a:r>
              <a:rPr lang="en-US" dirty="0"/>
              <a:t>: Focuses on empowering individuals and communities to actively participate in their healing processes.</a:t>
            </a:r>
          </a:p>
          <a:p>
            <a:endParaRPr lang="en-US" dirty="0"/>
          </a:p>
        </p:txBody>
      </p:sp>
      <p:sp>
        <p:nvSpPr>
          <p:cNvPr id="4" name="Slide Number Placeholder 3"/>
          <p:cNvSpPr>
            <a:spLocks noGrp="1"/>
          </p:cNvSpPr>
          <p:nvPr>
            <p:ph type="sldNum" sz="quarter" idx="5"/>
          </p:nvPr>
        </p:nvSpPr>
        <p:spPr/>
        <p:txBody>
          <a:bodyPr/>
          <a:lstStyle/>
          <a:p>
            <a:fld id="{7F945297-9661-4111-AC4D-7C1869DFF06C}" type="slidenum">
              <a:rPr lang="en-US" smtClean="0"/>
              <a:t>16</a:t>
            </a:fld>
            <a:endParaRPr lang="en-US"/>
          </a:p>
        </p:txBody>
      </p:sp>
    </p:spTree>
    <p:extLst>
      <p:ext uri="{BB962C8B-B14F-4D97-AF65-F5344CB8AC3E}">
        <p14:creationId xmlns:p14="http://schemas.microsoft.com/office/powerpoint/2010/main" val="192597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Acknowledging Historical and Systemic Trauma</a:t>
            </a:r>
          </a:p>
          <a:p>
            <a:pPr>
              <a:buFont typeface="Arial" panose="020B0604020202020204" pitchFamily="34" charset="0"/>
              <a:buChar char="•"/>
            </a:pPr>
            <a:r>
              <a:rPr lang="en-US" b="1" dirty="0"/>
              <a:t>Antiracism</a:t>
            </a:r>
            <a:r>
              <a:rPr lang="en-US" dirty="0"/>
              <a:t>: Recognizes the impact of systemic racism as a form of historical and ongoing trauma, including slavery, segregation, colonization, and discriminatory policies.</a:t>
            </a:r>
          </a:p>
          <a:p>
            <a:pPr>
              <a:buFont typeface="Arial" panose="020B0604020202020204" pitchFamily="34" charset="0"/>
              <a:buChar char="•"/>
            </a:pPr>
            <a:r>
              <a:rPr lang="en-US" b="1" dirty="0"/>
              <a:t>TIC</a:t>
            </a:r>
            <a:r>
              <a:rPr lang="en-US" dirty="0"/>
              <a:t>: Understands that trauma can result from systemic oppression and works to address these impacts in ways that validate lived experiences.</a:t>
            </a:r>
          </a:p>
          <a:p>
            <a:pPr>
              <a:buFont typeface="Arial" panose="020B0604020202020204" pitchFamily="34" charset="0"/>
              <a:buChar char="•"/>
            </a:pPr>
            <a:r>
              <a:rPr lang="en-US" b="1" dirty="0"/>
              <a:t>Connection</a:t>
            </a:r>
            <a:r>
              <a:rPr lang="en-US" dirty="0"/>
              <a:t>: Both approaches validate the lived experiences of marginalized communities and acknowledge the ways systemic inequities perpetuate trauma.</a:t>
            </a:r>
          </a:p>
          <a:p>
            <a:endParaRPr lang="en-US" dirty="0"/>
          </a:p>
          <a:p>
            <a:r>
              <a:rPr lang="en-US" b="1" dirty="0"/>
              <a:t>Addressing Implicit Bias and Systemic Barriers</a:t>
            </a:r>
          </a:p>
          <a:p>
            <a:pPr>
              <a:buFont typeface="Arial" panose="020B0604020202020204" pitchFamily="34" charset="0"/>
              <a:buChar char="•"/>
            </a:pPr>
            <a:r>
              <a:rPr lang="en-US" b="1" dirty="0"/>
              <a:t>Antiracism</a:t>
            </a:r>
            <a:r>
              <a:rPr lang="en-US" dirty="0"/>
              <a:t>: Actively challenges implicit bias, discrimination, and structural racism.</a:t>
            </a:r>
          </a:p>
          <a:p>
            <a:pPr>
              <a:buFont typeface="Arial" panose="020B0604020202020204" pitchFamily="34" charset="0"/>
              <a:buChar char="•"/>
            </a:pPr>
            <a:r>
              <a:rPr lang="en-US" b="1" dirty="0"/>
              <a:t>TIC</a:t>
            </a:r>
            <a:r>
              <a:rPr lang="en-US" dirty="0"/>
              <a:t>: Recognizes how implicit bias and systemic barriers can retraumatize individuals and work against equitable care.</a:t>
            </a:r>
          </a:p>
          <a:p>
            <a:pPr>
              <a:buFont typeface="Arial" panose="020B0604020202020204" pitchFamily="34" charset="0"/>
              <a:buChar char="•"/>
            </a:pPr>
            <a:r>
              <a:rPr lang="en-US" b="1" dirty="0"/>
              <a:t>Connection</a:t>
            </a:r>
            <a:r>
              <a:rPr lang="en-US" dirty="0"/>
              <a:t>: Trauma-informed antiracist practices seek to reduce </a:t>
            </a:r>
            <a:r>
              <a:rPr lang="en-US" dirty="0" err="1"/>
              <a:t>retraumatization</a:t>
            </a:r>
            <a:r>
              <a:rPr lang="en-US" dirty="0"/>
              <a:t> and promote equitable access to services and support.</a:t>
            </a:r>
          </a:p>
          <a:p>
            <a:endParaRPr lang="en-US" b="1" dirty="0"/>
          </a:p>
          <a:p>
            <a:r>
              <a:rPr lang="en-US" b="1" dirty="0"/>
              <a:t>Using Culturally Responsive Practices</a:t>
            </a:r>
          </a:p>
          <a:p>
            <a:pPr>
              <a:buFont typeface="Arial" panose="020B0604020202020204" pitchFamily="34" charset="0"/>
              <a:buChar char="•"/>
            </a:pPr>
            <a:r>
              <a:rPr lang="en-US" b="1" dirty="0"/>
              <a:t>Antiracism</a:t>
            </a:r>
            <a:r>
              <a:rPr lang="en-US" dirty="0"/>
              <a:t>: Emphasizes the importance of cultural competence and humility in addressing racial trauma.</a:t>
            </a:r>
          </a:p>
          <a:p>
            <a:pPr>
              <a:buFont typeface="Arial" panose="020B0604020202020204" pitchFamily="34" charset="0"/>
              <a:buChar char="•"/>
            </a:pPr>
            <a:r>
              <a:rPr lang="en-US" b="1" dirty="0"/>
              <a:t>TIC</a:t>
            </a:r>
            <a:r>
              <a:rPr lang="en-US" dirty="0"/>
              <a:t>: Incorporates cultural context into the understanding of trauma and its impacts.</a:t>
            </a:r>
          </a:p>
          <a:p>
            <a:pPr>
              <a:buFont typeface="Arial" panose="020B0604020202020204" pitchFamily="34" charset="0"/>
              <a:buChar char="•"/>
            </a:pPr>
            <a:r>
              <a:rPr lang="en-US" b="1" dirty="0"/>
              <a:t>Connection</a:t>
            </a:r>
            <a:r>
              <a:rPr lang="en-US" dirty="0"/>
              <a:t>: Both frameworks stress the need for culturally responsive practices to honor diverse experiences and support healing.</a:t>
            </a:r>
          </a:p>
          <a:p>
            <a:endParaRPr lang="en-US" b="1" dirty="0"/>
          </a:p>
          <a:p>
            <a:r>
              <a:rPr lang="en-US" b="1" dirty="0"/>
              <a:t>Recognizing the Interplay of Individual and Collective Healing</a:t>
            </a:r>
          </a:p>
          <a:p>
            <a:pPr>
              <a:buFont typeface="Arial" panose="020B0604020202020204" pitchFamily="34" charset="0"/>
              <a:buChar char="•"/>
            </a:pPr>
            <a:r>
              <a:rPr lang="en-US" b="1" dirty="0"/>
              <a:t>Antiracism</a:t>
            </a:r>
            <a:r>
              <a:rPr lang="en-US" dirty="0"/>
              <a:t>: Views collective action and systemic change as essential to addressing racial trauma and fostering healing.</a:t>
            </a:r>
          </a:p>
          <a:p>
            <a:pPr>
              <a:buFont typeface="Arial" panose="020B0604020202020204" pitchFamily="34" charset="0"/>
              <a:buChar char="•"/>
            </a:pPr>
            <a:r>
              <a:rPr lang="en-US" b="1" dirty="0"/>
              <a:t>TIC</a:t>
            </a:r>
            <a:r>
              <a:rPr lang="en-US" dirty="0"/>
              <a:t>: Acknowledges that individual healing often requires addressing collective and systemic sources of harm.</a:t>
            </a:r>
          </a:p>
          <a:p>
            <a:pPr>
              <a:buFont typeface="Arial" panose="020B0604020202020204" pitchFamily="34" charset="0"/>
              <a:buChar char="•"/>
            </a:pPr>
            <a:r>
              <a:rPr lang="en-US" b="1" dirty="0"/>
              <a:t>Connection</a:t>
            </a:r>
            <a:r>
              <a:rPr lang="en-US" dirty="0"/>
              <a:t>: Combining antiracist and trauma-informed approaches helps bridge individual care with broader systemic transformation.</a:t>
            </a:r>
          </a:p>
          <a:p>
            <a:pPr>
              <a:buFont typeface="Arial" panose="020B0604020202020204" pitchFamily="34" charset="0"/>
              <a:buChar char="•"/>
            </a:pPr>
            <a:endParaRPr lang="en-US" dirty="0"/>
          </a:p>
          <a:p>
            <a:r>
              <a:rPr lang="en-US" b="1" dirty="0"/>
              <a:t>Fostering Resilience and Resistance</a:t>
            </a:r>
          </a:p>
          <a:p>
            <a:pPr>
              <a:buFont typeface="Arial" panose="020B0604020202020204" pitchFamily="34" charset="0"/>
              <a:buChar char="•"/>
            </a:pPr>
            <a:r>
              <a:rPr lang="en-US" b="1" dirty="0"/>
              <a:t>Antiracism</a:t>
            </a:r>
            <a:r>
              <a:rPr lang="en-US" dirty="0"/>
              <a:t>: Highlights the strength and resilience of marginalized communities in resisting systemic oppression.</a:t>
            </a:r>
          </a:p>
          <a:p>
            <a:pPr>
              <a:buFont typeface="Arial" panose="020B0604020202020204" pitchFamily="34" charset="0"/>
              <a:buChar char="•"/>
            </a:pPr>
            <a:r>
              <a:rPr lang="en-US" b="1" dirty="0"/>
              <a:t>TIC</a:t>
            </a:r>
            <a:r>
              <a:rPr lang="en-US" dirty="0"/>
              <a:t>: Focuses on building resilience through understanding and mitigating the impacts of trauma.</a:t>
            </a:r>
          </a:p>
          <a:p>
            <a:pPr>
              <a:buFont typeface="Arial" panose="020B0604020202020204" pitchFamily="34" charset="0"/>
              <a:buChar char="•"/>
            </a:pPr>
            <a:r>
              <a:rPr lang="en-US" b="1" dirty="0"/>
              <a:t>Connection</a:t>
            </a:r>
            <a:r>
              <a:rPr lang="en-US" dirty="0"/>
              <a:t>: Both frameworks promote empowerment and resilience as integral to healing and justice.</a:t>
            </a:r>
          </a:p>
          <a:p>
            <a:endParaRPr lang="en-US" dirty="0"/>
          </a:p>
          <a:p>
            <a:endParaRPr lang="en-US" dirty="0"/>
          </a:p>
        </p:txBody>
      </p:sp>
      <p:sp>
        <p:nvSpPr>
          <p:cNvPr id="4" name="Slide Number Placeholder 3"/>
          <p:cNvSpPr>
            <a:spLocks noGrp="1"/>
          </p:cNvSpPr>
          <p:nvPr>
            <p:ph type="sldNum" sz="quarter" idx="5"/>
          </p:nvPr>
        </p:nvSpPr>
        <p:spPr/>
        <p:txBody>
          <a:bodyPr/>
          <a:lstStyle/>
          <a:p>
            <a:fld id="{7F945297-9661-4111-AC4D-7C1869DFF06C}" type="slidenum">
              <a:rPr lang="en-US" smtClean="0"/>
              <a:t>17</a:t>
            </a:fld>
            <a:endParaRPr lang="en-US"/>
          </a:p>
        </p:txBody>
      </p:sp>
    </p:spTree>
    <p:extLst>
      <p:ext uri="{BB962C8B-B14F-4D97-AF65-F5344CB8AC3E}">
        <p14:creationId xmlns:p14="http://schemas.microsoft.com/office/powerpoint/2010/main" val="3690024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Examples of Culturally Inclusive Teaching</a:t>
            </a:r>
          </a:p>
          <a:p>
            <a:pPr>
              <a:buFont typeface="+mj-lt"/>
              <a:buAutoNum type="arabicPeriod"/>
            </a:pPr>
            <a:r>
              <a:rPr lang="en-US" b="1" dirty="0"/>
              <a:t>Diverse Curriculum Content</a:t>
            </a:r>
            <a:endParaRPr lang="en-US" dirty="0"/>
          </a:p>
          <a:p>
            <a:pPr marL="742950" lvl="1" indent="-285750">
              <a:buFont typeface="+mj-lt"/>
              <a:buAutoNum type="arabicPeriod"/>
            </a:pPr>
            <a:r>
              <a:rPr lang="en-US" dirty="0"/>
              <a:t>Incorporate texts, case studies, research, and examples from a variety of cultural perspectives and authors. For example, include works by scholars of color and narratives that reflect diverse cultural experiences.</a:t>
            </a:r>
          </a:p>
          <a:p>
            <a:pPr marL="742950" lvl="1" indent="-285750">
              <a:buFont typeface="+mj-lt"/>
              <a:buAutoNum type="arabicPeriod"/>
            </a:pPr>
            <a:r>
              <a:rPr lang="en-US" dirty="0"/>
              <a:t>Discuss the historical and systemic factors that shape different fields, such as racial inequities in healthcare, education, or technology.</a:t>
            </a:r>
          </a:p>
          <a:p>
            <a:pPr>
              <a:buFont typeface="+mj-lt"/>
              <a:buAutoNum type="arabicPeriod"/>
            </a:pPr>
            <a:r>
              <a:rPr lang="en-US" b="1" dirty="0"/>
              <a:t>Use Inclusive Language</a:t>
            </a:r>
            <a:endParaRPr lang="en-US" dirty="0"/>
          </a:p>
          <a:p>
            <a:pPr marL="742950" lvl="1" indent="-285750">
              <a:buFont typeface="+mj-lt"/>
              <a:buAutoNum type="arabicPeriod"/>
            </a:pPr>
            <a:r>
              <a:rPr lang="en-US" dirty="0"/>
              <a:t>Avoid language that centers dominant groups or perpetuates stereotypes. Use culturally appropriate terms and be mindful of students’ identities and pronouns.</a:t>
            </a:r>
          </a:p>
          <a:p>
            <a:pPr>
              <a:buFont typeface="+mj-lt"/>
              <a:buAutoNum type="arabicPeriod"/>
            </a:pPr>
            <a:r>
              <a:rPr lang="en-US" b="1" dirty="0"/>
              <a:t>Recognize Historical Trauma</a:t>
            </a:r>
            <a:endParaRPr lang="en-US" dirty="0"/>
          </a:p>
          <a:p>
            <a:pPr marL="742950" lvl="1" indent="-285750">
              <a:buFont typeface="+mj-lt"/>
              <a:buAutoNum type="arabicPeriod"/>
            </a:pPr>
            <a:r>
              <a:rPr lang="en-US" dirty="0"/>
              <a:t>Acknowledge and teach about the impact of events like colonization, slavery, redlining, and internment on different racial and ethnic communities. For example, in a history or sociology class, analyze how these traumas shape contemporary society.</a:t>
            </a:r>
          </a:p>
          <a:p>
            <a:pPr>
              <a:buFont typeface="+mj-lt"/>
              <a:buAutoNum type="arabicPeriod"/>
            </a:pPr>
            <a:r>
              <a:rPr lang="en-US" b="1" dirty="0"/>
              <a:t>Flexible Assessments</a:t>
            </a:r>
            <a:endParaRPr lang="en-US" dirty="0"/>
          </a:p>
          <a:p>
            <a:pPr marL="742950" lvl="1" indent="-285750">
              <a:buFont typeface="+mj-lt"/>
              <a:buAutoNum type="arabicPeriod"/>
            </a:pPr>
            <a:r>
              <a:rPr lang="en-US" dirty="0"/>
              <a:t>Offer multiple ways for students to demonstrate their learning (e.g., oral presentations, written assignments, or creative projects) to honor different cultural and learning styles.</a:t>
            </a:r>
          </a:p>
          <a:p>
            <a:pPr>
              <a:buFont typeface="+mj-lt"/>
              <a:buAutoNum type="arabicPeriod"/>
            </a:pPr>
            <a:r>
              <a:rPr lang="en-US" b="1" dirty="0"/>
              <a:t>Invite Community Voices</a:t>
            </a:r>
            <a:endParaRPr lang="en-US" dirty="0"/>
          </a:p>
          <a:p>
            <a:pPr marL="742950" lvl="1" indent="-285750">
              <a:buFont typeface="+mj-lt"/>
              <a:buAutoNum type="arabicPeriod"/>
            </a:pPr>
            <a:r>
              <a:rPr lang="en-US" dirty="0"/>
              <a:t>Bring in guest speakers from diverse backgrounds or incorporate local community perspectives to connect classroom learning to real-world cultural contexts.</a:t>
            </a:r>
          </a:p>
          <a:p>
            <a:pPr>
              <a:buFont typeface="+mj-lt"/>
              <a:buAutoNum type="arabicPeriod"/>
            </a:pPr>
            <a:r>
              <a:rPr lang="en-US" b="1" dirty="0"/>
              <a:t>Engage in Reflection and Bias Awareness</a:t>
            </a:r>
            <a:endParaRPr lang="en-US" dirty="0"/>
          </a:p>
          <a:p>
            <a:pPr marL="742950" lvl="1" indent="-285750">
              <a:buFont typeface="+mj-lt"/>
              <a:buAutoNum type="arabicPeriod"/>
            </a:pPr>
            <a:r>
              <a:rPr lang="en-US" dirty="0"/>
              <a:t>Create opportunities for students and instructors to reflect on their own cultural backgrounds and biases. For example, ask students to consider how their perspectives shape their understanding of course material.</a:t>
            </a:r>
          </a:p>
          <a:p>
            <a:pPr>
              <a:buFont typeface="+mj-lt"/>
              <a:buAutoNum type="arabicPeriod"/>
            </a:pPr>
            <a:r>
              <a:rPr lang="en-US" b="1" dirty="0"/>
              <a:t>Foster Culturally Safe Spaces</a:t>
            </a:r>
            <a:endParaRPr lang="en-US" dirty="0"/>
          </a:p>
          <a:p>
            <a:pPr marL="742950" lvl="1" indent="-285750">
              <a:buFont typeface="+mj-lt"/>
              <a:buAutoNum type="arabicPeriod"/>
            </a:pPr>
            <a:r>
              <a:rPr lang="en-US" dirty="0"/>
              <a:t>Establish classroom norms that encourage respectful dialogue and ensure that all students feel heard and valued, especially those from underrepresented or marginalized backgrounds.</a:t>
            </a:r>
          </a:p>
          <a:p>
            <a:endParaRPr lang="en-US" dirty="0"/>
          </a:p>
          <a:p>
            <a:endParaRPr lang="en-US" dirty="0"/>
          </a:p>
          <a:p>
            <a:r>
              <a:rPr lang="en-US" b="1" dirty="0"/>
              <a:t>Examples of Trauma-Informed Advising</a:t>
            </a:r>
          </a:p>
          <a:p>
            <a:pPr>
              <a:buFont typeface="+mj-lt"/>
              <a:buAutoNum type="arabicPeriod"/>
            </a:pPr>
            <a:r>
              <a:rPr lang="en-US" b="1" dirty="0"/>
              <a:t>Start with Empathy and Active Listening</a:t>
            </a:r>
            <a:endParaRPr lang="en-US" dirty="0"/>
          </a:p>
          <a:p>
            <a:pPr marL="742950" lvl="1" indent="-285750">
              <a:buFont typeface="+mj-lt"/>
              <a:buAutoNum type="arabicPeriod"/>
            </a:pPr>
            <a:r>
              <a:rPr lang="en-US" dirty="0"/>
              <a:t>Begin advising sessions by asking open-ended questions like, "How are you doing today?" or "What has been challenging for you this semester?"</a:t>
            </a:r>
          </a:p>
          <a:p>
            <a:pPr marL="742950" lvl="1" indent="-285750">
              <a:buFont typeface="+mj-lt"/>
              <a:buAutoNum type="arabicPeriod"/>
            </a:pPr>
            <a:r>
              <a:rPr lang="en-US" dirty="0"/>
              <a:t>Listen actively without rushing to solutions, recognizing that students may be navigating trauma or systemic barriers.</a:t>
            </a:r>
          </a:p>
          <a:p>
            <a:pPr>
              <a:buFont typeface="+mj-lt"/>
              <a:buAutoNum type="arabicPeriod"/>
            </a:pPr>
            <a:r>
              <a:rPr lang="en-US" b="1" dirty="0"/>
              <a:t>Acknowledge Racial Trauma</a:t>
            </a:r>
            <a:endParaRPr lang="en-US" dirty="0"/>
          </a:p>
          <a:p>
            <a:pPr marL="742950" lvl="1" indent="-285750">
              <a:buFont typeface="+mj-lt"/>
              <a:buAutoNum type="arabicPeriod"/>
            </a:pPr>
            <a:r>
              <a:rPr lang="en-US" dirty="0"/>
              <a:t>Validate students' experiences of racism or discrimination. For example: "I hear that navigating this space as a first-generation student of color has been difficult. Let's discuss how we can support you."</a:t>
            </a:r>
          </a:p>
          <a:p>
            <a:pPr>
              <a:buFont typeface="+mj-lt"/>
              <a:buAutoNum type="arabicPeriod"/>
            </a:pPr>
            <a:r>
              <a:rPr lang="en-US" b="1" dirty="0"/>
              <a:t>Empower Student Choice</a:t>
            </a:r>
            <a:endParaRPr lang="en-US" dirty="0"/>
          </a:p>
          <a:p>
            <a:pPr marL="742950" lvl="1" indent="-285750">
              <a:buFont typeface="+mj-lt"/>
              <a:buAutoNum type="arabicPeriod"/>
            </a:pPr>
            <a:r>
              <a:rPr lang="en-US" dirty="0"/>
              <a:t>Provide students with options for how to proceed in academic decisions, such as which courses to take or alternative career paths, while explaining the potential outcomes of each choice.</a:t>
            </a:r>
          </a:p>
          <a:p>
            <a:pPr>
              <a:buFont typeface="+mj-lt"/>
              <a:buAutoNum type="arabicPeriod"/>
            </a:pPr>
            <a:r>
              <a:rPr lang="en-US" b="1" dirty="0"/>
              <a:t>Link Students to Resources</a:t>
            </a:r>
            <a:endParaRPr lang="en-US" dirty="0"/>
          </a:p>
          <a:p>
            <a:pPr marL="742950" lvl="1" indent="-285750">
              <a:buFont typeface="+mj-lt"/>
              <a:buAutoNum type="arabicPeriod"/>
            </a:pPr>
            <a:r>
              <a:rPr lang="en-US" dirty="0"/>
              <a:t>Share culturally relevant resources, such as affinity groups, scholarships for underrepresented students, or mental health services with diverse providers.</a:t>
            </a:r>
          </a:p>
          <a:p>
            <a:pPr>
              <a:buFont typeface="+mj-lt"/>
              <a:buAutoNum type="arabicPeriod"/>
            </a:pPr>
            <a:r>
              <a:rPr lang="en-US" b="1" dirty="0"/>
              <a:t>Flexibility in Advising</a:t>
            </a:r>
            <a:endParaRPr lang="en-US" dirty="0"/>
          </a:p>
          <a:p>
            <a:pPr marL="742950" lvl="1" indent="-285750">
              <a:buFont typeface="+mj-lt"/>
              <a:buAutoNum type="arabicPeriod"/>
            </a:pPr>
            <a:r>
              <a:rPr lang="en-US" dirty="0"/>
              <a:t>Offer advising sessions at varied times or in accessible formats (e.g., virtual, in-person, or asynchronous) to meet diverse needs, including those of students who work or have caregiving responsibilities.</a:t>
            </a:r>
          </a:p>
          <a:p>
            <a:pPr>
              <a:buFont typeface="+mj-lt"/>
              <a:buAutoNum type="arabicPeriod"/>
            </a:pPr>
            <a:r>
              <a:rPr lang="en-US" b="1" dirty="0"/>
              <a:t>Mentorship and Advocacy</a:t>
            </a:r>
            <a:endParaRPr lang="en-US" dirty="0"/>
          </a:p>
          <a:p>
            <a:pPr marL="742950" lvl="1" indent="-285750">
              <a:buFont typeface="+mj-lt"/>
              <a:buAutoNum type="arabicPeriod"/>
            </a:pPr>
            <a:r>
              <a:rPr lang="en-US" dirty="0"/>
              <a:t>Advocate for policies or opportunities that reduce systemic barriers for marginalized students, such as work-study opportunities, internships, or leadership programs.</a:t>
            </a:r>
          </a:p>
          <a:p>
            <a:pPr marL="742950" lvl="1" indent="-285750">
              <a:buFont typeface="+mj-lt"/>
              <a:buAutoNum type="arabicPeriod"/>
            </a:pPr>
            <a:r>
              <a:rPr lang="en-US" dirty="0"/>
              <a:t>Connect students to mentors who share or understand their cultural backgrounds and lived experiences.</a:t>
            </a:r>
          </a:p>
          <a:p>
            <a:pPr>
              <a:buFont typeface="+mj-lt"/>
              <a:buAutoNum type="arabicPeriod"/>
            </a:pPr>
            <a:r>
              <a:rPr lang="en-US" b="1" dirty="0"/>
              <a:t>Recognize Systemic Barriers</a:t>
            </a:r>
            <a:endParaRPr lang="en-US" dirty="0"/>
          </a:p>
          <a:p>
            <a:pPr marL="742950" lvl="1" indent="-285750">
              <a:buFont typeface="+mj-lt"/>
              <a:buAutoNum type="arabicPeriod"/>
            </a:pPr>
            <a:r>
              <a:rPr lang="en-US" dirty="0"/>
              <a:t>Help students navigate institutional challenges such as financial aid or academic probation with an awareness of how systemic inequities may disproportionately impact them.</a:t>
            </a:r>
          </a:p>
          <a:p>
            <a:pPr>
              <a:buFont typeface="+mj-lt"/>
              <a:buAutoNum type="arabicPeriod"/>
            </a:pPr>
            <a:r>
              <a:rPr lang="en-US" b="1" dirty="0"/>
              <a:t>Encourage Self-Care and Healing</a:t>
            </a:r>
            <a:endParaRPr lang="en-US" dirty="0"/>
          </a:p>
          <a:p>
            <a:pPr marL="742950" lvl="1" indent="-285750">
              <a:buFont typeface="+mj-lt"/>
              <a:buAutoNum type="arabicPeriod"/>
            </a:pPr>
            <a:r>
              <a:rPr lang="en-US" dirty="0"/>
              <a:t>Discuss strategies for self-care and direct students to trauma-informed resources, including workshops on mindfulness, resilience, or culturally competent counseling.</a:t>
            </a:r>
          </a:p>
          <a:p>
            <a:endParaRPr lang="en-US" dirty="0"/>
          </a:p>
        </p:txBody>
      </p:sp>
      <p:sp>
        <p:nvSpPr>
          <p:cNvPr id="4" name="Slide Number Placeholder 3"/>
          <p:cNvSpPr>
            <a:spLocks noGrp="1"/>
          </p:cNvSpPr>
          <p:nvPr>
            <p:ph type="sldNum" sz="quarter" idx="5"/>
          </p:nvPr>
        </p:nvSpPr>
        <p:spPr/>
        <p:txBody>
          <a:bodyPr/>
          <a:lstStyle/>
          <a:p>
            <a:fld id="{7F945297-9661-4111-AC4D-7C1869DFF06C}" type="slidenum">
              <a:rPr lang="en-US" smtClean="0"/>
              <a:t>29</a:t>
            </a:fld>
            <a:endParaRPr lang="en-US"/>
          </a:p>
        </p:txBody>
      </p:sp>
    </p:spTree>
    <p:extLst>
      <p:ext uri="{BB962C8B-B14F-4D97-AF65-F5344CB8AC3E}">
        <p14:creationId xmlns:p14="http://schemas.microsoft.com/office/powerpoint/2010/main" val="392869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worditout.com</a:t>
            </a:r>
            <a:r>
              <a:rPr lang="en-US" dirty="0"/>
              <a:t>/word-cloud/create</a:t>
            </a:r>
          </a:p>
        </p:txBody>
      </p:sp>
      <p:sp>
        <p:nvSpPr>
          <p:cNvPr id="4" name="Slide Number Placeholder 3"/>
          <p:cNvSpPr>
            <a:spLocks noGrp="1"/>
          </p:cNvSpPr>
          <p:nvPr>
            <p:ph type="sldNum" sz="quarter" idx="5"/>
          </p:nvPr>
        </p:nvSpPr>
        <p:spPr/>
        <p:txBody>
          <a:bodyPr/>
          <a:lstStyle/>
          <a:p>
            <a:fld id="{7F945297-9661-4111-AC4D-7C1869DFF06C}" type="slidenum">
              <a:rPr lang="en-US" smtClean="0"/>
              <a:t>40</a:t>
            </a:fld>
            <a:endParaRPr lang="en-US"/>
          </a:p>
        </p:txBody>
      </p:sp>
    </p:spTree>
    <p:extLst>
      <p:ext uri="{BB962C8B-B14F-4D97-AF65-F5344CB8AC3E}">
        <p14:creationId xmlns:p14="http://schemas.microsoft.com/office/powerpoint/2010/main" val="1239957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tx1"/>
                </a:solidFill>
              </a:defRPr>
            </a:lvl1pPr>
          </a:lstStyle>
          <a:p>
            <a:fld id="{F9C73D9D-BEC1-4A36-A912-403F7B61D841}" type="datetime1">
              <a:rPr lang="en-US" smtClean="0"/>
              <a:t>11/18/24</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Add a footer</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2FB8604-3E91-4806-A5CC-428F0C480F73}" type="slidenum">
              <a:rPr lang="en-US" smtClean="0"/>
              <a:pPr/>
              <a:t>‹#›</a:t>
            </a:fld>
            <a:endParaRPr lang="en-US"/>
          </a:p>
        </p:txBody>
      </p:sp>
    </p:spTree>
    <p:extLst>
      <p:ext uri="{BB962C8B-B14F-4D97-AF65-F5344CB8AC3E}">
        <p14:creationId xmlns:p14="http://schemas.microsoft.com/office/powerpoint/2010/main" val="259946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0D7670-55F0-4C01-BDA5-393F3358D0D1}" type="datetime1">
              <a:rPr lang="en-US" smtClean="0"/>
              <a:t>11/18/24</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1475257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F570A4-2E99-4A4B-A2AC-4D556C089130}" type="datetime1">
              <a:rPr lang="en-US" smtClean="0"/>
              <a:t>11/18/24</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32927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0575F1-C798-4463-ADA9-541C94461F29}" type="datetime1">
              <a:rPr lang="en-US" smtClean="0"/>
              <a:t>11/18/24</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3042773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E126DD13-DF4B-4719-A326-B4861EB71C66}" type="datetime1">
              <a:rPr lang="en-US" smtClean="0"/>
              <a:t>11/18/24</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122333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71DC53-4A94-4E7C-8BA7-C3E988DA2C17}" type="datetime1">
              <a:rPr lang="en-US" smtClean="0"/>
              <a:t>11/18/24</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231709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1850" y="274638"/>
            <a:ext cx="10515600" cy="1143000"/>
          </a:xfrm>
        </p:spPr>
        <p:txBody>
          <a:bodyPr/>
          <a:lstStyle/>
          <a:p>
            <a:r>
              <a:rPr lang="en-US"/>
              <a:t>Click to edit Master title style</a:t>
            </a:r>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79912A-DA7D-4888-BF1A-FFA8B711273B}" type="datetime1">
              <a:rPr lang="en-US" smtClean="0"/>
              <a:t>11/18/24</a:t>
            </a:fld>
            <a:endParaRPr lang="en-US"/>
          </a:p>
        </p:txBody>
      </p:sp>
      <p:sp>
        <p:nvSpPr>
          <p:cNvPr id="8" name="Footer Placeholder 7"/>
          <p:cNvSpPr>
            <a:spLocks noGrp="1"/>
          </p:cNvSpPr>
          <p:nvPr>
            <p:ph type="ftr" sz="quarter" idx="11"/>
          </p:nvPr>
        </p:nvSpPr>
        <p:spPr/>
        <p:txBody>
          <a:bodyPr/>
          <a:lstStyle/>
          <a:p>
            <a:r>
              <a:rPr lang="en-US"/>
              <a:t>Add a footer</a:t>
            </a:r>
          </a:p>
        </p:txBody>
      </p:sp>
      <p:sp>
        <p:nvSpPr>
          <p:cNvPr id="9" name="Slide Number Placeholder 8"/>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1970202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1F66FA-4CB5-42BA-9ECC-EDEC67A1D389}" type="datetime1">
              <a:rPr lang="en-US" smtClean="0"/>
              <a:t>11/18/24</a:t>
            </a:fld>
            <a:endParaRPr lang="en-US"/>
          </a:p>
        </p:txBody>
      </p:sp>
      <p:sp>
        <p:nvSpPr>
          <p:cNvPr id="4" name="Footer Placeholder 3"/>
          <p:cNvSpPr>
            <a:spLocks noGrp="1"/>
          </p:cNvSpPr>
          <p:nvPr>
            <p:ph type="ftr" sz="quarter" idx="11"/>
          </p:nvPr>
        </p:nvSpPr>
        <p:spPr/>
        <p:txBody>
          <a:bodyPr/>
          <a:lstStyle/>
          <a:p>
            <a:r>
              <a:rPr lang="en-US"/>
              <a:t>Add a footer</a:t>
            </a:r>
          </a:p>
        </p:txBody>
      </p:sp>
      <p:sp>
        <p:nvSpPr>
          <p:cNvPr id="5" name="Slide Number Placeholder 4"/>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3205598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67B65-FBBA-46B4-B227-600DAFCC8EF0}" type="datetime1">
              <a:rPr lang="en-US" smtClean="0"/>
              <a:t>11/18/24</a:t>
            </a:fld>
            <a:endParaRPr lang="en-US"/>
          </a:p>
        </p:txBody>
      </p:sp>
      <p:sp>
        <p:nvSpPr>
          <p:cNvPr id="3" name="Footer Placeholder 2"/>
          <p:cNvSpPr>
            <a:spLocks noGrp="1"/>
          </p:cNvSpPr>
          <p:nvPr>
            <p:ph type="ftr" sz="quarter" idx="11"/>
          </p:nvPr>
        </p:nvSpPr>
        <p:spPr/>
        <p:txBody>
          <a:bodyPr/>
          <a:lstStyle/>
          <a:p>
            <a:r>
              <a:rPr lang="en-US"/>
              <a:t>Add a footer</a:t>
            </a:r>
          </a:p>
        </p:txBody>
      </p:sp>
      <p:sp>
        <p:nvSpPr>
          <p:cNvPr id="4" name="Slide Number Placeholder 3"/>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2820598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C15529-BE6B-4FAF-92A8-E67316B287FA}" type="datetime1">
              <a:rPr lang="en-US" smtClean="0"/>
              <a:t>11/18/24</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111326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7DF48A-15DE-4D33-B881-E4E92245926D}" type="datetime1">
              <a:rPr lang="en-US" smtClean="0"/>
              <a:t>11/18/24</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92FB8604-3E91-4806-A5CC-428F0C480F73}" type="slidenum">
              <a:rPr lang="en-US" smtClean="0"/>
              <a:t>‹#›</a:t>
            </a:fld>
            <a:endParaRPr lang="en-US"/>
          </a:p>
        </p:txBody>
      </p:sp>
    </p:spTree>
    <p:extLst>
      <p:ext uri="{BB962C8B-B14F-4D97-AF65-F5344CB8AC3E}">
        <p14:creationId xmlns:p14="http://schemas.microsoft.com/office/powerpoint/2010/main" val="349434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fld id="{889459B6-5D04-429A-B7FB-48F7063307D2}" type="datetime1">
              <a:rPr lang="en-US" smtClean="0"/>
              <a:pPr/>
              <a:t>11/18/24</a:t>
            </a:fld>
            <a:endParaRPr lang="en-US" dirty="0"/>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en-US"/>
              <a:t>Add a footer</a:t>
            </a:r>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2FB8604-3E91-4806-A5CC-428F0C480F73}" type="slidenum">
              <a:rPr lang="en-US" smtClean="0"/>
              <a:pPr/>
              <a:t>‹#›</a:t>
            </a:fld>
            <a:endParaRPr lang="en-US"/>
          </a:p>
        </p:txBody>
      </p:sp>
    </p:spTree>
    <p:extLst>
      <p:ext uri="{BB962C8B-B14F-4D97-AF65-F5344CB8AC3E}">
        <p14:creationId xmlns:p14="http://schemas.microsoft.com/office/powerpoint/2010/main" val="195562301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Trauma-Informed Care for International Students</a:t>
            </a:r>
          </a:p>
        </p:txBody>
      </p:sp>
      <p:sp>
        <p:nvSpPr>
          <p:cNvPr id="3" name="Subtitle 2"/>
          <p:cNvSpPr>
            <a:spLocks noGrp="1"/>
          </p:cNvSpPr>
          <p:nvPr>
            <p:ph type="subTitle" idx="1"/>
          </p:nvPr>
        </p:nvSpPr>
        <p:spPr/>
        <p:txBody>
          <a:bodyPr/>
          <a:lstStyle/>
          <a:p>
            <a:r>
              <a:rPr lang="en-US" dirty="0"/>
              <a:t>Dr. RC Marshall </a:t>
            </a:r>
          </a:p>
          <a:p>
            <a:r>
              <a:rPr lang="en-US" dirty="0"/>
              <a:t>(they/them/their)</a:t>
            </a:r>
          </a:p>
        </p:txBody>
      </p:sp>
    </p:spTree>
    <p:extLst>
      <p:ext uri="{BB962C8B-B14F-4D97-AF65-F5344CB8AC3E}">
        <p14:creationId xmlns:p14="http://schemas.microsoft.com/office/powerpoint/2010/main" val="204252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FE8FB-7004-97D0-C023-B763223B705C}"/>
              </a:ext>
            </a:extLst>
          </p:cNvPr>
          <p:cNvSpPr>
            <a:spLocks noGrp="1"/>
          </p:cNvSpPr>
          <p:nvPr>
            <p:ph type="title"/>
          </p:nvPr>
        </p:nvSpPr>
        <p:spPr/>
        <p:txBody>
          <a:bodyPr>
            <a:normAutofit fontScale="90000"/>
          </a:bodyPr>
          <a:lstStyle/>
          <a:p>
            <a:r>
              <a:rPr lang="en-US" dirty="0"/>
              <a:t>Key Stressors and Impacts During COVID-19 </a:t>
            </a:r>
          </a:p>
        </p:txBody>
      </p:sp>
      <p:sp>
        <p:nvSpPr>
          <p:cNvPr id="3" name="Content Placeholder 2">
            <a:extLst>
              <a:ext uri="{FF2B5EF4-FFF2-40B4-BE49-F238E27FC236}">
                <a16:creationId xmlns:a16="http://schemas.microsoft.com/office/drawing/2014/main" id="{F556ECEF-0831-8CF4-D0A3-93721E9B1639}"/>
              </a:ext>
            </a:extLst>
          </p:cNvPr>
          <p:cNvSpPr>
            <a:spLocks noGrp="1"/>
          </p:cNvSpPr>
          <p:nvPr>
            <p:ph idx="1"/>
          </p:nvPr>
        </p:nvSpPr>
        <p:spPr/>
        <p:txBody>
          <a:bodyPr/>
          <a:lstStyle/>
          <a:p>
            <a:pPr marL="342900" marR="0" lvl="0" indent="-342900">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Travel Restrictions and Border Closures</a:t>
            </a:r>
            <a:endParaRPr lang="en-US" sz="1200" kern="100" dirty="0">
              <a:effectLst/>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Stressors</a:t>
            </a:r>
            <a:r>
              <a:rPr lang="en-US" sz="1200" kern="100" dirty="0">
                <a:effectLst/>
                <a:ea typeface="Aptos" panose="020B0004020202020204" pitchFamily="34" charset="0"/>
                <a:cs typeface="Times New Roman" panose="02020603050405020304" pitchFamily="18" charset="0"/>
              </a:rPr>
              <a:t>: Many international students were unable to return home due to global travel restrictions or fear of not being able to re-enter the U.S. These challenges were particularly severe for those from countries under strict lockdowns or with suspended U.S. visa services.</a:t>
            </a: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Impacts</a:t>
            </a:r>
            <a:r>
              <a:rPr lang="en-US" sz="1200" kern="100" dirty="0">
                <a:effectLst/>
                <a:ea typeface="Aptos" panose="020B0004020202020204" pitchFamily="34" charset="0"/>
                <a:cs typeface="Times New Roman" panose="02020603050405020304" pitchFamily="18" charset="0"/>
              </a:rPr>
              <a:t>: Feelings of isolation and disconnection from family, exacerbated by being physically distant during a global crisis.</a:t>
            </a:r>
          </a:p>
          <a:p>
            <a:pPr marL="342900" marR="0" lvl="0" indent="-342900">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Visa Uncertainty and Immigration Policies</a:t>
            </a:r>
            <a:endParaRPr lang="en-US" sz="1200" kern="100" dirty="0">
              <a:effectLst/>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Stressors</a:t>
            </a:r>
            <a:r>
              <a:rPr lang="en-US" sz="1200" kern="100" dirty="0">
                <a:effectLst/>
                <a:ea typeface="Aptos" panose="020B0004020202020204" pitchFamily="34" charset="0"/>
                <a:cs typeface="Times New Roman" panose="02020603050405020304" pitchFamily="18" charset="0"/>
              </a:rPr>
              <a:t>: Shifting immigration policies, such as the temporary ICE directive in 2020 requiring students to leave the U.S. if their classes were entirely online, created significant anxiety.</a:t>
            </a: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Impacts</a:t>
            </a:r>
            <a:r>
              <a:rPr lang="en-US" sz="1200" kern="100" dirty="0">
                <a:effectLst/>
                <a:ea typeface="Aptos" panose="020B0004020202020204" pitchFamily="34" charset="0"/>
                <a:cs typeface="Times New Roman" panose="02020603050405020304" pitchFamily="18" charset="0"/>
              </a:rPr>
              <a:t>: Legal and financial uncertainty about their ability to continue their studies, maintain employment, or stay in the U.S.</a:t>
            </a:r>
          </a:p>
          <a:p>
            <a:pPr marL="342900" marR="0" lvl="0" indent="-342900">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Academic Challenges</a:t>
            </a:r>
            <a:endParaRPr lang="en-US" sz="1200" kern="100" dirty="0">
              <a:effectLst/>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Stressors</a:t>
            </a:r>
            <a:r>
              <a:rPr lang="en-US" sz="1200" kern="100" dirty="0">
                <a:effectLst/>
                <a:ea typeface="Aptos" panose="020B0004020202020204" pitchFamily="34" charset="0"/>
                <a:cs typeface="Times New Roman" panose="02020603050405020304" pitchFamily="18" charset="0"/>
              </a:rPr>
              <a:t>: Many faced time-zone mismatches for online classes, difficulties accessing reliable internet, and unfamiliarity with online learning platforms.</a:t>
            </a: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Impacts</a:t>
            </a:r>
            <a:r>
              <a:rPr lang="en-US" sz="1200" kern="100" dirty="0">
                <a:effectLst/>
                <a:ea typeface="Aptos" panose="020B0004020202020204" pitchFamily="34" charset="0"/>
                <a:cs typeface="Times New Roman" panose="02020603050405020304" pitchFamily="18" charset="0"/>
              </a:rPr>
              <a:t>: Academic performance suffered, and some students felt alienated or left out due to their inability to participate fully in online or hybrid classes.</a:t>
            </a:r>
          </a:p>
          <a:p>
            <a:pPr marL="342900" marR="0" lvl="0" indent="-342900">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Financial Pressures</a:t>
            </a:r>
            <a:endParaRPr lang="en-US" sz="1200" kern="100" dirty="0">
              <a:effectLst/>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Stressors</a:t>
            </a:r>
            <a:r>
              <a:rPr lang="en-US" sz="1200" kern="100" dirty="0">
                <a:effectLst/>
                <a:ea typeface="Aptos" panose="020B0004020202020204" pitchFamily="34" charset="0"/>
                <a:cs typeface="Times New Roman" panose="02020603050405020304" pitchFamily="18" charset="0"/>
              </a:rPr>
              <a:t>: Many international students relied on campus jobs, internships, or financial aid, which were disrupted by campus closures and economic downturns.</a:t>
            </a: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Impacts</a:t>
            </a:r>
            <a:r>
              <a:rPr lang="en-US" sz="1200" kern="100" dirty="0">
                <a:effectLst/>
                <a:ea typeface="Aptos" panose="020B0004020202020204" pitchFamily="34" charset="0"/>
                <a:cs typeface="Times New Roman" panose="02020603050405020304" pitchFamily="18" charset="0"/>
              </a:rPr>
              <a:t>: Increased financial strain and difficulty covering tuition, rent, and living expenses. Some had to withdraw or defer their education.</a:t>
            </a:r>
          </a:p>
          <a:p>
            <a:pPr marL="342900" marR="0" lvl="0" indent="-342900">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Limited Access to Resources</a:t>
            </a:r>
            <a:endParaRPr lang="en-US" sz="1200" kern="100" dirty="0">
              <a:effectLst/>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Stressors</a:t>
            </a:r>
            <a:r>
              <a:rPr lang="en-US" sz="1200" kern="100" dirty="0">
                <a:effectLst/>
                <a:ea typeface="Aptos" panose="020B0004020202020204" pitchFamily="34" charset="0"/>
                <a:cs typeface="Times New Roman" panose="02020603050405020304" pitchFamily="18" charset="0"/>
              </a:rPr>
              <a:t>: Access to healthcare, mental health services, and support systems was often limited by language barriers, cultural differences, or lack of insurance coverage.</a:t>
            </a: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Impacts</a:t>
            </a:r>
            <a:r>
              <a:rPr lang="en-US" sz="1200" kern="100" dirty="0">
                <a:effectLst/>
                <a:ea typeface="Aptos" panose="020B0004020202020204" pitchFamily="34" charset="0"/>
                <a:cs typeface="Times New Roman" panose="02020603050405020304" pitchFamily="18" charset="0"/>
              </a:rPr>
              <a:t>: Heightened stress, untreated mental health issues, and difficulty navigating the U.S. healthcare system during a pandemic.</a:t>
            </a:r>
          </a:p>
        </p:txBody>
      </p:sp>
    </p:spTree>
    <p:extLst>
      <p:ext uri="{BB962C8B-B14F-4D97-AF65-F5344CB8AC3E}">
        <p14:creationId xmlns:p14="http://schemas.microsoft.com/office/powerpoint/2010/main" val="414213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20004-119F-6776-7F86-82B5BA0088BD}"/>
              </a:ext>
            </a:extLst>
          </p:cNvPr>
          <p:cNvSpPr>
            <a:spLocks noGrp="1"/>
          </p:cNvSpPr>
          <p:nvPr>
            <p:ph type="title"/>
          </p:nvPr>
        </p:nvSpPr>
        <p:spPr/>
        <p:txBody>
          <a:bodyPr>
            <a:normAutofit fontScale="90000"/>
          </a:bodyPr>
          <a:lstStyle/>
          <a:p>
            <a:r>
              <a:rPr lang="en-US" dirty="0"/>
              <a:t>Key Stressors and Impacts Related to Xenophobia </a:t>
            </a:r>
          </a:p>
        </p:txBody>
      </p:sp>
      <p:sp>
        <p:nvSpPr>
          <p:cNvPr id="3" name="Content Placeholder 2">
            <a:extLst>
              <a:ext uri="{FF2B5EF4-FFF2-40B4-BE49-F238E27FC236}">
                <a16:creationId xmlns:a16="http://schemas.microsoft.com/office/drawing/2014/main" id="{F3C34EFD-BC0B-6751-5E80-E2E86E80ECA7}"/>
              </a:ext>
            </a:extLst>
          </p:cNvPr>
          <p:cNvSpPr>
            <a:spLocks noGrp="1"/>
          </p:cNvSpPr>
          <p:nvPr>
            <p:ph idx="1"/>
          </p:nvPr>
        </p:nvSpPr>
        <p:spPr/>
        <p:txBody>
          <a:bodyPr/>
          <a:lstStyle/>
          <a:p>
            <a:pPr marL="342900" marR="0" lvl="0" indent="-342900">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Anti-Asian Hate and Racial Discrimination</a:t>
            </a:r>
            <a:endParaRPr lang="en-US" sz="1200" kern="100" dirty="0">
              <a:effectLst/>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Stressors</a:t>
            </a:r>
            <a:r>
              <a:rPr lang="en-US" sz="1200" kern="100" dirty="0">
                <a:effectLst/>
                <a:ea typeface="Aptos" panose="020B0004020202020204" pitchFamily="34" charset="0"/>
                <a:cs typeface="Times New Roman" panose="02020603050405020304" pitchFamily="18" charset="0"/>
              </a:rPr>
              <a:t>: The pandemic saw a rise in xenophobia, especially toward students of Asian descent, fueled by rhetoric blaming China for the virus.</a:t>
            </a: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Impacts</a:t>
            </a:r>
            <a:r>
              <a:rPr lang="en-US" sz="1200" kern="100" dirty="0">
                <a:effectLst/>
                <a:ea typeface="Aptos" panose="020B0004020202020204" pitchFamily="34" charset="0"/>
                <a:cs typeface="Times New Roman" panose="02020603050405020304" pitchFamily="18" charset="0"/>
              </a:rPr>
              <a:t>: Fear for personal safety, reluctance to go out, and increased mental health struggles such as anxiety and depression.</a:t>
            </a:r>
          </a:p>
          <a:p>
            <a:pPr marL="342900" marR="0" lvl="0" indent="-342900">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Cultural Isolation</a:t>
            </a:r>
            <a:endParaRPr lang="en-US" sz="1200" kern="100" dirty="0">
              <a:effectLst/>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Stressors</a:t>
            </a:r>
            <a:r>
              <a:rPr lang="en-US" sz="1200" kern="100" dirty="0">
                <a:effectLst/>
                <a:ea typeface="Aptos" panose="020B0004020202020204" pitchFamily="34" charset="0"/>
                <a:cs typeface="Times New Roman" panose="02020603050405020304" pitchFamily="18" charset="0"/>
              </a:rPr>
              <a:t>: Many international students faced cultural insensitivity or exclusion in social settings and classrooms, often feeling like outsiders.</a:t>
            </a: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Impacts</a:t>
            </a:r>
            <a:r>
              <a:rPr lang="en-US" sz="1200" kern="100" dirty="0">
                <a:effectLst/>
                <a:ea typeface="Aptos" panose="020B0004020202020204" pitchFamily="34" charset="0"/>
                <a:cs typeface="Times New Roman" panose="02020603050405020304" pitchFamily="18" charset="0"/>
              </a:rPr>
              <a:t>: Loneliness, difficulty integrating into the community, and diminished sense of belonging.</a:t>
            </a:r>
          </a:p>
          <a:p>
            <a:pPr marL="342900" marR="0" lvl="0" indent="-342900">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Discrimination in Housing and Employment</a:t>
            </a:r>
            <a:endParaRPr lang="en-US" sz="1200" kern="100" dirty="0">
              <a:effectLst/>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Stressors</a:t>
            </a:r>
            <a:r>
              <a:rPr lang="en-US" sz="1200" kern="100" dirty="0">
                <a:effectLst/>
                <a:ea typeface="Aptos" panose="020B0004020202020204" pitchFamily="34" charset="0"/>
                <a:cs typeface="Times New Roman" panose="02020603050405020304" pitchFamily="18" charset="0"/>
              </a:rPr>
              <a:t>: Some students reported difficulty finding housing or work opportunities due to bias or fear of contagion.</a:t>
            </a: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Impacts</a:t>
            </a:r>
            <a:r>
              <a:rPr lang="en-US" sz="1200" kern="100" dirty="0">
                <a:effectLst/>
                <a:ea typeface="Aptos" panose="020B0004020202020204" pitchFamily="34" charset="0"/>
                <a:cs typeface="Times New Roman" panose="02020603050405020304" pitchFamily="18" charset="0"/>
              </a:rPr>
              <a:t>: Housing insecurity, financial instability, and increased stress about meeting basic needs.</a:t>
            </a:r>
          </a:p>
          <a:p>
            <a:pPr marL="342900" marR="0" lvl="0" indent="-342900">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Stereotypes and Microaggressions</a:t>
            </a:r>
            <a:endParaRPr lang="en-US" sz="1200" kern="100" dirty="0">
              <a:effectLst/>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Stressors</a:t>
            </a:r>
            <a:r>
              <a:rPr lang="en-US" sz="1200" kern="100" dirty="0">
                <a:effectLst/>
                <a:ea typeface="Aptos" panose="020B0004020202020204" pitchFamily="34" charset="0"/>
                <a:cs typeface="Times New Roman" panose="02020603050405020304" pitchFamily="18" charset="0"/>
              </a:rPr>
              <a:t>: Daily experiences of microaggressions, such as assumptions about their language skills, hygiene practices, or blame for the virus.</a:t>
            </a: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Impacts</a:t>
            </a:r>
            <a:r>
              <a:rPr lang="en-US" sz="1200" kern="100" dirty="0">
                <a:effectLst/>
                <a:ea typeface="Aptos" panose="020B0004020202020204" pitchFamily="34" charset="0"/>
                <a:cs typeface="Times New Roman" panose="02020603050405020304" pitchFamily="18" charset="0"/>
              </a:rPr>
              <a:t>: Erosion of self-esteem, feelings of alienation, and reluctance to seek help or engage with peers.</a:t>
            </a:r>
          </a:p>
          <a:p>
            <a:pPr marL="342900" marR="0" lvl="0" indent="-342900">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Media Representation and Stigma</a:t>
            </a:r>
            <a:endParaRPr lang="en-US" sz="1200" kern="100" dirty="0">
              <a:effectLst/>
              <a:ea typeface="Aptos" panose="020B0004020202020204" pitchFamily="34" charset="0"/>
              <a:cs typeface="Times New Roman" panose="02020603050405020304" pitchFamily="18" charset="0"/>
            </a:endParaRP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Stressors</a:t>
            </a:r>
            <a:r>
              <a:rPr lang="en-US" sz="1200" kern="100" dirty="0">
                <a:effectLst/>
                <a:ea typeface="Aptos" panose="020B0004020202020204" pitchFamily="34" charset="0"/>
                <a:cs typeface="Times New Roman" panose="02020603050405020304" pitchFamily="18" charset="0"/>
              </a:rPr>
              <a:t>: Negative portrayals in media reinforced harmful stereotypes about international students, particularly from specific regions.</a:t>
            </a:r>
          </a:p>
          <a:p>
            <a:pPr marL="742950" marR="0" lvl="1" indent="-285750">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Impacts</a:t>
            </a:r>
            <a:r>
              <a:rPr lang="en-US" sz="1200" kern="100" dirty="0">
                <a:effectLst/>
                <a:ea typeface="Aptos" panose="020B0004020202020204" pitchFamily="34" charset="0"/>
                <a:cs typeface="Times New Roman" panose="02020603050405020304" pitchFamily="18" charset="0"/>
              </a:rPr>
              <a:t>: Struggles with identity, frustration over misrepresentation, and a sense of being scapegoated.</a:t>
            </a:r>
          </a:p>
        </p:txBody>
      </p:sp>
    </p:spTree>
    <p:extLst>
      <p:ext uri="{BB962C8B-B14F-4D97-AF65-F5344CB8AC3E}">
        <p14:creationId xmlns:p14="http://schemas.microsoft.com/office/powerpoint/2010/main" val="3056162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27C4A-970F-E370-9432-2E9577DDD1B6}"/>
              </a:ext>
            </a:extLst>
          </p:cNvPr>
          <p:cNvSpPr>
            <a:spLocks noGrp="1"/>
          </p:cNvSpPr>
          <p:nvPr>
            <p:ph type="title"/>
          </p:nvPr>
        </p:nvSpPr>
        <p:spPr/>
        <p:txBody>
          <a:bodyPr/>
          <a:lstStyle/>
          <a:p>
            <a:r>
              <a:rPr lang="en-US" dirty="0"/>
              <a:t>What do we have now…</a:t>
            </a:r>
          </a:p>
        </p:txBody>
      </p:sp>
      <p:sp>
        <p:nvSpPr>
          <p:cNvPr id="3" name="Content Placeholder 2">
            <a:extLst>
              <a:ext uri="{FF2B5EF4-FFF2-40B4-BE49-F238E27FC236}">
                <a16:creationId xmlns:a16="http://schemas.microsoft.com/office/drawing/2014/main" id="{BDF8DB2B-F5D0-47C5-ABC2-44D98AA5DF41}"/>
              </a:ext>
            </a:extLst>
          </p:cNvPr>
          <p:cNvSpPr>
            <a:spLocks noGrp="1"/>
          </p:cNvSpPr>
          <p:nvPr>
            <p:ph idx="1"/>
          </p:nvPr>
        </p:nvSpPr>
        <p:spPr/>
        <p:txBody>
          <a:bodyPr/>
          <a:lstStyle/>
          <a:p>
            <a:pPr marL="342900" marR="0" lvl="0" indent="-342900">
              <a:buSzPts val="1000"/>
              <a:buFont typeface="Symbol" pitchFamily="2" charset="2"/>
              <a:buChar char=""/>
              <a:tabLst>
                <a:tab pos="457200" algn="l"/>
              </a:tabLst>
            </a:pPr>
            <a:r>
              <a:rPr lang="en-US" sz="1800" b="1" kern="100" dirty="0">
                <a:effectLst/>
                <a:ea typeface="Aptos" panose="020B0004020202020204" pitchFamily="34" charset="0"/>
                <a:cs typeface="Times New Roman" panose="02020603050405020304" pitchFamily="18" charset="0"/>
              </a:rPr>
              <a:t>Mental Health</a:t>
            </a:r>
            <a:r>
              <a:rPr lang="en-US" sz="1800" kern="100" dirty="0">
                <a:effectLst/>
                <a:ea typeface="Aptos" panose="020B0004020202020204" pitchFamily="34" charset="0"/>
                <a:cs typeface="Times New Roman" panose="02020603050405020304" pitchFamily="18" charset="0"/>
              </a:rPr>
              <a:t>: Elevated levels of anxiety, depression, and PTSD resulting from prolonged uncertainty, isolation, and discrimination.</a:t>
            </a:r>
          </a:p>
          <a:p>
            <a:pPr marL="342900" marR="0" lvl="0" indent="-342900">
              <a:buSzPts val="1000"/>
              <a:buFont typeface="Symbol" pitchFamily="2" charset="2"/>
              <a:buChar char=""/>
              <a:tabLst>
                <a:tab pos="457200" algn="l"/>
              </a:tabLst>
            </a:pPr>
            <a:r>
              <a:rPr lang="en-US" sz="1800" b="1" kern="100" dirty="0">
                <a:effectLst/>
                <a:ea typeface="Aptos" panose="020B0004020202020204" pitchFamily="34" charset="0"/>
                <a:cs typeface="Times New Roman" panose="02020603050405020304" pitchFamily="18" charset="0"/>
              </a:rPr>
              <a:t>Academic Performance</a:t>
            </a:r>
            <a:r>
              <a:rPr lang="en-US" sz="1800" kern="100" dirty="0">
                <a:effectLst/>
                <a:ea typeface="Aptos" panose="020B0004020202020204" pitchFamily="34" charset="0"/>
                <a:cs typeface="Times New Roman" panose="02020603050405020304" pitchFamily="18" charset="0"/>
              </a:rPr>
              <a:t>: Difficulty catching up after disrupted studies and lack of focus due to stressors.</a:t>
            </a:r>
          </a:p>
          <a:p>
            <a:pPr marL="342900" marR="0" lvl="0" indent="-342900">
              <a:buSzPts val="1000"/>
              <a:buFont typeface="Symbol" pitchFamily="2" charset="2"/>
              <a:buChar char=""/>
              <a:tabLst>
                <a:tab pos="457200" algn="l"/>
              </a:tabLst>
            </a:pPr>
            <a:r>
              <a:rPr lang="en-US" sz="1800" b="1" kern="100" dirty="0">
                <a:effectLst/>
                <a:ea typeface="Aptos" panose="020B0004020202020204" pitchFamily="34" charset="0"/>
                <a:cs typeface="Times New Roman" panose="02020603050405020304" pitchFamily="18" charset="0"/>
              </a:rPr>
              <a:t>Decisions to Study Abroad</a:t>
            </a:r>
            <a:r>
              <a:rPr lang="en-US" sz="1800" kern="100" dirty="0">
                <a:effectLst/>
                <a:ea typeface="Aptos" panose="020B0004020202020204" pitchFamily="34" charset="0"/>
                <a:cs typeface="Times New Roman" panose="02020603050405020304" pitchFamily="18" charset="0"/>
              </a:rPr>
              <a:t>: Decline in international student applications to the U.S., with many opting for other countries perceived as more welcoming and stable.</a:t>
            </a:r>
          </a:p>
          <a:p>
            <a:pPr marL="342900" marR="0" lvl="0" indent="-342900">
              <a:buSzPts val="1000"/>
              <a:buFont typeface="Symbol" pitchFamily="2" charset="2"/>
              <a:buChar char=""/>
              <a:tabLst>
                <a:tab pos="457200" algn="l"/>
              </a:tabLst>
            </a:pPr>
            <a:r>
              <a:rPr lang="en-US" sz="1800" b="1" kern="100" dirty="0">
                <a:effectLst/>
                <a:ea typeface="Aptos" panose="020B0004020202020204" pitchFamily="34" charset="0"/>
                <a:cs typeface="Times New Roman" panose="02020603050405020304" pitchFamily="18" charset="0"/>
              </a:rPr>
              <a:t>Strained Relationships</a:t>
            </a:r>
            <a:r>
              <a:rPr lang="en-US" sz="1800" kern="100" dirty="0">
                <a:effectLst/>
                <a:ea typeface="Aptos" panose="020B0004020202020204" pitchFamily="34" charset="0"/>
                <a:cs typeface="Times New Roman" panose="02020603050405020304" pitchFamily="18" charset="0"/>
              </a:rPr>
              <a:t>: Disconnection from peers, faculty, and the broader community, reducing opportunities for professional and social networking.</a:t>
            </a:r>
          </a:p>
          <a:p>
            <a:pPr marL="0" marR="0" indent="0">
              <a:buNone/>
            </a:pPr>
            <a:endParaRPr lang="en-US" sz="1800" kern="100" dirty="0">
              <a:effectLst/>
              <a:ea typeface="Aptos" panose="020B0004020202020204" pitchFamily="34" charset="0"/>
              <a:cs typeface="Times New Roman" panose="02020603050405020304" pitchFamily="18" charset="0"/>
            </a:endParaRPr>
          </a:p>
          <a:p>
            <a:pPr marL="0" marR="0" indent="0">
              <a:buNone/>
            </a:pPr>
            <a:endParaRPr lang="en-US" sz="1800" kern="100" dirty="0">
              <a:ea typeface="Aptos" panose="020B0004020202020204" pitchFamily="34" charset="0"/>
              <a:cs typeface="Times New Roman" panose="02020603050405020304" pitchFamily="18" charset="0"/>
            </a:endParaRPr>
          </a:p>
          <a:p>
            <a:pPr marL="0" marR="0" indent="0">
              <a:buNone/>
            </a:pPr>
            <a:r>
              <a:rPr lang="en-US" sz="1800" kern="100" dirty="0">
                <a:effectLst/>
                <a:ea typeface="Aptos" panose="020B0004020202020204" pitchFamily="34" charset="0"/>
                <a:cs typeface="Times New Roman" panose="02020603050405020304" pitchFamily="18" charset="0"/>
              </a:rPr>
              <a:t>Addressing these challenges requires tailored mental health resources, robust anti-discrimination policies, accessible academic accommodations, and proactive inclusion initiatives by universities.</a:t>
            </a:r>
          </a:p>
          <a:p>
            <a:endParaRPr lang="en-US" dirty="0"/>
          </a:p>
        </p:txBody>
      </p:sp>
    </p:spTree>
    <p:extLst>
      <p:ext uri="{BB962C8B-B14F-4D97-AF65-F5344CB8AC3E}">
        <p14:creationId xmlns:p14="http://schemas.microsoft.com/office/powerpoint/2010/main" val="4211550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D5D89-07EB-1D03-70AB-232227A23F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DD876E-48B8-46F5-AED4-7ED4D3E07A84}"/>
              </a:ext>
            </a:extLst>
          </p:cNvPr>
          <p:cNvSpPr>
            <a:spLocks noGrp="1"/>
          </p:cNvSpPr>
          <p:nvPr>
            <p:ph type="title"/>
          </p:nvPr>
        </p:nvSpPr>
        <p:spPr/>
        <p:txBody>
          <a:bodyPr/>
          <a:lstStyle/>
          <a:p>
            <a:r>
              <a:rPr lang="en-US" dirty="0"/>
              <a:t>Trust</a:t>
            </a:r>
          </a:p>
        </p:txBody>
      </p:sp>
      <p:sp>
        <p:nvSpPr>
          <p:cNvPr id="3" name="Text Placeholder 2">
            <a:extLst>
              <a:ext uri="{FF2B5EF4-FFF2-40B4-BE49-F238E27FC236}">
                <a16:creationId xmlns:a16="http://schemas.microsoft.com/office/drawing/2014/main" id="{9B6209D0-73F3-D2CA-6114-6D3A488B75EC}"/>
              </a:ext>
            </a:extLst>
          </p:cNvPr>
          <p:cNvSpPr>
            <a:spLocks noGrp="1"/>
          </p:cNvSpPr>
          <p:nvPr>
            <p:ph type="body" idx="1"/>
          </p:nvPr>
        </p:nvSpPr>
        <p:spPr/>
        <p:txBody>
          <a:bodyPr/>
          <a:lstStyle/>
          <a:p>
            <a:r>
              <a:rPr lang="en-US" dirty="0"/>
              <a:t>How do we establish trust in higher education? What do you do?</a:t>
            </a:r>
          </a:p>
        </p:txBody>
      </p:sp>
    </p:spTree>
    <p:extLst>
      <p:ext uri="{BB962C8B-B14F-4D97-AF65-F5344CB8AC3E}">
        <p14:creationId xmlns:p14="http://schemas.microsoft.com/office/powerpoint/2010/main" val="153517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5AF6B-393B-EA5C-7E1A-A1E2C886AD53}"/>
              </a:ext>
            </a:extLst>
          </p:cNvPr>
          <p:cNvSpPr>
            <a:spLocks noGrp="1"/>
          </p:cNvSpPr>
          <p:nvPr>
            <p:ph type="title"/>
          </p:nvPr>
        </p:nvSpPr>
        <p:spPr>
          <a:xfrm>
            <a:off x="838200" y="2615030"/>
            <a:ext cx="10515600" cy="1325563"/>
          </a:xfrm>
        </p:spPr>
        <p:txBody>
          <a:bodyPr>
            <a:normAutofit fontScale="90000"/>
          </a:bodyPr>
          <a:lstStyle/>
          <a:p>
            <a:r>
              <a:rPr lang="en-US" dirty="0"/>
              <a:t>IF we are using Trauma Informed Care, we are engaging in Antiracism Work</a:t>
            </a:r>
          </a:p>
        </p:txBody>
      </p:sp>
      <p:sp>
        <p:nvSpPr>
          <p:cNvPr id="5" name="TextBox 4">
            <a:extLst>
              <a:ext uri="{FF2B5EF4-FFF2-40B4-BE49-F238E27FC236}">
                <a16:creationId xmlns:a16="http://schemas.microsoft.com/office/drawing/2014/main" id="{3EE1FC21-53D0-3A9D-AF80-EAC6F54365FA}"/>
              </a:ext>
            </a:extLst>
          </p:cNvPr>
          <p:cNvSpPr txBox="1"/>
          <p:nvPr/>
        </p:nvSpPr>
        <p:spPr>
          <a:xfrm>
            <a:off x="838200" y="4007495"/>
            <a:ext cx="7086600" cy="1477328"/>
          </a:xfrm>
          <a:prstGeom prst="rect">
            <a:avLst/>
          </a:prstGeom>
          <a:noFill/>
          <a:ln>
            <a:solidFill>
              <a:schemeClr val="bg2"/>
            </a:solidFill>
          </a:ln>
        </p:spPr>
        <p:txBody>
          <a:bodyPr wrap="square">
            <a:spAutoFit/>
          </a:bodyPr>
          <a:lstStyle/>
          <a:p>
            <a:r>
              <a:rPr lang="en-US" b="1" dirty="0"/>
              <a:t>Antiracism</a:t>
            </a:r>
            <a:r>
              <a:rPr lang="en-US" dirty="0"/>
              <a:t> is a proactive and intentional commitment to identifying, challenging, and dismantling racism in all its forms—individual, institutional, and systemic. It goes beyond merely opposing racism to </a:t>
            </a:r>
            <a:r>
              <a:rPr lang="en-US" b="1" dirty="0"/>
              <a:t>actively advocating for policies, practices, and behaviors that promote racial equity and justice</a:t>
            </a:r>
            <a:r>
              <a:rPr lang="en-US" dirty="0"/>
              <a:t>.</a:t>
            </a:r>
          </a:p>
        </p:txBody>
      </p:sp>
    </p:spTree>
    <p:extLst>
      <p:ext uri="{BB962C8B-B14F-4D97-AF65-F5344CB8AC3E}">
        <p14:creationId xmlns:p14="http://schemas.microsoft.com/office/powerpoint/2010/main" val="3632513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39818-CBB9-BD81-D081-A8A007FC4FD3}"/>
              </a:ext>
            </a:extLst>
          </p:cNvPr>
          <p:cNvSpPr>
            <a:spLocks noGrp="1"/>
          </p:cNvSpPr>
          <p:nvPr>
            <p:ph type="title"/>
          </p:nvPr>
        </p:nvSpPr>
        <p:spPr/>
        <p:txBody>
          <a:bodyPr>
            <a:normAutofit/>
          </a:bodyPr>
          <a:lstStyle/>
          <a:p>
            <a:r>
              <a:rPr lang="en-US" b="1" dirty="0"/>
              <a:t>Trauma-informed Care principles</a:t>
            </a:r>
          </a:p>
        </p:txBody>
      </p:sp>
      <p:sp>
        <p:nvSpPr>
          <p:cNvPr id="3" name="Content Placeholder 2">
            <a:extLst>
              <a:ext uri="{FF2B5EF4-FFF2-40B4-BE49-F238E27FC236}">
                <a16:creationId xmlns:a16="http://schemas.microsoft.com/office/drawing/2014/main" id="{675920C7-A08C-4A9A-E6F4-B4E4F9B452FC}"/>
              </a:ext>
            </a:extLst>
          </p:cNvPr>
          <p:cNvSpPr>
            <a:spLocks noGrp="1"/>
          </p:cNvSpPr>
          <p:nvPr>
            <p:ph idx="1"/>
          </p:nvPr>
        </p:nvSpPr>
        <p:spPr>
          <a:xfrm>
            <a:off x="838200" y="1825625"/>
            <a:ext cx="5120811" cy="4351338"/>
          </a:xfrm>
        </p:spPr>
        <p:txBody>
          <a:bodyPr/>
          <a:lstStyle/>
          <a:p>
            <a:pPr marL="0" marR="0" indent="0">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1. Safety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lvl="1"/>
            <a:r>
              <a:rPr lang="en-US" sz="1400" b="1" kern="100" dirty="0">
                <a:effectLst/>
                <a:latin typeface="Aptos" panose="020B0004020202020204" pitchFamily="34" charset="0"/>
                <a:ea typeface="Aptos" panose="020B0004020202020204" pitchFamily="34" charset="0"/>
                <a:cs typeface="Times New Roman" panose="02020603050405020304" pitchFamily="18" charset="0"/>
              </a:rPr>
              <a:t>Physical Safety</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Maintain a welcoming, well-lit counseling space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Ensure clear paths to exits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Allow students to choose their seating position</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Provide a consistent meeting location</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r>
              <a:rPr lang="en-US" sz="1800" b="1" kern="100" dirty="0">
                <a:effectLst/>
                <a:latin typeface="Aptos" panose="020B0004020202020204" pitchFamily="34" charset="0"/>
                <a:ea typeface="Aptos" panose="020B0004020202020204" pitchFamily="34" charset="0"/>
                <a:cs typeface="Times New Roman" panose="02020603050405020304" pitchFamily="18" charset="0"/>
              </a:rPr>
              <a:t>Emotional Safety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Establish clear boundaries and expectations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Use predictable session structures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Maintain confidentiality with clear limits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
        <p:nvSpPr>
          <p:cNvPr id="4" name="Content Placeholder 2">
            <a:extLst>
              <a:ext uri="{FF2B5EF4-FFF2-40B4-BE49-F238E27FC236}">
                <a16:creationId xmlns:a16="http://schemas.microsoft.com/office/drawing/2014/main" id="{32FB0774-A5DC-84DD-02A7-EF7A3ED0B122}"/>
              </a:ext>
            </a:extLst>
          </p:cNvPr>
          <p:cNvSpPr txBox="1">
            <a:spLocks/>
          </p:cNvSpPr>
          <p:nvPr/>
        </p:nvSpPr>
        <p:spPr>
          <a:xfrm>
            <a:off x="6405081" y="1831012"/>
            <a:ext cx="5120811" cy="29670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indent="0">
              <a:buNone/>
            </a:pPr>
            <a:r>
              <a:rPr lang="en-US" sz="1800" b="1" kern="100" dirty="0">
                <a:latin typeface="Aptos" panose="020B0004020202020204" pitchFamily="34" charset="0"/>
                <a:ea typeface="Aptos" panose="020B0004020202020204" pitchFamily="34" charset="0"/>
                <a:cs typeface="Times New Roman" panose="02020603050405020304" pitchFamily="18" charset="0"/>
              </a:rPr>
              <a:t>2.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Trustworthiness and Transparency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Clearly explain counseling processes and procedures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Be consistent with scheduling and availability</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Communicate openly about record-keeping practices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Discuss limits of confidentiality upfront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Keep students informed about available resources and referral options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Font typeface="Arial" panose="020B0604020202020204" pitchFamily="34" charset="0"/>
              <a:buNone/>
            </a:pPr>
            <a:endParaRPr lang="en-US" dirty="0"/>
          </a:p>
        </p:txBody>
      </p:sp>
      <p:sp>
        <p:nvSpPr>
          <p:cNvPr id="6" name="TextBox 5">
            <a:extLst>
              <a:ext uri="{FF2B5EF4-FFF2-40B4-BE49-F238E27FC236}">
                <a16:creationId xmlns:a16="http://schemas.microsoft.com/office/drawing/2014/main" id="{DC4210B7-4E9E-7560-FA74-7AE5B4B2F1A3}"/>
              </a:ext>
            </a:extLst>
          </p:cNvPr>
          <p:cNvSpPr txBox="1"/>
          <p:nvPr/>
        </p:nvSpPr>
        <p:spPr>
          <a:xfrm>
            <a:off x="1341521" y="5388570"/>
            <a:ext cx="6100010" cy="923330"/>
          </a:xfrm>
          <a:prstGeom prst="rect">
            <a:avLst/>
          </a:prstGeom>
          <a:noFill/>
          <a:ln>
            <a:solidFill>
              <a:schemeClr val="bg2"/>
            </a:solidFill>
          </a:ln>
        </p:spPr>
        <p:txBody>
          <a:bodyPr wrap="square">
            <a:spAutoFit/>
          </a:bodyPr>
          <a:lstStyle/>
          <a:p>
            <a:r>
              <a:rPr lang="en-US" b="1" dirty="0"/>
              <a:t>Connection</a:t>
            </a:r>
            <a:r>
              <a:rPr lang="en-US" dirty="0"/>
              <a:t>: Trauma-informed care integrates antiracist practices to ensure safety is defined through culturally responsive and community-specific lenses.</a:t>
            </a:r>
          </a:p>
        </p:txBody>
      </p:sp>
    </p:spTree>
    <p:extLst>
      <p:ext uri="{BB962C8B-B14F-4D97-AF65-F5344CB8AC3E}">
        <p14:creationId xmlns:p14="http://schemas.microsoft.com/office/powerpoint/2010/main" val="2710989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12F87-BEE5-35D5-DBED-3D25D883C5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00D0B7-1E67-9B24-700F-745A2DCCCFF3}"/>
              </a:ext>
            </a:extLst>
          </p:cNvPr>
          <p:cNvSpPr>
            <a:spLocks noGrp="1"/>
          </p:cNvSpPr>
          <p:nvPr>
            <p:ph type="title"/>
          </p:nvPr>
        </p:nvSpPr>
        <p:spPr/>
        <p:txBody>
          <a:bodyPr>
            <a:normAutofit/>
          </a:bodyPr>
          <a:lstStyle/>
          <a:p>
            <a:r>
              <a:rPr lang="en-US" b="1" dirty="0"/>
              <a:t>Trauma-informed Care principles</a:t>
            </a:r>
          </a:p>
        </p:txBody>
      </p:sp>
      <p:sp>
        <p:nvSpPr>
          <p:cNvPr id="3" name="Content Placeholder 2">
            <a:extLst>
              <a:ext uri="{FF2B5EF4-FFF2-40B4-BE49-F238E27FC236}">
                <a16:creationId xmlns:a16="http://schemas.microsoft.com/office/drawing/2014/main" id="{7CF94A89-EA05-1162-C891-F682EC1FFD97}"/>
              </a:ext>
            </a:extLst>
          </p:cNvPr>
          <p:cNvSpPr>
            <a:spLocks noGrp="1"/>
          </p:cNvSpPr>
          <p:nvPr>
            <p:ph idx="1"/>
          </p:nvPr>
        </p:nvSpPr>
        <p:spPr>
          <a:xfrm>
            <a:off x="838200" y="1825625"/>
            <a:ext cx="5120811" cy="4351338"/>
          </a:xfrm>
        </p:spPr>
        <p:txBody>
          <a:bodyPr/>
          <a:lstStyle/>
          <a:p>
            <a:pPr marL="0" marR="0" indent="0">
              <a:buNone/>
            </a:pPr>
            <a:r>
              <a:rPr lang="en-US" sz="1800" b="1" kern="100" dirty="0">
                <a:latin typeface="Aptos" panose="020B0004020202020204" pitchFamily="34" charset="0"/>
                <a:ea typeface="Aptos" panose="020B0004020202020204" pitchFamily="34" charset="0"/>
                <a:cs typeface="Times New Roman" panose="02020603050405020304" pitchFamily="18" charset="0"/>
              </a:rPr>
              <a:t>3.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Collaboration and Mutuality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lvl="1"/>
            <a:r>
              <a:rPr lang="en-US" sz="1400" b="1" kern="100" dirty="0">
                <a:effectLst/>
                <a:latin typeface="Aptos" panose="020B0004020202020204" pitchFamily="34" charset="0"/>
                <a:ea typeface="Aptos" panose="020B0004020202020204" pitchFamily="34" charset="0"/>
                <a:cs typeface="Times New Roman" panose="02020603050405020304" pitchFamily="18" charset="0"/>
              </a:rPr>
              <a:t>Within Sessions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Develop treatment plans collaboratively</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Regularly check in about therapeutic goals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Share decision-making power</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Validate students' expertise about their own experiences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lvl="1"/>
            <a:r>
              <a:rPr lang="en-US" sz="1400" b="1" kern="100" dirty="0">
                <a:effectLst/>
                <a:latin typeface="Aptos" panose="020B0004020202020204" pitchFamily="34" charset="0"/>
                <a:ea typeface="Aptos" panose="020B0004020202020204" pitchFamily="34" charset="0"/>
                <a:cs typeface="Times New Roman" panose="02020603050405020304" pitchFamily="18" charset="0"/>
              </a:rPr>
              <a:t>Institutional Level</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Coordinate with other campus services (health center, academic advisors, etc.)</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Maintain relationships with cultural centers and student organizations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Partner with disability services for accommodations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
        <p:nvSpPr>
          <p:cNvPr id="4" name="Content Placeholder 2">
            <a:extLst>
              <a:ext uri="{FF2B5EF4-FFF2-40B4-BE49-F238E27FC236}">
                <a16:creationId xmlns:a16="http://schemas.microsoft.com/office/drawing/2014/main" id="{B233A457-1D15-0049-E8DD-64B0C9E3DEF4}"/>
              </a:ext>
            </a:extLst>
          </p:cNvPr>
          <p:cNvSpPr txBox="1">
            <a:spLocks/>
          </p:cNvSpPr>
          <p:nvPr/>
        </p:nvSpPr>
        <p:spPr>
          <a:xfrm>
            <a:off x="6322887" y="2221430"/>
            <a:ext cx="5120811" cy="29670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457200" lvl="1"/>
            <a:r>
              <a:rPr lang="en-US" sz="1400" b="1" kern="100" dirty="0">
                <a:effectLst/>
                <a:latin typeface="Aptos" panose="020B0004020202020204" pitchFamily="34" charset="0"/>
                <a:ea typeface="Aptos" panose="020B0004020202020204" pitchFamily="34" charset="0"/>
                <a:cs typeface="Times New Roman" panose="02020603050405020304" pitchFamily="18" charset="0"/>
              </a:rPr>
              <a:t>Peer Support and Mutual Self-Help</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Facilitate connections to peer support groups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Provide information about student-led mental health organizations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Connect students with similar experiences when appropriate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Encourage participation in healing communities on campus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Font typeface="Arial" panose="020B0604020202020204" pitchFamily="34" charset="0"/>
              <a:buNone/>
            </a:pPr>
            <a:endParaRPr lang="en-US" dirty="0"/>
          </a:p>
        </p:txBody>
      </p:sp>
      <p:sp>
        <p:nvSpPr>
          <p:cNvPr id="6" name="TextBox 5">
            <a:extLst>
              <a:ext uri="{FF2B5EF4-FFF2-40B4-BE49-F238E27FC236}">
                <a16:creationId xmlns:a16="http://schemas.microsoft.com/office/drawing/2014/main" id="{72D6F78E-44B8-B320-CF7C-1416683117C3}"/>
              </a:ext>
            </a:extLst>
          </p:cNvPr>
          <p:cNvSpPr txBox="1"/>
          <p:nvPr/>
        </p:nvSpPr>
        <p:spPr>
          <a:xfrm>
            <a:off x="1305426" y="5507376"/>
            <a:ext cx="6100010" cy="923330"/>
          </a:xfrm>
          <a:prstGeom prst="rect">
            <a:avLst/>
          </a:prstGeom>
          <a:noFill/>
          <a:ln>
            <a:solidFill>
              <a:schemeClr val="bg2"/>
            </a:solidFill>
          </a:ln>
        </p:spPr>
        <p:txBody>
          <a:bodyPr wrap="square">
            <a:spAutoFit/>
          </a:bodyPr>
          <a:lstStyle/>
          <a:p>
            <a:r>
              <a:rPr lang="en-US" b="1" dirty="0"/>
              <a:t>Connection</a:t>
            </a:r>
            <a:r>
              <a:rPr lang="en-US" dirty="0"/>
              <a:t>: Challenge oppressive systems and encourage collaborative partnerships that center the needs and strengths of individuals and communities.</a:t>
            </a:r>
          </a:p>
        </p:txBody>
      </p:sp>
    </p:spTree>
    <p:extLst>
      <p:ext uri="{BB962C8B-B14F-4D97-AF65-F5344CB8AC3E}">
        <p14:creationId xmlns:p14="http://schemas.microsoft.com/office/powerpoint/2010/main" val="1554045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C08E0B-0488-2326-E3AE-BEB95C5DA5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AFFE96-74C0-21DC-DC63-717581685E0B}"/>
              </a:ext>
            </a:extLst>
          </p:cNvPr>
          <p:cNvSpPr>
            <a:spLocks noGrp="1"/>
          </p:cNvSpPr>
          <p:nvPr>
            <p:ph type="title"/>
          </p:nvPr>
        </p:nvSpPr>
        <p:spPr/>
        <p:txBody>
          <a:bodyPr>
            <a:normAutofit/>
          </a:bodyPr>
          <a:lstStyle/>
          <a:p>
            <a:r>
              <a:rPr lang="en-US" b="1" dirty="0"/>
              <a:t>Trauma-informed Care principles</a:t>
            </a:r>
          </a:p>
        </p:txBody>
      </p:sp>
      <p:sp>
        <p:nvSpPr>
          <p:cNvPr id="3" name="Content Placeholder 2">
            <a:extLst>
              <a:ext uri="{FF2B5EF4-FFF2-40B4-BE49-F238E27FC236}">
                <a16:creationId xmlns:a16="http://schemas.microsoft.com/office/drawing/2014/main" id="{22366146-7FA1-9603-EECC-02C38C165381}"/>
              </a:ext>
            </a:extLst>
          </p:cNvPr>
          <p:cNvSpPr>
            <a:spLocks noGrp="1"/>
          </p:cNvSpPr>
          <p:nvPr>
            <p:ph idx="1"/>
          </p:nvPr>
        </p:nvSpPr>
        <p:spPr>
          <a:xfrm>
            <a:off x="838200" y="1825625"/>
            <a:ext cx="5120811" cy="4351338"/>
          </a:xfrm>
        </p:spPr>
        <p:txBody>
          <a:bodyPr/>
          <a:lstStyle/>
          <a:p>
            <a:pPr marL="0" marR="0" indent="0">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4. Empowerment, Voice, and Choice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Respect students' right to decline specific interventions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Offer multiple treatment options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Support student autonomy in decision-making</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Help students identify and build upon their strengths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Teach self-advocacy skills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
        <p:nvSpPr>
          <p:cNvPr id="4" name="Content Placeholder 2">
            <a:extLst>
              <a:ext uri="{FF2B5EF4-FFF2-40B4-BE49-F238E27FC236}">
                <a16:creationId xmlns:a16="http://schemas.microsoft.com/office/drawing/2014/main" id="{EFA454A7-9DED-6D63-8E30-83769A67ABA6}"/>
              </a:ext>
            </a:extLst>
          </p:cNvPr>
          <p:cNvSpPr txBox="1">
            <a:spLocks/>
          </p:cNvSpPr>
          <p:nvPr/>
        </p:nvSpPr>
        <p:spPr>
          <a:xfrm>
            <a:off x="6232991" y="1825625"/>
            <a:ext cx="5489822" cy="29670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marR="0" indent="0">
              <a:buNone/>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5. Cultural, Historical, and Social Issues of Oppression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Acknowledge historical trauma in different communities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Consider cultural differences in trauma expression and healing</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Respect diverse gender identities and sexual orientations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Understand intersectionality of trauma with other identities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buSzPts val="1000"/>
              <a:buFont typeface="Symbol" pitchFamily="2" charset="2"/>
              <a:buChar char=""/>
              <a:tabLst>
                <a:tab pos="457200" algn="l"/>
              </a:tabLst>
            </a:pPr>
            <a:r>
              <a:rPr lang="en-US" sz="1400" b="1" kern="100" dirty="0">
                <a:effectLst/>
                <a:latin typeface="Aptos" panose="020B0004020202020204" pitchFamily="34" charset="0"/>
                <a:ea typeface="Aptos" panose="020B0004020202020204" pitchFamily="34" charset="0"/>
                <a:cs typeface="Times New Roman" panose="02020603050405020304" pitchFamily="18" charset="0"/>
              </a:rPr>
              <a:t>Recognize impact of systemic oppression and discrimination</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Font typeface="Arial" panose="020B0604020202020204" pitchFamily="34" charset="0"/>
              <a:buNone/>
            </a:pPr>
            <a:endParaRPr lang="en-US" dirty="0"/>
          </a:p>
        </p:txBody>
      </p:sp>
      <p:sp>
        <p:nvSpPr>
          <p:cNvPr id="6" name="TextBox 5">
            <a:extLst>
              <a:ext uri="{FF2B5EF4-FFF2-40B4-BE49-F238E27FC236}">
                <a16:creationId xmlns:a16="http://schemas.microsoft.com/office/drawing/2014/main" id="{390568BC-26EF-4F12-50F9-67D7F90A6FCD}"/>
              </a:ext>
            </a:extLst>
          </p:cNvPr>
          <p:cNvSpPr txBox="1"/>
          <p:nvPr/>
        </p:nvSpPr>
        <p:spPr>
          <a:xfrm>
            <a:off x="838200" y="5253633"/>
            <a:ext cx="6108192" cy="923330"/>
          </a:xfrm>
          <a:prstGeom prst="rect">
            <a:avLst/>
          </a:prstGeom>
          <a:noFill/>
          <a:ln>
            <a:solidFill>
              <a:schemeClr val="bg2"/>
            </a:solidFill>
          </a:ln>
        </p:spPr>
        <p:txBody>
          <a:bodyPr wrap="square">
            <a:spAutoFit/>
          </a:bodyPr>
          <a:lstStyle/>
          <a:p>
            <a:r>
              <a:rPr lang="en-US" b="1" dirty="0"/>
              <a:t>Connection</a:t>
            </a:r>
            <a:r>
              <a:rPr lang="en-US" dirty="0"/>
              <a:t>: Combining antiracist and trauma-informed approaches helps bridge individual care with broader systemic transformation.</a:t>
            </a:r>
          </a:p>
        </p:txBody>
      </p:sp>
    </p:spTree>
    <p:extLst>
      <p:ext uri="{BB962C8B-B14F-4D97-AF65-F5344CB8AC3E}">
        <p14:creationId xmlns:p14="http://schemas.microsoft.com/office/powerpoint/2010/main" val="1658280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7BBE-038B-2AD5-7AD5-6B9C28A960AF}"/>
              </a:ext>
            </a:extLst>
          </p:cNvPr>
          <p:cNvSpPr>
            <a:spLocks noGrp="1"/>
          </p:cNvSpPr>
          <p:nvPr>
            <p:ph type="title"/>
          </p:nvPr>
        </p:nvSpPr>
        <p:spPr/>
        <p:txBody>
          <a:bodyPr/>
          <a:lstStyle/>
          <a:p>
            <a:r>
              <a:rPr lang="en-US" b="1" dirty="0"/>
              <a:t>Participant Voices</a:t>
            </a:r>
          </a:p>
        </p:txBody>
      </p:sp>
      <p:sp>
        <p:nvSpPr>
          <p:cNvPr id="3" name="Content Placeholder 2">
            <a:extLst>
              <a:ext uri="{FF2B5EF4-FFF2-40B4-BE49-F238E27FC236}">
                <a16:creationId xmlns:a16="http://schemas.microsoft.com/office/drawing/2014/main" id="{00083FBD-EC15-39F8-7ABD-0598D6A2DD17}"/>
              </a:ext>
            </a:extLst>
          </p:cNvPr>
          <p:cNvSpPr>
            <a:spLocks noGrp="1"/>
          </p:cNvSpPr>
          <p:nvPr>
            <p:ph idx="1"/>
          </p:nvPr>
        </p:nvSpPr>
        <p:spPr/>
        <p:txBody>
          <a:bodyPr>
            <a:normAutofit fontScale="77500" lnSpcReduction="20000"/>
          </a:bodyPr>
          <a:lstStyle/>
          <a:p>
            <a:pPr>
              <a:lnSpc>
                <a:spcPct val="120000"/>
              </a:lnSpc>
            </a:pPr>
            <a:r>
              <a:rPr lang="en-US" i="1" dirty="0">
                <a:effectLst/>
                <a:latin typeface="Helvetica" pitchFamily="2" charset="0"/>
              </a:rPr>
              <a:t>You know what! As a business major, we had to do a lot of team projects through group communications. We also had to develop strategic planning or do role-play…We somehow did</a:t>
            </a:r>
            <a:r>
              <a:rPr lang="en-US" dirty="0">
                <a:latin typeface="Helvetica" pitchFamily="2" charset="0"/>
              </a:rPr>
              <a:t> </a:t>
            </a:r>
            <a:r>
              <a:rPr lang="en-US" i="1" dirty="0">
                <a:effectLst/>
                <a:latin typeface="Helvetica" pitchFamily="2" charset="0"/>
              </a:rPr>
              <a:t>those activities online, but this can never be like in-person activities…Since most instructors</a:t>
            </a:r>
            <a:r>
              <a:rPr lang="en-US" dirty="0">
                <a:latin typeface="Helvetica" pitchFamily="2" charset="0"/>
              </a:rPr>
              <a:t> </a:t>
            </a:r>
            <a:r>
              <a:rPr lang="en-US" i="1" dirty="0">
                <a:effectLst/>
                <a:latin typeface="Helvetica" pitchFamily="2" charset="0"/>
              </a:rPr>
              <a:t>allowed students to form groups independently, we had to find our group members by our</a:t>
            </a:r>
            <a:r>
              <a:rPr lang="en-US" dirty="0">
                <a:latin typeface="Helvetica" pitchFamily="2" charset="0"/>
              </a:rPr>
              <a:t> </a:t>
            </a:r>
            <a:r>
              <a:rPr lang="en-US" i="1" dirty="0">
                <a:effectLst/>
                <a:latin typeface="Helvetica" pitchFamily="2" charset="0"/>
              </a:rPr>
              <a:t>own, but I felt like no group wanted to include me for some reasons…Eventually, my instructor had to put me into my group, but it seems like they reluctantly included me.</a:t>
            </a:r>
            <a:endParaRPr lang="en-US" dirty="0">
              <a:effectLst/>
              <a:latin typeface="Helvetica" pitchFamily="2" charset="0"/>
            </a:endParaRPr>
          </a:p>
          <a:p>
            <a:pPr>
              <a:lnSpc>
                <a:spcPct val="120000"/>
              </a:lnSpc>
            </a:pPr>
            <a:r>
              <a:rPr lang="en-US" i="1" dirty="0">
                <a:effectLst/>
                <a:latin typeface="Helvetica" pitchFamily="2" charset="0"/>
              </a:rPr>
              <a:t>My team members gave awful grades regarding participation in those writing assignments…My professor said, “Would you please keep this conversation confidential? Your group members reported that you seldom turned on your webcam and microphone to communicate</a:t>
            </a:r>
            <a:r>
              <a:rPr lang="en-US" dirty="0">
                <a:latin typeface="Helvetica" pitchFamily="2" charset="0"/>
              </a:rPr>
              <a:t> </a:t>
            </a:r>
            <a:r>
              <a:rPr lang="en-US" i="1" dirty="0">
                <a:effectLst/>
                <a:latin typeface="Helvetica" pitchFamily="2" charset="0"/>
              </a:rPr>
              <a:t>during discussions via online meetings.” I seldom shared my opinions, but it’s not true. I felt so excluded.</a:t>
            </a:r>
            <a:endParaRPr lang="en-US" dirty="0">
              <a:effectLst/>
              <a:latin typeface="Helvetica" pitchFamily="2" charset="0"/>
            </a:endParaRPr>
          </a:p>
          <a:p>
            <a:endParaRPr lang="en-US" dirty="0"/>
          </a:p>
        </p:txBody>
      </p:sp>
    </p:spTree>
    <p:extLst>
      <p:ext uri="{BB962C8B-B14F-4D97-AF65-F5344CB8AC3E}">
        <p14:creationId xmlns:p14="http://schemas.microsoft.com/office/powerpoint/2010/main" val="217589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07BC37-79BE-207F-2782-527CCE8398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63AFE-39EB-6C61-7B63-74A55B9AAF82}"/>
              </a:ext>
            </a:extLst>
          </p:cNvPr>
          <p:cNvSpPr>
            <a:spLocks noGrp="1"/>
          </p:cNvSpPr>
          <p:nvPr>
            <p:ph type="title"/>
          </p:nvPr>
        </p:nvSpPr>
        <p:spPr/>
        <p:txBody>
          <a:bodyPr/>
          <a:lstStyle/>
          <a:p>
            <a:r>
              <a:rPr lang="en-US" dirty="0"/>
              <a:t>Connect</a:t>
            </a:r>
          </a:p>
        </p:txBody>
      </p:sp>
      <p:sp>
        <p:nvSpPr>
          <p:cNvPr id="3" name="Text Placeholder 2">
            <a:extLst>
              <a:ext uri="{FF2B5EF4-FFF2-40B4-BE49-F238E27FC236}">
                <a16:creationId xmlns:a16="http://schemas.microsoft.com/office/drawing/2014/main" id="{9C5C5379-992C-AC05-85FE-AD8C6E9C860B}"/>
              </a:ext>
            </a:extLst>
          </p:cNvPr>
          <p:cNvSpPr>
            <a:spLocks noGrp="1"/>
          </p:cNvSpPr>
          <p:nvPr>
            <p:ph type="body" idx="1"/>
          </p:nvPr>
        </p:nvSpPr>
        <p:spPr/>
        <p:txBody>
          <a:bodyPr/>
          <a:lstStyle/>
          <a:p>
            <a:r>
              <a:rPr lang="en-US" dirty="0"/>
              <a:t>What feelings come up as you hear this participant’s experience?</a:t>
            </a:r>
          </a:p>
        </p:txBody>
      </p:sp>
    </p:spTree>
    <p:extLst>
      <p:ext uri="{BB962C8B-B14F-4D97-AF65-F5344CB8AC3E}">
        <p14:creationId xmlns:p14="http://schemas.microsoft.com/office/powerpoint/2010/main" val="2615649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b="1" dirty="0"/>
              <a:t>Agenda</a:t>
            </a:r>
          </a:p>
        </p:txBody>
      </p:sp>
      <p:sp>
        <p:nvSpPr>
          <p:cNvPr id="14" name="Content Placeholder 13"/>
          <p:cNvSpPr>
            <a:spLocks noGrp="1"/>
          </p:cNvSpPr>
          <p:nvPr>
            <p:ph idx="1"/>
          </p:nvPr>
        </p:nvSpPr>
        <p:spPr/>
        <p:txBody>
          <a:bodyPr>
            <a:normAutofit fontScale="85000" lnSpcReduction="20000"/>
          </a:bodyPr>
          <a:lstStyle/>
          <a:p>
            <a:pPr lvl="0"/>
            <a:r>
              <a:rPr lang="en-US" dirty="0"/>
              <a:t>Group norms &amp; learning objectives</a:t>
            </a:r>
          </a:p>
          <a:p>
            <a:pPr lvl="1"/>
            <a:r>
              <a:rPr lang="en-US" dirty="0"/>
              <a:t>Safety</a:t>
            </a:r>
          </a:p>
          <a:p>
            <a:pPr lvl="0"/>
            <a:r>
              <a:rPr lang="en-US" dirty="0"/>
              <a:t>Who are we, and what do we want to know?</a:t>
            </a:r>
          </a:p>
          <a:p>
            <a:pPr lvl="1"/>
            <a:r>
              <a:rPr lang="en-US" dirty="0"/>
              <a:t>Breathe</a:t>
            </a:r>
          </a:p>
          <a:p>
            <a:pPr lvl="0"/>
            <a:r>
              <a:rPr lang="en-US" dirty="0"/>
              <a:t>International Students</a:t>
            </a:r>
          </a:p>
          <a:p>
            <a:pPr lvl="1"/>
            <a:r>
              <a:rPr lang="en-US" dirty="0"/>
              <a:t>Trust</a:t>
            </a:r>
          </a:p>
          <a:p>
            <a:pPr lvl="0"/>
            <a:r>
              <a:rPr lang="en-US" dirty="0"/>
              <a:t>Trauma-informed Care principles</a:t>
            </a:r>
          </a:p>
          <a:p>
            <a:pPr lvl="1"/>
            <a:r>
              <a:rPr lang="en-US" dirty="0"/>
              <a:t>Connect</a:t>
            </a:r>
          </a:p>
          <a:p>
            <a:pPr lvl="0"/>
            <a:r>
              <a:rPr lang="en-US" dirty="0"/>
              <a:t>Trauma and Cultural Adjustments- COVID timeline</a:t>
            </a:r>
          </a:p>
          <a:p>
            <a:pPr lvl="1"/>
            <a:r>
              <a:rPr lang="en-US" dirty="0"/>
              <a:t>Breathe</a:t>
            </a:r>
          </a:p>
          <a:p>
            <a:pPr lvl="0"/>
            <a:r>
              <a:rPr lang="en-US" dirty="0"/>
              <a:t>Culturally responsive interventions – systemically </a:t>
            </a:r>
          </a:p>
          <a:p>
            <a:pPr lvl="1"/>
            <a:r>
              <a:rPr lang="en-US" dirty="0"/>
              <a:t>Action- empowerment</a:t>
            </a:r>
          </a:p>
          <a:p>
            <a:pPr lvl="0"/>
            <a:endParaRPr lang="en-US" dirty="0"/>
          </a:p>
          <a:p>
            <a:pPr lvl="0"/>
            <a:endParaRPr lang="en-US" dirty="0"/>
          </a:p>
        </p:txBody>
      </p:sp>
    </p:spTree>
    <p:extLst>
      <p:ext uri="{BB962C8B-B14F-4D97-AF65-F5344CB8AC3E}">
        <p14:creationId xmlns:p14="http://schemas.microsoft.com/office/powerpoint/2010/main" val="303422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DAF69-FEED-A6B1-4F4D-17A476B43366}"/>
              </a:ext>
            </a:extLst>
          </p:cNvPr>
          <p:cNvSpPr>
            <a:spLocks noGrp="1"/>
          </p:cNvSpPr>
          <p:nvPr>
            <p:ph type="title"/>
          </p:nvPr>
        </p:nvSpPr>
        <p:spPr>
          <a:xfrm>
            <a:off x="838200" y="642527"/>
            <a:ext cx="11059274" cy="1325563"/>
          </a:xfrm>
        </p:spPr>
        <p:txBody>
          <a:bodyPr>
            <a:noAutofit/>
          </a:bodyPr>
          <a:lstStyle/>
          <a:p>
            <a:r>
              <a:rPr lang="en-US" sz="3000" b="1" i="1" dirty="0">
                <a:latin typeface="Helvetica" pitchFamily="2" charset="0"/>
              </a:rPr>
              <a:t>“</a:t>
            </a:r>
            <a:r>
              <a:rPr lang="en-US" sz="3000" b="1" i="1" dirty="0">
                <a:effectLst/>
                <a:latin typeface="Helvetica" pitchFamily="2" charset="0"/>
              </a:rPr>
              <a:t>Why universities need to actively combat</a:t>
            </a:r>
            <a:r>
              <a:rPr lang="en-US" sz="3000" b="1" i="1" dirty="0">
                <a:latin typeface="Helvetica" pitchFamily="2" charset="0"/>
              </a:rPr>
              <a:t> </a:t>
            </a:r>
            <a:r>
              <a:rPr lang="en-US" sz="3000" b="1" i="1" dirty="0">
                <a:effectLst/>
                <a:latin typeface="Helvetica" pitchFamily="2" charset="0"/>
              </a:rPr>
              <a:t>Sinophobia”: racially-traumatic experiences of</a:t>
            </a:r>
            <a:r>
              <a:rPr lang="en-US" sz="3000" b="1" i="1" dirty="0">
                <a:latin typeface="Helvetica" pitchFamily="2" charset="0"/>
              </a:rPr>
              <a:t> </a:t>
            </a:r>
            <a:r>
              <a:rPr lang="en-US" sz="3000" b="1" i="1" dirty="0">
                <a:effectLst/>
                <a:latin typeface="Helvetica" pitchFamily="2" charset="0"/>
              </a:rPr>
              <a:t>Chinese international students in the United</a:t>
            </a:r>
            <a:r>
              <a:rPr lang="en-US" sz="3000" b="1" i="1" dirty="0">
                <a:latin typeface="Helvetica" pitchFamily="2" charset="0"/>
              </a:rPr>
              <a:t> </a:t>
            </a:r>
            <a:r>
              <a:rPr lang="en-US" sz="3000" b="1" i="1" dirty="0">
                <a:effectLst/>
                <a:latin typeface="Helvetica" pitchFamily="2" charset="0"/>
              </a:rPr>
              <a:t>States during COVID-19</a:t>
            </a:r>
            <a:endParaRPr lang="en-US" sz="3000" b="1" dirty="0">
              <a:effectLst/>
              <a:latin typeface="Helvetica" pitchFamily="2" charset="0"/>
            </a:endParaRPr>
          </a:p>
        </p:txBody>
      </p:sp>
      <p:sp>
        <p:nvSpPr>
          <p:cNvPr id="3" name="Content Placeholder 2">
            <a:extLst>
              <a:ext uri="{FF2B5EF4-FFF2-40B4-BE49-F238E27FC236}">
                <a16:creationId xmlns:a16="http://schemas.microsoft.com/office/drawing/2014/main" id="{8A749452-AF66-4C3F-2968-AC9C0DF47A56}"/>
              </a:ext>
            </a:extLst>
          </p:cNvPr>
          <p:cNvSpPr>
            <a:spLocks noGrp="1"/>
          </p:cNvSpPr>
          <p:nvPr>
            <p:ph idx="1"/>
          </p:nvPr>
        </p:nvSpPr>
        <p:spPr>
          <a:xfrm>
            <a:off x="838200" y="2359881"/>
            <a:ext cx="10515600" cy="4351338"/>
          </a:xfrm>
        </p:spPr>
        <p:txBody>
          <a:bodyPr>
            <a:normAutofit fontScale="77500" lnSpcReduction="20000"/>
          </a:bodyPr>
          <a:lstStyle/>
          <a:p>
            <a:pPr>
              <a:lnSpc>
                <a:spcPct val="120000"/>
              </a:lnSpc>
            </a:pPr>
            <a:r>
              <a:rPr lang="en-US" b="1" dirty="0"/>
              <a:t>Rising Sinophobia During COVID-19</a:t>
            </a:r>
            <a:r>
              <a:rPr lang="en-US" dirty="0"/>
              <a:t>: The study explores the increasing Sinophobia in the U.S. during the pandemic, where Chinese students faced discrimination due to association with COVID-19. This racism has compounded the emotional challenges faced by CIUS.</a:t>
            </a:r>
          </a:p>
          <a:p>
            <a:pPr>
              <a:lnSpc>
                <a:spcPct val="120000"/>
              </a:lnSpc>
            </a:pPr>
            <a:r>
              <a:rPr lang="en-US" b="1" dirty="0"/>
              <a:t>Impact of Media and Policy</a:t>
            </a:r>
            <a:r>
              <a:rPr lang="en-US" dirty="0"/>
              <a:t>: Media representations and U.S. policies contribute to the stigma against Chinese students. These social and political factors create psychological distress, making CIUS vulnerable to racial trauma.</a:t>
            </a:r>
          </a:p>
          <a:p>
            <a:pPr>
              <a:lnSpc>
                <a:spcPct val="120000"/>
              </a:lnSpc>
            </a:pPr>
            <a:r>
              <a:rPr lang="en-US" b="1" dirty="0"/>
              <a:t>Need for Psychological Support</a:t>
            </a:r>
            <a:r>
              <a:rPr lang="en-US" dirty="0"/>
              <a:t>: The study advocates for the use of CRT and TIC frameworks to help CIUS cope with mental health challenges, encouraging counselors to support students in managing trauma and promoting resilience.</a:t>
            </a:r>
          </a:p>
        </p:txBody>
      </p:sp>
    </p:spTree>
    <p:extLst>
      <p:ext uri="{BB962C8B-B14F-4D97-AF65-F5344CB8AC3E}">
        <p14:creationId xmlns:p14="http://schemas.microsoft.com/office/powerpoint/2010/main" val="24455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CF3BA-B5FE-8C5A-E9A8-7412BB2B1C6F}"/>
              </a:ext>
            </a:extLst>
          </p:cNvPr>
          <p:cNvSpPr>
            <a:spLocks noGrp="1"/>
          </p:cNvSpPr>
          <p:nvPr>
            <p:ph type="title"/>
          </p:nvPr>
        </p:nvSpPr>
        <p:spPr/>
        <p:txBody>
          <a:bodyPr>
            <a:normAutofit fontScale="90000"/>
          </a:bodyPr>
          <a:lstStyle/>
          <a:p>
            <a:r>
              <a:rPr lang="en-US" b="1" dirty="0"/>
              <a:t>Methodology: Phenomenological Approach</a:t>
            </a:r>
            <a:endParaRPr lang="en-US" dirty="0"/>
          </a:p>
        </p:txBody>
      </p:sp>
      <p:sp>
        <p:nvSpPr>
          <p:cNvPr id="3" name="Content Placeholder 2">
            <a:extLst>
              <a:ext uri="{FF2B5EF4-FFF2-40B4-BE49-F238E27FC236}">
                <a16:creationId xmlns:a16="http://schemas.microsoft.com/office/drawing/2014/main" id="{C84C6CD0-F832-340D-8CFA-EAC6593DD1D2}"/>
              </a:ext>
            </a:extLst>
          </p:cNvPr>
          <p:cNvSpPr>
            <a:spLocks noGrp="1"/>
          </p:cNvSpPr>
          <p:nvPr>
            <p:ph idx="1"/>
          </p:nvPr>
        </p:nvSpPr>
        <p:spPr/>
        <p:txBody>
          <a:bodyPr>
            <a:normAutofit fontScale="92500" lnSpcReduction="10000"/>
          </a:bodyPr>
          <a:lstStyle/>
          <a:p>
            <a:pPr>
              <a:lnSpc>
                <a:spcPct val="100000"/>
              </a:lnSpc>
            </a:pPr>
            <a:r>
              <a:rPr lang="en-US" b="1" dirty="0"/>
              <a:t>Focus on Lived Experiences</a:t>
            </a:r>
            <a:r>
              <a:rPr lang="en-US" dirty="0"/>
              <a:t>: A phenomenological approach is used to explore the lived experiences of CIUS, specifically their emotional challenges related to racial discrimination and trauma during COVID-19.</a:t>
            </a:r>
          </a:p>
          <a:p>
            <a:pPr>
              <a:lnSpc>
                <a:spcPct val="100000"/>
              </a:lnSpc>
            </a:pPr>
            <a:r>
              <a:rPr lang="en-US" b="1" dirty="0"/>
              <a:t>Emphasis on Complexity and Context</a:t>
            </a:r>
            <a:r>
              <a:rPr lang="en-US" dirty="0"/>
              <a:t>: The approach seeks to understand the complexity of CIUS’s experiences, particularly the intersection of racial discrimination with their academic and social lives in a time of crisis.</a:t>
            </a:r>
          </a:p>
          <a:p>
            <a:pPr>
              <a:lnSpc>
                <a:spcPct val="100000"/>
              </a:lnSpc>
            </a:pPr>
            <a:r>
              <a:rPr lang="en-US" b="1" dirty="0"/>
              <a:t>Psychosocial Focus</a:t>
            </a:r>
            <a:r>
              <a:rPr lang="en-US" dirty="0"/>
              <a:t>: The study highlights the need to explore emotional challenges such as anxiety, alienation, and frustration, which affect students’ overall well-being and academic performance.</a:t>
            </a:r>
          </a:p>
        </p:txBody>
      </p:sp>
    </p:spTree>
    <p:extLst>
      <p:ext uri="{BB962C8B-B14F-4D97-AF65-F5344CB8AC3E}">
        <p14:creationId xmlns:p14="http://schemas.microsoft.com/office/powerpoint/2010/main" val="954323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253DA-50B1-5FAC-E7FD-A13797C21EDF}"/>
              </a:ext>
            </a:extLst>
          </p:cNvPr>
          <p:cNvSpPr>
            <a:spLocks noGrp="1"/>
          </p:cNvSpPr>
          <p:nvPr>
            <p:ph type="title"/>
          </p:nvPr>
        </p:nvSpPr>
        <p:spPr/>
        <p:txBody>
          <a:bodyPr>
            <a:normAutofit/>
          </a:bodyPr>
          <a:lstStyle/>
          <a:p>
            <a:r>
              <a:rPr lang="en-US" b="1" dirty="0"/>
              <a:t>Discussion: Findings and Implications</a:t>
            </a:r>
          </a:p>
        </p:txBody>
      </p:sp>
      <p:sp>
        <p:nvSpPr>
          <p:cNvPr id="3" name="Content Placeholder 2">
            <a:extLst>
              <a:ext uri="{FF2B5EF4-FFF2-40B4-BE49-F238E27FC236}">
                <a16:creationId xmlns:a16="http://schemas.microsoft.com/office/drawing/2014/main" id="{D00603A7-6CA9-9F4A-BF3D-83456E4866B6}"/>
              </a:ext>
            </a:extLst>
          </p:cNvPr>
          <p:cNvSpPr>
            <a:spLocks noGrp="1"/>
          </p:cNvSpPr>
          <p:nvPr>
            <p:ph idx="1"/>
          </p:nvPr>
        </p:nvSpPr>
        <p:spPr/>
        <p:txBody>
          <a:bodyPr>
            <a:normAutofit fontScale="77500" lnSpcReduction="20000"/>
          </a:bodyPr>
          <a:lstStyle/>
          <a:p>
            <a:pPr>
              <a:lnSpc>
                <a:spcPct val="120000"/>
              </a:lnSpc>
            </a:pPr>
            <a:r>
              <a:rPr lang="en-US" b="1" dirty="0"/>
              <a:t>Impact of Discrimination and Media Bias</a:t>
            </a:r>
            <a:r>
              <a:rPr lang="en-US" dirty="0"/>
              <a:t>: Participants reported experiencing anxiety, fear, and alienation due to media stereotyping and racial discrimination. This contributed to emotional distress and difficulties in both social and academic settings.</a:t>
            </a:r>
          </a:p>
          <a:p>
            <a:pPr>
              <a:lnSpc>
                <a:spcPct val="120000"/>
              </a:lnSpc>
            </a:pPr>
            <a:r>
              <a:rPr lang="en-US" b="1" dirty="0"/>
              <a:t>Exclusion and Isolation</a:t>
            </a:r>
            <a:r>
              <a:rPr lang="en-US" dirty="0"/>
              <a:t>: Participants noted that their experiences with Sinophobia led to feelings of isolation, even when direct discrimination was not evident. The pandemic worsened these feelings by limiting social interactions and reinforcing societal divisions.</a:t>
            </a:r>
          </a:p>
          <a:p>
            <a:pPr>
              <a:lnSpc>
                <a:spcPct val="120000"/>
              </a:lnSpc>
            </a:pPr>
            <a:r>
              <a:rPr lang="en-US" b="1" dirty="0"/>
              <a:t>Mental Health Consequences</a:t>
            </a:r>
            <a:r>
              <a:rPr lang="en-US" dirty="0"/>
              <a:t>: Racial trauma, compounded by the pandemic, negatively impacted students’ mental health, including decreased motivation, concentration, and sleep disturbances, which in turn affected their academic performance.</a:t>
            </a:r>
          </a:p>
        </p:txBody>
      </p:sp>
    </p:spTree>
    <p:extLst>
      <p:ext uri="{BB962C8B-B14F-4D97-AF65-F5344CB8AC3E}">
        <p14:creationId xmlns:p14="http://schemas.microsoft.com/office/powerpoint/2010/main" val="3209199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66646-59AA-277A-67CF-F2AA5321A1A8}"/>
              </a:ext>
            </a:extLst>
          </p:cNvPr>
          <p:cNvSpPr>
            <a:spLocks noGrp="1"/>
          </p:cNvSpPr>
          <p:nvPr>
            <p:ph type="title"/>
          </p:nvPr>
        </p:nvSpPr>
        <p:spPr/>
        <p:txBody>
          <a:bodyPr>
            <a:normAutofit fontScale="90000"/>
          </a:bodyPr>
          <a:lstStyle/>
          <a:p>
            <a:r>
              <a:rPr lang="en-US" b="1" dirty="0"/>
              <a:t>Conclusion: Systemic Issues and the Need for Support</a:t>
            </a:r>
            <a:endParaRPr lang="en-US" dirty="0"/>
          </a:p>
        </p:txBody>
      </p:sp>
      <p:sp>
        <p:nvSpPr>
          <p:cNvPr id="3" name="Content Placeholder 2">
            <a:extLst>
              <a:ext uri="{FF2B5EF4-FFF2-40B4-BE49-F238E27FC236}">
                <a16:creationId xmlns:a16="http://schemas.microsoft.com/office/drawing/2014/main" id="{95EC3548-1CE7-D5E3-BB12-F7B4252FCC5B}"/>
              </a:ext>
            </a:extLst>
          </p:cNvPr>
          <p:cNvSpPr>
            <a:spLocks noGrp="1"/>
          </p:cNvSpPr>
          <p:nvPr>
            <p:ph idx="1"/>
          </p:nvPr>
        </p:nvSpPr>
        <p:spPr/>
        <p:txBody>
          <a:bodyPr>
            <a:normAutofit fontScale="85000" lnSpcReduction="20000"/>
          </a:bodyPr>
          <a:lstStyle/>
          <a:p>
            <a:pPr>
              <a:lnSpc>
                <a:spcPct val="120000"/>
              </a:lnSpc>
            </a:pPr>
            <a:r>
              <a:rPr lang="en-US" b="1" dirty="0"/>
              <a:t>Institutional Racism</a:t>
            </a:r>
            <a:r>
              <a:rPr lang="en-US" dirty="0"/>
              <a:t>: U.S. higher education institutions are critiqued for perpetuating racial trauma through policies, classroom dynamics, and social environments that reflect systemic racism and white supremacy.</a:t>
            </a:r>
          </a:p>
          <a:p>
            <a:pPr>
              <a:lnSpc>
                <a:spcPct val="120000"/>
              </a:lnSpc>
            </a:pPr>
            <a:r>
              <a:rPr lang="en-US" b="1" dirty="0"/>
              <a:t>Need for Safe and Inclusive Environments</a:t>
            </a:r>
            <a:r>
              <a:rPr lang="en-US" dirty="0"/>
              <a:t>: The study calls for greater support from universities to address racial trauma and create inclusive, safe environments for international students, particularly CIUS who are vulnerable to discrimination.</a:t>
            </a:r>
          </a:p>
          <a:p>
            <a:pPr>
              <a:lnSpc>
                <a:spcPct val="120000"/>
              </a:lnSpc>
            </a:pPr>
            <a:r>
              <a:rPr lang="en-US" b="1" dirty="0"/>
              <a:t>Long-term Impact on Mental Health</a:t>
            </a:r>
            <a:r>
              <a:rPr lang="en-US" dirty="0"/>
              <a:t>: The study underscores that the trauma experienced by CIUS may have lasting effects on their mental health and academic success, calling for continued attention to the sociopolitical factors that contribute to racial discrimination and exclusion.</a:t>
            </a:r>
          </a:p>
        </p:txBody>
      </p:sp>
    </p:spTree>
    <p:extLst>
      <p:ext uri="{BB962C8B-B14F-4D97-AF65-F5344CB8AC3E}">
        <p14:creationId xmlns:p14="http://schemas.microsoft.com/office/powerpoint/2010/main" val="3757530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D357A-05CE-AA0F-6101-4034FCA8BC60}"/>
              </a:ext>
            </a:extLst>
          </p:cNvPr>
          <p:cNvSpPr>
            <a:spLocks noGrp="1"/>
          </p:cNvSpPr>
          <p:nvPr>
            <p:ph type="title"/>
          </p:nvPr>
        </p:nvSpPr>
        <p:spPr/>
        <p:txBody>
          <a:bodyPr anchor="b">
            <a:normAutofit fontScale="90000"/>
          </a:bodyPr>
          <a:lstStyle/>
          <a:p>
            <a:pPr>
              <a:lnSpc>
                <a:spcPct val="90000"/>
              </a:lnSpc>
            </a:pPr>
            <a:r>
              <a:rPr lang="en-US" sz="5100" dirty="0"/>
              <a:t>Trauma and Cultural Adjustments- COVID timeline</a:t>
            </a:r>
          </a:p>
        </p:txBody>
      </p:sp>
      <p:sp>
        <p:nvSpPr>
          <p:cNvPr id="4" name="Content Placeholder 3">
            <a:extLst>
              <a:ext uri="{FF2B5EF4-FFF2-40B4-BE49-F238E27FC236}">
                <a16:creationId xmlns:a16="http://schemas.microsoft.com/office/drawing/2014/main" id="{C0697EFF-C603-A443-B159-B75F5EF2032E}"/>
              </a:ext>
            </a:extLst>
          </p:cNvPr>
          <p:cNvSpPr>
            <a:spLocks noGrp="1"/>
          </p:cNvSpPr>
          <p:nvPr>
            <p:ph idx="1"/>
          </p:nvPr>
        </p:nvSpPr>
        <p:spPr/>
        <p:txBody>
          <a:bodyPr>
            <a:normAutofit lnSpcReduction="10000"/>
          </a:bodyPr>
          <a:lstStyle/>
          <a:p>
            <a:pPr marL="342900" marR="0" lvl="0" indent="-342900">
              <a:buFont typeface="+mj-lt"/>
              <a:buAutoNum type="arabicPeriod"/>
              <a:tabLst>
                <a:tab pos="457200" algn="l"/>
              </a:tabLst>
            </a:pPr>
            <a:r>
              <a:rPr lang="en-US" sz="1800" b="1" kern="100" dirty="0">
                <a:effectLst/>
                <a:ea typeface="Aptos" panose="020B0004020202020204" pitchFamily="34" charset="0"/>
                <a:cs typeface="Times New Roman" panose="02020603050405020304" pitchFamily="18" charset="0"/>
              </a:rPr>
              <a:t>Transition to Remote Learning</a:t>
            </a:r>
            <a:r>
              <a:rPr lang="en-US" sz="1800" kern="100" dirty="0">
                <a:effectLst/>
                <a:ea typeface="Aptos" panose="020B0004020202020204" pitchFamily="34" charset="0"/>
                <a:cs typeface="Times New Roman" panose="02020603050405020304" pitchFamily="18" charset="0"/>
              </a:rPr>
              <a:t>: The immediate switch to online education disrupted traditional pedagogies and created challenges for students and instructors alike, but also accelerated the adoption of digital tools and learning platforms.</a:t>
            </a:r>
          </a:p>
          <a:p>
            <a:pPr marL="342900" marR="0" lvl="0" indent="-342900">
              <a:buFont typeface="+mj-lt"/>
              <a:buAutoNum type="arabicPeriod"/>
              <a:tabLst>
                <a:tab pos="457200" algn="l"/>
              </a:tabLst>
            </a:pPr>
            <a:r>
              <a:rPr lang="en-US" sz="1800" b="1" kern="100" dirty="0">
                <a:effectLst/>
                <a:ea typeface="Aptos" panose="020B0004020202020204" pitchFamily="34" charset="0"/>
                <a:cs typeface="Times New Roman" panose="02020603050405020304" pitchFamily="18" charset="0"/>
              </a:rPr>
              <a:t>Financial Strain</a:t>
            </a:r>
            <a:r>
              <a:rPr lang="en-US" sz="1800" kern="100" dirty="0">
                <a:effectLst/>
                <a:ea typeface="Aptos" panose="020B0004020202020204" pitchFamily="34" charset="0"/>
                <a:cs typeface="Times New Roman" panose="02020603050405020304" pitchFamily="18" charset="0"/>
              </a:rPr>
              <a:t>: Universities faced significant financial pressures due to the loss of revenue from tuition (especially from international students), campus services, and athletic events, while simultaneously incurring new costs for health and safety measures.</a:t>
            </a:r>
          </a:p>
          <a:p>
            <a:pPr marL="342900" marR="0" lvl="0" indent="-342900">
              <a:buFont typeface="+mj-lt"/>
              <a:buAutoNum type="arabicPeriod"/>
              <a:tabLst>
                <a:tab pos="457200" algn="l"/>
              </a:tabLst>
            </a:pPr>
            <a:r>
              <a:rPr lang="en-US" sz="1800" b="1" kern="100" dirty="0">
                <a:effectLst/>
                <a:ea typeface="Aptos" panose="020B0004020202020204" pitchFamily="34" charset="0"/>
                <a:cs typeface="Times New Roman" panose="02020603050405020304" pitchFamily="18" charset="0"/>
              </a:rPr>
              <a:t>Mental Health Crisis</a:t>
            </a:r>
            <a:r>
              <a:rPr lang="en-US" sz="1800" kern="100" dirty="0">
                <a:effectLst/>
                <a:ea typeface="Aptos" panose="020B0004020202020204" pitchFamily="34" charset="0"/>
                <a:cs typeface="Times New Roman" panose="02020603050405020304" pitchFamily="18" charset="0"/>
              </a:rPr>
              <a:t>: The pandemic exacerbated mental health challenges among students, leading to a sustained focus on student well-being and mental health services across campuses.</a:t>
            </a:r>
          </a:p>
          <a:p>
            <a:pPr marL="342900" marR="0" lvl="0" indent="-342900">
              <a:buFont typeface="+mj-lt"/>
              <a:buAutoNum type="arabicPeriod"/>
              <a:tabLst>
                <a:tab pos="457200" algn="l"/>
              </a:tabLst>
            </a:pPr>
            <a:r>
              <a:rPr lang="en-US" sz="1800" b="1" kern="100" dirty="0">
                <a:effectLst/>
                <a:ea typeface="Aptos" panose="020B0004020202020204" pitchFamily="34" charset="0"/>
                <a:cs typeface="Times New Roman" panose="02020603050405020304" pitchFamily="18" charset="0"/>
              </a:rPr>
              <a:t>Enrollment Shifts</a:t>
            </a:r>
            <a:r>
              <a:rPr lang="en-US" sz="1800" kern="100" dirty="0">
                <a:effectLst/>
                <a:ea typeface="Aptos" panose="020B0004020202020204" pitchFamily="34" charset="0"/>
                <a:cs typeface="Times New Roman" panose="02020603050405020304" pitchFamily="18" charset="0"/>
              </a:rPr>
              <a:t>: The pandemic accelerated existing trends in enrollment, with some students opting for online programs, taking gap years, or deferring their education.</a:t>
            </a:r>
          </a:p>
          <a:p>
            <a:pPr marL="342900" marR="0" lvl="0" indent="-342900">
              <a:buFont typeface="+mj-lt"/>
              <a:buAutoNum type="arabicPeriod"/>
              <a:tabLst>
                <a:tab pos="457200" algn="l"/>
              </a:tabLst>
            </a:pPr>
            <a:r>
              <a:rPr lang="en-US" sz="1800" b="1" kern="100" dirty="0">
                <a:effectLst/>
                <a:ea typeface="Aptos" panose="020B0004020202020204" pitchFamily="34" charset="0"/>
                <a:cs typeface="Times New Roman" panose="02020603050405020304" pitchFamily="18" charset="0"/>
              </a:rPr>
              <a:t>Future of Work and Learning</a:t>
            </a:r>
            <a:r>
              <a:rPr lang="en-US" sz="1800" kern="100" dirty="0">
                <a:effectLst/>
                <a:ea typeface="Aptos" panose="020B0004020202020204" pitchFamily="34" charset="0"/>
                <a:cs typeface="Times New Roman" panose="02020603050405020304" pitchFamily="18" charset="0"/>
              </a:rPr>
              <a:t>: The increased adoption of hybrid and online learning formats continues to shape the future of higher education, especially in terms of accessibility, equity, and the role of technology in education.</a:t>
            </a:r>
          </a:p>
          <a:p>
            <a:pPr marL="342900" marR="0" lvl="0" indent="-342900">
              <a:buFont typeface="+mj-lt"/>
              <a:buAutoNum type="arabicPeriod"/>
              <a:tabLst>
                <a:tab pos="457200" algn="l"/>
              </a:tabLst>
            </a:pPr>
            <a:r>
              <a:rPr lang="en-US" sz="1800" b="1" kern="100" dirty="0">
                <a:effectLst/>
                <a:ea typeface="Aptos" panose="020B0004020202020204" pitchFamily="34" charset="0"/>
                <a:cs typeface="Times New Roman" panose="02020603050405020304" pitchFamily="18" charset="0"/>
              </a:rPr>
              <a:t>Equity Issues</a:t>
            </a:r>
            <a:r>
              <a:rPr lang="en-US" sz="1800" kern="100" dirty="0">
                <a:effectLst/>
                <a:ea typeface="Aptos" panose="020B0004020202020204" pitchFamily="34" charset="0"/>
                <a:cs typeface="Times New Roman" panose="02020603050405020304" pitchFamily="18" charset="0"/>
              </a:rPr>
              <a:t>: Disparities in access to technology, quality of learning environments, and health care exacerbated inequality in higher education, highlighting the need for better support systems and more inclusive practices.</a:t>
            </a:r>
          </a:p>
          <a:p>
            <a:endParaRPr lang="en-US" dirty="0"/>
          </a:p>
        </p:txBody>
      </p:sp>
    </p:spTree>
    <p:extLst>
      <p:ext uri="{BB962C8B-B14F-4D97-AF65-F5344CB8AC3E}">
        <p14:creationId xmlns:p14="http://schemas.microsoft.com/office/powerpoint/2010/main" val="2888316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1BE66-A67D-9F05-AA20-724D8B05FF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D0C7D3-1A96-B5B4-2394-F31004B64B99}"/>
              </a:ext>
            </a:extLst>
          </p:cNvPr>
          <p:cNvSpPr>
            <a:spLocks noGrp="1"/>
          </p:cNvSpPr>
          <p:nvPr>
            <p:ph type="title"/>
          </p:nvPr>
        </p:nvSpPr>
        <p:spPr/>
        <p:txBody>
          <a:bodyPr/>
          <a:lstStyle/>
          <a:p>
            <a:r>
              <a:rPr lang="en-US" dirty="0"/>
              <a:t>Breathe</a:t>
            </a:r>
          </a:p>
        </p:txBody>
      </p:sp>
      <p:sp>
        <p:nvSpPr>
          <p:cNvPr id="3" name="Text Placeholder 2">
            <a:extLst>
              <a:ext uri="{FF2B5EF4-FFF2-40B4-BE49-F238E27FC236}">
                <a16:creationId xmlns:a16="http://schemas.microsoft.com/office/drawing/2014/main" id="{535972A0-59C0-658B-773D-64C9B253F535}"/>
              </a:ext>
            </a:extLst>
          </p:cNvPr>
          <p:cNvSpPr>
            <a:spLocks noGrp="1"/>
          </p:cNvSpPr>
          <p:nvPr>
            <p:ph type="body" idx="1"/>
          </p:nvPr>
        </p:nvSpPr>
        <p:spPr/>
        <p:txBody>
          <a:bodyPr/>
          <a:lstStyle/>
          <a:p>
            <a:r>
              <a:rPr lang="en-US" dirty="0"/>
              <a:t>4-4-4-4</a:t>
            </a:r>
          </a:p>
        </p:txBody>
      </p:sp>
    </p:spTree>
    <p:extLst>
      <p:ext uri="{BB962C8B-B14F-4D97-AF65-F5344CB8AC3E}">
        <p14:creationId xmlns:p14="http://schemas.microsoft.com/office/powerpoint/2010/main" val="2601705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1F342-A053-A4BE-8CD8-51ADAF3E1E47}"/>
              </a:ext>
            </a:extLst>
          </p:cNvPr>
          <p:cNvSpPr>
            <a:spLocks noGrp="1"/>
          </p:cNvSpPr>
          <p:nvPr>
            <p:ph type="title"/>
          </p:nvPr>
        </p:nvSpPr>
        <p:spPr>
          <a:xfrm>
            <a:off x="838200" y="365125"/>
            <a:ext cx="10515600" cy="1325563"/>
          </a:xfrm>
        </p:spPr>
        <p:txBody>
          <a:bodyPr anchor="ctr">
            <a:normAutofit/>
          </a:bodyPr>
          <a:lstStyle/>
          <a:p>
            <a:r>
              <a:rPr lang="en-US" dirty="0"/>
              <a:t>Systemically thinking toward action!</a:t>
            </a:r>
          </a:p>
        </p:txBody>
      </p:sp>
      <p:pic>
        <p:nvPicPr>
          <p:cNvPr id="5" name="Content Placeholder 4" descr="A diagram of different types of microbiology&#10;&#10;Description automatically generated">
            <a:extLst>
              <a:ext uri="{FF2B5EF4-FFF2-40B4-BE49-F238E27FC236}">
                <a16:creationId xmlns:a16="http://schemas.microsoft.com/office/drawing/2014/main" id="{870FFFDF-B518-4C8D-22C3-73F850AD49A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95705" y="1825625"/>
            <a:ext cx="7600590" cy="4351338"/>
          </a:xfrm>
          <a:noFill/>
        </p:spPr>
      </p:pic>
    </p:spTree>
    <p:extLst>
      <p:ext uri="{BB962C8B-B14F-4D97-AF65-F5344CB8AC3E}">
        <p14:creationId xmlns:p14="http://schemas.microsoft.com/office/powerpoint/2010/main" val="172771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3D8CC-A0F8-81E8-905F-84AA7CCBDC25}"/>
              </a:ext>
            </a:extLst>
          </p:cNvPr>
          <p:cNvSpPr>
            <a:spLocks noGrp="1"/>
          </p:cNvSpPr>
          <p:nvPr>
            <p:ph type="title"/>
          </p:nvPr>
        </p:nvSpPr>
        <p:spPr>
          <a:xfrm>
            <a:off x="838200" y="0"/>
            <a:ext cx="10515600" cy="1325563"/>
          </a:xfrm>
        </p:spPr>
        <p:txBody>
          <a:bodyPr>
            <a:normAutofit fontScale="90000"/>
          </a:bodyPr>
          <a:lstStyle/>
          <a:p>
            <a:r>
              <a:rPr lang="en-US" b="1" dirty="0"/>
              <a:t>Microsystem: The Immediate Environment (Classrooms, Offices, Peer Groups) 1/3</a:t>
            </a:r>
          </a:p>
        </p:txBody>
      </p:sp>
      <p:sp>
        <p:nvSpPr>
          <p:cNvPr id="3" name="Content Placeholder 2">
            <a:extLst>
              <a:ext uri="{FF2B5EF4-FFF2-40B4-BE49-F238E27FC236}">
                <a16:creationId xmlns:a16="http://schemas.microsoft.com/office/drawing/2014/main" id="{C4C70CD4-4BC9-F32B-5475-D0CC6756E4B3}"/>
              </a:ext>
            </a:extLst>
          </p:cNvPr>
          <p:cNvSpPr>
            <a:spLocks noGrp="1"/>
          </p:cNvSpPr>
          <p:nvPr>
            <p:ph idx="1"/>
          </p:nvPr>
        </p:nvSpPr>
        <p:spPr>
          <a:xfrm>
            <a:off x="106679" y="1374330"/>
            <a:ext cx="4050793" cy="5197157"/>
          </a:xfrm>
        </p:spPr>
        <p:txBody>
          <a:bodyPr>
            <a:normAutofit fontScale="47500" lnSpcReduction="20000"/>
          </a:bodyPr>
          <a:lstStyle/>
          <a:p>
            <a:pPr marL="0" indent="0">
              <a:lnSpc>
                <a:spcPct val="120000"/>
              </a:lnSpc>
              <a:buNone/>
            </a:pPr>
            <a:r>
              <a:rPr lang="en-US" b="1" dirty="0"/>
              <a:t>Physical Practices</a:t>
            </a:r>
            <a:endParaRPr lang="en-US" dirty="0"/>
          </a:p>
          <a:p>
            <a:pPr>
              <a:lnSpc>
                <a:spcPct val="120000"/>
              </a:lnSpc>
              <a:buFont typeface="Arial" panose="020B0604020202020204" pitchFamily="34" charset="0"/>
              <a:buChar char="•"/>
            </a:pPr>
            <a:r>
              <a:rPr lang="en-US" b="1" dirty="0"/>
              <a:t>Safe, Accessible Spaces</a:t>
            </a:r>
            <a:r>
              <a:rPr lang="en-US" dirty="0"/>
              <a:t>: Trauma-informed classrooms, dorms, and office spaces are designed to be physically safe, accessible, and non-threatening. This includes good lighting, comfortable seating, and low-stress environments (quiet rooms, sensory spaces).</a:t>
            </a:r>
          </a:p>
          <a:p>
            <a:pPr>
              <a:lnSpc>
                <a:spcPct val="120000"/>
              </a:lnSpc>
              <a:buFont typeface="Arial" panose="020B0604020202020204" pitchFamily="34" charset="0"/>
              <a:buChar char="•"/>
            </a:pPr>
            <a:r>
              <a:rPr lang="en-US" b="1" dirty="0"/>
              <a:t>Predictability</a:t>
            </a:r>
            <a:r>
              <a:rPr lang="en-US" dirty="0"/>
              <a:t>: Clear schedules, posted office hours, and consistent expectations help reduce anxiety and promote a sense of stability.</a:t>
            </a:r>
          </a:p>
          <a:p>
            <a:pPr marL="0" indent="0">
              <a:lnSpc>
                <a:spcPct val="120000"/>
              </a:lnSpc>
              <a:buNone/>
            </a:pPr>
            <a:r>
              <a:rPr lang="en-US" b="1" dirty="0"/>
              <a:t>Emotional and Psychological Practices</a:t>
            </a:r>
            <a:endParaRPr lang="en-US" dirty="0"/>
          </a:p>
          <a:p>
            <a:pPr>
              <a:lnSpc>
                <a:spcPct val="120000"/>
              </a:lnSpc>
              <a:buFont typeface="Arial" panose="020B0604020202020204" pitchFamily="34" charset="0"/>
              <a:buChar char="•"/>
            </a:pPr>
            <a:r>
              <a:rPr lang="en-US" b="1" dirty="0"/>
              <a:t>Building Trusting Relationships</a:t>
            </a:r>
            <a:r>
              <a:rPr lang="en-US" dirty="0"/>
              <a:t>: Faculty and staff engage in supportive, non-judgmental communication. They develop rapport with students to foster trust and make students feel heard and understood.</a:t>
            </a:r>
          </a:p>
          <a:p>
            <a:pPr>
              <a:lnSpc>
                <a:spcPct val="120000"/>
              </a:lnSpc>
              <a:buFont typeface="Arial" panose="020B0604020202020204" pitchFamily="34" charset="0"/>
              <a:buChar char="•"/>
            </a:pPr>
            <a:r>
              <a:rPr lang="en-US" b="1" dirty="0"/>
              <a:t>Restorative Practices</a:t>
            </a:r>
            <a:r>
              <a:rPr lang="en-US" dirty="0"/>
              <a:t>: Conflict resolution in the classroom is handled with an emphasis on understanding the emotional and psychological impact of behavior, promoting restorative justice rather than punitive measures.</a:t>
            </a:r>
          </a:p>
          <a:p>
            <a:pPr lvl="1">
              <a:lnSpc>
                <a:spcPct val="120000"/>
              </a:lnSpc>
            </a:pPr>
            <a:r>
              <a:rPr lang="en-US" sz="3200" dirty="0"/>
              <a:t>Intention- impact- accountability</a:t>
            </a:r>
          </a:p>
        </p:txBody>
      </p:sp>
      <p:sp>
        <p:nvSpPr>
          <p:cNvPr id="4" name="Content Placeholder 2">
            <a:extLst>
              <a:ext uri="{FF2B5EF4-FFF2-40B4-BE49-F238E27FC236}">
                <a16:creationId xmlns:a16="http://schemas.microsoft.com/office/drawing/2014/main" id="{913C51BF-8228-DF89-FB82-E25D4BEAFC14}"/>
              </a:ext>
            </a:extLst>
          </p:cNvPr>
          <p:cNvSpPr txBox="1">
            <a:spLocks/>
          </p:cNvSpPr>
          <p:nvPr/>
        </p:nvSpPr>
        <p:spPr>
          <a:xfrm>
            <a:off x="4486656" y="1325563"/>
            <a:ext cx="7546849" cy="4553822"/>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4000" b="1" dirty="0"/>
              <a:t>Physical Practices</a:t>
            </a:r>
            <a:endParaRPr lang="en-US" sz="4000" dirty="0"/>
          </a:p>
          <a:p>
            <a:pPr>
              <a:lnSpc>
                <a:spcPct val="120000"/>
              </a:lnSpc>
              <a:buFont typeface="Arial" panose="020B0604020202020204" pitchFamily="34" charset="0"/>
              <a:buChar char="•"/>
            </a:pPr>
            <a:r>
              <a:rPr lang="en-US" sz="4000" b="1" dirty="0"/>
              <a:t>Safe, Accessible Spaces</a:t>
            </a:r>
            <a:r>
              <a:rPr lang="en-US" sz="4000" dirty="0"/>
              <a:t>:</a:t>
            </a:r>
          </a:p>
          <a:p>
            <a:pPr marL="285750" indent="-285750">
              <a:lnSpc>
                <a:spcPct val="120000"/>
              </a:lnSpc>
            </a:pPr>
            <a:r>
              <a:rPr lang="en-US" sz="4000" b="1" dirty="0"/>
              <a:t>TIC Tenet</a:t>
            </a:r>
            <a:r>
              <a:rPr lang="en-US" sz="4000" dirty="0"/>
              <a:t>: </a:t>
            </a:r>
            <a:r>
              <a:rPr lang="en-US" sz="4000" b="1" dirty="0"/>
              <a:t>Safety</a:t>
            </a:r>
            <a:endParaRPr lang="en-US" sz="4000" dirty="0"/>
          </a:p>
          <a:p>
            <a:pPr lvl="1">
              <a:lnSpc>
                <a:spcPct val="120000"/>
              </a:lnSpc>
            </a:pPr>
            <a:r>
              <a:rPr lang="en-US" sz="4000" dirty="0"/>
              <a:t>Trauma-informed spaces reduce physical risks and promote a sense of security, such as accessible rooms, quiet areas, and safe classrooms.</a:t>
            </a:r>
          </a:p>
          <a:p>
            <a:pPr lvl="1">
              <a:lnSpc>
                <a:spcPct val="120000"/>
              </a:lnSpc>
            </a:pPr>
            <a:r>
              <a:rPr lang="en-US" sz="4000" b="1" dirty="0"/>
              <a:t>Antiracism</a:t>
            </a:r>
            <a:r>
              <a:rPr lang="en-US" sz="4000" dirty="0"/>
              <a:t>: Ensuring spaces are physically safe and accessible directly addresses the inequities marginalized groups often face, such as inadequate accommodations for disabilities or unsafe environments due to racism or microaggressions. Safe, inclusive spaces signal that all students, particularly those from marginalized racial groups, belong and are valued.</a:t>
            </a:r>
          </a:p>
          <a:p>
            <a:pPr>
              <a:lnSpc>
                <a:spcPct val="120000"/>
              </a:lnSpc>
              <a:buFont typeface="Arial" panose="020B0604020202020204" pitchFamily="34" charset="0"/>
              <a:buChar char="•"/>
            </a:pPr>
            <a:r>
              <a:rPr lang="en-US" sz="4000" b="1" dirty="0"/>
              <a:t>Predictability</a:t>
            </a:r>
            <a:r>
              <a:rPr lang="en-US" sz="4000" dirty="0"/>
              <a:t>:</a:t>
            </a:r>
          </a:p>
          <a:p>
            <a:pPr marL="285750" indent="-285750">
              <a:lnSpc>
                <a:spcPct val="120000"/>
              </a:lnSpc>
            </a:pPr>
            <a:r>
              <a:rPr lang="en-US" sz="4000" b="1" dirty="0"/>
              <a:t>TIC Tenet</a:t>
            </a:r>
            <a:r>
              <a:rPr lang="en-US" sz="4000" dirty="0"/>
              <a:t>: </a:t>
            </a:r>
            <a:r>
              <a:rPr lang="en-US" sz="4000" b="1" dirty="0"/>
              <a:t>Trustworthiness</a:t>
            </a:r>
            <a:endParaRPr lang="en-US" sz="4000" dirty="0"/>
          </a:p>
          <a:p>
            <a:pPr lvl="1">
              <a:lnSpc>
                <a:spcPct val="120000"/>
              </a:lnSpc>
            </a:pPr>
            <a:r>
              <a:rPr lang="en-US" sz="4000" dirty="0"/>
              <a:t>Clear schedules and expectations build trust, as students know what to expect and can anticipate their environment.</a:t>
            </a:r>
          </a:p>
          <a:p>
            <a:pPr lvl="1">
              <a:lnSpc>
                <a:spcPct val="120000"/>
              </a:lnSpc>
            </a:pPr>
            <a:r>
              <a:rPr lang="en-US" sz="4000" b="1" dirty="0"/>
              <a:t>Antiracism</a:t>
            </a:r>
            <a:r>
              <a:rPr lang="en-US" sz="4000" dirty="0"/>
              <a:t>: Marginalized students often face unpredictability in how they are treated by systems and individuals in power. Predictable structures help mitigate this by reducing anxiety about bias or discriminatory practices. When systems are transparent, it builds trust and demonstrates accountability, key aspects of antiracist practices</a:t>
            </a:r>
          </a:p>
          <a:p>
            <a:pPr marL="0" indent="0">
              <a:lnSpc>
                <a:spcPct val="120000"/>
              </a:lnSpc>
              <a:buNone/>
            </a:pPr>
            <a:r>
              <a:rPr lang="en-US" sz="4000" b="1" dirty="0"/>
              <a:t>Emotional and Psychological Practices</a:t>
            </a:r>
            <a:endParaRPr lang="en-US" sz="4000" dirty="0"/>
          </a:p>
          <a:p>
            <a:pPr>
              <a:lnSpc>
                <a:spcPct val="120000"/>
              </a:lnSpc>
              <a:buFont typeface="Arial" panose="020B0604020202020204" pitchFamily="34" charset="0"/>
              <a:buChar char="•"/>
            </a:pPr>
            <a:r>
              <a:rPr lang="en-US" sz="4000" b="1" dirty="0"/>
              <a:t>Building Trusting Relationships</a:t>
            </a:r>
            <a:r>
              <a:rPr lang="en-US" sz="4000" dirty="0"/>
              <a:t>:</a:t>
            </a:r>
          </a:p>
          <a:p>
            <a:pPr marL="285750" indent="-285750">
              <a:lnSpc>
                <a:spcPct val="120000"/>
              </a:lnSpc>
            </a:pPr>
            <a:r>
              <a:rPr lang="en-US" sz="4000" b="1" dirty="0"/>
              <a:t>TIC Tenet</a:t>
            </a:r>
            <a:r>
              <a:rPr lang="en-US" sz="4000" dirty="0"/>
              <a:t>: </a:t>
            </a:r>
            <a:r>
              <a:rPr lang="en-US" sz="4000" b="1" dirty="0"/>
              <a:t>Trustworthiness</a:t>
            </a:r>
            <a:endParaRPr lang="en-US" sz="4000" dirty="0"/>
          </a:p>
          <a:p>
            <a:pPr lvl="1">
              <a:lnSpc>
                <a:spcPct val="120000"/>
              </a:lnSpc>
            </a:pPr>
            <a:r>
              <a:rPr lang="en-US" sz="4000" dirty="0"/>
              <a:t>Faculty and staff create an environment where students feel comfortable and valued, ensuring consistent, non-judgmental interactions.</a:t>
            </a:r>
          </a:p>
          <a:p>
            <a:pPr lvl="1">
              <a:lnSpc>
                <a:spcPct val="120000"/>
              </a:lnSpc>
            </a:pPr>
            <a:r>
              <a:rPr lang="en-US" sz="4000" b="1" dirty="0"/>
              <a:t>Antiracism</a:t>
            </a:r>
            <a:r>
              <a:rPr lang="en-US" sz="4000" dirty="0"/>
              <a:t>: Building trusting relationships is foundational to addressing racial trauma and fostering inclusion. Faculty and staff who demonstrate trustworthiness through culturally responsive and empathetic interactions help counteract the effects of systemic racism, which often erodes trust in educational </a:t>
            </a:r>
            <a:r>
              <a:rPr lang="en-US" sz="4000" dirty="0" err="1"/>
              <a:t>institutions.</a:t>
            </a:r>
            <a:r>
              <a:rPr lang="en-US" sz="4000" b="1" dirty="0" err="1"/>
              <a:t>Restorative</a:t>
            </a:r>
            <a:r>
              <a:rPr lang="en-US" sz="4000" b="1" dirty="0"/>
              <a:t> Practices</a:t>
            </a:r>
            <a:r>
              <a:rPr lang="en-US" sz="4000" dirty="0"/>
              <a:t>:</a:t>
            </a:r>
          </a:p>
          <a:p>
            <a:pPr marL="285750" indent="-285750">
              <a:lnSpc>
                <a:spcPct val="120000"/>
              </a:lnSpc>
            </a:pPr>
            <a:r>
              <a:rPr lang="en-US" sz="4000" b="1" dirty="0"/>
              <a:t>TIC Tenet</a:t>
            </a:r>
            <a:r>
              <a:rPr lang="en-US" sz="4000" dirty="0"/>
              <a:t>: </a:t>
            </a:r>
            <a:r>
              <a:rPr lang="en-US" sz="4000" b="1" dirty="0"/>
              <a:t>Collaboration and Mutuality</a:t>
            </a:r>
            <a:endParaRPr lang="en-US" sz="4000" dirty="0"/>
          </a:p>
          <a:p>
            <a:pPr lvl="1">
              <a:lnSpc>
                <a:spcPct val="120000"/>
              </a:lnSpc>
            </a:pPr>
            <a:r>
              <a:rPr lang="en-US" sz="4000" dirty="0"/>
              <a:t>Emphasizing restorative justice, faculty and students collaborate to resolve conflicts in a way that promotes healing rather than punishment</a:t>
            </a:r>
          </a:p>
          <a:p>
            <a:pPr lvl="1">
              <a:lnSpc>
                <a:spcPct val="120000"/>
              </a:lnSpc>
            </a:pPr>
            <a:r>
              <a:rPr lang="en-US" sz="4000" b="1" dirty="0"/>
              <a:t>Antiracism</a:t>
            </a:r>
            <a:r>
              <a:rPr lang="en-US" sz="4000" dirty="0"/>
              <a:t>: Restorative practices replace punitive systems that disproportionately harm students of color with equitable, community-driven conflict resolution. By focusing on healing and collaboration, restorative practices align with antiracist goals to dismantle systems of oppression and create environments where all students can thrive.</a:t>
            </a:r>
          </a:p>
          <a:p>
            <a:pPr lvl="1">
              <a:lnSpc>
                <a:spcPct val="120000"/>
              </a:lnSpc>
            </a:pPr>
            <a:endParaRPr lang="en-US" b="1" dirty="0"/>
          </a:p>
        </p:txBody>
      </p:sp>
    </p:spTree>
    <p:extLst>
      <p:ext uri="{BB962C8B-B14F-4D97-AF65-F5344CB8AC3E}">
        <p14:creationId xmlns:p14="http://schemas.microsoft.com/office/powerpoint/2010/main" val="3952404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0E224-A2E6-61B9-CCB1-4B9F68B055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BD7D12-C8B4-888D-BA81-C05D8F4EE1C5}"/>
              </a:ext>
            </a:extLst>
          </p:cNvPr>
          <p:cNvSpPr>
            <a:spLocks noGrp="1"/>
          </p:cNvSpPr>
          <p:nvPr>
            <p:ph type="title"/>
          </p:nvPr>
        </p:nvSpPr>
        <p:spPr/>
        <p:txBody>
          <a:bodyPr>
            <a:normAutofit fontScale="90000"/>
          </a:bodyPr>
          <a:lstStyle/>
          <a:p>
            <a:r>
              <a:rPr lang="en-US" b="1" dirty="0"/>
              <a:t>Microsystem: The Immediate Environment (Classrooms, Offices, Peer Groups) 2/3</a:t>
            </a:r>
          </a:p>
        </p:txBody>
      </p:sp>
      <p:sp>
        <p:nvSpPr>
          <p:cNvPr id="3" name="Content Placeholder 2">
            <a:extLst>
              <a:ext uri="{FF2B5EF4-FFF2-40B4-BE49-F238E27FC236}">
                <a16:creationId xmlns:a16="http://schemas.microsoft.com/office/drawing/2014/main" id="{8585FBBC-D8F6-1AAD-DD19-63399D68136C}"/>
              </a:ext>
            </a:extLst>
          </p:cNvPr>
          <p:cNvSpPr>
            <a:spLocks noGrp="1"/>
          </p:cNvSpPr>
          <p:nvPr>
            <p:ph idx="1"/>
          </p:nvPr>
        </p:nvSpPr>
        <p:spPr>
          <a:xfrm>
            <a:off x="5680213" y="1830249"/>
            <a:ext cx="5332344" cy="4351338"/>
          </a:xfrm>
        </p:spPr>
        <p:txBody>
          <a:bodyPr>
            <a:normAutofit fontScale="70000" lnSpcReduction="20000"/>
          </a:bodyPr>
          <a:lstStyle/>
          <a:p>
            <a:pPr marL="0" indent="0">
              <a:lnSpc>
                <a:spcPct val="120000"/>
              </a:lnSpc>
              <a:buNone/>
            </a:pPr>
            <a:r>
              <a:rPr lang="en-US" b="1" dirty="0"/>
              <a:t>Cultural Responsiveness</a:t>
            </a:r>
            <a:endParaRPr lang="en-US" dirty="0"/>
          </a:p>
          <a:p>
            <a:pPr>
              <a:lnSpc>
                <a:spcPct val="120000"/>
              </a:lnSpc>
              <a:buFont typeface="Arial" panose="020B0604020202020204" pitchFamily="34" charset="0"/>
              <a:buChar char="•"/>
            </a:pPr>
            <a:r>
              <a:rPr lang="en-US" b="1" dirty="0"/>
              <a:t>Culturally Inclusive Teaching</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Cultural, Historical, and Social Issues of Oppression</a:t>
            </a:r>
            <a:endParaRPr lang="en-US" dirty="0"/>
          </a:p>
          <a:p>
            <a:pPr marL="1143000" lvl="2" indent="-228600">
              <a:lnSpc>
                <a:spcPct val="120000"/>
              </a:lnSpc>
              <a:buFont typeface="Arial" panose="020B0604020202020204" pitchFamily="34" charset="0"/>
              <a:buChar char="•"/>
            </a:pPr>
            <a:r>
              <a:rPr lang="en-US" dirty="0"/>
              <a:t>Incorporating diverse cultural perspectives and acknowledging the impact of historical trauma helps students feel recognized and validated.</a:t>
            </a:r>
          </a:p>
          <a:p>
            <a:pPr>
              <a:lnSpc>
                <a:spcPct val="120000"/>
              </a:lnSpc>
              <a:buFont typeface="Arial" panose="020B0604020202020204" pitchFamily="34" charset="0"/>
              <a:buChar char="•"/>
            </a:pPr>
            <a:r>
              <a:rPr lang="en-US" b="1" dirty="0"/>
              <a:t>Trauma-Informed Advising</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Empowerment, Voice, and Choice</a:t>
            </a:r>
            <a:endParaRPr lang="en-US" dirty="0"/>
          </a:p>
          <a:p>
            <a:pPr marL="1143000" lvl="2" indent="-228600">
              <a:lnSpc>
                <a:spcPct val="120000"/>
              </a:lnSpc>
              <a:buFont typeface="Arial" panose="020B0604020202020204" pitchFamily="34" charset="0"/>
              <a:buChar char="•"/>
            </a:pPr>
            <a:r>
              <a:rPr lang="en-US" dirty="0"/>
              <a:t>Advisors acknowledge the agency and individuality of students, helping them make informed choices about their academic paths.</a:t>
            </a:r>
          </a:p>
          <a:p>
            <a:endParaRPr lang="en-US" dirty="0"/>
          </a:p>
        </p:txBody>
      </p:sp>
      <p:sp>
        <p:nvSpPr>
          <p:cNvPr id="4" name="Content Placeholder 2">
            <a:extLst>
              <a:ext uri="{FF2B5EF4-FFF2-40B4-BE49-F238E27FC236}">
                <a16:creationId xmlns:a16="http://schemas.microsoft.com/office/drawing/2014/main" id="{6F84E75A-F3BE-41C6-C81D-59CDD2E09C95}"/>
              </a:ext>
            </a:extLst>
          </p:cNvPr>
          <p:cNvSpPr txBox="1">
            <a:spLocks/>
          </p:cNvSpPr>
          <p:nvPr/>
        </p:nvSpPr>
        <p:spPr>
          <a:xfrm>
            <a:off x="331304" y="1939579"/>
            <a:ext cx="4528930" cy="435133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b="1" dirty="0"/>
              <a:t>Cultural Responsiveness</a:t>
            </a:r>
            <a:endParaRPr lang="en-US" dirty="0"/>
          </a:p>
          <a:p>
            <a:pPr>
              <a:lnSpc>
                <a:spcPct val="120000"/>
              </a:lnSpc>
              <a:buFont typeface="Arial" panose="020B0604020202020204" pitchFamily="34" charset="0"/>
              <a:buChar char="•"/>
            </a:pPr>
            <a:r>
              <a:rPr lang="en-US" b="1" dirty="0"/>
              <a:t>Culturally Inclusive Teaching</a:t>
            </a:r>
            <a:r>
              <a:rPr lang="en-US" dirty="0"/>
              <a:t>: Faculty incorporate diverse perspectives, including histories and experiences that reflect a variety of cultures, identities, and backgrounds. This approach ensures students feel seen and respected.</a:t>
            </a:r>
          </a:p>
          <a:p>
            <a:pPr>
              <a:lnSpc>
                <a:spcPct val="120000"/>
              </a:lnSpc>
              <a:buFont typeface="Arial" panose="020B0604020202020204" pitchFamily="34" charset="0"/>
              <a:buChar char="•"/>
            </a:pPr>
            <a:r>
              <a:rPr lang="en-US" b="1" dirty="0"/>
              <a:t>Trauma-Informed Advising</a:t>
            </a:r>
            <a:r>
              <a:rPr lang="en-US" dirty="0"/>
              <a:t>: Academic advisors and counselors who practice trauma-informed care are sensitive to students’ cultural backgrounds, identities, and past experiences when offering guidance.</a:t>
            </a:r>
          </a:p>
          <a:p>
            <a:endParaRPr lang="en-US" dirty="0"/>
          </a:p>
        </p:txBody>
      </p:sp>
    </p:spTree>
    <p:extLst>
      <p:ext uri="{BB962C8B-B14F-4D97-AF65-F5344CB8AC3E}">
        <p14:creationId xmlns:p14="http://schemas.microsoft.com/office/powerpoint/2010/main" val="4117607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7FDDB-0BDB-50CF-0474-741D05C0F6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FF5602-9CA5-EF2D-9068-2F23AC028E59}"/>
              </a:ext>
            </a:extLst>
          </p:cNvPr>
          <p:cNvSpPr>
            <a:spLocks noGrp="1"/>
          </p:cNvSpPr>
          <p:nvPr>
            <p:ph type="title"/>
          </p:nvPr>
        </p:nvSpPr>
        <p:spPr/>
        <p:txBody>
          <a:bodyPr>
            <a:normAutofit fontScale="90000"/>
          </a:bodyPr>
          <a:lstStyle/>
          <a:p>
            <a:r>
              <a:rPr lang="en-US" b="1" dirty="0"/>
              <a:t>Microsystem: The Immediate Environment (Classrooms, Offices, Peer Groups) 3/3</a:t>
            </a:r>
          </a:p>
        </p:txBody>
      </p:sp>
      <p:sp>
        <p:nvSpPr>
          <p:cNvPr id="3" name="Content Placeholder 2">
            <a:extLst>
              <a:ext uri="{FF2B5EF4-FFF2-40B4-BE49-F238E27FC236}">
                <a16:creationId xmlns:a16="http://schemas.microsoft.com/office/drawing/2014/main" id="{60DE2BC2-01FF-B5C0-A973-931264E0E6EA}"/>
              </a:ext>
            </a:extLst>
          </p:cNvPr>
          <p:cNvSpPr>
            <a:spLocks noGrp="1"/>
          </p:cNvSpPr>
          <p:nvPr>
            <p:ph idx="1"/>
          </p:nvPr>
        </p:nvSpPr>
        <p:spPr>
          <a:xfrm>
            <a:off x="155448" y="1854633"/>
            <a:ext cx="5672328" cy="4351338"/>
          </a:xfrm>
        </p:spPr>
        <p:txBody>
          <a:bodyPr>
            <a:normAutofit fontScale="70000" lnSpcReduction="20000"/>
          </a:bodyPr>
          <a:lstStyle/>
          <a:p>
            <a:pPr marL="0" indent="0">
              <a:buNone/>
            </a:pPr>
            <a:r>
              <a:rPr lang="en-US" b="1" dirty="0"/>
              <a:t>Culturally Inclusive Teaching</a:t>
            </a:r>
          </a:p>
          <a:p>
            <a:pPr>
              <a:buFont typeface="Arial" panose="020B0604020202020204" pitchFamily="34" charset="0"/>
              <a:buChar char="•"/>
            </a:pPr>
            <a:r>
              <a:rPr lang="en-US" b="1" dirty="0"/>
              <a:t>TIC Tenet: Cultural, Historical, and Social Issues of Oppression</a:t>
            </a:r>
            <a:endParaRPr lang="en-US" dirty="0"/>
          </a:p>
          <a:p>
            <a:pPr marL="742950" lvl="1" indent="-285750">
              <a:buFont typeface="Arial" panose="020B0604020202020204" pitchFamily="34" charset="0"/>
              <a:buChar char="•"/>
            </a:pPr>
            <a:r>
              <a:rPr lang="en-US" b="1" dirty="0"/>
              <a:t>Relation to Antiracism</a:t>
            </a:r>
            <a:r>
              <a:rPr lang="en-US" dirty="0"/>
              <a:t>:</a:t>
            </a:r>
          </a:p>
          <a:p>
            <a:pPr marL="1143000" lvl="2" indent="-228600">
              <a:buFont typeface="Arial" panose="020B0604020202020204" pitchFamily="34" charset="0"/>
              <a:buChar char="•"/>
            </a:pPr>
            <a:r>
              <a:rPr lang="en-US" b="1" dirty="0"/>
              <a:t>Acknowledging Historical Trauma</a:t>
            </a:r>
            <a:r>
              <a:rPr lang="en-US" dirty="0"/>
              <a:t>: Incorporating diverse cultural perspectives and addressing historical and systemic oppression validates the lived experiences of students from marginalized racial and ethnic groups. This recognition is a cornerstone of antiracism, as it challenges curricula that often center dominant (Eurocentric) narratives.</a:t>
            </a:r>
          </a:p>
          <a:p>
            <a:pPr marL="1143000" lvl="2" indent="-228600">
              <a:buFont typeface="Arial" panose="020B0604020202020204" pitchFamily="34" charset="0"/>
              <a:buChar char="•"/>
            </a:pPr>
            <a:r>
              <a:rPr lang="en-US" b="1" dirty="0"/>
              <a:t>Promoting Equity</a:t>
            </a:r>
            <a:r>
              <a:rPr lang="en-US" dirty="0"/>
              <a:t>: Culturally inclusive teaching ensures that students of all backgrounds see their histories and contributions reflected in the classroom, promoting a sense of belonging and combating feelings of exclusion rooted in racism.</a:t>
            </a:r>
          </a:p>
          <a:p>
            <a:pPr marL="1143000" lvl="2" indent="-228600">
              <a:buFont typeface="Arial" panose="020B0604020202020204" pitchFamily="34" charset="0"/>
              <a:buChar char="•"/>
            </a:pPr>
            <a:r>
              <a:rPr lang="en-US" b="1" dirty="0"/>
              <a:t>Empowering Marginalized Voices</a:t>
            </a:r>
            <a:r>
              <a:rPr lang="en-US" dirty="0"/>
              <a:t>: By embracing cultural diversity, educators actively work against the erasure of marginalized voices, which is a key step in dismantling systemic racism in education.</a:t>
            </a:r>
          </a:p>
          <a:p>
            <a:endParaRPr lang="en-US" dirty="0"/>
          </a:p>
        </p:txBody>
      </p:sp>
      <p:sp>
        <p:nvSpPr>
          <p:cNvPr id="5" name="Content Placeholder 2">
            <a:extLst>
              <a:ext uri="{FF2B5EF4-FFF2-40B4-BE49-F238E27FC236}">
                <a16:creationId xmlns:a16="http://schemas.microsoft.com/office/drawing/2014/main" id="{AF23D236-C5BF-E929-7428-E4928EF93449}"/>
              </a:ext>
            </a:extLst>
          </p:cNvPr>
          <p:cNvSpPr txBox="1">
            <a:spLocks/>
          </p:cNvSpPr>
          <p:nvPr/>
        </p:nvSpPr>
        <p:spPr>
          <a:xfrm>
            <a:off x="6477000" y="1854633"/>
            <a:ext cx="5332344" cy="435133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Trauma-Informed Advising</a:t>
            </a:r>
          </a:p>
          <a:p>
            <a:pPr>
              <a:buFont typeface="Arial" panose="020B0604020202020204" pitchFamily="34" charset="0"/>
              <a:buChar char="•"/>
            </a:pPr>
            <a:r>
              <a:rPr lang="en-US" b="1" dirty="0"/>
              <a:t>TIC Tenet: Empowerment, Voice, and Choice</a:t>
            </a:r>
            <a:endParaRPr lang="en-US" dirty="0"/>
          </a:p>
          <a:p>
            <a:pPr marL="742950" lvl="1" indent="-285750">
              <a:buFont typeface="Arial" panose="020B0604020202020204" pitchFamily="34" charset="0"/>
              <a:buChar char="•"/>
            </a:pPr>
            <a:r>
              <a:rPr lang="en-US" b="1" dirty="0"/>
              <a:t>Relation to Antiracism</a:t>
            </a:r>
            <a:r>
              <a:rPr lang="en-US" dirty="0"/>
              <a:t>:</a:t>
            </a:r>
          </a:p>
          <a:p>
            <a:pPr marL="1143000" lvl="2" indent="-228600">
              <a:buFont typeface="Arial" panose="020B0604020202020204" pitchFamily="34" charset="0"/>
              <a:buChar char="•"/>
            </a:pPr>
            <a:r>
              <a:rPr lang="en-US" b="1" dirty="0"/>
              <a:t>Centering Student Agency</a:t>
            </a:r>
            <a:r>
              <a:rPr lang="en-US" dirty="0"/>
              <a:t>: Recognizing the unique challenges and systemic barriers faced by students of color, trauma-informed advising creates spaces where their voices are heard and valued. This approach aligns with antiracism by shifting power dynamics and ensuring students have control over their academic and personal decisions.</a:t>
            </a:r>
          </a:p>
          <a:p>
            <a:pPr marL="1143000" lvl="2" indent="-228600">
              <a:buFont typeface="Arial" panose="020B0604020202020204" pitchFamily="34" charset="0"/>
              <a:buChar char="•"/>
            </a:pPr>
            <a:r>
              <a:rPr lang="en-US" b="1" dirty="0"/>
              <a:t>Acknowledging Racial Trauma</a:t>
            </a:r>
            <a:r>
              <a:rPr lang="en-US" dirty="0"/>
              <a:t>: Advisors who practice trauma-informed care are sensitive to how racial trauma may impact students' educational journeys. They provide empathetic support and guidance that counters the often dehumanizing experiences students may face in racially biased systems.</a:t>
            </a:r>
          </a:p>
          <a:p>
            <a:pPr marL="1143000" lvl="2" indent="-228600">
              <a:buFont typeface="Arial" panose="020B0604020202020204" pitchFamily="34" charset="0"/>
              <a:buChar char="•"/>
            </a:pPr>
            <a:r>
              <a:rPr lang="en-US" b="1" dirty="0"/>
              <a:t>Building Equitable Support Systems</a:t>
            </a:r>
            <a:r>
              <a:rPr lang="en-US" dirty="0"/>
              <a:t>: Trauma-informed advising helps dismantle systemic inequities by advocating for individualized resources and opportunities, ensuring that all students, particularly those marginalized by race, have the tools they need to succeed.</a:t>
            </a:r>
          </a:p>
          <a:p>
            <a:endParaRPr lang="en-US" dirty="0"/>
          </a:p>
        </p:txBody>
      </p:sp>
    </p:spTree>
    <p:extLst>
      <p:ext uri="{BB962C8B-B14F-4D97-AF65-F5344CB8AC3E}">
        <p14:creationId xmlns:p14="http://schemas.microsoft.com/office/powerpoint/2010/main" val="306940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7E5C22-1F36-2476-BBF4-B21D2B0B6587}"/>
              </a:ext>
            </a:extLst>
          </p:cNvPr>
          <p:cNvSpPr>
            <a:spLocks noGrp="1"/>
          </p:cNvSpPr>
          <p:nvPr>
            <p:ph idx="1"/>
          </p:nvPr>
        </p:nvSpPr>
        <p:spPr>
          <a:xfrm>
            <a:off x="704088" y="2154809"/>
            <a:ext cx="10946892" cy="4351338"/>
          </a:xfrm>
        </p:spPr>
        <p:txBody>
          <a:bodyPr>
            <a:normAutofit fontScale="55000" lnSpcReduction="20000"/>
          </a:bodyPr>
          <a:lstStyle/>
          <a:p>
            <a:pPr>
              <a:buFont typeface="+mj-lt"/>
              <a:buAutoNum type="arabicPeriod"/>
            </a:pPr>
            <a:r>
              <a:rPr lang="en-US" b="1" dirty="0"/>
              <a:t>Safety and Respect</a:t>
            </a:r>
            <a:endParaRPr lang="en-US" dirty="0"/>
          </a:p>
          <a:p>
            <a:pPr marL="742950" lvl="1" indent="-285750">
              <a:buFont typeface="+mj-lt"/>
              <a:buAutoNum type="arabicPeriod"/>
            </a:pPr>
            <a:r>
              <a:rPr lang="en-US" dirty="0"/>
              <a:t>Create a space where all participants feel emotionally and psychologically safe. Avoid assumptions about others' experiences and identities.</a:t>
            </a:r>
          </a:p>
          <a:p>
            <a:pPr marL="742950" lvl="1" indent="-285750">
              <a:buFont typeface="+mj-lt"/>
              <a:buAutoNum type="arabicPeriod"/>
            </a:pPr>
            <a:r>
              <a:rPr lang="en-US" dirty="0"/>
              <a:t>Respect confidentiality: What is shared here stays here, unless you have explicit permission to share it elsewhere. Tell your own story.</a:t>
            </a:r>
          </a:p>
          <a:p>
            <a:pPr>
              <a:buFont typeface="+mj-lt"/>
              <a:buAutoNum type="arabicPeriod"/>
            </a:pPr>
            <a:r>
              <a:rPr lang="en-US" b="1" dirty="0"/>
              <a:t>Acknowledge Power and Privilege</a:t>
            </a:r>
            <a:endParaRPr lang="en-US" dirty="0"/>
          </a:p>
          <a:p>
            <a:pPr marL="742950" lvl="1" indent="-285750">
              <a:buFont typeface="+mj-lt"/>
              <a:buAutoNum type="arabicPeriod"/>
            </a:pPr>
            <a:r>
              <a:rPr lang="en-US" dirty="0"/>
              <a:t>Recognize that systemic inequities impact our lived experiences differently. Use this awareness to listen with empathy and humility.</a:t>
            </a:r>
          </a:p>
          <a:p>
            <a:pPr marL="742950" lvl="1" indent="-285750">
              <a:buFont typeface="+mj-lt"/>
              <a:buAutoNum type="arabicPeriod"/>
            </a:pPr>
            <a:r>
              <a:rPr lang="en-US" dirty="0"/>
              <a:t>Speak from your own experience using "I" statements, and avoid generalizations about others’ perspectives.</a:t>
            </a:r>
          </a:p>
          <a:p>
            <a:pPr>
              <a:buFont typeface="+mj-lt"/>
              <a:buAutoNum type="arabicPeriod"/>
            </a:pPr>
            <a:r>
              <a:rPr lang="en-US" b="1" dirty="0"/>
              <a:t>Active Listening and Engagement</a:t>
            </a:r>
            <a:endParaRPr lang="en-US" dirty="0"/>
          </a:p>
          <a:p>
            <a:pPr marL="742950" lvl="1" indent="-285750">
              <a:buFont typeface="+mj-lt"/>
              <a:buAutoNum type="arabicPeriod"/>
            </a:pPr>
            <a:r>
              <a:rPr lang="en-US" dirty="0"/>
              <a:t>Listen to understand, not to respond. Honor others by being present and allowing space for all voices to contribute.</a:t>
            </a:r>
          </a:p>
          <a:p>
            <a:pPr marL="742950" lvl="1" indent="-285750">
              <a:buFont typeface="+mj-lt"/>
              <a:buAutoNum type="arabicPeriod"/>
            </a:pPr>
            <a:r>
              <a:rPr lang="en-US" dirty="0"/>
              <a:t>If you wish to engage, use the chat or raise your hand to ensure everyone has an opportunity to share.</a:t>
            </a:r>
          </a:p>
          <a:p>
            <a:pPr>
              <a:buFont typeface="+mj-lt"/>
              <a:buAutoNum type="arabicPeriod"/>
            </a:pPr>
            <a:r>
              <a:rPr lang="en-US" b="1" dirty="0"/>
              <a:t>Assume Positive Intent, Acknowledge Impact</a:t>
            </a:r>
            <a:endParaRPr lang="en-US" dirty="0"/>
          </a:p>
          <a:p>
            <a:pPr marL="742950" lvl="1" indent="-285750">
              <a:buFont typeface="+mj-lt"/>
              <a:buAutoNum type="arabicPeriod"/>
            </a:pPr>
            <a:r>
              <a:rPr lang="en-US" dirty="0"/>
              <a:t>While we strive to build understanding, acknowledge that harm can still occur. If harm happens, we will address it with accountability and a commitment to growth.</a:t>
            </a:r>
          </a:p>
          <a:p>
            <a:pPr>
              <a:buFont typeface="+mj-lt"/>
              <a:buAutoNum type="arabicPeriod"/>
            </a:pPr>
            <a:r>
              <a:rPr lang="en-US" b="1" dirty="0"/>
              <a:t>Embrace Discomfort as a Catalyst for Growth</a:t>
            </a:r>
            <a:endParaRPr lang="en-US" dirty="0"/>
          </a:p>
          <a:p>
            <a:pPr marL="742950" lvl="1" indent="-285750">
              <a:buFont typeface="+mj-lt"/>
              <a:buAutoNum type="arabicPeriod"/>
            </a:pPr>
            <a:r>
              <a:rPr lang="en-US" dirty="0"/>
              <a:t>Learning about trauma and systemic inequities may be uncomfortable. Lean into this discomfort as an opportunity to grow and deepen understanding.</a:t>
            </a:r>
          </a:p>
          <a:p>
            <a:pPr>
              <a:buFont typeface="+mj-lt"/>
              <a:buAutoNum type="arabicPeriod"/>
            </a:pPr>
            <a:r>
              <a:rPr lang="en-US" b="1" dirty="0"/>
              <a:t>Cultural Humility and Responsiveness</a:t>
            </a:r>
            <a:endParaRPr lang="en-US" dirty="0"/>
          </a:p>
          <a:p>
            <a:pPr marL="742950" lvl="1" indent="-285750">
              <a:buFont typeface="+mj-lt"/>
              <a:buAutoNum type="arabicPeriod"/>
            </a:pPr>
            <a:r>
              <a:rPr lang="en-US" dirty="0"/>
              <a:t>Be mindful of the cultural, historical, and systemic contexts that shape discussions about trauma and education. Respect diverse perspectives and experiences.</a:t>
            </a:r>
          </a:p>
          <a:p>
            <a:pPr>
              <a:buFont typeface="+mj-lt"/>
              <a:buAutoNum type="arabicPeriod"/>
            </a:pPr>
            <a:r>
              <a:rPr lang="en-US" b="1" dirty="0"/>
              <a:t>Commit to Co-Creation</a:t>
            </a:r>
            <a:endParaRPr lang="en-US" dirty="0"/>
          </a:p>
          <a:p>
            <a:pPr marL="742950" lvl="1" indent="-285750">
              <a:buFont typeface="+mj-lt"/>
              <a:buAutoNum type="arabicPeriod"/>
            </a:pPr>
            <a:r>
              <a:rPr lang="en-US" dirty="0"/>
              <a:t>This space is co-created by all of us. Feel free to offer ideas or feedback that enhance our collective learning and shared understanding.</a:t>
            </a:r>
          </a:p>
          <a:p>
            <a:endParaRPr lang="en-US" dirty="0"/>
          </a:p>
        </p:txBody>
      </p:sp>
      <p:sp>
        <p:nvSpPr>
          <p:cNvPr id="5" name="TextBox 4">
            <a:extLst>
              <a:ext uri="{FF2B5EF4-FFF2-40B4-BE49-F238E27FC236}">
                <a16:creationId xmlns:a16="http://schemas.microsoft.com/office/drawing/2014/main" id="{A7BBB24A-991B-B442-F65F-CC8FA4CAFE7A}"/>
              </a:ext>
            </a:extLst>
          </p:cNvPr>
          <p:cNvSpPr txBox="1"/>
          <p:nvPr/>
        </p:nvSpPr>
        <p:spPr>
          <a:xfrm>
            <a:off x="541020" y="351853"/>
            <a:ext cx="11109960" cy="1631216"/>
          </a:xfrm>
          <a:prstGeom prst="rect">
            <a:avLst/>
          </a:prstGeom>
          <a:noFill/>
          <a:ln>
            <a:solidFill>
              <a:schemeClr val="bg2"/>
            </a:solidFill>
          </a:ln>
        </p:spPr>
        <p:txBody>
          <a:bodyPr wrap="square">
            <a:spAutoFit/>
          </a:bodyPr>
          <a:lstStyle/>
          <a:p>
            <a:r>
              <a:rPr lang="en-US" sz="2500" b="1" dirty="0"/>
              <a:t>Welcome to this space where we will explore Trauma-Informed Care in higher education through an antiracist and equity-centered lens. To foster a safe, inclusive, and respectful environment, we collectively agree to uphold the following norms:</a:t>
            </a:r>
          </a:p>
        </p:txBody>
      </p:sp>
    </p:spTree>
    <p:extLst>
      <p:ext uri="{BB962C8B-B14F-4D97-AF65-F5344CB8AC3E}">
        <p14:creationId xmlns:p14="http://schemas.microsoft.com/office/powerpoint/2010/main" val="1092761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A1711-EC14-172C-68E8-12617106AB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7B92DA-7A04-99B2-D97E-14D4EA647D36}"/>
              </a:ext>
            </a:extLst>
          </p:cNvPr>
          <p:cNvSpPr>
            <a:spLocks noGrp="1"/>
          </p:cNvSpPr>
          <p:nvPr>
            <p:ph type="title"/>
          </p:nvPr>
        </p:nvSpPr>
        <p:spPr/>
        <p:txBody>
          <a:bodyPr>
            <a:normAutofit fontScale="90000"/>
          </a:bodyPr>
          <a:lstStyle/>
          <a:p>
            <a:r>
              <a:rPr lang="en-US" b="1" dirty="0"/>
              <a:t>Mesosystem: The Interaction Between Microsystems (Interactions Between Family, Peers, University Life) 1/2</a:t>
            </a:r>
          </a:p>
        </p:txBody>
      </p:sp>
      <p:sp>
        <p:nvSpPr>
          <p:cNvPr id="3" name="Content Placeholder 2">
            <a:extLst>
              <a:ext uri="{FF2B5EF4-FFF2-40B4-BE49-F238E27FC236}">
                <a16:creationId xmlns:a16="http://schemas.microsoft.com/office/drawing/2014/main" id="{9E10204D-66C1-7CEF-C3A8-E0253AC6CA8D}"/>
              </a:ext>
            </a:extLst>
          </p:cNvPr>
          <p:cNvSpPr>
            <a:spLocks noGrp="1"/>
          </p:cNvSpPr>
          <p:nvPr>
            <p:ph idx="1"/>
          </p:nvPr>
        </p:nvSpPr>
        <p:spPr>
          <a:xfrm>
            <a:off x="838200" y="2342459"/>
            <a:ext cx="4926496" cy="4351338"/>
          </a:xfrm>
        </p:spPr>
        <p:txBody>
          <a:bodyPr>
            <a:normAutofit fontScale="47500" lnSpcReduction="20000"/>
          </a:bodyPr>
          <a:lstStyle/>
          <a:p>
            <a:pPr marL="0" indent="0">
              <a:lnSpc>
                <a:spcPct val="120000"/>
              </a:lnSpc>
              <a:buNone/>
            </a:pPr>
            <a:r>
              <a:rPr lang="en-US" b="1" dirty="0"/>
              <a:t>Physical Practices</a:t>
            </a:r>
            <a:endParaRPr lang="en-US" dirty="0"/>
          </a:p>
          <a:p>
            <a:pPr>
              <a:lnSpc>
                <a:spcPct val="120000"/>
              </a:lnSpc>
              <a:buFont typeface="Arial" panose="020B0604020202020204" pitchFamily="34" charset="0"/>
              <a:buChar char="•"/>
            </a:pPr>
            <a:r>
              <a:rPr lang="en-US" b="1" dirty="0"/>
              <a:t>Inclusive Campus Design</a:t>
            </a:r>
            <a:r>
              <a:rPr lang="en-US" dirty="0"/>
              <a:t>: Spaces where students interact with peers, such as lounges or dining areas, are designed to accommodate diverse needs, including accessibility for students with disabilities, low-stimulation areas for those with sensory processing difficulties, or spaces that accommodate cultural practices (e.g., places for prayer, meditation).</a:t>
            </a:r>
          </a:p>
          <a:p>
            <a:pPr marL="0" indent="0">
              <a:lnSpc>
                <a:spcPct val="120000"/>
              </a:lnSpc>
              <a:buNone/>
            </a:pPr>
            <a:r>
              <a:rPr lang="en-US" b="1" dirty="0"/>
              <a:t>Emotional and Psychological Practices</a:t>
            </a:r>
            <a:endParaRPr lang="en-US" dirty="0"/>
          </a:p>
          <a:p>
            <a:pPr>
              <a:lnSpc>
                <a:spcPct val="120000"/>
              </a:lnSpc>
              <a:buFont typeface="Arial" panose="020B0604020202020204" pitchFamily="34" charset="0"/>
              <a:buChar char="•"/>
            </a:pPr>
            <a:r>
              <a:rPr lang="en-US" b="1" dirty="0"/>
              <a:t>Supportive Peer Networks</a:t>
            </a:r>
            <a:r>
              <a:rPr lang="en-US" dirty="0"/>
              <a:t>: Peer mentoring programs provide opportunities for students to connect with others who understand their experiences. Peer educators are trained in trauma-informed practices to support their fellow students.</a:t>
            </a:r>
          </a:p>
          <a:p>
            <a:pPr>
              <a:lnSpc>
                <a:spcPct val="120000"/>
              </a:lnSpc>
              <a:buFont typeface="Arial" panose="020B0604020202020204" pitchFamily="34" charset="0"/>
              <a:buChar char="•"/>
            </a:pPr>
            <a:r>
              <a:rPr lang="en-US" b="1" dirty="0"/>
              <a:t>Family Engagement</a:t>
            </a:r>
            <a:r>
              <a:rPr lang="en-US" dirty="0"/>
              <a:t>: Family members are encouraged to be part of the support system, particularly for students who may experience trauma related to family dynamics. There should be clear communication about how families can support their student’s emotional and psychological well-being.</a:t>
            </a:r>
          </a:p>
          <a:p>
            <a:pPr>
              <a:lnSpc>
                <a:spcPct val="120000"/>
              </a:lnSpc>
              <a:buFont typeface="Arial" panose="020B0604020202020204" pitchFamily="34" charset="0"/>
              <a:buChar char="•"/>
            </a:pPr>
            <a:r>
              <a:rPr lang="en-US" dirty="0"/>
              <a:t>Justice rather than punitive measures.</a:t>
            </a:r>
          </a:p>
          <a:p>
            <a:endParaRPr lang="en-US" dirty="0"/>
          </a:p>
        </p:txBody>
      </p:sp>
      <p:sp>
        <p:nvSpPr>
          <p:cNvPr id="4" name="Content Placeholder 2">
            <a:extLst>
              <a:ext uri="{FF2B5EF4-FFF2-40B4-BE49-F238E27FC236}">
                <a16:creationId xmlns:a16="http://schemas.microsoft.com/office/drawing/2014/main" id="{0B700145-2236-6619-0CF6-1EB5D2083950}"/>
              </a:ext>
            </a:extLst>
          </p:cNvPr>
          <p:cNvSpPr txBox="1">
            <a:spLocks/>
          </p:cNvSpPr>
          <p:nvPr/>
        </p:nvSpPr>
        <p:spPr>
          <a:xfrm>
            <a:off x="6096000" y="2342459"/>
            <a:ext cx="5257800" cy="4351338"/>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b="1" dirty="0"/>
              <a:t>Physical Practices</a:t>
            </a:r>
            <a:endParaRPr lang="en-US" dirty="0"/>
          </a:p>
          <a:p>
            <a:pPr>
              <a:lnSpc>
                <a:spcPct val="120000"/>
              </a:lnSpc>
              <a:buFont typeface="Arial" panose="020B0604020202020204" pitchFamily="34" charset="0"/>
              <a:buChar char="•"/>
            </a:pPr>
            <a:r>
              <a:rPr lang="en-US" b="1" dirty="0"/>
              <a:t>Inclusive Campus Design</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Safety</a:t>
            </a:r>
            <a:endParaRPr lang="en-US" dirty="0"/>
          </a:p>
          <a:p>
            <a:pPr marL="1143000" lvl="2" indent="-228600">
              <a:lnSpc>
                <a:spcPct val="120000"/>
              </a:lnSpc>
              <a:buFont typeface="Arial" panose="020B0604020202020204" pitchFamily="34" charset="0"/>
              <a:buChar char="•"/>
            </a:pPr>
            <a:r>
              <a:rPr lang="en-US" dirty="0"/>
              <a:t>Creating spaces that are accessible and considerate of all students’ needs fosters a sense of physical safety.</a:t>
            </a:r>
          </a:p>
          <a:p>
            <a:pPr marL="0" indent="0">
              <a:lnSpc>
                <a:spcPct val="120000"/>
              </a:lnSpc>
              <a:buNone/>
            </a:pPr>
            <a:r>
              <a:rPr lang="en-US" b="1" dirty="0"/>
              <a:t>Emotional and Psychological Practices</a:t>
            </a:r>
            <a:endParaRPr lang="en-US" dirty="0"/>
          </a:p>
          <a:p>
            <a:pPr>
              <a:lnSpc>
                <a:spcPct val="120000"/>
              </a:lnSpc>
              <a:buFont typeface="Arial" panose="020B0604020202020204" pitchFamily="34" charset="0"/>
              <a:buChar char="•"/>
            </a:pPr>
            <a:r>
              <a:rPr lang="en-US" b="1" dirty="0"/>
              <a:t>Supportive Peer Networks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Collaboration and Mutuality</a:t>
            </a:r>
            <a:endParaRPr lang="en-US" dirty="0"/>
          </a:p>
          <a:p>
            <a:pPr marL="1143000" lvl="2" indent="-228600">
              <a:lnSpc>
                <a:spcPct val="120000"/>
              </a:lnSpc>
              <a:buFont typeface="Arial" panose="020B0604020202020204" pitchFamily="34" charset="0"/>
              <a:buChar char="•"/>
            </a:pPr>
            <a:r>
              <a:rPr lang="en-US" dirty="0"/>
              <a:t>Peer mentoring programs foster mutual support, where students can work together to address emotional and academic needs in a safe and understanding environment.</a:t>
            </a:r>
          </a:p>
          <a:p>
            <a:pPr>
              <a:lnSpc>
                <a:spcPct val="120000"/>
              </a:lnSpc>
              <a:buFont typeface="Arial" panose="020B0604020202020204" pitchFamily="34" charset="0"/>
              <a:buChar char="•"/>
            </a:pPr>
            <a:r>
              <a:rPr lang="en-US" b="1" dirty="0"/>
              <a:t>Family Engagement</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Collaboration and Mutuality</a:t>
            </a:r>
            <a:endParaRPr lang="en-US" dirty="0"/>
          </a:p>
          <a:p>
            <a:pPr marL="1143000" lvl="2" indent="-228600">
              <a:lnSpc>
                <a:spcPct val="120000"/>
              </a:lnSpc>
              <a:buFont typeface="Arial" panose="020B0604020202020204" pitchFamily="34" charset="0"/>
              <a:buChar char="•"/>
            </a:pPr>
            <a:r>
              <a:rPr lang="en-US" dirty="0"/>
              <a:t>Encouraging family involvement respects the value of external support systems and helps to nurture a sense of shared responsibility for the student's well-being.</a:t>
            </a:r>
          </a:p>
          <a:p>
            <a:endParaRPr lang="en-US" dirty="0"/>
          </a:p>
        </p:txBody>
      </p:sp>
    </p:spTree>
    <p:extLst>
      <p:ext uri="{BB962C8B-B14F-4D97-AF65-F5344CB8AC3E}">
        <p14:creationId xmlns:p14="http://schemas.microsoft.com/office/powerpoint/2010/main" val="3550682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21F69F-8F96-0851-B694-E86E983713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854401-D205-5591-694F-F9F58B85A037}"/>
              </a:ext>
            </a:extLst>
          </p:cNvPr>
          <p:cNvSpPr>
            <a:spLocks noGrp="1"/>
          </p:cNvSpPr>
          <p:nvPr>
            <p:ph type="title"/>
          </p:nvPr>
        </p:nvSpPr>
        <p:spPr/>
        <p:txBody>
          <a:bodyPr>
            <a:normAutofit fontScale="90000"/>
          </a:bodyPr>
          <a:lstStyle/>
          <a:p>
            <a:r>
              <a:rPr lang="en-US" b="1" dirty="0"/>
              <a:t>Mesosystem: The Interaction Between Microsystems (Interactions Between Family, Peers, University Life) 2/2</a:t>
            </a:r>
          </a:p>
        </p:txBody>
      </p:sp>
      <p:sp>
        <p:nvSpPr>
          <p:cNvPr id="3" name="Content Placeholder 2">
            <a:extLst>
              <a:ext uri="{FF2B5EF4-FFF2-40B4-BE49-F238E27FC236}">
                <a16:creationId xmlns:a16="http://schemas.microsoft.com/office/drawing/2014/main" id="{FA6C8E92-1F98-9629-ED2C-AD4908536AB6}"/>
              </a:ext>
            </a:extLst>
          </p:cNvPr>
          <p:cNvSpPr>
            <a:spLocks noGrp="1"/>
          </p:cNvSpPr>
          <p:nvPr>
            <p:ph idx="1"/>
          </p:nvPr>
        </p:nvSpPr>
        <p:spPr>
          <a:xfrm>
            <a:off x="6370983" y="2287551"/>
            <a:ext cx="5257800" cy="4351338"/>
          </a:xfrm>
        </p:spPr>
        <p:txBody>
          <a:bodyPr>
            <a:normAutofit fontScale="70000" lnSpcReduction="20000"/>
          </a:bodyPr>
          <a:lstStyle/>
          <a:p>
            <a:pPr marL="0" indent="0">
              <a:lnSpc>
                <a:spcPct val="120000"/>
              </a:lnSpc>
              <a:buNone/>
            </a:pPr>
            <a:r>
              <a:rPr lang="en-US" b="1" dirty="0"/>
              <a:t>Cultural Responsiveness</a:t>
            </a:r>
            <a:endParaRPr lang="en-US" dirty="0"/>
          </a:p>
          <a:p>
            <a:pPr>
              <a:lnSpc>
                <a:spcPct val="120000"/>
              </a:lnSpc>
              <a:buFont typeface="Arial" panose="020B0604020202020204" pitchFamily="34" charset="0"/>
              <a:buChar char="•"/>
            </a:pPr>
            <a:r>
              <a:rPr lang="en-US" b="1" dirty="0"/>
              <a:t>Intergroup Dialogue</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Cultural, Historical, and Social Issues of Oppression</a:t>
            </a:r>
            <a:endParaRPr lang="en-US" dirty="0"/>
          </a:p>
          <a:p>
            <a:pPr marL="1143000" lvl="2" indent="-228600">
              <a:lnSpc>
                <a:spcPct val="120000"/>
              </a:lnSpc>
              <a:buFont typeface="Arial" panose="020B0604020202020204" pitchFamily="34" charset="0"/>
              <a:buChar char="•"/>
            </a:pPr>
            <a:r>
              <a:rPr lang="en-US" dirty="0"/>
              <a:t>Dialogue programs that foster understanding between diverse student groups can directly address cultural misunderstandings and histories of oppression.</a:t>
            </a:r>
          </a:p>
          <a:p>
            <a:pPr>
              <a:lnSpc>
                <a:spcPct val="120000"/>
              </a:lnSpc>
              <a:buFont typeface="Arial" panose="020B0604020202020204" pitchFamily="34" charset="0"/>
              <a:buChar char="•"/>
            </a:pPr>
            <a:r>
              <a:rPr lang="en-US" b="1" dirty="0"/>
              <a:t>Culturally Tailored Support Groups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Cultural, Historical, and Social Issues of Oppression</a:t>
            </a:r>
            <a:endParaRPr lang="en-US" dirty="0"/>
          </a:p>
          <a:p>
            <a:pPr marL="1143000" lvl="2" indent="-228600">
              <a:lnSpc>
                <a:spcPct val="120000"/>
              </a:lnSpc>
              <a:buFont typeface="Arial" panose="020B0604020202020204" pitchFamily="34" charset="0"/>
              <a:buChar char="•"/>
            </a:pPr>
            <a:r>
              <a:rPr lang="en-US" dirty="0"/>
              <a:t>These groups create spaces where students can share experiences within a culturally safe context, acknowledging the role of historical and systemic issues in their trauma.</a:t>
            </a:r>
          </a:p>
          <a:p>
            <a:endParaRPr lang="en-US" dirty="0"/>
          </a:p>
        </p:txBody>
      </p:sp>
      <p:sp>
        <p:nvSpPr>
          <p:cNvPr id="4" name="Content Placeholder 2">
            <a:extLst>
              <a:ext uri="{FF2B5EF4-FFF2-40B4-BE49-F238E27FC236}">
                <a16:creationId xmlns:a16="http://schemas.microsoft.com/office/drawing/2014/main" id="{68C2CC1A-284C-7B6B-CD4F-3628A7AD0D1D}"/>
              </a:ext>
            </a:extLst>
          </p:cNvPr>
          <p:cNvSpPr txBox="1">
            <a:spLocks/>
          </p:cNvSpPr>
          <p:nvPr/>
        </p:nvSpPr>
        <p:spPr>
          <a:xfrm>
            <a:off x="390939" y="2141537"/>
            <a:ext cx="5257800" cy="435133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b="1" dirty="0"/>
              <a:t>Cultural Responsiveness</a:t>
            </a:r>
            <a:endParaRPr lang="en-US" dirty="0"/>
          </a:p>
          <a:p>
            <a:pPr>
              <a:lnSpc>
                <a:spcPct val="120000"/>
              </a:lnSpc>
              <a:buFont typeface="Arial" panose="020B0604020202020204" pitchFamily="34" charset="0"/>
              <a:buChar char="•"/>
            </a:pPr>
            <a:r>
              <a:rPr lang="en-US" b="1" dirty="0"/>
              <a:t>Intergroup Dialogue</a:t>
            </a:r>
            <a:r>
              <a:rPr lang="en-US" dirty="0"/>
              <a:t>: Facilitate conversations between diverse student groups to address cultural misunderstandings and promote empathy. This allows students to better understand the cultural dimensions of trauma and its impact.</a:t>
            </a:r>
          </a:p>
          <a:p>
            <a:pPr>
              <a:lnSpc>
                <a:spcPct val="120000"/>
              </a:lnSpc>
              <a:buFont typeface="Arial" panose="020B0604020202020204" pitchFamily="34" charset="0"/>
              <a:buChar char="•"/>
            </a:pPr>
            <a:r>
              <a:rPr lang="en-US" b="1" dirty="0"/>
              <a:t>Culturally Tailored Support Groups</a:t>
            </a:r>
            <a:r>
              <a:rPr lang="en-US" dirty="0"/>
              <a:t>: Create safe spaces for marginalized student groups (e.g., LGBTQ+, BIPOC, international students) where they can share their experiences with trauma and healing within their cultural contexts.</a:t>
            </a:r>
          </a:p>
          <a:p>
            <a:endParaRPr lang="en-US" dirty="0"/>
          </a:p>
        </p:txBody>
      </p:sp>
    </p:spTree>
    <p:extLst>
      <p:ext uri="{BB962C8B-B14F-4D97-AF65-F5344CB8AC3E}">
        <p14:creationId xmlns:p14="http://schemas.microsoft.com/office/powerpoint/2010/main" val="1070103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FE37D3-B127-CE66-13BC-D04CA5A351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1B1AC9-387D-7757-4677-F435F32D573D}"/>
              </a:ext>
            </a:extLst>
          </p:cNvPr>
          <p:cNvSpPr>
            <a:spLocks noGrp="1"/>
          </p:cNvSpPr>
          <p:nvPr>
            <p:ph type="title"/>
          </p:nvPr>
        </p:nvSpPr>
        <p:spPr/>
        <p:txBody>
          <a:bodyPr>
            <a:normAutofit fontScale="90000"/>
          </a:bodyPr>
          <a:lstStyle/>
          <a:p>
            <a:r>
              <a:rPr lang="en-US" b="1" dirty="0" err="1"/>
              <a:t>Exosystem</a:t>
            </a:r>
            <a:r>
              <a:rPr lang="en-US" b="1" dirty="0"/>
              <a:t>: Indirect Environment (University Policies, Support Services) 1/2</a:t>
            </a:r>
          </a:p>
        </p:txBody>
      </p:sp>
      <p:sp>
        <p:nvSpPr>
          <p:cNvPr id="3" name="Content Placeholder 2">
            <a:extLst>
              <a:ext uri="{FF2B5EF4-FFF2-40B4-BE49-F238E27FC236}">
                <a16:creationId xmlns:a16="http://schemas.microsoft.com/office/drawing/2014/main" id="{DE567500-8E60-344A-60A8-2A992B6C9283}"/>
              </a:ext>
            </a:extLst>
          </p:cNvPr>
          <p:cNvSpPr>
            <a:spLocks noGrp="1"/>
          </p:cNvSpPr>
          <p:nvPr>
            <p:ph idx="1"/>
          </p:nvPr>
        </p:nvSpPr>
        <p:spPr>
          <a:xfrm>
            <a:off x="838200" y="2342459"/>
            <a:ext cx="4926496" cy="4351338"/>
          </a:xfrm>
        </p:spPr>
        <p:txBody>
          <a:bodyPr>
            <a:normAutofit fontScale="40000" lnSpcReduction="20000"/>
          </a:bodyPr>
          <a:lstStyle/>
          <a:p>
            <a:pPr marL="0" indent="0">
              <a:lnSpc>
                <a:spcPct val="120000"/>
              </a:lnSpc>
              <a:buNone/>
            </a:pPr>
            <a:r>
              <a:rPr lang="en-US" b="1" dirty="0"/>
              <a:t>Physical Practices</a:t>
            </a:r>
            <a:endParaRPr lang="en-US" dirty="0"/>
          </a:p>
          <a:p>
            <a:pPr>
              <a:lnSpc>
                <a:spcPct val="120000"/>
              </a:lnSpc>
              <a:buFont typeface="Arial" panose="020B0604020202020204" pitchFamily="34" charset="0"/>
              <a:buChar char="•"/>
            </a:pPr>
            <a:r>
              <a:rPr lang="en-US" b="1" dirty="0"/>
              <a:t>Accessible Health Services</a:t>
            </a:r>
            <a:r>
              <a:rPr lang="en-US" dirty="0"/>
              <a:t>: Ensure that physical health services (e.g., counseling, medical support) are accessible, confidential, and trauma-sensitive. This includes ensuring that staff are trained to understand the impacts of trauma on physical health and responses to healthcare.</a:t>
            </a:r>
          </a:p>
          <a:p>
            <a:pPr>
              <a:lnSpc>
                <a:spcPct val="120000"/>
              </a:lnSpc>
              <a:buFont typeface="Arial" panose="020B0604020202020204" pitchFamily="34" charset="0"/>
              <a:buChar char="•"/>
            </a:pPr>
            <a:r>
              <a:rPr lang="en-US" b="1" dirty="0"/>
              <a:t>Housing and Safety Policies</a:t>
            </a:r>
            <a:r>
              <a:rPr lang="en-US" dirty="0"/>
              <a:t>: Policies that protect students from physical harm, such as clear protocols for addressing sexual assault, harassment, and violence. Trauma-informed housing policies ensure that students feel safe in their living arrangements.</a:t>
            </a:r>
          </a:p>
          <a:p>
            <a:pPr marL="0" indent="0">
              <a:lnSpc>
                <a:spcPct val="120000"/>
              </a:lnSpc>
              <a:buNone/>
            </a:pPr>
            <a:r>
              <a:rPr lang="en-US" b="1" dirty="0"/>
              <a:t>Emotional and Psychological Practices</a:t>
            </a:r>
            <a:endParaRPr lang="en-US" dirty="0"/>
          </a:p>
          <a:p>
            <a:pPr>
              <a:lnSpc>
                <a:spcPct val="120000"/>
              </a:lnSpc>
              <a:buFont typeface="Arial" panose="020B0604020202020204" pitchFamily="34" charset="0"/>
              <a:buChar char="•"/>
            </a:pPr>
            <a:r>
              <a:rPr lang="en-US" b="1" dirty="0"/>
              <a:t>Comprehensive Mental Health Services</a:t>
            </a:r>
            <a:r>
              <a:rPr lang="en-US" dirty="0"/>
              <a:t>: Offer trauma-informed counseling and mental health support. The counseling center should train staff on understanding trauma, building trust, and validating students' emotional responses. Integrating services like crisis counseling and long-term mental health care is crucial.</a:t>
            </a:r>
          </a:p>
          <a:p>
            <a:pPr>
              <a:lnSpc>
                <a:spcPct val="120000"/>
              </a:lnSpc>
              <a:buFont typeface="Arial" panose="020B0604020202020204" pitchFamily="34" charset="0"/>
              <a:buChar char="•"/>
            </a:pPr>
            <a:r>
              <a:rPr lang="en-US" b="1" dirty="0"/>
              <a:t>Clear Reporting Systems</a:t>
            </a:r>
            <a:r>
              <a:rPr lang="en-US" dirty="0"/>
              <a:t>: A trauma-informed approach to reporting incidents of assault, harassment, or discrimination. Clear, supportive channels allow students to report concerns without feeling re-traumatized.</a:t>
            </a:r>
          </a:p>
          <a:p>
            <a:endParaRPr lang="en-US" dirty="0"/>
          </a:p>
        </p:txBody>
      </p:sp>
      <p:sp>
        <p:nvSpPr>
          <p:cNvPr id="4" name="Content Placeholder 2">
            <a:extLst>
              <a:ext uri="{FF2B5EF4-FFF2-40B4-BE49-F238E27FC236}">
                <a16:creationId xmlns:a16="http://schemas.microsoft.com/office/drawing/2014/main" id="{99EF8EE4-F040-1CF1-E76C-34FEAEB38C97}"/>
              </a:ext>
            </a:extLst>
          </p:cNvPr>
          <p:cNvSpPr txBox="1">
            <a:spLocks/>
          </p:cNvSpPr>
          <p:nvPr/>
        </p:nvSpPr>
        <p:spPr>
          <a:xfrm>
            <a:off x="6096000" y="2342459"/>
            <a:ext cx="5632174" cy="4351338"/>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b="1" dirty="0"/>
              <a:t>Physical Practices</a:t>
            </a:r>
            <a:endParaRPr lang="en-US" dirty="0"/>
          </a:p>
          <a:p>
            <a:pPr>
              <a:lnSpc>
                <a:spcPct val="120000"/>
              </a:lnSpc>
              <a:buFont typeface="Arial" panose="020B0604020202020204" pitchFamily="34" charset="0"/>
              <a:buChar char="•"/>
            </a:pPr>
            <a:r>
              <a:rPr lang="en-US" b="1" dirty="0"/>
              <a:t>Accessible Health Services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Safety</a:t>
            </a:r>
            <a:endParaRPr lang="en-US" dirty="0"/>
          </a:p>
          <a:p>
            <a:pPr marL="1143000" lvl="2" indent="-228600">
              <a:lnSpc>
                <a:spcPct val="120000"/>
              </a:lnSpc>
              <a:buFont typeface="Arial" panose="020B0604020202020204" pitchFamily="34" charset="0"/>
              <a:buChar char="•"/>
            </a:pPr>
            <a:r>
              <a:rPr lang="en-US" dirty="0"/>
              <a:t>Trauma-informed health services ensure that students feel physically safe and that their needs are met in an empathetic and secure environment.</a:t>
            </a:r>
          </a:p>
          <a:p>
            <a:pPr>
              <a:lnSpc>
                <a:spcPct val="120000"/>
              </a:lnSpc>
              <a:buFont typeface="Arial" panose="020B0604020202020204" pitchFamily="34" charset="0"/>
              <a:buChar char="•"/>
            </a:pPr>
            <a:r>
              <a:rPr lang="en-US" b="1" dirty="0"/>
              <a:t>Housing and Safety Policies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Safety</a:t>
            </a:r>
            <a:endParaRPr lang="en-US" dirty="0"/>
          </a:p>
          <a:p>
            <a:pPr>
              <a:lnSpc>
                <a:spcPct val="120000"/>
              </a:lnSpc>
            </a:pPr>
            <a:r>
              <a:rPr lang="en-US" dirty="0"/>
              <a:t>Policies to prevent harm (e.g., sexual assault prevention, housing security) establish a foundation of physical safety for all students.</a:t>
            </a:r>
            <a:r>
              <a:rPr lang="en-US" b="1" dirty="0"/>
              <a:t> </a:t>
            </a:r>
          </a:p>
          <a:p>
            <a:pPr marL="0" indent="0">
              <a:lnSpc>
                <a:spcPct val="120000"/>
              </a:lnSpc>
              <a:buNone/>
            </a:pPr>
            <a:r>
              <a:rPr lang="en-US" b="1" dirty="0"/>
              <a:t>Emotional and Psychological Practices</a:t>
            </a:r>
            <a:endParaRPr lang="en-US" dirty="0"/>
          </a:p>
          <a:p>
            <a:pPr>
              <a:lnSpc>
                <a:spcPct val="120000"/>
              </a:lnSpc>
              <a:buFont typeface="Arial" panose="020B0604020202020204" pitchFamily="34" charset="0"/>
              <a:buChar char="•"/>
            </a:pPr>
            <a:r>
              <a:rPr lang="en-US" b="1" dirty="0"/>
              <a:t>Comprehensive Mental Health Services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Trustworthiness</a:t>
            </a:r>
            <a:endParaRPr lang="en-US" dirty="0"/>
          </a:p>
          <a:p>
            <a:pPr marL="1143000" lvl="2" indent="-228600">
              <a:lnSpc>
                <a:spcPct val="120000"/>
              </a:lnSpc>
              <a:buFont typeface="Arial" panose="020B0604020202020204" pitchFamily="34" charset="0"/>
              <a:buChar char="•"/>
            </a:pPr>
            <a:r>
              <a:rPr lang="en-US" dirty="0"/>
              <a:t>Trauma-informed mental health services are consistent, confidential, and competent in addressing the emotional needs of students, fostering trust and emotional security.</a:t>
            </a:r>
          </a:p>
          <a:p>
            <a:pPr>
              <a:lnSpc>
                <a:spcPct val="120000"/>
              </a:lnSpc>
              <a:buFont typeface="Arial" panose="020B0604020202020204" pitchFamily="34" charset="0"/>
              <a:buChar char="•"/>
            </a:pPr>
            <a:r>
              <a:rPr lang="en-US" b="1" dirty="0"/>
              <a:t>Clear Reporting Systems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Transparency</a:t>
            </a:r>
            <a:endParaRPr lang="en-US" dirty="0"/>
          </a:p>
          <a:p>
            <a:pPr marL="1143000" lvl="2" indent="-228600">
              <a:lnSpc>
                <a:spcPct val="120000"/>
              </a:lnSpc>
              <a:buFont typeface="Arial" panose="020B0604020202020204" pitchFamily="34" charset="0"/>
              <a:buChar char="•"/>
            </a:pPr>
            <a:r>
              <a:rPr lang="en-US" dirty="0"/>
              <a:t>Clear, transparent protocols for reporting incidents ensure that students understand how to access support and what to expect from the process.</a:t>
            </a:r>
          </a:p>
          <a:p>
            <a:pPr marL="1143000" lvl="2" indent="-2286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916252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AF21C2-5FB7-06A4-1B0C-4F182F8B7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1A1BFD-D576-51C2-FE92-C39D33E168E7}"/>
              </a:ext>
            </a:extLst>
          </p:cNvPr>
          <p:cNvSpPr>
            <a:spLocks noGrp="1"/>
          </p:cNvSpPr>
          <p:nvPr>
            <p:ph type="title"/>
          </p:nvPr>
        </p:nvSpPr>
        <p:spPr/>
        <p:txBody>
          <a:bodyPr>
            <a:normAutofit fontScale="90000"/>
          </a:bodyPr>
          <a:lstStyle/>
          <a:p>
            <a:r>
              <a:rPr lang="en-US" b="1" dirty="0" err="1"/>
              <a:t>Exosystem</a:t>
            </a:r>
            <a:r>
              <a:rPr lang="en-US" b="1" dirty="0"/>
              <a:t>: Indirect Environment (University Policies, Support Services) 2/2</a:t>
            </a:r>
          </a:p>
        </p:txBody>
      </p:sp>
      <p:sp>
        <p:nvSpPr>
          <p:cNvPr id="3" name="Content Placeholder 2">
            <a:extLst>
              <a:ext uri="{FF2B5EF4-FFF2-40B4-BE49-F238E27FC236}">
                <a16:creationId xmlns:a16="http://schemas.microsoft.com/office/drawing/2014/main" id="{7D39B7CA-10FE-3401-AA95-F9163CC43327}"/>
              </a:ext>
            </a:extLst>
          </p:cNvPr>
          <p:cNvSpPr>
            <a:spLocks noGrp="1"/>
          </p:cNvSpPr>
          <p:nvPr>
            <p:ph idx="1"/>
          </p:nvPr>
        </p:nvSpPr>
        <p:spPr>
          <a:xfrm>
            <a:off x="6096000" y="1991450"/>
            <a:ext cx="4926496" cy="4351338"/>
          </a:xfrm>
        </p:spPr>
        <p:txBody>
          <a:bodyPr>
            <a:normAutofit fontScale="62500" lnSpcReduction="20000"/>
          </a:bodyPr>
          <a:lstStyle/>
          <a:p>
            <a:pPr marL="0" indent="0">
              <a:lnSpc>
                <a:spcPct val="120000"/>
              </a:lnSpc>
              <a:buNone/>
            </a:pPr>
            <a:r>
              <a:rPr lang="en-US" b="1" dirty="0"/>
              <a:t>Cultural Responsiveness</a:t>
            </a:r>
            <a:endParaRPr lang="en-US" dirty="0"/>
          </a:p>
          <a:p>
            <a:pPr>
              <a:lnSpc>
                <a:spcPct val="120000"/>
              </a:lnSpc>
              <a:buFont typeface="Arial" panose="020B0604020202020204" pitchFamily="34" charset="0"/>
              <a:buChar char="•"/>
            </a:pPr>
            <a:r>
              <a:rPr lang="en-US" b="1" dirty="0"/>
              <a:t>Culturally Competent Counseling and Support Services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Cultural, Historical, and Social Issues of Oppression</a:t>
            </a:r>
            <a:endParaRPr lang="en-US" dirty="0"/>
          </a:p>
          <a:p>
            <a:pPr marL="1143000" lvl="2" indent="-228600">
              <a:lnSpc>
                <a:spcPct val="120000"/>
              </a:lnSpc>
              <a:buFont typeface="Arial" panose="020B0604020202020204" pitchFamily="34" charset="0"/>
              <a:buChar char="•"/>
            </a:pPr>
            <a:r>
              <a:rPr lang="en-US" dirty="0"/>
              <a:t>Mental health services that are culturally sensitive acknowledge how different cultural backgrounds impact students’ experiences and responses to trauma.</a:t>
            </a:r>
          </a:p>
          <a:p>
            <a:pPr>
              <a:lnSpc>
                <a:spcPct val="120000"/>
              </a:lnSpc>
              <a:buFont typeface="Arial" panose="020B0604020202020204" pitchFamily="34" charset="0"/>
              <a:buChar char="•"/>
            </a:pPr>
            <a:r>
              <a:rPr lang="en-US" b="1" dirty="0"/>
              <a:t>Institutional Policies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Cultural, Historical, and Social Issues of Oppression</a:t>
            </a:r>
            <a:endParaRPr lang="en-US" dirty="0"/>
          </a:p>
          <a:p>
            <a:pPr marL="1143000" lvl="2" indent="-228600">
              <a:lnSpc>
                <a:spcPct val="120000"/>
              </a:lnSpc>
              <a:buFont typeface="Arial" panose="020B0604020202020204" pitchFamily="34" charset="0"/>
              <a:buChar char="•"/>
            </a:pPr>
            <a:r>
              <a:rPr lang="en-US" dirty="0"/>
              <a:t>Policies that specifically address systemic inequities and discrimination ensure that marginalized groups are not further traumatized by the institution.</a:t>
            </a:r>
          </a:p>
          <a:p>
            <a:endParaRPr lang="en-US" dirty="0"/>
          </a:p>
        </p:txBody>
      </p:sp>
      <p:sp>
        <p:nvSpPr>
          <p:cNvPr id="4" name="Content Placeholder 2">
            <a:extLst>
              <a:ext uri="{FF2B5EF4-FFF2-40B4-BE49-F238E27FC236}">
                <a16:creationId xmlns:a16="http://schemas.microsoft.com/office/drawing/2014/main" id="{6291E7C8-EE0A-0D46-8BCF-A8893905EEE3}"/>
              </a:ext>
            </a:extLst>
          </p:cNvPr>
          <p:cNvSpPr txBox="1">
            <a:spLocks/>
          </p:cNvSpPr>
          <p:nvPr/>
        </p:nvSpPr>
        <p:spPr>
          <a:xfrm>
            <a:off x="231913" y="2141537"/>
            <a:ext cx="5257800" cy="435133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b="1" dirty="0"/>
              <a:t>Cultural Responsiveness</a:t>
            </a:r>
            <a:endParaRPr lang="en-US" dirty="0"/>
          </a:p>
          <a:p>
            <a:pPr>
              <a:lnSpc>
                <a:spcPct val="120000"/>
              </a:lnSpc>
              <a:buFont typeface="Arial" panose="020B0604020202020204" pitchFamily="34" charset="0"/>
              <a:buChar char="•"/>
            </a:pPr>
            <a:r>
              <a:rPr lang="en-US" b="1" dirty="0"/>
              <a:t>Culturally Competent Counseling and Support Services</a:t>
            </a:r>
            <a:r>
              <a:rPr lang="en-US" dirty="0"/>
              <a:t>: Ensure that counselors and mental health staff are trained in cultural competence and trauma-informed care to provide context-sensitive care that acknowledges cultural differences in the expression and processing of trauma.</a:t>
            </a:r>
          </a:p>
          <a:p>
            <a:pPr>
              <a:lnSpc>
                <a:spcPct val="120000"/>
              </a:lnSpc>
              <a:buFont typeface="Arial" panose="020B0604020202020204" pitchFamily="34" charset="0"/>
              <a:buChar char="•"/>
            </a:pPr>
            <a:r>
              <a:rPr lang="en-US" b="1" dirty="0"/>
              <a:t>Institutional Policies</a:t>
            </a:r>
            <a:r>
              <a:rPr lang="en-US" dirty="0"/>
              <a:t>: Develop institutional policies that recognize and address systemic oppression, bias, and microaggressions that contribute to trauma, especially among marginalized groups.</a:t>
            </a:r>
          </a:p>
          <a:p>
            <a:pPr>
              <a:lnSpc>
                <a:spcPct val="120000"/>
              </a:lnSpc>
              <a:buFont typeface="Arial" panose="020B0604020202020204" pitchFamily="34" charset="0"/>
              <a:buChar char="•"/>
            </a:pPr>
            <a:r>
              <a:rPr lang="en-US" dirty="0"/>
              <a:t>healing within their cultural contexts.</a:t>
            </a:r>
          </a:p>
          <a:p>
            <a:endParaRPr lang="en-US" dirty="0"/>
          </a:p>
        </p:txBody>
      </p:sp>
    </p:spTree>
    <p:extLst>
      <p:ext uri="{BB962C8B-B14F-4D97-AF65-F5344CB8AC3E}">
        <p14:creationId xmlns:p14="http://schemas.microsoft.com/office/powerpoint/2010/main" val="69983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066B-CEFD-A98D-3DE8-FBDAA15B15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3EF69A-3C78-F44B-6D9B-48510D4C07D9}"/>
              </a:ext>
            </a:extLst>
          </p:cNvPr>
          <p:cNvSpPr>
            <a:spLocks noGrp="1"/>
          </p:cNvSpPr>
          <p:nvPr>
            <p:ph type="title"/>
          </p:nvPr>
        </p:nvSpPr>
        <p:spPr/>
        <p:txBody>
          <a:bodyPr>
            <a:normAutofit fontScale="90000"/>
          </a:bodyPr>
          <a:lstStyle/>
          <a:p>
            <a:r>
              <a:rPr lang="en-US" b="1" dirty="0"/>
              <a:t>Macrosystem: Broader Societal and Institutional Context (Societal Norms, Laws, University Values)1/2</a:t>
            </a:r>
          </a:p>
        </p:txBody>
      </p:sp>
      <p:sp>
        <p:nvSpPr>
          <p:cNvPr id="3" name="Content Placeholder 2">
            <a:extLst>
              <a:ext uri="{FF2B5EF4-FFF2-40B4-BE49-F238E27FC236}">
                <a16:creationId xmlns:a16="http://schemas.microsoft.com/office/drawing/2014/main" id="{10F46BF8-5026-C3C0-55D7-67D70885B606}"/>
              </a:ext>
            </a:extLst>
          </p:cNvPr>
          <p:cNvSpPr>
            <a:spLocks noGrp="1"/>
          </p:cNvSpPr>
          <p:nvPr>
            <p:ph idx="1"/>
          </p:nvPr>
        </p:nvSpPr>
        <p:spPr>
          <a:xfrm>
            <a:off x="838200" y="2342459"/>
            <a:ext cx="4926496" cy="4351338"/>
          </a:xfrm>
        </p:spPr>
        <p:txBody>
          <a:bodyPr>
            <a:normAutofit fontScale="47500" lnSpcReduction="20000"/>
          </a:bodyPr>
          <a:lstStyle/>
          <a:p>
            <a:pPr marL="0" indent="0">
              <a:lnSpc>
                <a:spcPct val="120000"/>
              </a:lnSpc>
              <a:buNone/>
            </a:pPr>
            <a:r>
              <a:rPr lang="en-US" b="1" dirty="0"/>
              <a:t>Physical Practices</a:t>
            </a:r>
            <a:endParaRPr lang="en-US" dirty="0"/>
          </a:p>
          <a:p>
            <a:pPr>
              <a:lnSpc>
                <a:spcPct val="120000"/>
              </a:lnSpc>
              <a:buFont typeface="Arial" panose="020B0604020202020204" pitchFamily="34" charset="0"/>
              <a:buChar char="•"/>
            </a:pPr>
            <a:r>
              <a:rPr lang="en-US" b="1" dirty="0"/>
              <a:t>Inclusive Public Health Campaigns</a:t>
            </a:r>
            <a:r>
              <a:rPr lang="en-US" dirty="0"/>
              <a:t>: Promote wellness campaigns on campus that raise awareness about trauma, mental health, and well-being in ways that are inclusive of all student identities.</a:t>
            </a:r>
          </a:p>
          <a:p>
            <a:pPr>
              <a:lnSpc>
                <a:spcPct val="120000"/>
              </a:lnSpc>
              <a:buFont typeface="Arial" panose="020B0604020202020204" pitchFamily="34" charset="0"/>
              <a:buChar char="•"/>
            </a:pPr>
            <a:r>
              <a:rPr lang="en-US" b="1" dirty="0"/>
              <a:t>Accessible Legal Protections</a:t>
            </a:r>
            <a:r>
              <a:rPr lang="en-US" dirty="0"/>
              <a:t>: Universities must adhere to laws and regulations regarding student safety and rights, such as Title IX, the Americans with Disabilities Act (ADA), and other protections against discrimination and violence.</a:t>
            </a:r>
          </a:p>
          <a:p>
            <a:pPr marL="0" indent="0">
              <a:lnSpc>
                <a:spcPct val="120000"/>
              </a:lnSpc>
              <a:buNone/>
            </a:pPr>
            <a:r>
              <a:rPr lang="en-US" b="1" dirty="0"/>
              <a:t>Emotional and Psychological Practices</a:t>
            </a:r>
            <a:endParaRPr lang="en-US" dirty="0"/>
          </a:p>
          <a:p>
            <a:pPr>
              <a:lnSpc>
                <a:spcPct val="120000"/>
              </a:lnSpc>
              <a:buFont typeface="Arial" panose="020B0604020202020204" pitchFamily="34" charset="0"/>
              <a:buChar char="•"/>
            </a:pPr>
            <a:r>
              <a:rPr lang="en-US" b="1" dirty="0"/>
              <a:t>Cultural Sensitivity in University Culture</a:t>
            </a:r>
            <a:r>
              <a:rPr lang="en-US" dirty="0"/>
              <a:t>: The broader university culture should reflect inclusivity and sensitivity to trauma. This includes addressing microaggressions, systemic racism, and creating a campus environment that acknowledges the impacts of historical and ongoing trauma.</a:t>
            </a:r>
          </a:p>
          <a:p>
            <a:pPr>
              <a:lnSpc>
                <a:spcPct val="120000"/>
              </a:lnSpc>
              <a:buFont typeface="Arial" panose="020B0604020202020204" pitchFamily="34" charset="0"/>
              <a:buChar char="•"/>
            </a:pPr>
            <a:r>
              <a:rPr lang="en-US" b="1" dirty="0"/>
              <a:t>Anti-Stigma Campaigns</a:t>
            </a:r>
            <a:r>
              <a:rPr lang="en-US" dirty="0"/>
              <a:t>: Challenge stigma around mental health, trauma, and help-seeking behaviors through ongoing campus-wide campaigns that normalize seeking help and discussing trauma in supportive spaces.</a:t>
            </a:r>
          </a:p>
          <a:p>
            <a:endParaRPr lang="en-US" dirty="0"/>
          </a:p>
        </p:txBody>
      </p:sp>
      <p:sp>
        <p:nvSpPr>
          <p:cNvPr id="4" name="Content Placeholder 2">
            <a:extLst>
              <a:ext uri="{FF2B5EF4-FFF2-40B4-BE49-F238E27FC236}">
                <a16:creationId xmlns:a16="http://schemas.microsoft.com/office/drawing/2014/main" id="{031E2A86-8796-0B20-CB00-FF11A8B82B16}"/>
              </a:ext>
            </a:extLst>
          </p:cNvPr>
          <p:cNvSpPr txBox="1">
            <a:spLocks/>
          </p:cNvSpPr>
          <p:nvPr/>
        </p:nvSpPr>
        <p:spPr>
          <a:xfrm>
            <a:off x="6096000" y="2342459"/>
            <a:ext cx="5612296" cy="4351338"/>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b="1" dirty="0"/>
              <a:t>Physical Practices</a:t>
            </a:r>
            <a:endParaRPr lang="en-US" dirty="0"/>
          </a:p>
          <a:p>
            <a:pPr>
              <a:lnSpc>
                <a:spcPct val="120000"/>
              </a:lnSpc>
              <a:buFont typeface="Arial" panose="020B0604020202020204" pitchFamily="34" charset="0"/>
              <a:buChar char="•"/>
            </a:pPr>
            <a:r>
              <a:rPr lang="en-US" b="1" dirty="0"/>
              <a:t>Inclusive Public Health Campaigns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Safety</a:t>
            </a:r>
            <a:endParaRPr lang="en-US" dirty="0"/>
          </a:p>
          <a:p>
            <a:pPr marL="1143000" lvl="2" indent="-228600">
              <a:lnSpc>
                <a:spcPct val="120000"/>
              </a:lnSpc>
              <a:buFont typeface="Arial" panose="020B0604020202020204" pitchFamily="34" charset="0"/>
              <a:buChar char="•"/>
            </a:pPr>
            <a:r>
              <a:rPr lang="en-US" dirty="0"/>
              <a:t>Public health campaigns that normalize trauma-informed care and mental health awareness ensure a safe, supportive campus culture for all students.</a:t>
            </a:r>
          </a:p>
          <a:p>
            <a:pPr>
              <a:lnSpc>
                <a:spcPct val="120000"/>
              </a:lnSpc>
              <a:buFont typeface="Arial" panose="020B0604020202020204" pitchFamily="34" charset="0"/>
              <a:buChar char="•"/>
            </a:pPr>
            <a:r>
              <a:rPr lang="en-US" b="1" dirty="0"/>
              <a:t>Accessible Legal Protections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Safety</a:t>
            </a:r>
            <a:endParaRPr lang="en-US" dirty="0"/>
          </a:p>
          <a:p>
            <a:pPr marL="1143000" lvl="2" indent="-228600">
              <a:lnSpc>
                <a:spcPct val="120000"/>
              </a:lnSpc>
              <a:buFont typeface="Arial" panose="020B0604020202020204" pitchFamily="34" charset="0"/>
              <a:buChar char="•"/>
            </a:pPr>
            <a:r>
              <a:rPr lang="en-US" dirty="0"/>
              <a:t>Legal protections (e.g., Title IX, ADA) safeguard students from physical, emotional, and psychological harm.</a:t>
            </a:r>
          </a:p>
          <a:p>
            <a:pPr marL="0" indent="0">
              <a:lnSpc>
                <a:spcPct val="120000"/>
              </a:lnSpc>
              <a:buNone/>
            </a:pPr>
            <a:r>
              <a:rPr lang="en-US" b="1" dirty="0"/>
              <a:t>Emotional and Psychological Practices</a:t>
            </a:r>
            <a:endParaRPr lang="en-US" dirty="0"/>
          </a:p>
          <a:p>
            <a:pPr>
              <a:lnSpc>
                <a:spcPct val="120000"/>
              </a:lnSpc>
              <a:buFont typeface="Arial" panose="020B0604020202020204" pitchFamily="34" charset="0"/>
              <a:buChar char="•"/>
            </a:pPr>
            <a:r>
              <a:rPr lang="en-US" b="1" dirty="0"/>
              <a:t>Cultural Sensitivity in University Culture</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Cultural, Historical, and Social Issues of Oppression</a:t>
            </a:r>
            <a:endParaRPr lang="en-US" dirty="0"/>
          </a:p>
          <a:p>
            <a:pPr marL="1143000" lvl="2" indent="-228600">
              <a:lnSpc>
                <a:spcPct val="120000"/>
              </a:lnSpc>
              <a:buFont typeface="Arial" panose="020B0604020202020204" pitchFamily="34" charset="0"/>
              <a:buChar char="•"/>
            </a:pPr>
            <a:r>
              <a:rPr lang="en-US" dirty="0"/>
              <a:t>Cultivating an institutional culture of respect for all backgrounds addresses issues of inequality and cultural insensitivity that may exacerbate trauma.</a:t>
            </a:r>
          </a:p>
          <a:p>
            <a:pPr>
              <a:lnSpc>
                <a:spcPct val="120000"/>
              </a:lnSpc>
              <a:buFont typeface="Arial" panose="020B0604020202020204" pitchFamily="34" charset="0"/>
              <a:buChar char="•"/>
            </a:pPr>
            <a:r>
              <a:rPr lang="en-US" b="1" dirty="0"/>
              <a:t>Anti-Stigma Campaigns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Empowerment, Voice, and Choice</a:t>
            </a:r>
            <a:endParaRPr lang="en-US" dirty="0"/>
          </a:p>
          <a:p>
            <a:pPr marL="1143000" lvl="2" indent="-228600">
              <a:lnSpc>
                <a:spcPct val="120000"/>
              </a:lnSpc>
              <a:buFont typeface="Arial" panose="020B0604020202020204" pitchFamily="34" charset="0"/>
              <a:buChar char="•"/>
            </a:pPr>
            <a:r>
              <a:rPr lang="en-US" dirty="0"/>
              <a:t>Campaigns that challenge mental health stigma empower students to seek help, reinforcing their ability to make choices about their own well-being.</a:t>
            </a:r>
          </a:p>
        </p:txBody>
      </p:sp>
    </p:spTree>
    <p:extLst>
      <p:ext uri="{BB962C8B-B14F-4D97-AF65-F5344CB8AC3E}">
        <p14:creationId xmlns:p14="http://schemas.microsoft.com/office/powerpoint/2010/main" val="1255434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EAC6FB-A567-1C30-9001-629E23EE5F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1D23B5-2577-9C9F-35FD-9E56717B8C38}"/>
              </a:ext>
            </a:extLst>
          </p:cNvPr>
          <p:cNvSpPr>
            <a:spLocks noGrp="1"/>
          </p:cNvSpPr>
          <p:nvPr>
            <p:ph type="title"/>
          </p:nvPr>
        </p:nvSpPr>
        <p:spPr/>
        <p:txBody>
          <a:bodyPr>
            <a:normAutofit fontScale="90000"/>
          </a:bodyPr>
          <a:lstStyle/>
          <a:p>
            <a:r>
              <a:rPr lang="en-US" b="1" dirty="0"/>
              <a:t>Macrosystem: Broader Societal and Institutional Context (Societal Norms, Laws, University Values)2/2</a:t>
            </a:r>
          </a:p>
        </p:txBody>
      </p:sp>
      <p:sp>
        <p:nvSpPr>
          <p:cNvPr id="3" name="Content Placeholder 2">
            <a:extLst>
              <a:ext uri="{FF2B5EF4-FFF2-40B4-BE49-F238E27FC236}">
                <a16:creationId xmlns:a16="http://schemas.microsoft.com/office/drawing/2014/main" id="{C9E3D9FD-7B86-57CD-E5CF-ED846ABC7909}"/>
              </a:ext>
            </a:extLst>
          </p:cNvPr>
          <p:cNvSpPr>
            <a:spLocks noGrp="1"/>
          </p:cNvSpPr>
          <p:nvPr>
            <p:ph idx="1"/>
          </p:nvPr>
        </p:nvSpPr>
        <p:spPr>
          <a:xfrm>
            <a:off x="6427304" y="2141537"/>
            <a:ext cx="4926496" cy="4351338"/>
          </a:xfrm>
        </p:spPr>
        <p:txBody>
          <a:bodyPr>
            <a:normAutofit fontScale="62500" lnSpcReduction="20000"/>
          </a:bodyPr>
          <a:lstStyle/>
          <a:p>
            <a:pPr marL="0" indent="0">
              <a:lnSpc>
                <a:spcPct val="120000"/>
              </a:lnSpc>
              <a:buNone/>
            </a:pPr>
            <a:r>
              <a:rPr lang="en-US" b="1" dirty="0"/>
              <a:t>Cultural Responsiveness</a:t>
            </a:r>
            <a:endParaRPr lang="en-US" dirty="0"/>
          </a:p>
          <a:p>
            <a:pPr>
              <a:lnSpc>
                <a:spcPct val="120000"/>
              </a:lnSpc>
              <a:buFont typeface="Arial" panose="020B0604020202020204" pitchFamily="34" charset="0"/>
              <a:buChar char="•"/>
            </a:pPr>
            <a:r>
              <a:rPr lang="en-US" b="1" dirty="0"/>
              <a:t>Institutional Commitment to Diversity and Inclusion</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Cultural, Historical, and Social Issues of Oppression</a:t>
            </a:r>
            <a:endParaRPr lang="en-US" dirty="0"/>
          </a:p>
          <a:p>
            <a:pPr marL="1143000" lvl="2" indent="-228600">
              <a:lnSpc>
                <a:spcPct val="120000"/>
              </a:lnSpc>
              <a:buFont typeface="Arial" panose="020B0604020202020204" pitchFamily="34" charset="0"/>
              <a:buChar char="•"/>
            </a:pPr>
            <a:r>
              <a:rPr lang="en-US" dirty="0"/>
              <a:t>A commitment to diversity and inclusion in policies, recruitment, and curriculum demonstrates an awareness of systemic oppression and ensures a more inclusive and equitable learning environment for all students.</a:t>
            </a:r>
          </a:p>
          <a:p>
            <a:pPr>
              <a:lnSpc>
                <a:spcPct val="120000"/>
              </a:lnSpc>
              <a:buFont typeface="Arial" panose="020B0604020202020204" pitchFamily="34" charset="0"/>
              <a:buChar char="•"/>
            </a:pPr>
            <a:r>
              <a:rPr lang="en-US" b="1" dirty="0"/>
              <a:t>Culturally Relevant Training</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Cultural, Historical, and Social Issues of Oppression</a:t>
            </a:r>
            <a:endParaRPr lang="en-US" dirty="0"/>
          </a:p>
          <a:p>
            <a:pPr marL="1143000" lvl="2" indent="-228600">
              <a:lnSpc>
                <a:spcPct val="120000"/>
              </a:lnSpc>
              <a:buFont typeface="Arial" panose="020B0604020202020204" pitchFamily="34" charset="0"/>
              <a:buChar char="•"/>
            </a:pPr>
            <a:r>
              <a:rPr lang="en-US" dirty="0"/>
              <a:t>Regular training on cultural competency ensures that faculty, staff, and administrators understand how systemic oppression and social issues shape student experiences of trauma.</a:t>
            </a:r>
          </a:p>
          <a:p>
            <a:endParaRPr lang="en-US" dirty="0"/>
          </a:p>
        </p:txBody>
      </p:sp>
      <p:sp>
        <p:nvSpPr>
          <p:cNvPr id="4" name="Content Placeholder 2">
            <a:extLst>
              <a:ext uri="{FF2B5EF4-FFF2-40B4-BE49-F238E27FC236}">
                <a16:creationId xmlns:a16="http://schemas.microsoft.com/office/drawing/2014/main" id="{6F64ABFC-AB73-FC16-ABA3-3D85E82DDABE}"/>
              </a:ext>
            </a:extLst>
          </p:cNvPr>
          <p:cNvSpPr txBox="1">
            <a:spLocks/>
          </p:cNvSpPr>
          <p:nvPr/>
        </p:nvSpPr>
        <p:spPr>
          <a:xfrm>
            <a:off x="331305" y="2141537"/>
            <a:ext cx="5257800" cy="435133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b="1" dirty="0"/>
              <a:t>Cultural Responsiveness</a:t>
            </a:r>
            <a:endParaRPr lang="en-US" dirty="0"/>
          </a:p>
          <a:p>
            <a:pPr>
              <a:lnSpc>
                <a:spcPct val="120000"/>
              </a:lnSpc>
              <a:buFont typeface="Arial" panose="020B0604020202020204" pitchFamily="34" charset="0"/>
              <a:buChar char="•"/>
            </a:pPr>
            <a:r>
              <a:rPr lang="en-US" b="1" dirty="0"/>
              <a:t>Institutional Commitment to Diversity and Inclusion</a:t>
            </a:r>
            <a:r>
              <a:rPr lang="en-US" dirty="0"/>
              <a:t>: Develop a comprehensive institutional commitment to diversity, equity, and inclusion, integrating trauma-informed care into policies, recruitment, curriculum development, and student life.</a:t>
            </a:r>
          </a:p>
          <a:p>
            <a:pPr>
              <a:lnSpc>
                <a:spcPct val="120000"/>
              </a:lnSpc>
              <a:buFont typeface="Arial" panose="020B0604020202020204" pitchFamily="34" charset="0"/>
              <a:buChar char="•"/>
            </a:pPr>
            <a:r>
              <a:rPr lang="en-US" b="1" dirty="0"/>
              <a:t>Culturally Relevant Training</a:t>
            </a:r>
            <a:r>
              <a:rPr lang="en-US" dirty="0"/>
              <a:t>: Faculty, staff, and administrators should undergo regular training in trauma-informed care and cultural competency, recognizing how historical, social, and cultural factors shape students' trauma experiences.</a:t>
            </a:r>
          </a:p>
          <a:p>
            <a:endParaRPr lang="en-US" dirty="0"/>
          </a:p>
        </p:txBody>
      </p:sp>
    </p:spTree>
    <p:extLst>
      <p:ext uri="{BB962C8B-B14F-4D97-AF65-F5344CB8AC3E}">
        <p14:creationId xmlns:p14="http://schemas.microsoft.com/office/powerpoint/2010/main" val="1480185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AFC66-F9B4-47AC-08E2-84BC9F8CC4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8444E5-9167-84F4-20D8-8204BCA09D77}"/>
              </a:ext>
            </a:extLst>
          </p:cNvPr>
          <p:cNvSpPr>
            <a:spLocks noGrp="1"/>
          </p:cNvSpPr>
          <p:nvPr>
            <p:ph type="title"/>
          </p:nvPr>
        </p:nvSpPr>
        <p:spPr/>
        <p:txBody>
          <a:bodyPr>
            <a:normAutofit fontScale="90000"/>
          </a:bodyPr>
          <a:lstStyle/>
          <a:p>
            <a:r>
              <a:rPr lang="en-US" b="1" dirty="0"/>
              <a:t>Chronosystem: The Influence of Time and Developmental Change (Changes Over Time, Historical Context) 1/2</a:t>
            </a:r>
          </a:p>
        </p:txBody>
      </p:sp>
      <p:sp>
        <p:nvSpPr>
          <p:cNvPr id="3" name="Content Placeholder 2">
            <a:extLst>
              <a:ext uri="{FF2B5EF4-FFF2-40B4-BE49-F238E27FC236}">
                <a16:creationId xmlns:a16="http://schemas.microsoft.com/office/drawing/2014/main" id="{98974B79-AC38-B111-7BE5-B5D1F2007097}"/>
              </a:ext>
            </a:extLst>
          </p:cNvPr>
          <p:cNvSpPr>
            <a:spLocks noGrp="1"/>
          </p:cNvSpPr>
          <p:nvPr>
            <p:ph idx="1"/>
          </p:nvPr>
        </p:nvSpPr>
        <p:spPr>
          <a:xfrm>
            <a:off x="838200" y="2342459"/>
            <a:ext cx="4926496" cy="4351338"/>
          </a:xfrm>
        </p:spPr>
        <p:txBody>
          <a:bodyPr>
            <a:normAutofit fontScale="40000" lnSpcReduction="20000"/>
          </a:bodyPr>
          <a:lstStyle/>
          <a:p>
            <a:pPr marL="0" indent="0">
              <a:lnSpc>
                <a:spcPct val="120000"/>
              </a:lnSpc>
              <a:buNone/>
            </a:pPr>
            <a:r>
              <a:rPr lang="en-US" b="1" dirty="0"/>
              <a:t>Physical Practices</a:t>
            </a:r>
            <a:endParaRPr lang="en-US" dirty="0"/>
          </a:p>
          <a:p>
            <a:pPr>
              <a:lnSpc>
                <a:spcPct val="120000"/>
              </a:lnSpc>
              <a:buFont typeface="Arial" panose="020B0604020202020204" pitchFamily="34" charset="0"/>
              <a:buChar char="•"/>
            </a:pPr>
            <a:r>
              <a:rPr lang="en-US" b="1" dirty="0"/>
              <a:t>Adaptive Environments</a:t>
            </a:r>
            <a:r>
              <a:rPr lang="en-US" dirty="0"/>
              <a:t>: Universities should be flexible in their physical spaces to adapt to the changing needs of students, such as offering online learning or hybrid models that accommodate students who may have experienced trauma that affects their ability to attend in-person classes.</a:t>
            </a:r>
          </a:p>
          <a:p>
            <a:pPr>
              <a:lnSpc>
                <a:spcPct val="120000"/>
              </a:lnSpc>
              <a:buFont typeface="Arial" panose="020B0604020202020204" pitchFamily="34" charset="0"/>
              <a:buChar char="•"/>
            </a:pPr>
            <a:r>
              <a:rPr lang="en-US" b="1" dirty="0"/>
              <a:t>Long-Term Support</a:t>
            </a:r>
            <a:r>
              <a:rPr lang="en-US" dirty="0"/>
              <a:t>: Providing ongoing support to students as they transition from one stage of higher education to another (e.g., from undergraduate to graduate studies, or from school to work), ensuring that trauma-informed practices evolve to meet the student’s changing needs.</a:t>
            </a:r>
          </a:p>
          <a:p>
            <a:pPr marL="0" indent="0">
              <a:lnSpc>
                <a:spcPct val="120000"/>
              </a:lnSpc>
              <a:buNone/>
            </a:pPr>
            <a:r>
              <a:rPr lang="en-US" b="1" dirty="0"/>
              <a:t>Emotional and Psychological Practices</a:t>
            </a:r>
            <a:endParaRPr lang="en-US" dirty="0"/>
          </a:p>
          <a:p>
            <a:pPr>
              <a:lnSpc>
                <a:spcPct val="120000"/>
              </a:lnSpc>
              <a:buFont typeface="Arial" panose="020B0604020202020204" pitchFamily="34" charset="0"/>
              <a:buChar char="•"/>
            </a:pPr>
            <a:r>
              <a:rPr lang="en-US" b="1" dirty="0"/>
              <a:t>Trauma-Informed Transitions</a:t>
            </a:r>
            <a:r>
              <a:rPr lang="en-US" dirty="0"/>
              <a:t>: Implement practices that support students through major life transitions, such as moving from high school to university, graduation, or entering the workforce. These transitions can often be marked by stress or trauma.</a:t>
            </a:r>
          </a:p>
          <a:p>
            <a:pPr>
              <a:lnSpc>
                <a:spcPct val="120000"/>
              </a:lnSpc>
              <a:buFont typeface="Arial" panose="020B0604020202020204" pitchFamily="34" charset="0"/>
              <a:buChar char="•"/>
            </a:pPr>
            <a:r>
              <a:rPr lang="en-US" b="1" dirty="0"/>
              <a:t>Community Healing Over Time</a:t>
            </a:r>
            <a:r>
              <a:rPr lang="en-US" dirty="0"/>
              <a:t>: Trauma-informed care is not just about addressing immediate needs but also supporting long-term recovery. Universities should focus on creating spaces that foster healing, growth, and resilience over time.</a:t>
            </a:r>
          </a:p>
          <a:p>
            <a:endParaRPr lang="en-US" dirty="0"/>
          </a:p>
        </p:txBody>
      </p:sp>
      <p:sp>
        <p:nvSpPr>
          <p:cNvPr id="4" name="Content Placeholder 2">
            <a:extLst>
              <a:ext uri="{FF2B5EF4-FFF2-40B4-BE49-F238E27FC236}">
                <a16:creationId xmlns:a16="http://schemas.microsoft.com/office/drawing/2014/main" id="{A9055F05-9DFC-163D-E18B-AA3D7A8F7F14}"/>
              </a:ext>
            </a:extLst>
          </p:cNvPr>
          <p:cNvSpPr txBox="1">
            <a:spLocks/>
          </p:cNvSpPr>
          <p:nvPr/>
        </p:nvSpPr>
        <p:spPr>
          <a:xfrm>
            <a:off x="6096000" y="2342459"/>
            <a:ext cx="5257800" cy="4351338"/>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b="1" dirty="0"/>
              <a:t>Physical Practices</a:t>
            </a:r>
            <a:endParaRPr lang="en-US" dirty="0"/>
          </a:p>
          <a:p>
            <a:pPr>
              <a:lnSpc>
                <a:spcPct val="120000"/>
              </a:lnSpc>
              <a:buFont typeface="Arial" panose="020B0604020202020204" pitchFamily="34" charset="0"/>
              <a:buChar char="•"/>
            </a:pPr>
            <a:r>
              <a:rPr lang="en-US" b="1" dirty="0"/>
              <a:t>Adaptive Environments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Safety</a:t>
            </a:r>
            <a:endParaRPr lang="en-US" dirty="0"/>
          </a:p>
          <a:p>
            <a:pPr marL="1143000" lvl="2" indent="-228600">
              <a:lnSpc>
                <a:spcPct val="120000"/>
              </a:lnSpc>
              <a:buFont typeface="Arial" panose="020B0604020202020204" pitchFamily="34" charset="0"/>
              <a:buChar char="•"/>
            </a:pPr>
            <a:r>
              <a:rPr lang="en-US" dirty="0"/>
              <a:t>Adapting physical spaces to meet evolving student needs (e.g., hybrid learning environments) ensures that the campus remains a safe and accommodating space for students in various stages of healing or development.</a:t>
            </a:r>
          </a:p>
          <a:p>
            <a:pPr>
              <a:lnSpc>
                <a:spcPct val="120000"/>
              </a:lnSpc>
              <a:buFont typeface="Arial" panose="020B0604020202020204" pitchFamily="34" charset="0"/>
              <a:buChar char="•"/>
            </a:pPr>
            <a:r>
              <a:rPr lang="en-US" b="1" dirty="0"/>
              <a:t>Long-Term Support</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Safety</a:t>
            </a:r>
            <a:endParaRPr lang="en-US" dirty="0"/>
          </a:p>
          <a:p>
            <a:pPr marL="1143000" lvl="2" indent="-228600">
              <a:lnSpc>
                <a:spcPct val="120000"/>
              </a:lnSpc>
              <a:buFont typeface="Arial" panose="020B0604020202020204" pitchFamily="34" charset="0"/>
              <a:buChar char="•"/>
            </a:pPr>
            <a:r>
              <a:rPr lang="en-US" dirty="0"/>
              <a:t>Ongoing support for students as they transition from one phase of their academic journey to another (e.g., from undergrad to graduate school) creates a continuous sense of safety.</a:t>
            </a:r>
          </a:p>
          <a:p>
            <a:pPr marL="0" indent="0">
              <a:lnSpc>
                <a:spcPct val="120000"/>
              </a:lnSpc>
              <a:buNone/>
            </a:pPr>
            <a:r>
              <a:rPr lang="en-US" b="1" dirty="0"/>
              <a:t>Emotional and Psychological Practices</a:t>
            </a:r>
            <a:endParaRPr lang="en-US" dirty="0"/>
          </a:p>
          <a:p>
            <a:pPr>
              <a:lnSpc>
                <a:spcPct val="120000"/>
              </a:lnSpc>
              <a:buFont typeface="Arial" panose="020B0604020202020204" pitchFamily="34" charset="0"/>
              <a:buChar char="•"/>
            </a:pPr>
            <a:r>
              <a:rPr lang="en-US" b="1" dirty="0"/>
              <a:t>Trauma-Informed Transitions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Trustworthiness</a:t>
            </a:r>
            <a:endParaRPr lang="en-US" dirty="0"/>
          </a:p>
          <a:p>
            <a:pPr marL="1143000" lvl="2" indent="-228600">
              <a:lnSpc>
                <a:spcPct val="120000"/>
              </a:lnSpc>
              <a:buFont typeface="Arial" panose="020B0604020202020204" pitchFamily="34" charset="0"/>
              <a:buChar char="•"/>
            </a:pPr>
            <a:r>
              <a:rPr lang="en-US" dirty="0"/>
              <a:t>Providing consistent, reliable support through life transitions (e.g., from high school to college) helps students trust that the institution will continue to care for their emotional needs.</a:t>
            </a:r>
          </a:p>
          <a:p>
            <a:pPr>
              <a:lnSpc>
                <a:spcPct val="120000"/>
              </a:lnSpc>
              <a:buFont typeface="Arial" panose="020B0604020202020204" pitchFamily="34" charset="0"/>
              <a:buChar char="•"/>
            </a:pPr>
            <a:r>
              <a:rPr lang="en-US" b="1" dirty="0"/>
              <a:t>Community Healing Over Time</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Collaboration and Mutuality</a:t>
            </a:r>
            <a:endParaRPr lang="en-US" dirty="0"/>
          </a:p>
          <a:p>
            <a:pPr marL="1143000" lvl="2" indent="-228600">
              <a:lnSpc>
                <a:spcPct val="120000"/>
              </a:lnSpc>
              <a:buFont typeface="Arial" panose="020B0604020202020204" pitchFamily="34" charset="0"/>
              <a:buChar char="•"/>
            </a:pPr>
            <a:r>
              <a:rPr lang="en-US" dirty="0"/>
              <a:t>Building a collective, long-term commitment to healing allows for shared growth and healing within the campus community.</a:t>
            </a:r>
          </a:p>
          <a:p>
            <a:endParaRPr lang="en-US" dirty="0"/>
          </a:p>
        </p:txBody>
      </p:sp>
    </p:spTree>
    <p:extLst>
      <p:ext uri="{BB962C8B-B14F-4D97-AF65-F5344CB8AC3E}">
        <p14:creationId xmlns:p14="http://schemas.microsoft.com/office/powerpoint/2010/main" val="4273371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3CCA48-938C-C58A-7835-0A14D244E9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C230B2-DF68-14C1-8191-3EBAB64E78AE}"/>
              </a:ext>
            </a:extLst>
          </p:cNvPr>
          <p:cNvSpPr>
            <a:spLocks noGrp="1"/>
          </p:cNvSpPr>
          <p:nvPr>
            <p:ph type="title"/>
          </p:nvPr>
        </p:nvSpPr>
        <p:spPr/>
        <p:txBody>
          <a:bodyPr>
            <a:normAutofit fontScale="90000"/>
          </a:bodyPr>
          <a:lstStyle/>
          <a:p>
            <a:r>
              <a:rPr lang="en-US" b="1" dirty="0"/>
              <a:t>Chronosystem: The Influence of Time and Developmental Change (Changes Over Time, Historical Context) 2/2</a:t>
            </a:r>
          </a:p>
        </p:txBody>
      </p:sp>
      <p:sp>
        <p:nvSpPr>
          <p:cNvPr id="3" name="Content Placeholder 2">
            <a:extLst>
              <a:ext uri="{FF2B5EF4-FFF2-40B4-BE49-F238E27FC236}">
                <a16:creationId xmlns:a16="http://schemas.microsoft.com/office/drawing/2014/main" id="{7C54F4E7-3A73-3056-92A0-CD2554EEDF90}"/>
              </a:ext>
            </a:extLst>
          </p:cNvPr>
          <p:cNvSpPr>
            <a:spLocks noGrp="1"/>
          </p:cNvSpPr>
          <p:nvPr>
            <p:ph idx="1"/>
          </p:nvPr>
        </p:nvSpPr>
        <p:spPr>
          <a:xfrm>
            <a:off x="6715539" y="2141537"/>
            <a:ext cx="4926496" cy="4351338"/>
          </a:xfrm>
        </p:spPr>
        <p:txBody>
          <a:bodyPr>
            <a:normAutofit fontScale="55000" lnSpcReduction="20000"/>
          </a:bodyPr>
          <a:lstStyle/>
          <a:p>
            <a:pPr marL="0" indent="0">
              <a:lnSpc>
                <a:spcPct val="120000"/>
              </a:lnSpc>
              <a:buNone/>
            </a:pPr>
            <a:r>
              <a:rPr lang="en-US" b="1" dirty="0"/>
              <a:t>Cultural Responsiveness</a:t>
            </a:r>
            <a:endParaRPr lang="en-US" dirty="0"/>
          </a:p>
          <a:p>
            <a:pPr>
              <a:lnSpc>
                <a:spcPct val="120000"/>
              </a:lnSpc>
              <a:buFont typeface="Arial" panose="020B0604020202020204" pitchFamily="34" charset="0"/>
              <a:buChar char="•"/>
            </a:pPr>
            <a:r>
              <a:rPr lang="en-US" b="1" dirty="0"/>
              <a:t>Recognition of Historical Trauma</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Cultural, Historical, and Social Issues of Oppression</a:t>
            </a:r>
            <a:endParaRPr lang="en-US" dirty="0"/>
          </a:p>
          <a:p>
            <a:pPr marL="1143000" lvl="2" indent="-228600">
              <a:lnSpc>
                <a:spcPct val="120000"/>
              </a:lnSpc>
              <a:buFont typeface="Arial" panose="020B0604020202020204" pitchFamily="34" charset="0"/>
              <a:buChar char="•"/>
            </a:pPr>
            <a:r>
              <a:rPr lang="en-US" dirty="0"/>
              <a:t>Acknowledging and addressing the historical and ongoing impacts of cultural trauma ensures that institutions respond to the legacies of oppression and injustice.</a:t>
            </a:r>
          </a:p>
          <a:p>
            <a:pPr>
              <a:lnSpc>
                <a:spcPct val="120000"/>
              </a:lnSpc>
              <a:buFont typeface="Arial" panose="020B0604020202020204" pitchFamily="34" charset="0"/>
              <a:buChar char="•"/>
            </a:pPr>
            <a:r>
              <a:rPr lang="en-US" b="1" dirty="0"/>
              <a:t>Adapting to Changing Cultural Norms</a:t>
            </a:r>
            <a:r>
              <a:rPr lang="en-US" dirty="0"/>
              <a:t>:</a:t>
            </a:r>
          </a:p>
          <a:p>
            <a:pPr marL="742950" lvl="1" indent="-285750">
              <a:lnSpc>
                <a:spcPct val="120000"/>
              </a:lnSpc>
              <a:buFont typeface="Arial" panose="020B0604020202020204" pitchFamily="34" charset="0"/>
              <a:buChar char="•"/>
            </a:pPr>
            <a:r>
              <a:rPr lang="en-US" b="1" dirty="0"/>
              <a:t>TIC Tenet</a:t>
            </a:r>
            <a:r>
              <a:rPr lang="en-US" dirty="0"/>
              <a:t>: </a:t>
            </a:r>
            <a:r>
              <a:rPr lang="en-US" b="1" dirty="0"/>
              <a:t>Cultural, Historical, and Social Issues of Oppression</a:t>
            </a:r>
            <a:endParaRPr lang="en-US" dirty="0"/>
          </a:p>
          <a:p>
            <a:pPr marL="1143000" lvl="2" indent="-228600">
              <a:lnSpc>
                <a:spcPct val="120000"/>
              </a:lnSpc>
              <a:buFont typeface="Arial" panose="020B0604020202020204" pitchFamily="34" charset="0"/>
              <a:buChar char="•"/>
            </a:pPr>
            <a:r>
              <a:rPr lang="en-US" dirty="0"/>
              <a:t>Institutions must remain flexible and responsive to the changing needs and cultural norms of students, ensuring that trauma-informed care evolves as cultural understandings shift.</a:t>
            </a:r>
          </a:p>
          <a:p>
            <a:pPr>
              <a:lnSpc>
                <a:spcPct val="120000"/>
              </a:lnSpc>
              <a:buFont typeface="Arial" panose="020B0604020202020204" pitchFamily="34" charset="0"/>
              <a:buChar char="•"/>
            </a:pPr>
            <a:r>
              <a:rPr lang="en-US" dirty="0"/>
              <a:t>foster healing, growth, and resilience over time.</a:t>
            </a:r>
          </a:p>
          <a:p>
            <a:endParaRPr lang="en-US" dirty="0"/>
          </a:p>
        </p:txBody>
      </p:sp>
      <p:sp>
        <p:nvSpPr>
          <p:cNvPr id="4" name="Content Placeholder 2">
            <a:extLst>
              <a:ext uri="{FF2B5EF4-FFF2-40B4-BE49-F238E27FC236}">
                <a16:creationId xmlns:a16="http://schemas.microsoft.com/office/drawing/2014/main" id="{BFC3EFB8-0841-3C01-A435-E7F9DB171254}"/>
              </a:ext>
            </a:extLst>
          </p:cNvPr>
          <p:cNvSpPr txBox="1">
            <a:spLocks/>
          </p:cNvSpPr>
          <p:nvPr/>
        </p:nvSpPr>
        <p:spPr>
          <a:xfrm>
            <a:off x="549965" y="2277061"/>
            <a:ext cx="5257800" cy="435133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b="1" dirty="0"/>
              <a:t>Cultural Responsiveness</a:t>
            </a:r>
            <a:endParaRPr lang="en-US" dirty="0"/>
          </a:p>
          <a:p>
            <a:pPr>
              <a:lnSpc>
                <a:spcPct val="120000"/>
              </a:lnSpc>
              <a:buFont typeface="Arial" panose="020B0604020202020204" pitchFamily="34" charset="0"/>
              <a:buChar char="•"/>
            </a:pPr>
            <a:r>
              <a:rPr lang="en-US" b="1" dirty="0"/>
              <a:t>Recognition of Historical Trauma</a:t>
            </a:r>
            <a:r>
              <a:rPr lang="en-US" dirty="0"/>
              <a:t>: Higher education institutions must recognize how historical trauma (e.g., colonialism, slavery, genocide) impacts student populations and create curricula, services, and supports that honor this context.</a:t>
            </a:r>
          </a:p>
          <a:p>
            <a:pPr>
              <a:lnSpc>
                <a:spcPct val="120000"/>
              </a:lnSpc>
              <a:buFont typeface="Arial" panose="020B0604020202020204" pitchFamily="34" charset="0"/>
              <a:buChar char="•"/>
            </a:pPr>
            <a:r>
              <a:rPr lang="en-US" b="1" dirty="0"/>
              <a:t>Adapting to Changing Cultural Norms</a:t>
            </a:r>
            <a:r>
              <a:rPr lang="en-US" dirty="0"/>
              <a:t>: As societal understanding of trauma evolves, universities must be responsive to changes in how trauma is understood and how students from various cultural backgrounds experience and respond to it.</a:t>
            </a:r>
          </a:p>
          <a:p>
            <a:endParaRPr lang="en-US" dirty="0"/>
          </a:p>
        </p:txBody>
      </p:sp>
    </p:spTree>
    <p:extLst>
      <p:ext uri="{BB962C8B-B14F-4D97-AF65-F5344CB8AC3E}">
        <p14:creationId xmlns:p14="http://schemas.microsoft.com/office/powerpoint/2010/main" val="3247097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0583B-7F0D-A557-B591-7BCEDDBB1515}"/>
              </a:ext>
            </a:extLst>
          </p:cNvPr>
          <p:cNvSpPr>
            <a:spLocks noGrp="1"/>
          </p:cNvSpPr>
          <p:nvPr>
            <p:ph type="title"/>
          </p:nvPr>
        </p:nvSpPr>
        <p:spPr/>
        <p:txBody>
          <a:bodyPr/>
          <a:lstStyle/>
          <a:p>
            <a:r>
              <a:rPr lang="en-US"/>
              <a:t>A call to action!</a:t>
            </a:r>
          </a:p>
        </p:txBody>
      </p:sp>
      <p:sp>
        <p:nvSpPr>
          <p:cNvPr id="3" name="Content Placeholder 2">
            <a:extLst>
              <a:ext uri="{FF2B5EF4-FFF2-40B4-BE49-F238E27FC236}">
                <a16:creationId xmlns:a16="http://schemas.microsoft.com/office/drawing/2014/main" id="{9E0C6E80-C6AD-467B-D5A6-0C86E846086D}"/>
              </a:ext>
            </a:extLst>
          </p:cNvPr>
          <p:cNvSpPr>
            <a:spLocks noGrp="1"/>
          </p:cNvSpPr>
          <p:nvPr>
            <p:ph idx="1"/>
          </p:nvPr>
        </p:nvSpPr>
        <p:spPr/>
        <p:txBody>
          <a:bodyPr>
            <a:normAutofit fontScale="92500" lnSpcReduction="20000"/>
          </a:bodyPr>
          <a:lstStyle/>
          <a:p>
            <a:pPr marL="0" indent="0">
              <a:buNone/>
            </a:pPr>
            <a:r>
              <a:rPr lang="en-US" dirty="0"/>
              <a:t>By using Bronfenbrenner's ecological systems theory, we can see that trauma-informed care in higher education is not limited to a single intervention or practice. </a:t>
            </a:r>
          </a:p>
          <a:p>
            <a:pPr marL="0" indent="0">
              <a:buNone/>
            </a:pPr>
            <a:r>
              <a:rPr lang="en-US" dirty="0"/>
              <a:t>It requires a </a:t>
            </a:r>
            <a:r>
              <a:rPr lang="en-US" b="1" dirty="0"/>
              <a:t>holistic, systemic approach </a:t>
            </a:r>
            <a:r>
              <a:rPr lang="en-US" dirty="0"/>
              <a:t>that includes attention to physical safety, emotional and psychological support, cultural responsiveness, and institutional values. </a:t>
            </a:r>
          </a:p>
          <a:p>
            <a:pPr marL="0" indent="0">
              <a:buNone/>
            </a:pPr>
            <a:r>
              <a:rPr lang="en-US" dirty="0"/>
              <a:t>Each system (microsystem, mesosystem, </a:t>
            </a:r>
            <a:r>
              <a:rPr lang="en-US" dirty="0" err="1"/>
              <a:t>exosystem</a:t>
            </a:r>
            <a:r>
              <a:rPr lang="en-US" dirty="0"/>
              <a:t>, macrosystem, and chronosystem) contributes to creating an environment where all students, especially those who have experienced trauma, can thrive academically, emotionally, and socially.</a:t>
            </a:r>
          </a:p>
          <a:p>
            <a:pPr marL="0" indent="0">
              <a:buNone/>
            </a:pPr>
            <a:endParaRPr lang="en-US" dirty="0"/>
          </a:p>
          <a:p>
            <a:pPr marL="0" indent="0">
              <a:buNone/>
            </a:pPr>
            <a:r>
              <a:rPr lang="en-US" b="1" dirty="0"/>
              <a:t>What System will you engage with at your setting?</a:t>
            </a:r>
          </a:p>
        </p:txBody>
      </p:sp>
    </p:spTree>
    <p:extLst>
      <p:ext uri="{BB962C8B-B14F-4D97-AF65-F5344CB8AC3E}">
        <p14:creationId xmlns:p14="http://schemas.microsoft.com/office/powerpoint/2010/main" val="12696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8BD3F-4A81-AA75-6B46-1A38E706104E}"/>
              </a:ext>
            </a:extLst>
          </p:cNvPr>
          <p:cNvSpPr>
            <a:spLocks noGrp="1"/>
          </p:cNvSpPr>
          <p:nvPr>
            <p:ph type="ctrTitle"/>
          </p:nvPr>
        </p:nvSpPr>
        <p:spPr/>
        <p:txBody>
          <a:bodyPr/>
          <a:lstStyle/>
          <a:p>
            <a:r>
              <a:rPr lang="en-US" dirty="0"/>
              <a:t>Action</a:t>
            </a:r>
          </a:p>
        </p:txBody>
      </p:sp>
      <p:sp>
        <p:nvSpPr>
          <p:cNvPr id="3" name="Subtitle 2">
            <a:extLst>
              <a:ext uri="{FF2B5EF4-FFF2-40B4-BE49-F238E27FC236}">
                <a16:creationId xmlns:a16="http://schemas.microsoft.com/office/drawing/2014/main" id="{95467B6C-F050-9BD9-6C7D-DF17BA328281}"/>
              </a:ext>
            </a:extLst>
          </p:cNvPr>
          <p:cNvSpPr>
            <a:spLocks noGrp="1"/>
          </p:cNvSpPr>
          <p:nvPr>
            <p:ph type="subTitle" idx="1"/>
          </p:nvPr>
        </p:nvSpPr>
        <p:spPr/>
        <p:txBody>
          <a:bodyPr/>
          <a:lstStyle/>
          <a:p>
            <a:r>
              <a:rPr lang="en-US" dirty="0"/>
              <a:t>How will you add TIC to your work?</a:t>
            </a:r>
          </a:p>
          <a:p>
            <a:r>
              <a:rPr lang="en-US" dirty="0"/>
              <a:t>What systems will you connect with?</a:t>
            </a:r>
          </a:p>
          <a:p>
            <a:r>
              <a:rPr lang="en-US" dirty="0"/>
              <a:t>Are there key people to connect with?</a:t>
            </a:r>
          </a:p>
          <a:p>
            <a:endParaRPr lang="en-US" dirty="0"/>
          </a:p>
        </p:txBody>
      </p:sp>
    </p:spTree>
    <p:extLst>
      <p:ext uri="{BB962C8B-B14F-4D97-AF65-F5344CB8AC3E}">
        <p14:creationId xmlns:p14="http://schemas.microsoft.com/office/powerpoint/2010/main" val="734376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D7FA6-E1CE-0696-278F-F734DA61C757}"/>
              </a:ext>
            </a:extLst>
          </p:cNvPr>
          <p:cNvSpPr>
            <a:spLocks noGrp="1"/>
          </p:cNvSpPr>
          <p:nvPr>
            <p:ph type="title"/>
          </p:nvPr>
        </p:nvSpPr>
        <p:spPr/>
        <p:txBody>
          <a:bodyPr/>
          <a:lstStyle/>
          <a:p>
            <a:r>
              <a:rPr lang="en-US" b="1" dirty="0"/>
              <a:t>Abstract</a:t>
            </a:r>
          </a:p>
        </p:txBody>
      </p:sp>
      <p:sp>
        <p:nvSpPr>
          <p:cNvPr id="3" name="Content Placeholder 2">
            <a:extLst>
              <a:ext uri="{FF2B5EF4-FFF2-40B4-BE49-F238E27FC236}">
                <a16:creationId xmlns:a16="http://schemas.microsoft.com/office/drawing/2014/main" id="{EBFDDFE4-905F-1CB7-16B0-D9B985BF41A6}"/>
              </a:ext>
            </a:extLst>
          </p:cNvPr>
          <p:cNvSpPr>
            <a:spLocks noGrp="1"/>
          </p:cNvSpPr>
          <p:nvPr>
            <p:ph idx="1"/>
          </p:nvPr>
        </p:nvSpPr>
        <p:spPr/>
        <p:txBody>
          <a:bodyPr>
            <a:normAutofit fontScale="70000" lnSpcReduction="20000"/>
          </a:bodyPr>
          <a:lstStyle/>
          <a:p>
            <a:pPr>
              <a:lnSpc>
                <a:spcPct val="120000"/>
              </a:lnSpc>
            </a:pPr>
            <a:r>
              <a:rPr lang="en-US" dirty="0"/>
              <a:t>International students often encounter unique challenges when adjusting to a new academic, cultural, and social landscape. For many, these experiences are compounded by trauma—whether from personal history, displacement, discrimination, or the recent pandemic. This webinar will explore how trauma-informed care can be applied to address the specific mental health needs of international students. Focusing on culturally responsive approaches, participants will learn how to better support students facing issues such as isolation, academic pressure, and racial discrimination, with particular emphasis on post-pandemic recovery and adaptation.</a:t>
            </a:r>
          </a:p>
          <a:p>
            <a:pPr>
              <a:lnSpc>
                <a:spcPct val="120000"/>
              </a:lnSpc>
            </a:pPr>
            <a:r>
              <a:rPr lang="en-US" dirty="0"/>
              <a:t>The webinar will draw on research exploring mental health challenges of Chinese and Korean doctoral students, the emotional effects of the COVID-19 pandemic on students under lockdown, and racially traumatic experiences of international students, offering concrete strategies for trauma-informed interventions in counseling practices.</a:t>
            </a:r>
          </a:p>
          <a:p>
            <a:endParaRPr lang="en-US" dirty="0"/>
          </a:p>
        </p:txBody>
      </p:sp>
    </p:spTree>
    <p:extLst>
      <p:ext uri="{BB962C8B-B14F-4D97-AF65-F5344CB8AC3E}">
        <p14:creationId xmlns:p14="http://schemas.microsoft.com/office/powerpoint/2010/main" val="2977840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F8F7-EA36-8E2E-40C0-BA38E41421EE}"/>
              </a:ext>
            </a:extLst>
          </p:cNvPr>
          <p:cNvSpPr>
            <a:spLocks noGrp="1"/>
          </p:cNvSpPr>
          <p:nvPr>
            <p:ph type="ctrTitle"/>
          </p:nvPr>
        </p:nvSpPr>
        <p:spPr/>
        <p:txBody>
          <a:bodyPr/>
          <a:lstStyle/>
          <a:p>
            <a:r>
              <a:rPr lang="en-US" dirty="0"/>
              <a:t>What are your take aways from today?</a:t>
            </a:r>
          </a:p>
        </p:txBody>
      </p:sp>
      <p:sp>
        <p:nvSpPr>
          <p:cNvPr id="3" name="Subtitle 2">
            <a:extLst>
              <a:ext uri="{FF2B5EF4-FFF2-40B4-BE49-F238E27FC236}">
                <a16:creationId xmlns:a16="http://schemas.microsoft.com/office/drawing/2014/main" id="{A0C2DBA7-3E0F-F276-8A37-3123D908F2E5}"/>
              </a:ext>
            </a:extLst>
          </p:cNvPr>
          <p:cNvSpPr>
            <a:spLocks noGrp="1"/>
          </p:cNvSpPr>
          <p:nvPr>
            <p:ph type="subTitle" idx="1"/>
          </p:nvPr>
        </p:nvSpPr>
        <p:spPr/>
        <p:txBody>
          <a:bodyPr/>
          <a:lstStyle/>
          <a:p>
            <a:r>
              <a:rPr lang="en-US" dirty="0"/>
              <a:t>Add words in chat</a:t>
            </a:r>
          </a:p>
        </p:txBody>
      </p:sp>
    </p:spTree>
    <p:extLst>
      <p:ext uri="{BB962C8B-B14F-4D97-AF65-F5344CB8AC3E}">
        <p14:creationId xmlns:p14="http://schemas.microsoft.com/office/powerpoint/2010/main" val="1097215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BF449-D168-9B35-6622-EE3D6FF760A1}"/>
              </a:ext>
            </a:extLst>
          </p:cNvPr>
          <p:cNvSpPr>
            <a:spLocks noGrp="1"/>
          </p:cNvSpPr>
          <p:nvPr>
            <p:ph type="title"/>
          </p:nvPr>
        </p:nvSpPr>
        <p:spPr>
          <a:xfrm>
            <a:off x="836612" y="2624137"/>
            <a:ext cx="3932237" cy="1600200"/>
          </a:xfrm>
        </p:spPr>
        <p:txBody>
          <a:bodyPr>
            <a:normAutofit fontScale="90000"/>
          </a:bodyPr>
          <a:lstStyle/>
          <a:p>
            <a:r>
              <a:rPr lang="en-US" dirty="0"/>
              <a:t>Thank you for your time and dedication to supporting scholars!</a:t>
            </a:r>
          </a:p>
        </p:txBody>
      </p:sp>
      <p:sp>
        <p:nvSpPr>
          <p:cNvPr id="4" name="Content Placeholder 3">
            <a:extLst>
              <a:ext uri="{FF2B5EF4-FFF2-40B4-BE49-F238E27FC236}">
                <a16:creationId xmlns:a16="http://schemas.microsoft.com/office/drawing/2014/main" id="{DF7FF353-428D-6CD9-01CA-056F03FCB0E2}"/>
              </a:ext>
            </a:extLst>
          </p:cNvPr>
          <p:cNvSpPr>
            <a:spLocks noGrp="1"/>
          </p:cNvSpPr>
          <p:nvPr>
            <p:ph idx="1"/>
          </p:nvPr>
        </p:nvSpPr>
        <p:spPr/>
        <p:txBody>
          <a:bodyPr>
            <a:normAutofit/>
          </a:bodyPr>
          <a:lstStyle/>
          <a:p>
            <a:pPr marL="0" indent="0">
              <a:buNone/>
            </a:pPr>
            <a:r>
              <a:rPr lang="en-US" dirty="0"/>
              <a:t>Rachael C. Marshall PhD</a:t>
            </a:r>
          </a:p>
          <a:p>
            <a:pPr marL="0" indent="0">
              <a:buNone/>
            </a:pPr>
            <a:r>
              <a:rPr lang="en-US" dirty="0"/>
              <a:t>They/Them/Their</a:t>
            </a:r>
          </a:p>
          <a:p>
            <a:pPr marL="0" indent="0">
              <a:buNone/>
            </a:pPr>
            <a:r>
              <a:rPr lang="en-US" dirty="0"/>
              <a:t>Associate Professor | Clinic Coordinator |Career Counseling</a:t>
            </a:r>
          </a:p>
          <a:p>
            <a:pPr marL="0" indent="0">
              <a:buNone/>
            </a:pPr>
            <a:r>
              <a:rPr lang="en-US" dirty="0"/>
              <a:t>E: </a:t>
            </a:r>
            <a:r>
              <a:rPr lang="en-US" dirty="0" err="1"/>
              <a:t>rachael.marshall@csus.edu</a:t>
            </a:r>
            <a:endParaRPr lang="en-US" dirty="0"/>
          </a:p>
          <a:p>
            <a:pPr marL="0" indent="0">
              <a:buNone/>
            </a:pPr>
            <a:endParaRPr lang="en-US" dirty="0"/>
          </a:p>
          <a:p>
            <a:pPr marL="0" indent="0">
              <a:buNone/>
            </a:pPr>
            <a:r>
              <a:rPr lang="en-US" b="1" dirty="0"/>
              <a:t>Please email me with any questions! I love talking about this!</a:t>
            </a:r>
          </a:p>
        </p:txBody>
      </p:sp>
    </p:spTree>
    <p:extLst>
      <p:ext uri="{BB962C8B-B14F-4D97-AF65-F5344CB8AC3E}">
        <p14:creationId xmlns:p14="http://schemas.microsoft.com/office/powerpoint/2010/main" val="3919276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B86CA-7FA4-0428-783C-4D1B030273C2}"/>
              </a:ext>
            </a:extLst>
          </p:cNvPr>
          <p:cNvSpPr>
            <a:spLocks noGrp="1"/>
          </p:cNvSpPr>
          <p:nvPr>
            <p:ph type="title"/>
          </p:nvPr>
        </p:nvSpPr>
        <p:spPr/>
        <p:txBody>
          <a:bodyPr/>
          <a:lstStyle/>
          <a:p>
            <a:r>
              <a:rPr lang="en-US" b="1" dirty="0"/>
              <a:t>Learning objectives</a:t>
            </a:r>
          </a:p>
        </p:txBody>
      </p:sp>
      <p:sp>
        <p:nvSpPr>
          <p:cNvPr id="3" name="Content Placeholder 2">
            <a:extLst>
              <a:ext uri="{FF2B5EF4-FFF2-40B4-BE49-F238E27FC236}">
                <a16:creationId xmlns:a16="http://schemas.microsoft.com/office/drawing/2014/main" id="{AB53FD88-FB0B-245C-7E81-BC6592723483}"/>
              </a:ext>
            </a:extLst>
          </p:cNvPr>
          <p:cNvSpPr>
            <a:spLocks noGrp="1"/>
          </p:cNvSpPr>
          <p:nvPr>
            <p:ph idx="1"/>
          </p:nvPr>
        </p:nvSpPr>
        <p:spPr/>
        <p:txBody>
          <a:bodyPr>
            <a:normAutofit fontScale="85000" lnSpcReduction="20000"/>
          </a:bodyPr>
          <a:lstStyle/>
          <a:p>
            <a:pPr>
              <a:lnSpc>
                <a:spcPct val="110000"/>
              </a:lnSpc>
            </a:pPr>
            <a:r>
              <a:rPr lang="en-US" dirty="0"/>
              <a:t>Identify the core principles of trauma-informed care and recognize the unique stressors and trauma-related experiences that international students may face, including post-pandemic recovery and racial discrimination (Knowledge/Comprehension).</a:t>
            </a:r>
          </a:p>
          <a:p>
            <a:pPr>
              <a:lnSpc>
                <a:spcPct val="110000"/>
              </a:lnSpc>
            </a:pPr>
            <a:r>
              <a:rPr lang="en-US" dirty="0"/>
              <a:t>Analyze the intersection of trauma and cultural adjustment by discussing real-world examples of international students' mental health struggles, including isolation, discrimination, and challenges in the post-pandemic job market (Analysis).</a:t>
            </a:r>
          </a:p>
          <a:p>
            <a:pPr>
              <a:lnSpc>
                <a:spcPct val="110000"/>
              </a:lnSpc>
            </a:pPr>
            <a:r>
              <a:rPr lang="en-US" dirty="0"/>
              <a:t>Develop culturally responsive trauma-informed interventions tailored to international students’ unique mental health needs, ensuring their emotional, social, and academic challenges are acknowledged and supported (Synthesis/Application).</a:t>
            </a:r>
          </a:p>
          <a:p>
            <a:endParaRPr lang="en-US" dirty="0"/>
          </a:p>
        </p:txBody>
      </p:sp>
    </p:spTree>
    <p:extLst>
      <p:ext uri="{BB962C8B-B14F-4D97-AF65-F5344CB8AC3E}">
        <p14:creationId xmlns:p14="http://schemas.microsoft.com/office/powerpoint/2010/main" val="241634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7258F-66B1-DA43-00FA-F833B1F3A22B}"/>
              </a:ext>
            </a:extLst>
          </p:cNvPr>
          <p:cNvSpPr>
            <a:spLocks noGrp="1"/>
          </p:cNvSpPr>
          <p:nvPr>
            <p:ph type="title"/>
          </p:nvPr>
        </p:nvSpPr>
        <p:spPr/>
        <p:txBody>
          <a:bodyPr/>
          <a:lstStyle/>
          <a:p>
            <a:r>
              <a:rPr lang="en-US" b="1" dirty="0"/>
              <a:t>Who is here?</a:t>
            </a:r>
          </a:p>
        </p:txBody>
      </p:sp>
      <p:sp>
        <p:nvSpPr>
          <p:cNvPr id="3" name="Content Placeholder 2">
            <a:extLst>
              <a:ext uri="{FF2B5EF4-FFF2-40B4-BE49-F238E27FC236}">
                <a16:creationId xmlns:a16="http://schemas.microsoft.com/office/drawing/2014/main" id="{0B6B78C7-6DF5-6F14-2300-EE72121C7E83}"/>
              </a:ext>
            </a:extLst>
          </p:cNvPr>
          <p:cNvSpPr>
            <a:spLocks noGrp="1"/>
          </p:cNvSpPr>
          <p:nvPr>
            <p:ph idx="1"/>
          </p:nvPr>
        </p:nvSpPr>
        <p:spPr/>
        <p:txBody>
          <a:bodyPr/>
          <a:lstStyle/>
          <a:p>
            <a:r>
              <a:rPr lang="en-US" dirty="0"/>
              <a:t>Name </a:t>
            </a:r>
          </a:p>
          <a:p>
            <a:r>
              <a:rPr lang="en-US" dirty="0"/>
              <a:t>Pronouns</a:t>
            </a:r>
          </a:p>
          <a:p>
            <a:r>
              <a:rPr lang="en-US" dirty="0"/>
              <a:t>How do you work or want to work in higher education?</a:t>
            </a:r>
          </a:p>
          <a:p>
            <a:r>
              <a:rPr lang="en-US" dirty="0"/>
              <a:t>What do you want to learn together? Your own learning goals?</a:t>
            </a:r>
          </a:p>
          <a:p>
            <a:pPr marL="0" indent="0">
              <a:buNone/>
            </a:pPr>
            <a:endParaRPr lang="en-US" dirty="0"/>
          </a:p>
          <a:p>
            <a:pPr marL="0" indent="0">
              <a:buNone/>
            </a:pPr>
            <a:r>
              <a:rPr lang="en-US" b="1" dirty="0"/>
              <a:t>Add one word to describe your current work in chat</a:t>
            </a:r>
          </a:p>
        </p:txBody>
      </p:sp>
    </p:spTree>
    <p:extLst>
      <p:ext uri="{BB962C8B-B14F-4D97-AF65-F5344CB8AC3E}">
        <p14:creationId xmlns:p14="http://schemas.microsoft.com/office/powerpoint/2010/main" val="1294432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2433C-7D8A-2870-9937-4FAC2F201524}"/>
              </a:ext>
            </a:extLst>
          </p:cNvPr>
          <p:cNvSpPr>
            <a:spLocks noGrp="1"/>
          </p:cNvSpPr>
          <p:nvPr>
            <p:ph type="title"/>
          </p:nvPr>
        </p:nvSpPr>
        <p:spPr/>
        <p:txBody>
          <a:bodyPr/>
          <a:lstStyle/>
          <a:p>
            <a:r>
              <a:rPr lang="en-US" dirty="0"/>
              <a:t>Breathe</a:t>
            </a:r>
          </a:p>
        </p:txBody>
      </p:sp>
      <p:sp>
        <p:nvSpPr>
          <p:cNvPr id="3" name="Text Placeholder 2">
            <a:extLst>
              <a:ext uri="{FF2B5EF4-FFF2-40B4-BE49-F238E27FC236}">
                <a16:creationId xmlns:a16="http://schemas.microsoft.com/office/drawing/2014/main" id="{CB6E4D04-E9E4-CEAF-9765-6B22A9A75817}"/>
              </a:ext>
            </a:extLst>
          </p:cNvPr>
          <p:cNvSpPr>
            <a:spLocks noGrp="1"/>
          </p:cNvSpPr>
          <p:nvPr>
            <p:ph type="body" idx="1"/>
          </p:nvPr>
        </p:nvSpPr>
        <p:spPr/>
        <p:txBody>
          <a:bodyPr/>
          <a:lstStyle/>
          <a:p>
            <a:r>
              <a:rPr lang="en-US" dirty="0"/>
              <a:t>4-7-9</a:t>
            </a:r>
          </a:p>
        </p:txBody>
      </p:sp>
    </p:spTree>
    <p:extLst>
      <p:ext uri="{BB962C8B-B14F-4D97-AF65-F5344CB8AC3E}">
        <p14:creationId xmlns:p14="http://schemas.microsoft.com/office/powerpoint/2010/main" val="1549758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9545E-4DB7-8E04-1B1B-40AA1628AF7C}"/>
              </a:ext>
            </a:extLst>
          </p:cNvPr>
          <p:cNvSpPr>
            <a:spLocks noGrp="1"/>
          </p:cNvSpPr>
          <p:nvPr>
            <p:ph type="title"/>
          </p:nvPr>
        </p:nvSpPr>
        <p:spPr/>
        <p:txBody>
          <a:bodyPr/>
          <a:lstStyle/>
          <a:p>
            <a:r>
              <a:rPr lang="en-US" b="1" dirty="0"/>
              <a:t>Participant voice</a:t>
            </a:r>
          </a:p>
        </p:txBody>
      </p:sp>
      <p:sp>
        <p:nvSpPr>
          <p:cNvPr id="3" name="Content Placeholder 2">
            <a:extLst>
              <a:ext uri="{FF2B5EF4-FFF2-40B4-BE49-F238E27FC236}">
                <a16:creationId xmlns:a16="http://schemas.microsoft.com/office/drawing/2014/main" id="{DBCF9C33-4644-3CD2-E8F6-D95B33945095}"/>
              </a:ext>
            </a:extLst>
          </p:cNvPr>
          <p:cNvSpPr>
            <a:spLocks noGrp="1"/>
          </p:cNvSpPr>
          <p:nvPr>
            <p:ph idx="1"/>
          </p:nvPr>
        </p:nvSpPr>
        <p:spPr/>
        <p:txBody>
          <a:bodyPr/>
          <a:lstStyle/>
          <a:p>
            <a:r>
              <a:rPr lang="en-US" i="1" dirty="0">
                <a:effectLst/>
                <a:latin typeface="Helvetica" pitchFamily="2" charset="0"/>
              </a:rPr>
              <a:t>I got an email from the university president, it said that somebody wrote that the coronavirus is from China and</a:t>
            </a:r>
            <a:r>
              <a:rPr lang="en-US" dirty="0">
                <a:latin typeface="Helvetica" pitchFamily="2" charset="0"/>
              </a:rPr>
              <a:t> </a:t>
            </a:r>
            <a:r>
              <a:rPr lang="en-US" i="1" dirty="0">
                <a:effectLst/>
                <a:latin typeface="Helvetica" pitchFamily="2" charset="0"/>
              </a:rPr>
              <a:t>insulted Chinese people on the university bulletin board…The email from the president said they [the university</a:t>
            </a:r>
            <a:r>
              <a:rPr lang="en-US" dirty="0">
                <a:latin typeface="Helvetica" pitchFamily="2" charset="0"/>
              </a:rPr>
              <a:t> </a:t>
            </a:r>
            <a:r>
              <a:rPr lang="en-US" i="1" dirty="0">
                <a:effectLst/>
                <a:latin typeface="Helvetica" pitchFamily="2" charset="0"/>
              </a:rPr>
              <a:t>leadership] would take some actions to protect us, but this made me feel anxious about the atmosphere</a:t>
            </a:r>
            <a:r>
              <a:rPr lang="en-US" dirty="0">
                <a:latin typeface="Helvetica" pitchFamily="2" charset="0"/>
              </a:rPr>
              <a:t> </a:t>
            </a:r>
            <a:r>
              <a:rPr lang="en-US" i="1" dirty="0">
                <a:effectLst/>
                <a:latin typeface="Helvetica" pitchFamily="2" charset="0"/>
              </a:rPr>
              <a:t>change.</a:t>
            </a:r>
            <a:endParaRPr lang="en-US" dirty="0">
              <a:effectLst/>
              <a:latin typeface="Helvetica" pitchFamily="2" charset="0"/>
            </a:endParaRPr>
          </a:p>
          <a:p>
            <a:endParaRPr lang="en-US" dirty="0"/>
          </a:p>
        </p:txBody>
      </p:sp>
    </p:spTree>
    <p:extLst>
      <p:ext uri="{BB962C8B-B14F-4D97-AF65-F5344CB8AC3E}">
        <p14:creationId xmlns:p14="http://schemas.microsoft.com/office/powerpoint/2010/main" val="1219125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F8328-5A2C-0947-1A3B-84738B68D1BD}"/>
              </a:ext>
            </a:extLst>
          </p:cNvPr>
          <p:cNvSpPr>
            <a:spLocks noGrp="1"/>
          </p:cNvSpPr>
          <p:nvPr>
            <p:ph type="title"/>
          </p:nvPr>
        </p:nvSpPr>
        <p:spPr/>
        <p:txBody>
          <a:bodyPr/>
          <a:lstStyle/>
          <a:p>
            <a:r>
              <a:rPr lang="en-US" dirty="0"/>
              <a:t>International Students:</a:t>
            </a:r>
          </a:p>
        </p:txBody>
      </p:sp>
      <p:sp>
        <p:nvSpPr>
          <p:cNvPr id="3" name="Content Placeholder 2">
            <a:extLst>
              <a:ext uri="{FF2B5EF4-FFF2-40B4-BE49-F238E27FC236}">
                <a16:creationId xmlns:a16="http://schemas.microsoft.com/office/drawing/2014/main" id="{38DBB0AA-CE4C-1E4A-3050-9EAFFF1D98FC}"/>
              </a:ext>
            </a:extLst>
          </p:cNvPr>
          <p:cNvSpPr>
            <a:spLocks noGrp="1"/>
          </p:cNvSpPr>
          <p:nvPr>
            <p:ph idx="1"/>
          </p:nvPr>
        </p:nvSpPr>
        <p:spPr/>
        <p:txBody>
          <a:bodyPr/>
          <a:lstStyle/>
          <a:p>
            <a:pPr marL="0" indent="0">
              <a:buNone/>
            </a:pPr>
            <a:r>
              <a:rPr lang="en-US" dirty="0"/>
              <a:t>are individuals enrolled in educational institutions outside their home country, typically on a temporary basis for the purpose of academic study. They are usually required to hold specific non-immigrant visas, such as F-1 or J-1 visas in the United States, or similar permits in other countries, which allow them to reside and study legally within the host nation.</a:t>
            </a:r>
          </a:p>
        </p:txBody>
      </p:sp>
    </p:spTree>
    <p:extLst>
      <p:ext uri="{BB962C8B-B14F-4D97-AF65-F5344CB8AC3E}">
        <p14:creationId xmlns:p14="http://schemas.microsoft.com/office/powerpoint/2010/main" val="3040049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sland design templat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defPPr>
      </a:lstStyle>
      <a:style>
        <a:lnRef idx="1">
          <a:schemeClr val="accent1"/>
        </a:lnRef>
        <a:fillRef idx="3">
          <a:schemeClr val="accent1"/>
        </a:fillRef>
        <a:effectRef idx="2">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sland design slides.potx" id="{5D7C5807-6DD8-49ED-901B-9094A9BD792B}" vid="{EDDDA1B0-F8E2-4B33-B027-7D47A75ECBBC}"/>
    </a:ext>
  </a:extLst>
</a:theme>
</file>

<file path=ppt/theme/theme2.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Island design template</Template>
  <TotalTime>106</TotalTime>
  <Words>6866</Words>
  <Application>Microsoft Macintosh PowerPoint</Application>
  <PresentationFormat>Widescreen</PresentationFormat>
  <Paragraphs>455</Paragraphs>
  <Slides>41</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Aptos</vt:lpstr>
      <vt:lpstr>Arial</vt:lpstr>
      <vt:lpstr>Courier New</vt:lpstr>
      <vt:lpstr>Helvetica</vt:lpstr>
      <vt:lpstr>Symbol</vt:lpstr>
      <vt:lpstr>Island design template</vt:lpstr>
      <vt:lpstr>Trauma-Informed Care for International Students</vt:lpstr>
      <vt:lpstr>Agenda</vt:lpstr>
      <vt:lpstr>PowerPoint Presentation</vt:lpstr>
      <vt:lpstr>Abstract</vt:lpstr>
      <vt:lpstr>Learning objectives</vt:lpstr>
      <vt:lpstr>Who is here?</vt:lpstr>
      <vt:lpstr>Breathe</vt:lpstr>
      <vt:lpstr>Participant voice</vt:lpstr>
      <vt:lpstr>International Students:</vt:lpstr>
      <vt:lpstr>Key Stressors and Impacts During COVID-19 </vt:lpstr>
      <vt:lpstr>Key Stressors and Impacts Related to Xenophobia </vt:lpstr>
      <vt:lpstr>What do we have now…</vt:lpstr>
      <vt:lpstr>Trust</vt:lpstr>
      <vt:lpstr>IF we are using Trauma Informed Care, we are engaging in Antiracism Work</vt:lpstr>
      <vt:lpstr>Trauma-informed Care principles</vt:lpstr>
      <vt:lpstr>Trauma-informed Care principles</vt:lpstr>
      <vt:lpstr>Trauma-informed Care principles</vt:lpstr>
      <vt:lpstr>Participant Voices</vt:lpstr>
      <vt:lpstr>Connect</vt:lpstr>
      <vt:lpstr>“Why universities need to actively combat Sinophobia”: racially-traumatic experiences of Chinese international students in the United States during COVID-19</vt:lpstr>
      <vt:lpstr>Methodology: Phenomenological Approach</vt:lpstr>
      <vt:lpstr>Discussion: Findings and Implications</vt:lpstr>
      <vt:lpstr>Conclusion: Systemic Issues and the Need for Support</vt:lpstr>
      <vt:lpstr>Trauma and Cultural Adjustments- COVID timeline</vt:lpstr>
      <vt:lpstr>Breathe</vt:lpstr>
      <vt:lpstr>Systemically thinking toward action!</vt:lpstr>
      <vt:lpstr>Microsystem: The Immediate Environment (Classrooms, Offices, Peer Groups) 1/3</vt:lpstr>
      <vt:lpstr>Microsystem: The Immediate Environment (Classrooms, Offices, Peer Groups) 2/3</vt:lpstr>
      <vt:lpstr>Microsystem: The Immediate Environment (Classrooms, Offices, Peer Groups) 3/3</vt:lpstr>
      <vt:lpstr>Mesosystem: The Interaction Between Microsystems (Interactions Between Family, Peers, University Life) 1/2</vt:lpstr>
      <vt:lpstr>Mesosystem: The Interaction Between Microsystems (Interactions Between Family, Peers, University Life) 2/2</vt:lpstr>
      <vt:lpstr>Exosystem: Indirect Environment (University Policies, Support Services) 1/2</vt:lpstr>
      <vt:lpstr>Exosystem: Indirect Environment (University Policies, Support Services) 2/2</vt:lpstr>
      <vt:lpstr>Macrosystem: Broader Societal and Institutional Context (Societal Norms, Laws, University Values)1/2</vt:lpstr>
      <vt:lpstr>Macrosystem: Broader Societal and Institutional Context (Societal Norms, Laws, University Values)2/2</vt:lpstr>
      <vt:lpstr>Chronosystem: The Influence of Time and Developmental Change (Changes Over Time, Historical Context) 1/2</vt:lpstr>
      <vt:lpstr>Chronosystem: The Influence of Time and Developmental Change (Changes Over Time, Historical Context) 2/2</vt:lpstr>
      <vt:lpstr>A call to action!</vt:lpstr>
      <vt:lpstr>Action</vt:lpstr>
      <vt:lpstr>What are your take aways from today?</vt:lpstr>
      <vt:lpstr>Thank you for your time and dedication to supporting scholars!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Marshall, Rachael</dc:creator>
  <cp:lastModifiedBy>Marshall, Rachael</cp:lastModifiedBy>
  <cp:revision>19</cp:revision>
  <dcterms:created xsi:type="dcterms:W3CDTF">2024-10-30T19:53:20Z</dcterms:created>
  <dcterms:modified xsi:type="dcterms:W3CDTF">2024-11-18T23:29:39Z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