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10"/>
  </p:notesMasterIdLst>
  <p:sldIdLst>
    <p:sldId id="256" r:id="rId4"/>
    <p:sldId id="387" r:id="rId5"/>
    <p:sldId id="389" r:id="rId6"/>
    <p:sldId id="261" r:id="rId7"/>
    <p:sldId id="431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8D3BEB-FBE8-7289-F4FF-2D118F7A229F}" name="Veronica Fubile" initials="VF" userId="S::veronica.fubile@undp.org::a897f08d-1836-49ea-8356-018db412b1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2E336-DF41-4FBD-8940-32296F9CC29A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3C3B7-15D3-4435-8CCE-1B3C0A5DF882}">
      <dgm:prSet phldrT="[Text]" custT="1"/>
      <dgm:spPr/>
      <dgm:t>
        <a:bodyPr/>
        <a:lstStyle/>
        <a:p>
          <a:r>
            <a:rPr lang="en-US" sz="3200" dirty="0"/>
            <a:t>6. </a:t>
          </a:r>
          <a:r>
            <a:rPr lang="en-US" sz="2300" dirty="0"/>
            <a:t>Development of </a:t>
          </a:r>
          <a:r>
            <a:rPr lang="en-US" sz="2300" b="1" dirty="0"/>
            <a:t>professional qualifications and skills</a:t>
          </a:r>
          <a:r>
            <a:rPr lang="en-US" sz="2300" dirty="0"/>
            <a:t> in Energy Management and Audit</a:t>
          </a:r>
        </a:p>
      </dgm:t>
    </dgm:pt>
    <dgm:pt modelId="{D10E8758-53AF-4410-A30E-163E6ECEEC05}" type="parTrans" cxnId="{146A19BA-F09C-40B1-BB3A-37142254AAAD}">
      <dgm:prSet/>
      <dgm:spPr/>
      <dgm:t>
        <a:bodyPr/>
        <a:lstStyle/>
        <a:p>
          <a:endParaRPr lang="en-US"/>
        </a:p>
      </dgm:t>
    </dgm:pt>
    <dgm:pt modelId="{1B3CC69C-7BE9-4D8F-9C81-177B838575EB}" type="sibTrans" cxnId="{146A19BA-F09C-40B1-BB3A-37142254AAAD}">
      <dgm:prSet/>
      <dgm:spPr/>
      <dgm:t>
        <a:bodyPr/>
        <a:lstStyle/>
        <a:p>
          <a:endParaRPr lang="en-US"/>
        </a:p>
      </dgm:t>
    </dgm:pt>
    <dgm:pt modelId="{47CD5B7A-BEB3-4572-B9CC-C6A86AF8646A}">
      <dgm:prSet phldrT="[Text]" custT="1"/>
      <dgm:spPr/>
      <dgm:t>
        <a:bodyPr/>
        <a:lstStyle/>
        <a:p>
          <a:r>
            <a:rPr lang="en-US" sz="3200" b="1" dirty="0"/>
            <a:t>4. </a:t>
          </a:r>
          <a:r>
            <a:rPr lang="en-US" sz="2300" b="1" dirty="0"/>
            <a:t>Enhance Energy Consumption Data </a:t>
          </a:r>
          <a:r>
            <a:rPr lang="en-US" sz="2300" dirty="0"/>
            <a:t>of Large Energy Consumers</a:t>
          </a:r>
        </a:p>
      </dgm:t>
    </dgm:pt>
    <dgm:pt modelId="{ED5D2310-358B-4114-AEA8-63A3B1E740FB}" type="parTrans" cxnId="{A69B2224-2423-4852-9F52-AF6F0EB0621E}">
      <dgm:prSet/>
      <dgm:spPr/>
      <dgm:t>
        <a:bodyPr/>
        <a:lstStyle/>
        <a:p>
          <a:endParaRPr lang="en-US"/>
        </a:p>
      </dgm:t>
    </dgm:pt>
    <dgm:pt modelId="{0B9B493F-EF00-40F7-B71B-3266EBD1A2A2}" type="sibTrans" cxnId="{A69B2224-2423-4852-9F52-AF6F0EB0621E}">
      <dgm:prSet/>
      <dgm:spPr/>
      <dgm:t>
        <a:bodyPr/>
        <a:lstStyle/>
        <a:p>
          <a:endParaRPr lang="en-US"/>
        </a:p>
      </dgm:t>
    </dgm:pt>
    <dgm:pt modelId="{CCD81481-C3A5-4E88-BAE7-3069946BF4F9}">
      <dgm:prSet phldrT="[Text]" custT="1"/>
      <dgm:spPr/>
      <dgm:t>
        <a:bodyPr/>
        <a:lstStyle/>
        <a:p>
          <a:r>
            <a:rPr lang="en-US" sz="3200" b="1" dirty="0"/>
            <a:t>1. </a:t>
          </a:r>
          <a:r>
            <a:rPr lang="en-US" sz="2300" dirty="0"/>
            <a:t>Review and update the </a:t>
          </a:r>
          <a:r>
            <a:rPr lang="en-US" sz="2300" b="1" dirty="0"/>
            <a:t>Energy Efficiency Action Plan </a:t>
          </a:r>
          <a:r>
            <a:rPr lang="en-US" sz="2300" dirty="0"/>
            <a:t>and </a:t>
          </a:r>
          <a:r>
            <a:rPr lang="en-US" sz="2300" b="1" dirty="0"/>
            <a:t>Energy Efficiency Strategy</a:t>
          </a:r>
        </a:p>
      </dgm:t>
    </dgm:pt>
    <dgm:pt modelId="{A88D68D7-444A-4B2C-9043-A41C07B60999}" type="parTrans" cxnId="{9F51A826-AC0A-403E-A47E-92B3257A5C0E}">
      <dgm:prSet/>
      <dgm:spPr/>
      <dgm:t>
        <a:bodyPr/>
        <a:lstStyle/>
        <a:p>
          <a:endParaRPr lang="en-US"/>
        </a:p>
      </dgm:t>
    </dgm:pt>
    <dgm:pt modelId="{2C8ED829-62E3-48E8-A56E-4A49C0360370}" type="sibTrans" cxnId="{9F51A826-AC0A-403E-A47E-92B3257A5C0E}">
      <dgm:prSet/>
      <dgm:spPr/>
      <dgm:t>
        <a:bodyPr/>
        <a:lstStyle/>
        <a:p>
          <a:endParaRPr lang="en-US"/>
        </a:p>
      </dgm:t>
    </dgm:pt>
    <dgm:pt modelId="{695E2B72-A1B4-4F2F-88CA-753E4FDC5D5B}">
      <dgm:prSet phldrT="[Text]" custT="1"/>
      <dgm:spPr/>
      <dgm:t>
        <a:bodyPr/>
        <a:lstStyle/>
        <a:p>
          <a:r>
            <a:rPr lang="en-US" sz="3200" dirty="0"/>
            <a:t>2. </a:t>
          </a:r>
          <a:r>
            <a:rPr lang="en-US" sz="2100" dirty="0"/>
            <a:t>Development of </a:t>
          </a:r>
          <a:r>
            <a:rPr lang="en-US" sz="2100" b="1" dirty="0"/>
            <a:t>Minimum Energy Performance Standards </a:t>
          </a:r>
          <a:r>
            <a:rPr lang="en-US" sz="2100" dirty="0"/>
            <a:t>(MEPS) and Labelling</a:t>
          </a:r>
        </a:p>
      </dgm:t>
    </dgm:pt>
    <dgm:pt modelId="{3DF46C0D-4E46-47EB-B77C-25F03219963F}" type="parTrans" cxnId="{5CEA76E7-B506-4ABB-8A51-65B68835C77B}">
      <dgm:prSet/>
      <dgm:spPr/>
      <dgm:t>
        <a:bodyPr/>
        <a:lstStyle/>
        <a:p>
          <a:endParaRPr lang="en-US"/>
        </a:p>
      </dgm:t>
    </dgm:pt>
    <dgm:pt modelId="{DD91FD51-20CB-426B-8943-90F463713C6F}" type="sibTrans" cxnId="{5CEA76E7-B506-4ABB-8A51-65B68835C77B}">
      <dgm:prSet/>
      <dgm:spPr/>
      <dgm:t>
        <a:bodyPr/>
        <a:lstStyle/>
        <a:p>
          <a:endParaRPr lang="en-US"/>
        </a:p>
      </dgm:t>
    </dgm:pt>
    <dgm:pt modelId="{2607A58D-0AFE-4C6B-9CB0-95BEE0B862B2}">
      <dgm:prSet phldrT="[Text]" custT="1"/>
      <dgm:spPr/>
      <dgm:t>
        <a:bodyPr/>
        <a:lstStyle/>
        <a:p>
          <a:r>
            <a:rPr lang="en-US" sz="3200" dirty="0"/>
            <a:t>5. </a:t>
          </a:r>
          <a:r>
            <a:rPr lang="en-US" sz="2300" dirty="0"/>
            <a:t>Development and implementation of </a:t>
          </a:r>
          <a:r>
            <a:rPr lang="en-US" sz="2300" b="1" dirty="0"/>
            <a:t>a framework for management of large energy consumers</a:t>
          </a:r>
        </a:p>
      </dgm:t>
    </dgm:pt>
    <dgm:pt modelId="{18F81826-B37D-4B0E-A348-B16AB8E8AE9C}" type="parTrans" cxnId="{F66DCD7B-D27C-4D2A-B0F7-87F33460AD59}">
      <dgm:prSet/>
      <dgm:spPr/>
      <dgm:t>
        <a:bodyPr/>
        <a:lstStyle/>
        <a:p>
          <a:endParaRPr lang="en-US"/>
        </a:p>
      </dgm:t>
    </dgm:pt>
    <dgm:pt modelId="{A5DEAF45-88E5-4A66-BE7A-DD062B28EE6A}" type="sibTrans" cxnId="{F66DCD7B-D27C-4D2A-B0F7-87F33460AD59}">
      <dgm:prSet/>
      <dgm:spPr/>
      <dgm:t>
        <a:bodyPr/>
        <a:lstStyle/>
        <a:p>
          <a:endParaRPr lang="en-US"/>
        </a:p>
      </dgm:t>
    </dgm:pt>
    <dgm:pt modelId="{992CE8E9-F45C-4190-8445-E45A8E14C3E1}">
      <dgm:prSet phldrT="[Text]" custT="1"/>
      <dgm:spPr/>
      <dgm:t>
        <a:bodyPr/>
        <a:lstStyle/>
        <a:p>
          <a:r>
            <a:rPr lang="en-US" sz="3200" dirty="0"/>
            <a:t>3. </a:t>
          </a:r>
          <a:r>
            <a:rPr lang="en-US" sz="2100" dirty="0"/>
            <a:t>Development and implementation of a </a:t>
          </a:r>
          <a:r>
            <a:rPr lang="en-US" sz="2100" b="1" dirty="0"/>
            <a:t>framework for energy performance certification </a:t>
          </a:r>
          <a:r>
            <a:rPr lang="en-US" sz="2100" dirty="0"/>
            <a:t>in large buildings</a:t>
          </a:r>
        </a:p>
      </dgm:t>
    </dgm:pt>
    <dgm:pt modelId="{0D0751E2-9AA0-4598-B6C8-16CB979FA077}" type="parTrans" cxnId="{1EFE6A38-FF67-4CC2-9ECC-87B4140AC2B1}">
      <dgm:prSet/>
      <dgm:spPr/>
      <dgm:t>
        <a:bodyPr/>
        <a:lstStyle/>
        <a:p>
          <a:endParaRPr lang="en-US"/>
        </a:p>
      </dgm:t>
    </dgm:pt>
    <dgm:pt modelId="{468B5A67-D324-41AD-8992-F70C7FB7F4DF}" type="sibTrans" cxnId="{1EFE6A38-FF67-4CC2-9ECC-87B4140AC2B1}">
      <dgm:prSet/>
      <dgm:spPr/>
      <dgm:t>
        <a:bodyPr/>
        <a:lstStyle/>
        <a:p>
          <a:endParaRPr lang="en-US"/>
        </a:p>
      </dgm:t>
    </dgm:pt>
    <dgm:pt modelId="{5C65B853-5E93-431A-9B4D-B23A664ED4C0}">
      <dgm:prSet phldrT="[Text]" custT="1"/>
      <dgm:spPr/>
      <dgm:t>
        <a:bodyPr/>
        <a:lstStyle/>
        <a:p>
          <a:r>
            <a:rPr lang="en-US" sz="3200" dirty="0"/>
            <a:t>7. </a:t>
          </a:r>
          <a:r>
            <a:rPr lang="en-US" sz="3100" dirty="0"/>
            <a:t>Create </a:t>
          </a:r>
          <a:r>
            <a:rPr lang="en-US" sz="3100" b="1" dirty="0"/>
            <a:t>Energy Efficiency Awareness </a:t>
          </a:r>
          <a:r>
            <a:rPr lang="en-US" sz="3100" dirty="0"/>
            <a:t>of the Public</a:t>
          </a:r>
        </a:p>
      </dgm:t>
    </dgm:pt>
    <dgm:pt modelId="{D7273840-9A9E-4ADF-9C7B-59E4B48B7B61}" type="parTrans" cxnId="{E7175AEE-8F43-4950-9267-07C0C73338F2}">
      <dgm:prSet/>
      <dgm:spPr/>
      <dgm:t>
        <a:bodyPr/>
        <a:lstStyle/>
        <a:p>
          <a:endParaRPr lang="en-US"/>
        </a:p>
      </dgm:t>
    </dgm:pt>
    <dgm:pt modelId="{2C3A57D4-0CF9-47A9-BCA8-98D83750919B}" type="sibTrans" cxnId="{E7175AEE-8F43-4950-9267-07C0C73338F2}">
      <dgm:prSet/>
      <dgm:spPr/>
      <dgm:t>
        <a:bodyPr/>
        <a:lstStyle/>
        <a:p>
          <a:endParaRPr lang="en-US"/>
        </a:p>
      </dgm:t>
    </dgm:pt>
    <dgm:pt modelId="{5CD4A37C-1188-4461-ACF0-B6098BE1FED1}" type="pres">
      <dgm:prSet presAssocID="{5C12E336-DF41-4FBD-8940-32296F9CC2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04431F-7986-4E0E-9989-48A5C930B582}" type="pres">
      <dgm:prSet presAssocID="{F993C3B7-15D3-4435-8CCE-1B3C0A5DF882}" presName="vertOne" presStyleCnt="0"/>
      <dgm:spPr/>
    </dgm:pt>
    <dgm:pt modelId="{BAE776FF-2863-469B-8BC3-A2D6A9E2A589}" type="pres">
      <dgm:prSet presAssocID="{F993C3B7-15D3-4435-8CCE-1B3C0A5DF882}" presName="txOne" presStyleLbl="node0" presStyleIdx="0" presStyleCnt="4" custLinFactX="63864" custLinFactNeighborX="100000" custLinFactNeighborY="-8177">
        <dgm:presLayoutVars>
          <dgm:chPref val="3"/>
        </dgm:presLayoutVars>
      </dgm:prSet>
      <dgm:spPr/>
    </dgm:pt>
    <dgm:pt modelId="{2FC0021E-1630-49F3-92C5-F562FD6C7756}" type="pres">
      <dgm:prSet presAssocID="{F993C3B7-15D3-4435-8CCE-1B3C0A5DF882}" presName="parTransOne" presStyleCnt="0"/>
      <dgm:spPr/>
    </dgm:pt>
    <dgm:pt modelId="{71D5B608-D411-46D1-95A7-D12B88957A0D}" type="pres">
      <dgm:prSet presAssocID="{F993C3B7-15D3-4435-8CCE-1B3C0A5DF882}" presName="horzOne" presStyleCnt="0"/>
      <dgm:spPr/>
    </dgm:pt>
    <dgm:pt modelId="{673CF768-0BCE-4AB3-95C9-A13727BD399F}" type="pres">
      <dgm:prSet presAssocID="{47CD5B7A-BEB3-4572-B9CC-C6A86AF8646A}" presName="vertTwo" presStyleCnt="0"/>
      <dgm:spPr/>
    </dgm:pt>
    <dgm:pt modelId="{D923B8EB-D178-44D4-A589-E194B6486E53}" type="pres">
      <dgm:prSet presAssocID="{47CD5B7A-BEB3-4572-B9CC-C6A86AF8646A}" presName="txTwo" presStyleLbl="node2" presStyleIdx="0" presStyleCnt="3" custLinFactX="148027" custLinFactNeighborX="200000" custLinFactNeighborY="-81">
        <dgm:presLayoutVars>
          <dgm:chPref val="3"/>
        </dgm:presLayoutVars>
      </dgm:prSet>
      <dgm:spPr/>
    </dgm:pt>
    <dgm:pt modelId="{D2A6D6C7-4BB6-44FB-BB44-F080527052DE}" type="pres">
      <dgm:prSet presAssocID="{47CD5B7A-BEB3-4572-B9CC-C6A86AF8646A}" presName="horzTwo" presStyleCnt="0"/>
      <dgm:spPr/>
    </dgm:pt>
    <dgm:pt modelId="{C64CA122-2629-4551-B1F1-F94B45D8FC96}" type="pres">
      <dgm:prSet presAssocID="{1B3CC69C-7BE9-4D8F-9C81-177B838575EB}" presName="sibSpaceOne" presStyleCnt="0"/>
      <dgm:spPr/>
    </dgm:pt>
    <dgm:pt modelId="{BF0043A7-3ABD-4076-9E2B-C74839040BCA}" type="pres">
      <dgm:prSet presAssocID="{CCD81481-C3A5-4E88-BAE7-3069946BF4F9}" presName="vertOne" presStyleCnt="0"/>
      <dgm:spPr/>
    </dgm:pt>
    <dgm:pt modelId="{D56854B4-4469-4F09-A1B7-8FD895BD6BB9}" type="pres">
      <dgm:prSet presAssocID="{CCD81481-C3A5-4E88-BAE7-3069946BF4F9}" presName="txOne" presStyleLbl="node0" presStyleIdx="1" presStyleCnt="4" custLinFactX="-11406" custLinFactY="-100000" custLinFactNeighborX="-100000" custLinFactNeighborY="-125178">
        <dgm:presLayoutVars>
          <dgm:chPref val="3"/>
        </dgm:presLayoutVars>
      </dgm:prSet>
      <dgm:spPr/>
    </dgm:pt>
    <dgm:pt modelId="{E59482B2-165A-44BF-8F97-732BE7A665DA}" type="pres">
      <dgm:prSet presAssocID="{CCD81481-C3A5-4E88-BAE7-3069946BF4F9}" presName="parTransOne" presStyleCnt="0"/>
      <dgm:spPr/>
    </dgm:pt>
    <dgm:pt modelId="{1A0FB704-9325-4860-AC26-D22B29417CA1}" type="pres">
      <dgm:prSet presAssocID="{CCD81481-C3A5-4E88-BAE7-3069946BF4F9}" presName="horzOne" presStyleCnt="0"/>
      <dgm:spPr/>
    </dgm:pt>
    <dgm:pt modelId="{35ABA80A-5C10-4577-A64D-54673F84B90B}" type="pres">
      <dgm:prSet presAssocID="{695E2B72-A1B4-4F2F-88CA-753E4FDC5D5B}" presName="vertTwo" presStyleCnt="0"/>
      <dgm:spPr/>
    </dgm:pt>
    <dgm:pt modelId="{0E598300-CABF-4C53-9FC6-B41136365244}" type="pres">
      <dgm:prSet presAssocID="{695E2B72-A1B4-4F2F-88CA-753E4FDC5D5B}" presName="txTwo" presStyleLbl="node2" presStyleIdx="1" presStyleCnt="3">
        <dgm:presLayoutVars>
          <dgm:chPref val="3"/>
        </dgm:presLayoutVars>
      </dgm:prSet>
      <dgm:spPr/>
    </dgm:pt>
    <dgm:pt modelId="{9F5B29AD-367D-4D94-946C-321705870A36}" type="pres">
      <dgm:prSet presAssocID="{695E2B72-A1B4-4F2F-88CA-753E4FDC5D5B}" presName="horzTwo" presStyleCnt="0"/>
      <dgm:spPr/>
    </dgm:pt>
    <dgm:pt modelId="{824C24F0-2932-41D3-8A02-778E8118AED5}" type="pres">
      <dgm:prSet presAssocID="{2C8ED829-62E3-48E8-A56E-4A49C0360370}" presName="sibSpaceOne" presStyleCnt="0"/>
      <dgm:spPr/>
    </dgm:pt>
    <dgm:pt modelId="{E9D494DF-883D-4177-A37B-3FA3D917BB2B}" type="pres">
      <dgm:prSet presAssocID="{2607A58D-0AFE-4C6B-9CB0-95BEE0B862B2}" presName="vertOne" presStyleCnt="0"/>
      <dgm:spPr/>
    </dgm:pt>
    <dgm:pt modelId="{7C482F58-0292-433C-BA96-2D875B682E4D}" type="pres">
      <dgm:prSet presAssocID="{2607A58D-0AFE-4C6B-9CB0-95BEE0B862B2}" presName="txOne" presStyleLbl="node0" presStyleIdx="2" presStyleCnt="4" custLinFactX="-100000" custLinFactNeighborX="-117123" custLinFactNeighborY="-17915">
        <dgm:presLayoutVars>
          <dgm:chPref val="3"/>
        </dgm:presLayoutVars>
      </dgm:prSet>
      <dgm:spPr/>
    </dgm:pt>
    <dgm:pt modelId="{0C86F45E-7FCD-4680-9C81-DEAB50A4D04C}" type="pres">
      <dgm:prSet presAssocID="{2607A58D-0AFE-4C6B-9CB0-95BEE0B862B2}" presName="parTransOne" presStyleCnt="0"/>
      <dgm:spPr/>
    </dgm:pt>
    <dgm:pt modelId="{545FCE1F-82DE-49F1-8C16-5D294DDCE71E}" type="pres">
      <dgm:prSet presAssocID="{2607A58D-0AFE-4C6B-9CB0-95BEE0B862B2}" presName="horzOne" presStyleCnt="0"/>
      <dgm:spPr/>
    </dgm:pt>
    <dgm:pt modelId="{240718C7-6F4E-4C8A-8FCF-AD3971C3E611}" type="pres">
      <dgm:prSet presAssocID="{992CE8E9-F45C-4190-8445-E45A8E14C3E1}" presName="vertTwo" presStyleCnt="0"/>
      <dgm:spPr/>
    </dgm:pt>
    <dgm:pt modelId="{8AD435CC-2E3A-4439-BAFC-260626D88ADF}" type="pres">
      <dgm:prSet presAssocID="{992CE8E9-F45C-4190-8445-E45A8E14C3E1}" presName="txTwo" presStyleLbl="node2" presStyleIdx="2" presStyleCnt="3">
        <dgm:presLayoutVars>
          <dgm:chPref val="3"/>
        </dgm:presLayoutVars>
      </dgm:prSet>
      <dgm:spPr/>
    </dgm:pt>
    <dgm:pt modelId="{17B45F14-2585-4FC0-A9E8-1575FA568614}" type="pres">
      <dgm:prSet presAssocID="{992CE8E9-F45C-4190-8445-E45A8E14C3E1}" presName="horzTwo" presStyleCnt="0"/>
      <dgm:spPr/>
    </dgm:pt>
    <dgm:pt modelId="{8781E3E3-D151-45C2-886A-D69D63FF7FEA}" type="pres">
      <dgm:prSet presAssocID="{A5DEAF45-88E5-4A66-BE7A-DD062B28EE6A}" presName="sibSpaceOne" presStyleCnt="0"/>
      <dgm:spPr/>
    </dgm:pt>
    <dgm:pt modelId="{AE3D1C5A-E98D-4197-AE24-02F08EC88468}" type="pres">
      <dgm:prSet presAssocID="{5C65B853-5E93-431A-9B4D-B23A664ED4C0}" presName="vertOne" presStyleCnt="0"/>
      <dgm:spPr/>
    </dgm:pt>
    <dgm:pt modelId="{CAB958D0-059F-4276-85AD-24EF8DE18129}" type="pres">
      <dgm:prSet presAssocID="{5C65B853-5E93-431A-9B4D-B23A664ED4C0}" presName="txOne" presStyleLbl="node0" presStyleIdx="3" presStyleCnt="4" custLinFactNeighborX="-24067" custLinFactNeighborY="-794">
        <dgm:presLayoutVars>
          <dgm:chPref val="3"/>
        </dgm:presLayoutVars>
      </dgm:prSet>
      <dgm:spPr/>
    </dgm:pt>
    <dgm:pt modelId="{BF978DC9-27C6-4C06-89C2-99220E68DF48}" type="pres">
      <dgm:prSet presAssocID="{5C65B853-5E93-431A-9B4D-B23A664ED4C0}" presName="horzOne" presStyleCnt="0"/>
      <dgm:spPr/>
    </dgm:pt>
  </dgm:ptLst>
  <dgm:cxnLst>
    <dgm:cxn modelId="{A69B2224-2423-4852-9F52-AF6F0EB0621E}" srcId="{F993C3B7-15D3-4435-8CCE-1B3C0A5DF882}" destId="{47CD5B7A-BEB3-4572-B9CC-C6A86AF8646A}" srcOrd="0" destOrd="0" parTransId="{ED5D2310-358B-4114-AEA8-63A3B1E740FB}" sibTransId="{0B9B493F-EF00-40F7-B71B-3266EBD1A2A2}"/>
    <dgm:cxn modelId="{9F51A826-AC0A-403E-A47E-92B3257A5C0E}" srcId="{5C12E336-DF41-4FBD-8940-32296F9CC29A}" destId="{CCD81481-C3A5-4E88-BAE7-3069946BF4F9}" srcOrd="1" destOrd="0" parTransId="{A88D68D7-444A-4B2C-9043-A41C07B60999}" sibTransId="{2C8ED829-62E3-48E8-A56E-4A49C0360370}"/>
    <dgm:cxn modelId="{9D23C22F-1313-48D5-B215-983FFA43668A}" type="presOf" srcId="{5C12E336-DF41-4FBD-8940-32296F9CC29A}" destId="{5CD4A37C-1188-4461-ACF0-B6098BE1FED1}" srcOrd="0" destOrd="0" presId="urn:microsoft.com/office/officeart/2005/8/layout/architecture"/>
    <dgm:cxn modelId="{B0032E38-0D1A-402B-9A60-ED7AE456FB02}" type="presOf" srcId="{F993C3B7-15D3-4435-8CCE-1B3C0A5DF882}" destId="{BAE776FF-2863-469B-8BC3-A2D6A9E2A589}" srcOrd="0" destOrd="0" presId="urn:microsoft.com/office/officeart/2005/8/layout/architecture"/>
    <dgm:cxn modelId="{1EFE6A38-FF67-4CC2-9ECC-87B4140AC2B1}" srcId="{2607A58D-0AFE-4C6B-9CB0-95BEE0B862B2}" destId="{992CE8E9-F45C-4190-8445-E45A8E14C3E1}" srcOrd="0" destOrd="0" parTransId="{0D0751E2-9AA0-4598-B6C8-16CB979FA077}" sibTransId="{468B5A67-D324-41AD-8992-F70C7FB7F4DF}"/>
    <dgm:cxn modelId="{2EA8C74F-8878-4B32-990C-0F0501E3B14C}" type="presOf" srcId="{CCD81481-C3A5-4E88-BAE7-3069946BF4F9}" destId="{D56854B4-4469-4F09-A1B7-8FD895BD6BB9}" srcOrd="0" destOrd="0" presId="urn:microsoft.com/office/officeart/2005/8/layout/architecture"/>
    <dgm:cxn modelId="{74ED2475-FB62-4809-A730-672BE20131FA}" type="presOf" srcId="{695E2B72-A1B4-4F2F-88CA-753E4FDC5D5B}" destId="{0E598300-CABF-4C53-9FC6-B41136365244}" srcOrd="0" destOrd="0" presId="urn:microsoft.com/office/officeart/2005/8/layout/architecture"/>
    <dgm:cxn modelId="{65340A7A-FD7B-4D5B-A66C-DAE9E80F7B73}" type="presOf" srcId="{992CE8E9-F45C-4190-8445-E45A8E14C3E1}" destId="{8AD435CC-2E3A-4439-BAFC-260626D88ADF}" srcOrd="0" destOrd="0" presId="urn:microsoft.com/office/officeart/2005/8/layout/architecture"/>
    <dgm:cxn modelId="{F66DCD7B-D27C-4D2A-B0F7-87F33460AD59}" srcId="{5C12E336-DF41-4FBD-8940-32296F9CC29A}" destId="{2607A58D-0AFE-4C6B-9CB0-95BEE0B862B2}" srcOrd="2" destOrd="0" parTransId="{18F81826-B37D-4B0E-A348-B16AB8E8AE9C}" sibTransId="{A5DEAF45-88E5-4A66-BE7A-DD062B28EE6A}"/>
    <dgm:cxn modelId="{311A4F90-9EA8-4E3D-9370-EE493EAFA20B}" type="presOf" srcId="{5C65B853-5E93-431A-9B4D-B23A664ED4C0}" destId="{CAB958D0-059F-4276-85AD-24EF8DE18129}" srcOrd="0" destOrd="0" presId="urn:microsoft.com/office/officeart/2005/8/layout/architecture"/>
    <dgm:cxn modelId="{23C2DC9D-AA6A-4ED2-80D3-9B0424CD0E0E}" type="presOf" srcId="{2607A58D-0AFE-4C6B-9CB0-95BEE0B862B2}" destId="{7C482F58-0292-433C-BA96-2D875B682E4D}" srcOrd="0" destOrd="0" presId="urn:microsoft.com/office/officeart/2005/8/layout/architecture"/>
    <dgm:cxn modelId="{C96F7BB8-3BCA-4FDA-97B5-7BF837E2CF15}" type="presOf" srcId="{47CD5B7A-BEB3-4572-B9CC-C6A86AF8646A}" destId="{D923B8EB-D178-44D4-A589-E194B6486E53}" srcOrd="0" destOrd="0" presId="urn:microsoft.com/office/officeart/2005/8/layout/architecture"/>
    <dgm:cxn modelId="{146A19BA-F09C-40B1-BB3A-37142254AAAD}" srcId="{5C12E336-DF41-4FBD-8940-32296F9CC29A}" destId="{F993C3B7-15D3-4435-8CCE-1B3C0A5DF882}" srcOrd="0" destOrd="0" parTransId="{D10E8758-53AF-4410-A30E-163E6ECEEC05}" sibTransId="{1B3CC69C-7BE9-4D8F-9C81-177B838575EB}"/>
    <dgm:cxn modelId="{5CEA76E7-B506-4ABB-8A51-65B68835C77B}" srcId="{CCD81481-C3A5-4E88-BAE7-3069946BF4F9}" destId="{695E2B72-A1B4-4F2F-88CA-753E4FDC5D5B}" srcOrd="0" destOrd="0" parTransId="{3DF46C0D-4E46-47EB-B77C-25F03219963F}" sibTransId="{DD91FD51-20CB-426B-8943-90F463713C6F}"/>
    <dgm:cxn modelId="{E7175AEE-8F43-4950-9267-07C0C73338F2}" srcId="{5C12E336-DF41-4FBD-8940-32296F9CC29A}" destId="{5C65B853-5E93-431A-9B4D-B23A664ED4C0}" srcOrd="3" destOrd="0" parTransId="{D7273840-9A9E-4ADF-9C7B-59E4B48B7B61}" sibTransId="{2C3A57D4-0CF9-47A9-BCA8-98D83750919B}"/>
    <dgm:cxn modelId="{1F63E784-E5EB-45C1-8050-6BF3CCE47D47}" type="presParOf" srcId="{5CD4A37C-1188-4461-ACF0-B6098BE1FED1}" destId="{8C04431F-7986-4E0E-9989-48A5C930B582}" srcOrd="0" destOrd="0" presId="urn:microsoft.com/office/officeart/2005/8/layout/architecture"/>
    <dgm:cxn modelId="{01D23E73-477F-4FE6-86F8-31D714585EDC}" type="presParOf" srcId="{8C04431F-7986-4E0E-9989-48A5C930B582}" destId="{BAE776FF-2863-469B-8BC3-A2D6A9E2A589}" srcOrd="0" destOrd="0" presId="urn:microsoft.com/office/officeart/2005/8/layout/architecture"/>
    <dgm:cxn modelId="{49FED89F-15F7-41EF-951A-9C491DEC7E7D}" type="presParOf" srcId="{8C04431F-7986-4E0E-9989-48A5C930B582}" destId="{2FC0021E-1630-49F3-92C5-F562FD6C7756}" srcOrd="1" destOrd="0" presId="urn:microsoft.com/office/officeart/2005/8/layout/architecture"/>
    <dgm:cxn modelId="{5097586F-395B-400F-9E69-4E192871B441}" type="presParOf" srcId="{8C04431F-7986-4E0E-9989-48A5C930B582}" destId="{71D5B608-D411-46D1-95A7-D12B88957A0D}" srcOrd="2" destOrd="0" presId="urn:microsoft.com/office/officeart/2005/8/layout/architecture"/>
    <dgm:cxn modelId="{D303A97C-8861-472E-BA8A-C287A95A1A81}" type="presParOf" srcId="{71D5B608-D411-46D1-95A7-D12B88957A0D}" destId="{673CF768-0BCE-4AB3-95C9-A13727BD399F}" srcOrd="0" destOrd="0" presId="urn:microsoft.com/office/officeart/2005/8/layout/architecture"/>
    <dgm:cxn modelId="{16503393-E0B5-4B3B-9786-95C87CAEEC00}" type="presParOf" srcId="{673CF768-0BCE-4AB3-95C9-A13727BD399F}" destId="{D923B8EB-D178-44D4-A589-E194B6486E53}" srcOrd="0" destOrd="0" presId="urn:microsoft.com/office/officeart/2005/8/layout/architecture"/>
    <dgm:cxn modelId="{A603FD47-0EE9-41A0-BEF2-2C8ABD55ABC0}" type="presParOf" srcId="{673CF768-0BCE-4AB3-95C9-A13727BD399F}" destId="{D2A6D6C7-4BB6-44FB-BB44-F080527052DE}" srcOrd="1" destOrd="0" presId="urn:microsoft.com/office/officeart/2005/8/layout/architecture"/>
    <dgm:cxn modelId="{95874CD9-E293-4190-9CE1-0D1DE4D91A1C}" type="presParOf" srcId="{5CD4A37C-1188-4461-ACF0-B6098BE1FED1}" destId="{C64CA122-2629-4551-B1F1-F94B45D8FC96}" srcOrd="1" destOrd="0" presId="urn:microsoft.com/office/officeart/2005/8/layout/architecture"/>
    <dgm:cxn modelId="{8CAD0888-7722-402D-9F29-8DF1CC962334}" type="presParOf" srcId="{5CD4A37C-1188-4461-ACF0-B6098BE1FED1}" destId="{BF0043A7-3ABD-4076-9E2B-C74839040BCA}" srcOrd="2" destOrd="0" presId="urn:microsoft.com/office/officeart/2005/8/layout/architecture"/>
    <dgm:cxn modelId="{866775D9-4E53-4FEF-9096-24688D9EF627}" type="presParOf" srcId="{BF0043A7-3ABD-4076-9E2B-C74839040BCA}" destId="{D56854B4-4469-4F09-A1B7-8FD895BD6BB9}" srcOrd="0" destOrd="0" presId="urn:microsoft.com/office/officeart/2005/8/layout/architecture"/>
    <dgm:cxn modelId="{BAC0C938-B9B2-4102-803E-62C1997309EA}" type="presParOf" srcId="{BF0043A7-3ABD-4076-9E2B-C74839040BCA}" destId="{E59482B2-165A-44BF-8F97-732BE7A665DA}" srcOrd="1" destOrd="0" presId="urn:microsoft.com/office/officeart/2005/8/layout/architecture"/>
    <dgm:cxn modelId="{0A544E00-D8B8-411A-ADC1-D8F87F236430}" type="presParOf" srcId="{BF0043A7-3ABD-4076-9E2B-C74839040BCA}" destId="{1A0FB704-9325-4860-AC26-D22B29417CA1}" srcOrd="2" destOrd="0" presId="urn:microsoft.com/office/officeart/2005/8/layout/architecture"/>
    <dgm:cxn modelId="{D6166374-00DD-4B63-9685-01352F0C4022}" type="presParOf" srcId="{1A0FB704-9325-4860-AC26-D22B29417CA1}" destId="{35ABA80A-5C10-4577-A64D-54673F84B90B}" srcOrd="0" destOrd="0" presId="urn:microsoft.com/office/officeart/2005/8/layout/architecture"/>
    <dgm:cxn modelId="{AC62D08C-50DA-4583-B687-8FC7BC6F3296}" type="presParOf" srcId="{35ABA80A-5C10-4577-A64D-54673F84B90B}" destId="{0E598300-CABF-4C53-9FC6-B41136365244}" srcOrd="0" destOrd="0" presId="urn:microsoft.com/office/officeart/2005/8/layout/architecture"/>
    <dgm:cxn modelId="{E10EC4D7-F18D-4996-BB67-0016A92260C3}" type="presParOf" srcId="{35ABA80A-5C10-4577-A64D-54673F84B90B}" destId="{9F5B29AD-367D-4D94-946C-321705870A36}" srcOrd="1" destOrd="0" presId="urn:microsoft.com/office/officeart/2005/8/layout/architecture"/>
    <dgm:cxn modelId="{BE8B7888-C30B-442B-A6C1-71B1B3791F77}" type="presParOf" srcId="{5CD4A37C-1188-4461-ACF0-B6098BE1FED1}" destId="{824C24F0-2932-41D3-8A02-778E8118AED5}" srcOrd="3" destOrd="0" presId="urn:microsoft.com/office/officeart/2005/8/layout/architecture"/>
    <dgm:cxn modelId="{0D7FC8BF-0044-4566-876D-E95981A340D1}" type="presParOf" srcId="{5CD4A37C-1188-4461-ACF0-B6098BE1FED1}" destId="{E9D494DF-883D-4177-A37B-3FA3D917BB2B}" srcOrd="4" destOrd="0" presId="urn:microsoft.com/office/officeart/2005/8/layout/architecture"/>
    <dgm:cxn modelId="{42E38457-7B02-4B8D-A538-CC955ED16863}" type="presParOf" srcId="{E9D494DF-883D-4177-A37B-3FA3D917BB2B}" destId="{7C482F58-0292-433C-BA96-2D875B682E4D}" srcOrd="0" destOrd="0" presId="urn:microsoft.com/office/officeart/2005/8/layout/architecture"/>
    <dgm:cxn modelId="{E49AF985-7713-46E3-8604-58E8BED56C1F}" type="presParOf" srcId="{E9D494DF-883D-4177-A37B-3FA3D917BB2B}" destId="{0C86F45E-7FCD-4680-9C81-DEAB50A4D04C}" srcOrd="1" destOrd="0" presId="urn:microsoft.com/office/officeart/2005/8/layout/architecture"/>
    <dgm:cxn modelId="{6AE64397-359E-4BC4-8A26-A142A7EA2642}" type="presParOf" srcId="{E9D494DF-883D-4177-A37B-3FA3D917BB2B}" destId="{545FCE1F-82DE-49F1-8C16-5D294DDCE71E}" srcOrd="2" destOrd="0" presId="urn:microsoft.com/office/officeart/2005/8/layout/architecture"/>
    <dgm:cxn modelId="{44667376-082E-4A87-8820-88BD8E2D78EB}" type="presParOf" srcId="{545FCE1F-82DE-49F1-8C16-5D294DDCE71E}" destId="{240718C7-6F4E-4C8A-8FCF-AD3971C3E611}" srcOrd="0" destOrd="0" presId="urn:microsoft.com/office/officeart/2005/8/layout/architecture"/>
    <dgm:cxn modelId="{5FF5D20D-E2B0-4757-8D5A-43E8C309B847}" type="presParOf" srcId="{240718C7-6F4E-4C8A-8FCF-AD3971C3E611}" destId="{8AD435CC-2E3A-4439-BAFC-260626D88ADF}" srcOrd="0" destOrd="0" presId="urn:microsoft.com/office/officeart/2005/8/layout/architecture"/>
    <dgm:cxn modelId="{EDDB3A02-270F-4B05-BE3D-C3212509D6C1}" type="presParOf" srcId="{240718C7-6F4E-4C8A-8FCF-AD3971C3E611}" destId="{17B45F14-2585-4FC0-A9E8-1575FA568614}" srcOrd="1" destOrd="0" presId="urn:microsoft.com/office/officeart/2005/8/layout/architecture"/>
    <dgm:cxn modelId="{F5FA3977-F7D7-4FE1-BB45-5925C4B439E5}" type="presParOf" srcId="{5CD4A37C-1188-4461-ACF0-B6098BE1FED1}" destId="{8781E3E3-D151-45C2-886A-D69D63FF7FEA}" srcOrd="5" destOrd="0" presId="urn:microsoft.com/office/officeart/2005/8/layout/architecture"/>
    <dgm:cxn modelId="{195922C2-3014-4DC4-A23C-FDE7900A4746}" type="presParOf" srcId="{5CD4A37C-1188-4461-ACF0-B6098BE1FED1}" destId="{AE3D1C5A-E98D-4197-AE24-02F08EC88468}" srcOrd="6" destOrd="0" presId="urn:microsoft.com/office/officeart/2005/8/layout/architecture"/>
    <dgm:cxn modelId="{4DB7AF64-46DC-4901-A1FF-069A69C05DBA}" type="presParOf" srcId="{AE3D1C5A-E98D-4197-AE24-02F08EC88468}" destId="{CAB958D0-059F-4276-85AD-24EF8DE18129}" srcOrd="0" destOrd="0" presId="urn:microsoft.com/office/officeart/2005/8/layout/architecture"/>
    <dgm:cxn modelId="{9DFC0509-DBEC-4B9D-8169-642486CC63DB}" type="presParOf" srcId="{AE3D1C5A-E98D-4197-AE24-02F08EC88468}" destId="{BF978DC9-27C6-4C06-89C2-99220E68DF4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776FF-2863-469B-8BC3-A2D6A9E2A589}">
      <dsp:nvSpPr>
        <dsp:cNvPr id="0" name=""/>
        <dsp:cNvSpPr/>
      </dsp:nvSpPr>
      <dsp:spPr>
        <a:xfrm>
          <a:off x="4325924" y="2768826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6. </a:t>
          </a:r>
          <a:r>
            <a:rPr lang="en-US" sz="2300" kern="1200" dirty="0"/>
            <a:t>Development of </a:t>
          </a:r>
          <a:r>
            <a:rPr lang="en-US" sz="2300" b="1" kern="1200" dirty="0"/>
            <a:t>professional qualifications and skills</a:t>
          </a:r>
          <a:r>
            <a:rPr lang="en-US" sz="2300" kern="1200" dirty="0"/>
            <a:t> in Energy Management and Audit</a:t>
          </a:r>
        </a:p>
      </dsp:txBody>
      <dsp:txXfrm>
        <a:off x="4398583" y="2841485"/>
        <a:ext cx="2492979" cy="2335443"/>
      </dsp:txXfrm>
    </dsp:sp>
    <dsp:sp modelId="{D923B8EB-D178-44D4-A589-E194B6486E53}">
      <dsp:nvSpPr>
        <dsp:cNvPr id="0" name=""/>
        <dsp:cNvSpPr/>
      </dsp:nvSpPr>
      <dsp:spPr>
        <a:xfrm>
          <a:off x="9184692" y="0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4. </a:t>
          </a:r>
          <a:r>
            <a:rPr lang="en-US" sz="2300" b="1" kern="1200" dirty="0"/>
            <a:t>Enhance Energy Consumption Data </a:t>
          </a:r>
          <a:r>
            <a:rPr lang="en-US" sz="2300" kern="1200" dirty="0"/>
            <a:t>of Large Energy Consumers</a:t>
          </a:r>
        </a:p>
      </dsp:txBody>
      <dsp:txXfrm>
        <a:off x="9257351" y="72659"/>
        <a:ext cx="2492979" cy="2335443"/>
      </dsp:txXfrm>
    </dsp:sp>
    <dsp:sp modelId="{D56854B4-4469-4F09-A1B7-8FD895BD6BB9}">
      <dsp:nvSpPr>
        <dsp:cNvPr id="0" name=""/>
        <dsp:cNvSpPr/>
      </dsp:nvSpPr>
      <dsp:spPr>
        <a:xfrm>
          <a:off x="145014" y="0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 </a:t>
          </a:r>
          <a:r>
            <a:rPr lang="en-US" sz="2300" kern="1200" dirty="0"/>
            <a:t>Review and update the </a:t>
          </a:r>
          <a:r>
            <a:rPr lang="en-US" sz="2300" b="1" kern="1200" dirty="0"/>
            <a:t>Energy Efficiency Action Plan </a:t>
          </a:r>
          <a:r>
            <a:rPr lang="en-US" sz="2300" kern="1200" dirty="0"/>
            <a:t>and </a:t>
          </a:r>
          <a:r>
            <a:rPr lang="en-US" sz="2300" b="1" kern="1200" dirty="0"/>
            <a:t>Energy Efficiency Strategy</a:t>
          </a:r>
        </a:p>
      </dsp:txBody>
      <dsp:txXfrm>
        <a:off x="217673" y="72659"/>
        <a:ext cx="2492979" cy="2335443"/>
      </dsp:txXfrm>
    </dsp:sp>
    <dsp:sp modelId="{0E598300-CABF-4C53-9FC6-B41136365244}">
      <dsp:nvSpPr>
        <dsp:cNvPr id="0" name=""/>
        <dsp:cNvSpPr/>
      </dsp:nvSpPr>
      <dsp:spPr>
        <a:xfrm>
          <a:off x="3084236" y="619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2. </a:t>
          </a:r>
          <a:r>
            <a:rPr lang="en-US" sz="2100" kern="1200" dirty="0"/>
            <a:t>Development of </a:t>
          </a:r>
          <a:r>
            <a:rPr lang="en-US" sz="2100" b="1" kern="1200" dirty="0"/>
            <a:t>Minimum Energy Performance Standards </a:t>
          </a:r>
          <a:r>
            <a:rPr lang="en-US" sz="2100" kern="1200" dirty="0"/>
            <a:t>(MEPS) and Labelling</a:t>
          </a:r>
        </a:p>
      </dsp:txBody>
      <dsp:txXfrm>
        <a:off x="3156895" y="73278"/>
        <a:ext cx="2492979" cy="2335443"/>
      </dsp:txXfrm>
    </dsp:sp>
    <dsp:sp modelId="{7C482F58-0292-433C-BA96-2D875B682E4D}">
      <dsp:nvSpPr>
        <dsp:cNvPr id="0" name=""/>
        <dsp:cNvSpPr/>
      </dsp:nvSpPr>
      <dsp:spPr>
        <a:xfrm>
          <a:off x="437417" y="2738341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5. </a:t>
          </a:r>
          <a:r>
            <a:rPr lang="en-US" sz="2300" kern="1200" dirty="0"/>
            <a:t>Development and implementation of </a:t>
          </a:r>
          <a:r>
            <a:rPr lang="en-US" sz="2300" b="1" kern="1200" dirty="0"/>
            <a:t>a framework for management of large energy consumers</a:t>
          </a:r>
        </a:p>
      </dsp:txBody>
      <dsp:txXfrm>
        <a:off x="510076" y="2811000"/>
        <a:ext cx="2492979" cy="2335443"/>
      </dsp:txXfrm>
    </dsp:sp>
    <dsp:sp modelId="{8AD435CC-2E3A-4439-BAFC-260626D88ADF}">
      <dsp:nvSpPr>
        <dsp:cNvPr id="0" name=""/>
        <dsp:cNvSpPr/>
      </dsp:nvSpPr>
      <dsp:spPr>
        <a:xfrm>
          <a:off x="6165767" y="619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3. </a:t>
          </a:r>
          <a:r>
            <a:rPr lang="en-US" sz="2100" kern="1200" dirty="0"/>
            <a:t>Development and implementation of a </a:t>
          </a:r>
          <a:r>
            <a:rPr lang="en-US" sz="2100" b="1" kern="1200" dirty="0"/>
            <a:t>framework for energy performance certification </a:t>
          </a:r>
          <a:r>
            <a:rPr lang="en-US" sz="2100" kern="1200" dirty="0"/>
            <a:t>in large buildings</a:t>
          </a:r>
        </a:p>
      </dsp:txBody>
      <dsp:txXfrm>
        <a:off x="6238426" y="73278"/>
        <a:ext cx="2492979" cy="2335443"/>
      </dsp:txXfrm>
    </dsp:sp>
    <dsp:sp modelId="{CAB958D0-059F-4276-85AD-24EF8DE18129}">
      <dsp:nvSpPr>
        <dsp:cNvPr id="0" name=""/>
        <dsp:cNvSpPr/>
      </dsp:nvSpPr>
      <dsp:spPr>
        <a:xfrm>
          <a:off x="8612340" y="2774726"/>
          <a:ext cx="2638297" cy="2480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7. </a:t>
          </a:r>
          <a:r>
            <a:rPr lang="en-US" sz="3100" kern="1200" dirty="0"/>
            <a:t>Create </a:t>
          </a:r>
          <a:r>
            <a:rPr lang="en-US" sz="3100" b="1" kern="1200" dirty="0"/>
            <a:t>Energy Efficiency Awareness </a:t>
          </a:r>
          <a:r>
            <a:rPr lang="en-US" sz="3100" kern="1200" dirty="0"/>
            <a:t>of the Public</a:t>
          </a:r>
        </a:p>
      </dsp:txBody>
      <dsp:txXfrm>
        <a:off x="8684999" y="2847385"/>
        <a:ext cx="2492979" cy="233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E0DF-C449-4D39-8B8F-8C961F0E4252}" type="datetimeFigureOut">
              <a:rPr lang="en-TZ" smtClean="0"/>
              <a:t>06/06/2024</a:t>
            </a:fld>
            <a:endParaRPr lang="en-T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940F-84A5-4E0D-9DB1-927296FABEC8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4835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43EF6D2-CFE2-46AD-91F9-A9CC0E1C2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E3F1FF4-279A-4CFC-A3F2-C1F82C819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FE14938-093F-45A0-936B-D97340023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DC2D18-97DD-4DD9-81D7-F179AF2C21FD}" type="slidenum">
              <a:rPr kumimoji="0" lang="LID4096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ID4096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2702-E12F-4AC3-BD39-090D27A6D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937F8-1F2E-4F6B-B852-626D426CB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2E1C-1278-489A-9671-BD998D03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A935-B20B-40E4-B9EF-BD43140B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145B-63D3-414E-8333-71AF6FA0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EF8B-174B-4830-94C5-BEF7D98D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06FF2-7B60-4F28-BCD1-760EB7F2B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25A4-58EF-4CBC-8C69-D28708F6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C80F1-BA0A-4EC5-AC81-F8C7FF46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B48A7-8437-4168-941F-1C3C201D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143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A6578-3FDB-4405-99FD-54A8E402E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901EC-9DFA-4A30-A6F9-F9AFA8D0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3F06-8F23-4CF6-B252-C6119253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56732-1458-4F2E-92B3-D3F9CCF9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F824-5241-4B9F-9EC0-2B061292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96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69374B2-BB3F-40C0-A4D8-6E5DC2253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554EFC3-851C-4387-A5D2-596A61DD4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3" y="460375"/>
            <a:ext cx="638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49238"/>
            <a:ext cx="8607909" cy="80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68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97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07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086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551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9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8FF4-13C4-44F6-A876-FA578C04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771A-A26B-4486-AF9E-D746685E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B31D-7140-422D-AFE0-17DD6883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0C94B-0EE1-4EF7-92CF-71B1BB76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E3DA3-284C-4513-87EB-7F51153B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9107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32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016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6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1451AA3-E86B-43AB-8D6B-81A730927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274894F-688B-4365-9A06-86AA9E984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0750"/>
            <a:ext cx="1219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18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79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79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3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7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61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3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7034-2B0B-4428-B558-94B212EB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CCFE2-5A9C-4A48-B2B9-49F0C1DA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8AF4-4B88-47C9-ADBD-FEF5B20C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A112-8EC3-44C6-ABE9-721C6A63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2BE0-49DF-43F6-B38F-8D626F12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6694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4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6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6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0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4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71DD-17D5-44A2-9C28-5875E4C1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FF14-2F3F-42FC-976D-7E2BA2AC7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301E7-A406-4033-AE87-8259891B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3097D-836E-48D6-A144-9466DB93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E2A3-7891-419D-AE72-B6DE1D23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71F2E-0F23-45A0-BC4B-F609A7B9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576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116F-D193-4A99-83D7-0C77ABE0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020E-0E3D-4761-869A-6766C8BD9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4C022-01F8-4157-91AE-25FDBC661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950FA-F3FB-4D5A-A453-EDAB0CA5B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90E0E-936D-488D-902B-EDF645618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22270-0967-4CBB-A671-C779A8A2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A314A-0286-480E-BD2E-59F649C4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80BB9-2994-4757-80A4-DE301470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1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FF3A-7605-477D-B582-A8C9D401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C246B-9603-4F7D-897A-84DB4A2E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724D1-9700-4465-952E-71F19689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ADDA7-A682-4416-9E57-C44381AA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001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A154F-E10C-4DE9-8765-23B7BDE8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29653-3F30-41BC-BFD8-296B1120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8B6EB-4302-4417-A68A-670FD7C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901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E4A9-7262-4A6E-B6D6-5F0084FF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447B-A27F-4199-91F6-17E3CB6C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2F198-427C-4B68-9C0F-D2E6435C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49609-5A67-4318-9F55-13D0A660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DDAE3-DE74-49CB-95BB-CC9779BD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C2670-1D03-4C07-B794-3214BA65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962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402F-8DCC-401F-8328-49C280DC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815E8-1FCD-451E-8516-2A5C75C86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85FC7-269B-42B0-98D0-0E555F1C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5B13-66F2-453E-A852-52872BFD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ADB98-F75B-4F78-A1FC-DB2A83BF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BBCF1-7684-4389-A26F-78A5DB72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65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6D9B-0332-41EC-B6D0-C5974582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5CA5-922E-460E-A9AE-BB4D2420F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82AA-E5F8-4739-A3BC-0EB3BB499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9BA7-7FC3-473E-ABF5-383047D526FD}" type="datetimeFigureOut">
              <a:rPr lang="en-IE" smtClean="0"/>
              <a:t>06/06/2024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653BA-6C17-46B4-8544-FEBC16CB7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DCB0-40F1-425E-98C5-E9F2ED02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ED71-8B2B-4550-8E49-8EA0F1213A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44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303A407E-A575-4936-9338-5B68435F4E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5DC70B6-89D3-422C-B78A-3929F7A8C1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0213" y="249238"/>
            <a:ext cx="10515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FD1B87E-E153-47AE-BDD6-3ACEAC9C4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566863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0">
            <a:extLst>
              <a:ext uri="{FF2B5EF4-FFF2-40B4-BE49-F238E27FC236}">
                <a16:creationId xmlns:a16="http://schemas.microsoft.com/office/drawing/2014/main" id="{6D70FBDF-D8EE-46E4-96FB-11F5AC4A08E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3" y="236538"/>
            <a:ext cx="4143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4B2763-593E-4BA4-BCB2-C2D01ED96570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alpha val="75000"/>
                  </a:schemeClr>
                </a:solidFill>
                <a:latin typeface="+mn-lt"/>
              </a:rPr>
              <a:t>UNITED NATIONS DEVELOPMENT PROGRAMME</a:t>
            </a:r>
          </a:p>
        </p:txBody>
      </p:sp>
      <p:pic>
        <p:nvPicPr>
          <p:cNvPr id="1031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A9B3FC7-1472-4AB5-95C9-6037E12A1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257175"/>
            <a:ext cx="969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Logo&#10;&#10;Description automatically generated">
            <a:extLst>
              <a:ext uri="{FF2B5EF4-FFF2-40B4-BE49-F238E27FC236}">
                <a16:creationId xmlns:a16="http://schemas.microsoft.com/office/drawing/2014/main" id="{89C45F94-861E-4B16-99B3-190BF871E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214313"/>
            <a:ext cx="636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6">
            <a:extLst>
              <a:ext uri="{FF2B5EF4-FFF2-40B4-BE49-F238E27FC236}">
                <a16:creationId xmlns:a16="http://schemas.microsoft.com/office/drawing/2014/main" id="{B36D0389-5C69-4A2A-A6B4-BAB32C0656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69375" y="895350"/>
            <a:ext cx="191770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100">
                <a:solidFill>
                  <a:schemeClr val="bg2"/>
                </a:solidFill>
              </a:rPr>
              <a:t>Ministry of Energy</a:t>
            </a:r>
            <a:endParaRPr lang="en-US" altLang="en-US" sz="11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F574-3CD2-4CCC-A6DC-619017FA07A5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5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C5B5-E79F-424B-9498-C808DB63CA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BA83F0-AB61-4211-9E18-677E77D5BC54}"/>
              </a:ext>
            </a:extLst>
          </p:cNvPr>
          <p:cNvSpPr/>
          <p:nvPr/>
        </p:nvSpPr>
        <p:spPr>
          <a:xfrm>
            <a:off x="0" y="2199957"/>
            <a:ext cx="12192000" cy="14263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FFC000"/>
                </a:solidFill>
              </a:rPr>
              <a:t>PROJECT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3160C-EA7D-4E5F-9B72-8EBB90D4811C}"/>
              </a:ext>
            </a:extLst>
          </p:cNvPr>
          <p:cNvSpPr txBox="1"/>
          <p:nvPr/>
        </p:nvSpPr>
        <p:spPr>
          <a:xfrm>
            <a:off x="938529" y="3626346"/>
            <a:ext cx="856497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IMPLEMENTATION OF THE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TANZANIA</a:t>
            </a:r>
          </a:p>
          <a:p>
            <a:pPr algn="ctr"/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ENERGY EFFICIENCY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ACTION PLAN</a:t>
            </a:r>
          </a:p>
          <a:p>
            <a:pPr algn="ctr"/>
            <a:endParaRPr lang="en-IE" sz="28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Graphic 17" descr="Fluorescent Light Blub outline">
            <a:extLst>
              <a:ext uri="{FF2B5EF4-FFF2-40B4-BE49-F238E27FC236}">
                <a16:creationId xmlns:a16="http://schemas.microsoft.com/office/drawing/2014/main" id="{E70E6F03-1621-4F6F-B7A1-5166960F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3053" y="1930473"/>
            <a:ext cx="6303577" cy="63035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D1BFE3-2ED9-2ED2-77A2-69E40AAF3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99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639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159D4DB-12BA-4169-AB4B-8A3F29B2BE29}"/>
              </a:ext>
            </a:extLst>
          </p:cNvPr>
          <p:cNvSpPr txBox="1">
            <a:spLocks/>
          </p:cNvSpPr>
          <p:nvPr/>
        </p:nvSpPr>
        <p:spPr bwMode="auto">
          <a:xfrm>
            <a:off x="174171" y="1929030"/>
            <a:ext cx="7232469" cy="477724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468B1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Co-financed by EU and UNDP.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UNDP as an Implementing Partner for the EU.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MoE as the overall coordinator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Responsible Parties: MoE, TBS, PO-RALG, EWURA, NBS, DIT, TIRDO, NCC.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Strong partnerships with a wide range of stakeholders </a:t>
            </a:r>
          </a:p>
        </p:txBody>
      </p:sp>
      <p:pic>
        <p:nvPicPr>
          <p:cNvPr id="14" name="Graphic 5" descr="Alarm clock with solid fill">
            <a:extLst>
              <a:ext uri="{FF2B5EF4-FFF2-40B4-BE49-F238E27FC236}">
                <a16:creationId xmlns:a16="http://schemas.microsoft.com/office/drawing/2014/main" id="{57D99A24-160F-4B61-8400-070F52F7EA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55" y="1929030"/>
            <a:ext cx="1867521" cy="16732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C3092BAA-D837-404E-8821-99A20A78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353" y="2052319"/>
            <a:ext cx="270464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 pitchFamily="34" charset="0"/>
              </a:rPr>
              <a:t>Duration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Arial" panose="020B0604020202020204" pitchFamily="34" charset="0"/>
              </a:rPr>
              <a:t>= 36 months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BFD5B-2ECB-04FC-2E05-5EE9FB3053B2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1125170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72D5-4584-46CC-B707-36B42464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753"/>
            <a:ext cx="8972550" cy="809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rgbClr val="FFC000"/>
                </a:solidFill>
              </a:rPr>
              <a:t>KEY PROJECT ACTIONS 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97D5D8F4-9A3D-4D39-8204-C830EFA2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38238"/>
            <a:ext cx="11590337" cy="54705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000" b="1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u="sng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E64C11-E7C8-4F91-B09E-0EA63ACC2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255885"/>
              </p:ext>
            </p:extLst>
          </p:nvPr>
        </p:nvGraphicFramePr>
        <p:xfrm>
          <a:off x="151849" y="1216437"/>
          <a:ext cx="11888302" cy="527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5D5660-B1C7-6253-7368-C7D65555FEA9}"/>
              </a:ext>
            </a:extLst>
          </p:cNvPr>
          <p:cNvSpPr/>
          <p:nvPr/>
        </p:nvSpPr>
        <p:spPr>
          <a:xfrm>
            <a:off x="0" y="-71119"/>
            <a:ext cx="12192000" cy="1209358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KEY PROJECT ACTIONS</a:t>
            </a:r>
            <a:endParaRPr kumimoji="0" lang="en-IE" sz="4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BA83F0-AB61-4211-9E18-677E77D5BC54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Arial Black" panose="020B0A04020102020204" pitchFamily="34" charset="0"/>
              </a:rPr>
              <a:t>EXPECTED RESULTS</a:t>
            </a:r>
            <a:endParaRPr lang="en-IE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2A88E-99CD-40BE-A0FE-FCAABDCD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1335302"/>
            <a:ext cx="11790947" cy="113787"/>
          </a:xfrm>
          <a:prstGeom prst="rect">
            <a:avLst/>
          </a:prstGeom>
        </p:spPr>
      </p:pic>
      <p:pic>
        <p:nvPicPr>
          <p:cNvPr id="18" name="Graphic 17" descr="Fluorescent Light Blub outline">
            <a:extLst>
              <a:ext uri="{FF2B5EF4-FFF2-40B4-BE49-F238E27FC236}">
                <a16:creationId xmlns:a16="http://schemas.microsoft.com/office/drawing/2014/main" id="{E70E6F03-1621-4F6F-B7A1-5166960F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253" y="1100467"/>
            <a:ext cx="6303577" cy="63035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AEF36-024F-4D03-BE9A-A4790183C1B9}"/>
              </a:ext>
            </a:extLst>
          </p:cNvPr>
          <p:cNvGrpSpPr/>
          <p:nvPr/>
        </p:nvGrpSpPr>
        <p:grpSpPr>
          <a:xfrm>
            <a:off x="2115984" y="1957589"/>
            <a:ext cx="7215507" cy="881590"/>
            <a:chOff x="1936644" y="26127"/>
            <a:chExt cx="6666636" cy="1029816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9874BDE4-8D33-4912-BE7B-C5F18A10A0D4}"/>
                </a:ext>
              </a:extLst>
            </p:cNvPr>
            <p:cNvSpPr/>
            <p:nvPr/>
          </p:nvSpPr>
          <p:spPr>
            <a:xfrm rot="10800000">
              <a:off x="1936644" y="26127"/>
              <a:ext cx="6666636" cy="102981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Pentagon 4">
              <a:extLst>
                <a:ext uri="{FF2B5EF4-FFF2-40B4-BE49-F238E27FC236}">
                  <a16:creationId xmlns:a16="http://schemas.microsoft.com/office/drawing/2014/main" id="{3C1587EB-67F1-4007-A600-90978685DE00}"/>
                </a:ext>
              </a:extLst>
            </p:cNvPr>
            <p:cNvSpPr txBox="1"/>
            <p:nvPr/>
          </p:nvSpPr>
          <p:spPr>
            <a:xfrm rot="21600000">
              <a:off x="2194098" y="26127"/>
              <a:ext cx="6409182" cy="102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4120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Result 1: </a:t>
              </a:r>
              <a:r>
                <a:rPr lang="en-US" sz="1700" b="1" kern="1200" dirty="0"/>
                <a:t>The Legal, Regulatory, Institutional set-up, </a:t>
              </a:r>
              <a:r>
                <a:rPr lang="en-US" sz="1700" kern="1200" dirty="0"/>
                <a:t>including administrative actions, will be strengthened to support implementation and introduction of EE actions.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FB4D90-C641-4662-9C0C-E58AA9B0B03B}"/>
              </a:ext>
            </a:extLst>
          </p:cNvPr>
          <p:cNvGrpSpPr/>
          <p:nvPr/>
        </p:nvGrpSpPr>
        <p:grpSpPr>
          <a:xfrm>
            <a:off x="2115984" y="3137232"/>
            <a:ext cx="7215507" cy="881590"/>
            <a:chOff x="1936644" y="1363351"/>
            <a:chExt cx="6666636" cy="1029816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A6FE0955-28AE-4B80-8B6F-18490E61C035}"/>
                </a:ext>
              </a:extLst>
            </p:cNvPr>
            <p:cNvSpPr/>
            <p:nvPr/>
          </p:nvSpPr>
          <p:spPr>
            <a:xfrm rot="10800000">
              <a:off x="1936644" y="1363351"/>
              <a:ext cx="6666636" cy="102981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6">
              <a:extLst>
                <a:ext uri="{FF2B5EF4-FFF2-40B4-BE49-F238E27FC236}">
                  <a16:creationId xmlns:a16="http://schemas.microsoft.com/office/drawing/2014/main" id="{D0CF0576-513E-4E3E-A35D-CEEC6D27A0DD}"/>
                </a:ext>
              </a:extLst>
            </p:cNvPr>
            <p:cNvSpPr txBox="1"/>
            <p:nvPr/>
          </p:nvSpPr>
          <p:spPr>
            <a:xfrm rot="21600000">
              <a:off x="2194098" y="1363351"/>
              <a:ext cx="6409182" cy="102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4120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Result 2: Quantifiable </a:t>
              </a:r>
              <a:r>
                <a:rPr lang="en-US" sz="1700" b="1" kern="1200" dirty="0"/>
                <a:t>Investments in Energy Efficiency </a:t>
              </a:r>
              <a:r>
                <a:rPr lang="en-US" sz="1700" kern="1200" dirty="0"/>
                <a:t>identified and implemented by large energy users.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3F790F-0ECB-4A63-91DF-896C9514AA2C}"/>
              </a:ext>
            </a:extLst>
          </p:cNvPr>
          <p:cNvGrpSpPr/>
          <p:nvPr/>
        </p:nvGrpSpPr>
        <p:grpSpPr>
          <a:xfrm>
            <a:off x="2115983" y="4346925"/>
            <a:ext cx="7215507" cy="1148596"/>
            <a:chOff x="1936644" y="2701100"/>
            <a:chExt cx="6666636" cy="1341716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805777BE-5499-4CE6-9EDA-3894A922A4B8}"/>
                </a:ext>
              </a:extLst>
            </p:cNvPr>
            <p:cNvSpPr/>
            <p:nvPr/>
          </p:nvSpPr>
          <p:spPr>
            <a:xfrm rot="10800000">
              <a:off x="1936644" y="2701100"/>
              <a:ext cx="6666636" cy="134171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Pentagon 8">
              <a:extLst>
                <a:ext uri="{FF2B5EF4-FFF2-40B4-BE49-F238E27FC236}">
                  <a16:creationId xmlns:a16="http://schemas.microsoft.com/office/drawing/2014/main" id="{6B9205C5-7506-4999-82EF-6935A060A6DD}"/>
                </a:ext>
              </a:extLst>
            </p:cNvPr>
            <p:cNvSpPr txBox="1"/>
            <p:nvPr/>
          </p:nvSpPr>
          <p:spPr>
            <a:xfrm rot="21600000">
              <a:off x="2272073" y="2701100"/>
              <a:ext cx="6331207" cy="1341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4120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Result 3: </a:t>
              </a:r>
              <a:r>
                <a:rPr lang="en-US" sz="1700" b="1" kern="1200" dirty="0"/>
                <a:t>Capacity and skills </a:t>
              </a:r>
              <a:r>
                <a:rPr lang="en-US" sz="1700" kern="1200" dirty="0"/>
                <a:t>developed, jobs created, and employability increased, particularly for women and youth in the Energy Efficiency and Renewable Energy services and technology sector.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769AC-49E1-4844-9D0F-1C83253BEC45}"/>
              </a:ext>
            </a:extLst>
          </p:cNvPr>
          <p:cNvGrpSpPr/>
          <p:nvPr/>
        </p:nvGrpSpPr>
        <p:grpSpPr>
          <a:xfrm>
            <a:off x="2115983" y="5823624"/>
            <a:ext cx="7215507" cy="881591"/>
            <a:chOff x="1936644" y="4324624"/>
            <a:chExt cx="6666636" cy="1029817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FD088D93-C1E6-4C0F-93F6-07AE23B14CC1}"/>
                </a:ext>
              </a:extLst>
            </p:cNvPr>
            <p:cNvSpPr/>
            <p:nvPr/>
          </p:nvSpPr>
          <p:spPr>
            <a:xfrm rot="10800000">
              <a:off x="1936644" y="4324624"/>
              <a:ext cx="6666636" cy="102981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Pentagon 10">
              <a:extLst>
                <a:ext uri="{FF2B5EF4-FFF2-40B4-BE49-F238E27FC236}">
                  <a16:creationId xmlns:a16="http://schemas.microsoft.com/office/drawing/2014/main" id="{6D694429-6D4E-4996-8CD9-EF9E6F9BF6DA}"/>
                </a:ext>
              </a:extLst>
            </p:cNvPr>
            <p:cNvSpPr txBox="1"/>
            <p:nvPr/>
          </p:nvSpPr>
          <p:spPr>
            <a:xfrm>
              <a:off x="2194098" y="4324625"/>
              <a:ext cx="6409182" cy="102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4120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Result 4: </a:t>
              </a:r>
              <a:r>
                <a:rPr lang="en-US" sz="1700" b="1" kern="1200" dirty="0"/>
                <a:t>Public Relations and awareness</a:t>
              </a:r>
              <a:r>
                <a:rPr lang="en-US" sz="1700" kern="1200" dirty="0"/>
                <a:t>, access to information, stakeholder dialogue and visibility of financial, economic, and societal benefits of Energy Efficiency and renewable energy increased.</a:t>
              </a:r>
            </a:p>
          </p:txBody>
        </p:sp>
      </p:grpSp>
      <p:sp>
        <p:nvSpPr>
          <p:cNvPr id="29" name="Oval 28" descr="List with solid fill">
            <a:extLst>
              <a:ext uri="{FF2B5EF4-FFF2-40B4-BE49-F238E27FC236}">
                <a16:creationId xmlns:a16="http://schemas.microsoft.com/office/drawing/2014/main" id="{CB4D7007-FBAA-448A-9FDC-D6510B13BDCA}"/>
              </a:ext>
            </a:extLst>
          </p:cNvPr>
          <p:cNvSpPr/>
          <p:nvPr/>
        </p:nvSpPr>
        <p:spPr>
          <a:xfrm>
            <a:off x="946843" y="1921493"/>
            <a:ext cx="1029816" cy="102981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 descr="Battery charging with solid fill">
            <a:extLst>
              <a:ext uri="{FF2B5EF4-FFF2-40B4-BE49-F238E27FC236}">
                <a16:creationId xmlns:a16="http://schemas.microsoft.com/office/drawing/2014/main" id="{CF8BCB51-A5FD-4E85-9F5F-749D0AB6EFD1}"/>
              </a:ext>
            </a:extLst>
          </p:cNvPr>
          <p:cNvSpPr/>
          <p:nvPr/>
        </p:nvSpPr>
        <p:spPr>
          <a:xfrm>
            <a:off x="946843" y="3158904"/>
            <a:ext cx="1029816" cy="1029816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 descr="Electric car with solid fill">
            <a:extLst>
              <a:ext uri="{FF2B5EF4-FFF2-40B4-BE49-F238E27FC236}">
                <a16:creationId xmlns:a16="http://schemas.microsoft.com/office/drawing/2014/main" id="{6D2C6DDD-48D1-4467-81BF-C577813739D7}"/>
              </a:ext>
            </a:extLst>
          </p:cNvPr>
          <p:cNvSpPr/>
          <p:nvPr/>
        </p:nvSpPr>
        <p:spPr>
          <a:xfrm>
            <a:off x="946843" y="4370967"/>
            <a:ext cx="1029816" cy="1029816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 descr="Bar chart with solid fill">
            <a:extLst>
              <a:ext uri="{FF2B5EF4-FFF2-40B4-BE49-F238E27FC236}">
                <a16:creationId xmlns:a16="http://schemas.microsoft.com/office/drawing/2014/main" id="{ACEF730F-798A-45A9-8426-9967859FD22D}"/>
              </a:ext>
            </a:extLst>
          </p:cNvPr>
          <p:cNvSpPr/>
          <p:nvPr/>
        </p:nvSpPr>
        <p:spPr>
          <a:xfrm>
            <a:off x="946842" y="5749511"/>
            <a:ext cx="1029816" cy="1029816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574037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oe\Desktop\SELD\photos\Background Imag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79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83758" y="2103357"/>
            <a:ext cx="716280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Developed Young Women Scholarship Programme in Energy.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 (10) scholarships: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in the 2024–2025 academic year.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Coverage: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Tuition fee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Stipend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Allowances for thesis and research.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Medical Insurance. 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Extracurricular activities.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b="1" spc="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kumimoji="0" lang="en-US" sz="2000" b="1" i="0" u="none" strike="noStrike" kern="120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pened</a:t>
            </a:r>
            <a:r>
              <a:rPr kumimoji="0" lang="en-US" sz="20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May 2024  - </a:t>
            </a:r>
            <a:r>
              <a:rPr kumimoji="0" lang="en-US" sz="20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Close: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31</a:t>
            </a:r>
            <a:r>
              <a:rPr kumimoji="0" lang="en-US" sz="2000" b="0" i="0" u="none" strike="noStrike" kern="1200" cap="none" spc="1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August</a:t>
            </a:r>
            <a:r>
              <a:rPr kumimoji="0" lang="en-US" sz="2000" b="0" i="0" u="none" strike="noStrike" kern="1200" cap="none" spc="1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2024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9FF28-7B7B-4F56-E75D-8F583C43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" y="1299405"/>
            <a:ext cx="4294573" cy="54966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A32A42-7BA1-EEE1-D197-1ED2631FF941}"/>
              </a:ext>
            </a:extLst>
          </p:cNvPr>
          <p:cNvGrpSpPr/>
          <p:nvPr/>
        </p:nvGrpSpPr>
        <p:grpSpPr>
          <a:xfrm>
            <a:off x="0" y="-213756"/>
            <a:ext cx="12192000" cy="1446550"/>
            <a:chOff x="28553" y="0"/>
            <a:chExt cx="12120880" cy="1446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BBC72C-704F-8E8C-A79A-31E8A85AC80B}"/>
                </a:ext>
              </a:extLst>
            </p:cNvPr>
            <p:cNvSpPr txBox="1"/>
            <p:nvPr/>
          </p:nvSpPr>
          <p:spPr>
            <a:xfrm>
              <a:off x="28553" y="0"/>
              <a:ext cx="12120880" cy="144655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                       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70D154-6205-D614-7B98-90B56886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9781" y="11150"/>
              <a:ext cx="1132492" cy="11981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2686D-126B-C38B-D139-41C5EDC3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4995" y="261007"/>
              <a:ext cx="1146147" cy="8233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DA78D-9301-0A18-7E24-F3BC0FB9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85297" y="147145"/>
              <a:ext cx="680882" cy="106218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131600-DB3B-7AB1-29FA-896739558905}"/>
                </a:ext>
              </a:extLst>
            </p:cNvPr>
            <p:cNvSpPr txBox="1"/>
            <p:nvPr/>
          </p:nvSpPr>
          <p:spPr>
            <a:xfrm>
              <a:off x="7807182" y="1142986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Ministry of Energy</a:t>
              </a:r>
              <a:endParaRPr kumimoji="0" lang="en-T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B9325-7443-680E-D584-5CB89AA1E134}"/>
                </a:ext>
              </a:extLst>
            </p:cNvPr>
            <p:cNvSpPr txBox="1"/>
            <p:nvPr/>
          </p:nvSpPr>
          <p:spPr>
            <a:xfrm>
              <a:off x="1144345" y="318720"/>
              <a:ext cx="63250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COHORT 2 </a:t>
              </a:r>
              <a:endParaRPr kumimoji="0" lang="en-TZ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8F82FA-77FE-A70E-D482-F96240A219C8}"/>
              </a:ext>
            </a:extLst>
          </p:cNvPr>
          <p:cNvSpPr txBox="1"/>
          <p:nvPr/>
        </p:nvSpPr>
        <p:spPr>
          <a:xfrm>
            <a:off x="4338320" y="1232794"/>
            <a:ext cx="785368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 WOMEN SCHOLARSHIP PROGRAME IN ENERGY</a:t>
            </a:r>
            <a:endParaRPr kumimoji="0" lang="en-T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790C4-D8A0-723B-4D4F-13430C5E40B4}"/>
              </a:ext>
            </a:extLst>
          </p:cNvPr>
          <p:cNvSpPr txBox="1"/>
          <p:nvPr/>
        </p:nvSpPr>
        <p:spPr>
          <a:xfrm>
            <a:off x="568960" y="2042160"/>
            <a:ext cx="11480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T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52629-0338-F5AE-DF59-EC022F0CADB1}"/>
              </a:ext>
            </a:extLst>
          </p:cNvPr>
          <p:cNvSpPr txBox="1"/>
          <p:nvPr/>
        </p:nvSpPr>
        <p:spPr>
          <a:xfrm>
            <a:off x="43747" y="6502400"/>
            <a:ext cx="1358333" cy="2811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266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BA83F0-AB61-4211-9E18-677E77D5BC54}"/>
              </a:ext>
            </a:extLst>
          </p:cNvPr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endParaRPr lang="en-IE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2A88E-99CD-40BE-A0FE-FCAABDCD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1436903"/>
            <a:ext cx="11790947" cy="113787"/>
          </a:xfrm>
          <a:prstGeom prst="rect">
            <a:avLst/>
          </a:prstGeom>
        </p:spPr>
      </p:pic>
      <p:pic>
        <p:nvPicPr>
          <p:cNvPr id="18" name="Graphic 17" descr="Fluorescent Light Blub outline">
            <a:extLst>
              <a:ext uri="{FF2B5EF4-FFF2-40B4-BE49-F238E27FC236}">
                <a16:creationId xmlns:a16="http://schemas.microsoft.com/office/drawing/2014/main" id="{E70E6F03-1621-4F6F-B7A1-5166960F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253" y="1100467"/>
            <a:ext cx="6303577" cy="630357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397964-BE6B-419A-9CEC-C7FFCDBCAC8B}"/>
              </a:ext>
            </a:extLst>
          </p:cNvPr>
          <p:cNvSpPr txBox="1">
            <a:spLocks/>
          </p:cNvSpPr>
          <p:nvPr/>
        </p:nvSpPr>
        <p:spPr>
          <a:xfrm>
            <a:off x="272716" y="1821954"/>
            <a:ext cx="9512968" cy="48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5400" dirty="0">
              <a:solidFill>
                <a:schemeClr val="bg1"/>
              </a:solidFill>
            </a:endParaRPr>
          </a:p>
          <a:p>
            <a:pPr algn="just"/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Thank you 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4973A-0363-FA10-5864-2330D6456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334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Segoe UI Semilight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KEY PROJECT ACTIONS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Cunningham</dc:creator>
  <cp:lastModifiedBy>Sayuni Mbwilo</cp:lastModifiedBy>
  <cp:revision>33</cp:revision>
  <dcterms:created xsi:type="dcterms:W3CDTF">2023-01-30T16:41:20Z</dcterms:created>
  <dcterms:modified xsi:type="dcterms:W3CDTF">2024-06-06T16:19:47Z</dcterms:modified>
</cp:coreProperties>
</file>