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72" r:id="rId3"/>
    <p:sldId id="275" r:id="rId4"/>
    <p:sldId id="273" r:id="rId5"/>
    <p:sldId id="285" r:id="rId6"/>
    <p:sldId id="284" r:id="rId7"/>
    <p:sldId id="283" r:id="rId8"/>
    <p:sldId id="274" r:id="rId9"/>
    <p:sldId id="276" r:id="rId10"/>
    <p:sldId id="278" r:id="rId11"/>
    <p:sldId id="279" r:id="rId12"/>
    <p:sldId id="277" r:id="rId13"/>
    <p:sldId id="280" r:id="rId14"/>
    <p:sldId id="269" r:id="rId15"/>
    <p:sldId id="286" r:id="rId16"/>
    <p:sldId id="287" r:id="rId17"/>
    <p:sldId id="281" r:id="rId18"/>
    <p:sldId id="282" r:id="rId19"/>
    <p:sldId id="271" r:id="rId20"/>
    <p:sldId id="266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8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3E85-2565-4382-B64C-5267DA25FD96}" type="datetimeFigureOut">
              <a:rPr lang="en-US" smtClean="0"/>
              <a:t>06-Jun-24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8D8-30B8-47C0-AF53-7891EC4CE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1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3E85-2565-4382-B64C-5267DA25FD96}" type="datetimeFigureOut">
              <a:rPr lang="en-US" smtClean="0"/>
              <a:t>06-Jun-24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8D8-30B8-47C0-AF53-7891EC4CE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3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3E85-2565-4382-B64C-5267DA25FD96}" type="datetimeFigureOut">
              <a:rPr lang="en-US" smtClean="0"/>
              <a:t>06-Jun-24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8D8-30B8-47C0-AF53-7891EC4CE65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7790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3E85-2565-4382-B64C-5267DA25FD96}" type="datetimeFigureOut">
              <a:rPr lang="en-US" smtClean="0"/>
              <a:t>06-Jun-24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8D8-30B8-47C0-AF53-7891EC4CE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3E85-2565-4382-B64C-5267DA25FD96}" type="datetimeFigureOut">
              <a:rPr lang="en-US" smtClean="0"/>
              <a:t>06-Jun-24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8D8-30B8-47C0-AF53-7891EC4CE65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827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3E85-2565-4382-B64C-5267DA25FD96}" type="datetimeFigureOut">
              <a:rPr lang="en-US" smtClean="0"/>
              <a:t>06-Jun-24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8D8-30B8-47C0-AF53-7891EC4CE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85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3E85-2565-4382-B64C-5267DA25FD96}" type="datetimeFigureOut">
              <a:rPr lang="en-US" smtClean="0"/>
              <a:t>06-Jun-24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8D8-30B8-47C0-AF53-7891EC4CE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04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3E85-2565-4382-B64C-5267DA25FD96}" type="datetimeFigureOut">
              <a:rPr lang="en-US" smtClean="0"/>
              <a:t>06-Jun-24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8D8-30B8-47C0-AF53-7891EC4CE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3E85-2565-4382-B64C-5267DA25FD96}" type="datetimeFigureOut">
              <a:rPr lang="en-US" smtClean="0"/>
              <a:t>06-Jun-24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8D8-30B8-47C0-AF53-7891EC4CE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8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3E85-2565-4382-B64C-5267DA25FD96}" type="datetimeFigureOut">
              <a:rPr lang="en-US" smtClean="0"/>
              <a:t>06-Jun-24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8D8-30B8-47C0-AF53-7891EC4CE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5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3E85-2565-4382-B64C-5267DA25FD96}" type="datetimeFigureOut">
              <a:rPr lang="en-US" smtClean="0"/>
              <a:t>06-Jun-24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8D8-30B8-47C0-AF53-7891EC4CE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3E85-2565-4382-B64C-5267DA25FD96}" type="datetimeFigureOut">
              <a:rPr lang="en-US" smtClean="0"/>
              <a:t>06-Jun-24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8D8-30B8-47C0-AF53-7891EC4CE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39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3E85-2565-4382-B64C-5267DA25FD96}" type="datetimeFigureOut">
              <a:rPr lang="en-US" smtClean="0"/>
              <a:t>06-Jun-24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8D8-30B8-47C0-AF53-7891EC4CE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2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3E85-2565-4382-B64C-5267DA25FD96}" type="datetimeFigureOut">
              <a:rPr lang="en-US" smtClean="0"/>
              <a:t>06-Jun-24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8D8-30B8-47C0-AF53-7891EC4CE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8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3E85-2565-4382-B64C-5267DA25FD96}" type="datetimeFigureOut">
              <a:rPr lang="en-US" smtClean="0"/>
              <a:t>06-Jun-24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8D8-30B8-47C0-AF53-7891EC4CE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7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3E85-2565-4382-B64C-5267DA25FD96}" type="datetimeFigureOut">
              <a:rPr lang="en-US" smtClean="0"/>
              <a:t>06-Jun-24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78D8-30B8-47C0-AF53-7891EC4CE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0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73E85-2565-4382-B64C-5267DA25FD96}" type="datetimeFigureOut">
              <a:rPr lang="en-US" smtClean="0"/>
              <a:t>06-Jun-24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0F78D8-30B8-47C0-AF53-7891EC4CE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nemb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0465" y="936219"/>
            <a:ext cx="1232408" cy="115497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3191" y="116273"/>
            <a:ext cx="8596668" cy="11549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UNITED REPUBLIC OF TANZANIA</a:t>
            </a:r>
            <a:br>
              <a:rPr lang="en-US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w-KE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MINISTRY OF ENERGY</a:t>
            </a:r>
            <a:br>
              <a:rPr lang="sw-KE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7805" y="2298934"/>
            <a:ext cx="9833906" cy="1323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Policies, Strategies and Frameworks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latin typeface="Arial Narrow" panose="020B0606020202030204" pitchFamily="34" charset="0"/>
                <a:cs typeface="Arial" panose="020B0604020202020204" pitchFamily="34" charset="0"/>
              </a:rPr>
              <a:t>Governing the Energy Transition in Tanzania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F97DA1A-E310-4D2D-B131-41F0A58FD041}"/>
              </a:ext>
            </a:extLst>
          </p:cNvPr>
          <p:cNvSpPr txBox="1">
            <a:spLocks/>
          </p:cNvSpPr>
          <p:nvPr/>
        </p:nvSpPr>
        <p:spPr>
          <a:xfrm>
            <a:off x="117805" y="4650537"/>
            <a:ext cx="5385424" cy="17390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/>
              <a:t> </a:t>
            </a:r>
            <a:r>
              <a:rPr lang="sw-KE" alt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 ENERGY WEEK 2024 </a:t>
            </a:r>
          </a:p>
          <a:p>
            <a:r>
              <a:rPr lang="en-US" sz="2600" b="1" dirty="0">
                <a:solidFill>
                  <a:srgbClr val="00B050"/>
                </a:solidFill>
                <a:latin typeface="Bahnschrift Light SemiCondensed" panose="020B0502040204020203" pitchFamily="34" charset="0"/>
                <a:cs typeface="Arial" panose="020B0604020202020204" pitchFamily="34" charset="0"/>
              </a:rPr>
              <a:t>“RENEWABLE ENERGY FOR INCLUSIVE AND GREEN ECONOMY” </a:t>
            </a: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(JNICC) </a:t>
            </a:r>
          </a:p>
          <a:p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6F7C3D3-B933-4476-B6F9-0E18E97FC17B}"/>
              </a:ext>
            </a:extLst>
          </p:cNvPr>
          <p:cNvSpPr txBox="1">
            <a:spLocks/>
          </p:cNvSpPr>
          <p:nvPr/>
        </p:nvSpPr>
        <p:spPr>
          <a:xfrm>
            <a:off x="8745704" y="5131733"/>
            <a:ext cx="3446296" cy="132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600" b="1" dirty="0">
                <a:solidFill>
                  <a:srgbClr val="0070C0"/>
                </a:solidFill>
              </a:rPr>
              <a:t>Presenter: </a:t>
            </a:r>
          </a:p>
          <a:p>
            <a:pPr algn="r">
              <a:lnSpc>
                <a:spcPct val="110000"/>
              </a:lnSpc>
            </a:pPr>
            <a:r>
              <a:rPr lang="en-US" sz="1800" b="1" dirty="0">
                <a:latin typeface="Bahnschrift" panose="020B0502040204020203" pitchFamily="34" charset="0"/>
              </a:rPr>
              <a:t>Eng. Imani </a:t>
            </a:r>
            <a:r>
              <a:rPr lang="en-US" sz="1800" b="1" dirty="0" err="1">
                <a:latin typeface="Bahnschrift" panose="020B0502040204020203" pitchFamily="34" charset="0"/>
              </a:rPr>
              <a:t>Mruma</a:t>
            </a:r>
            <a:endParaRPr lang="en-US" sz="1800" b="1" dirty="0">
              <a:latin typeface="Bahnschrift" panose="020B0502040204020203" pitchFamily="34" charset="0"/>
            </a:endParaRPr>
          </a:p>
          <a:p>
            <a:pPr algn="r">
              <a:lnSpc>
                <a:spcPct val="110000"/>
              </a:lnSpc>
            </a:pPr>
            <a:r>
              <a:rPr lang="en-US" sz="1800" b="1" dirty="0">
                <a:latin typeface="Bahnschrift Light" panose="020B0502040204020203" pitchFamily="34" charset="0"/>
              </a:rPr>
              <a:t>	Ministry of Energy </a:t>
            </a:r>
            <a:r>
              <a:rPr lang="sw-KE" altLang="en-US" sz="1800" b="1" dirty="0">
                <a:solidFill>
                  <a:srgbClr val="002060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589040-D0F0-469F-BA5A-F9FD8F6C6784}"/>
              </a:ext>
            </a:extLst>
          </p:cNvPr>
          <p:cNvSpPr txBox="1"/>
          <p:nvPr/>
        </p:nvSpPr>
        <p:spPr>
          <a:xfrm>
            <a:off x="5775536" y="6208101"/>
            <a:ext cx="1826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Bahnschrift Light" panose="020B0502040204020203" pitchFamily="34" charset="0"/>
                <a:cs typeface="Arial" panose="020B0604020202020204" pitchFamily="34" charset="0"/>
              </a:rPr>
              <a:t>6</a:t>
            </a:r>
            <a:r>
              <a:rPr lang="en-US" sz="1600" b="1" baseline="30000" dirty="0">
                <a:latin typeface="Bahnschrift Light" panose="020B0502040204020203" pitchFamily="34" charset="0"/>
                <a:cs typeface="Arial" panose="020B0604020202020204" pitchFamily="34" charset="0"/>
              </a:rPr>
              <a:t>TH</a:t>
            </a:r>
            <a:r>
              <a:rPr lang="en-US" sz="1600" b="1" dirty="0">
                <a:latin typeface="Bahnschrift Light" panose="020B0502040204020203" pitchFamily="34" charset="0"/>
                <a:cs typeface="Arial" panose="020B0604020202020204" pitchFamily="34" charset="0"/>
              </a:rPr>
              <a:t> JUNE 2024</a:t>
            </a:r>
          </a:p>
          <a:p>
            <a:endParaRPr lang="en-US" altLang="en-US" sz="1600" b="1" dirty="0">
              <a:solidFill>
                <a:srgbClr val="FF0000"/>
              </a:solidFill>
              <a:latin typeface="Bahnschrift Ligh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http://www.tanzania.go.tz/images/flaga.gif">
            <a:extLst>
              <a:ext uri="{FF2B5EF4-FFF2-40B4-BE49-F238E27FC236}">
                <a16:creationId xmlns:a16="http://schemas.microsoft.com/office/drawing/2014/main" id="{43DB266B-7801-4BCD-A736-D8AE19BF77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9" y="116273"/>
            <a:ext cx="1758043" cy="142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41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BC82C-2A3C-46F9-B09D-6B45818B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2257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Energy Resources &amp; Reserves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4252C-0CE8-436B-8874-EA29A0EDF768}"/>
              </a:ext>
            </a:extLst>
          </p:cNvPr>
          <p:cNvSpPr txBox="1"/>
          <p:nvPr/>
        </p:nvSpPr>
        <p:spPr>
          <a:xfrm>
            <a:off x="551413" y="1400085"/>
            <a:ext cx="8968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Tanzania has abundant indigenous energy resources which include hydropower, natural gas, coal, geothermal, solar, nuclear, bio-energies, wind, hydrogen </a:t>
            </a:r>
            <a:r>
              <a:rPr lang="en-US" altLang="en-US" dirty="0" err="1"/>
              <a:t>etc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87AB1A9-2D32-43E0-8A3F-EFC00A9FB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75258"/>
              </p:ext>
            </p:extLst>
          </p:nvPr>
        </p:nvGraphicFramePr>
        <p:xfrm>
          <a:off x="511627" y="2046416"/>
          <a:ext cx="10695216" cy="44958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7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0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5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RESOURCE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POTENTIAL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APPLICATION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4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Large hydro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4,700 MW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12% harnessed for  power generation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20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>
                          <a:effectLst/>
                        </a:rPr>
                        <a:t>Natural Gas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Enormous deposit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More than 55 </a:t>
                      </a:r>
                      <a:r>
                        <a:rPr lang="en-US" sz="1800" spc="-15" dirty="0" err="1">
                          <a:effectLst/>
                        </a:rPr>
                        <a:t>tcf</a:t>
                      </a:r>
                      <a:r>
                        <a:rPr lang="en-US" sz="1800" spc="-15" dirty="0">
                          <a:effectLst/>
                        </a:rPr>
                        <a:t>  discovery, currently used for 615 MW power generation and some domestic applications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1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>
                          <a:effectLst/>
                        </a:rPr>
                        <a:t>Small hydro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500 MW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5% harnessed for power generation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16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>
                          <a:effectLst/>
                        </a:rPr>
                        <a:t>Biomass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Woodland and agricultural residues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Electricity generation from biomass in the country is more than 35MW, some of which is grid-fed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8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Solar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200Wm</a:t>
                      </a:r>
                      <a:r>
                        <a:rPr lang="en-US" sz="1800" spc="-15" baseline="30000" dirty="0">
                          <a:effectLst/>
                        </a:rPr>
                        <a:t>-2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&gt;6MW electricity installed capacity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681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C60E8-0A08-4556-89E1-2E43CC30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941680" cy="86541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Energy Resources &amp; Reserves………….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Cont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,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955434C3-C845-49E3-8046-591D3F8C48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828991"/>
              </p:ext>
            </p:extLst>
          </p:nvPr>
        </p:nvGraphicFramePr>
        <p:xfrm>
          <a:off x="492276" y="1333500"/>
          <a:ext cx="10202938" cy="56703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8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7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1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2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RESOURCE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POTENTIAL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APPLICATION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4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n-US" sz="1800" spc="-15" dirty="0">
                          <a:effectLst/>
                        </a:rPr>
                        <a:t>Wind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Speed: 0.8  - 4.8 m/s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Some area over 8m/s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Already &gt; 100 MW capacity is lined in the Power System Master Plan 2009-2033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7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Geothermal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More than 5,000 MW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Not exploited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2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n-US" sz="1800" spc="-15">
                          <a:effectLst/>
                        </a:rPr>
                        <a:t>Coal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1.2 – 5 billion </a:t>
                      </a:r>
                      <a:r>
                        <a:rPr lang="en-US" sz="1800" spc="-15" dirty="0" err="1">
                          <a:effectLst/>
                        </a:rPr>
                        <a:t>tonnes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&lt; 150,000t/year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4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n-US" sz="1800" spc="-15">
                          <a:effectLst/>
                        </a:rPr>
                        <a:t>Nuclear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Uranium deposits exists in Dodoma, Ruvuma and </a:t>
                      </a:r>
                      <a:r>
                        <a:rPr lang="en-US" sz="1800" spc="-15" dirty="0" err="1">
                          <a:effectLst/>
                        </a:rPr>
                        <a:t>Singida</a:t>
                      </a:r>
                      <a:r>
                        <a:rPr lang="en-US" sz="1800" spc="-15" dirty="0">
                          <a:effectLst/>
                        </a:rPr>
                        <a:t> Regions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Not exploited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4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28675" algn="l"/>
                        </a:tabLst>
                      </a:pPr>
                      <a:r>
                        <a:rPr lang="en-US" sz="1800" spc="-15">
                          <a:effectLst/>
                        </a:rPr>
                        <a:t>Tidal/waves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Significant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Not exploited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982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946A-4AF5-4E4E-8347-F1A94CF64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77" y="495166"/>
            <a:ext cx="10311794" cy="751114"/>
          </a:xfrm>
        </p:spPr>
        <p:txBody>
          <a:bodyPr>
            <a:normAutofit fontScale="90000"/>
          </a:bodyPr>
          <a:lstStyle/>
          <a:p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ENERGY TRANSITION MECHANISMS</a:t>
            </a:r>
            <a:br>
              <a:rPr lang="en-US" altLang="ja-JP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ja-JP" b="1" i="1" u="sng" dirty="0">
                <a:solidFill>
                  <a:schemeClr val="accent2">
                    <a:lumMod val="75000"/>
                  </a:schemeClr>
                </a:solidFill>
                <a:latin typeface="High Tower Text" panose="02040502050506030303" pitchFamily="18" charset="0"/>
                <a:cs typeface="Arial" panose="020B0604020202020204" pitchFamily="34" charset="0"/>
              </a:rPr>
              <a:t>Policy and Related Frameworks to Support Renewable Energy</a:t>
            </a:r>
            <a:br>
              <a:rPr lang="en-US" altLang="ja-JP" b="1" u="sng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ja-JP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FE173-35FB-4F16-93C8-3B05DACD66B5}"/>
              </a:ext>
            </a:extLst>
          </p:cNvPr>
          <p:cNvSpPr txBox="1"/>
          <p:nvPr/>
        </p:nvSpPr>
        <p:spPr>
          <a:xfrm>
            <a:off x="568477" y="1779509"/>
            <a:ext cx="9529082" cy="4360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Energy Policy 2015 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ja-JP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&amp; Plans</a:t>
            </a:r>
          </a:p>
          <a:p>
            <a:pPr marL="1316038" lvl="1" indent="-514350" algn="just">
              <a:lnSpc>
                <a:spcPct val="20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system master plan (PSMP),  (2020)</a:t>
            </a:r>
          </a:p>
          <a:p>
            <a:pPr marL="1316038" lvl="1" indent="-514350" algn="just">
              <a:spcBef>
                <a:spcPct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Clean cooking Strategy, (2024-2034)</a:t>
            </a:r>
          </a:p>
          <a:p>
            <a:pPr marL="1316038" lvl="1" indent="-514350" algn="just">
              <a:spcBef>
                <a:spcPct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Energy Master plan (REMP), (2022-2030)</a:t>
            </a:r>
          </a:p>
          <a:p>
            <a:pPr marL="1316038" lvl="1" indent="-514350" algn="just">
              <a:spcBef>
                <a:spcPct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Renewable energy strategy and implementation roadmap, (2024-2034)</a:t>
            </a:r>
          </a:p>
          <a:p>
            <a:pPr marL="1316038" lvl="1" indent="-514350" algn="just">
              <a:spcBef>
                <a:spcPct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Tanzanian Energy efficiency strategy and its implementation action plan (2024-2034)</a:t>
            </a:r>
          </a:p>
        </p:txBody>
      </p:sp>
    </p:spTree>
    <p:extLst>
      <p:ext uri="{BB962C8B-B14F-4D97-AF65-F5344CB8AC3E}">
        <p14:creationId xmlns:p14="http://schemas.microsoft.com/office/powerpoint/2010/main" val="3612077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5706-7F3F-41FC-8B3B-9654E3B2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90766" cy="876300"/>
          </a:xfrm>
        </p:spPr>
        <p:txBody>
          <a:bodyPr>
            <a:normAutofit fontScale="90000"/>
          </a:bodyPr>
          <a:lstStyle/>
          <a:p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ENERGY TRANSITION MECHANISMS</a:t>
            </a:r>
            <a:br>
              <a:rPr lang="en-US" altLang="ja-JP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kumimoji="0" lang="en-US" altLang="ja-JP" sz="3600" b="1" i="1" u="sng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/>
                <a:uLnTx/>
                <a:uFillTx/>
                <a:latin typeface="High Tower Text" panose="02040502050506030303" pitchFamily="18" charset="0"/>
                <a:ea typeface="メイリオ" panose="020B0604030504040204" pitchFamily="34" charset="-128"/>
                <a:cs typeface="Arial" panose="020B0604020202020204" pitchFamily="34" charset="0"/>
              </a:rPr>
              <a:t>Policy and Related Frameworks to Support Renewable Energy </a:t>
            </a:r>
            <a:r>
              <a:rPr lang="en-US" altLang="ja-JP" b="1" i="1" u="sng" dirty="0">
                <a:solidFill>
                  <a:srgbClr val="54A021">
                    <a:lumMod val="75000"/>
                  </a:srgbClr>
                </a:solidFill>
                <a:latin typeface="High Tower Text" panose="02040502050506030303" pitchFamily="18" charset="0"/>
                <a:ea typeface="メイリオ" panose="020B0604030504040204" pitchFamily="34" charset="-128"/>
                <a:cs typeface="Arial" panose="020B0604020202020204" pitchFamily="34" charset="0"/>
              </a:rPr>
              <a:t>…</a:t>
            </a:r>
            <a:r>
              <a:rPr lang="en-US" altLang="ja-JP" b="1" i="1" u="sng" dirty="0" err="1">
                <a:solidFill>
                  <a:srgbClr val="54A021">
                    <a:lumMod val="75000"/>
                  </a:srgbClr>
                </a:solidFill>
                <a:latin typeface="High Tower Text" panose="02040502050506030303" pitchFamily="18" charset="0"/>
                <a:ea typeface="メイリオ" panose="020B0604030504040204" pitchFamily="34" charset="-128"/>
                <a:cs typeface="Arial" panose="020B0604020202020204" pitchFamily="34" charset="0"/>
              </a:rPr>
              <a:t>cont</a:t>
            </a:r>
            <a:r>
              <a:rPr lang="en-US" altLang="ja-JP" b="1" i="1" u="sng" dirty="0">
                <a:solidFill>
                  <a:srgbClr val="54A021">
                    <a:lumMod val="75000"/>
                  </a:srgbClr>
                </a:solidFill>
                <a:latin typeface="High Tower Text" panose="02040502050506030303" pitchFamily="18" charset="0"/>
                <a:ea typeface="メイリオ" panose="020B0604030504040204" pitchFamily="34" charset="-128"/>
                <a:cs typeface="Arial" panose="020B0604020202020204" pitchFamily="34" charset="0"/>
              </a:rPr>
              <a:t>,</a:t>
            </a:r>
            <a:endParaRPr lang="en-US" b="1" i="1" u="sng" dirty="0">
              <a:solidFill>
                <a:srgbClr val="54A021">
                  <a:lumMod val="75000"/>
                </a:srgbClr>
              </a:solidFill>
              <a:latin typeface="High Tower Text" panose="02040502050506030303" pitchFamily="18" charset="0"/>
              <a:ea typeface="メイリオ" panose="020B060403050404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D16180C-EA18-46BF-A110-BAD1C6086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823514"/>
              </p:ext>
            </p:extLst>
          </p:nvPr>
        </p:nvGraphicFramePr>
        <p:xfrm>
          <a:off x="677334" y="1997528"/>
          <a:ext cx="9349015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528">
                  <a:extLst>
                    <a:ext uri="{9D8B030D-6E8A-4147-A177-3AD203B41FA5}">
                      <a16:colId xmlns:a16="http://schemas.microsoft.com/office/drawing/2014/main" val="3530191723"/>
                    </a:ext>
                  </a:extLst>
                </a:gridCol>
                <a:gridCol w="5159828">
                  <a:extLst>
                    <a:ext uri="{9D8B030D-6E8A-4147-A177-3AD203B41FA5}">
                      <a16:colId xmlns:a16="http://schemas.microsoft.com/office/drawing/2014/main" val="1530005594"/>
                    </a:ext>
                  </a:extLst>
                </a:gridCol>
                <a:gridCol w="3461659">
                  <a:extLst>
                    <a:ext uri="{9D8B030D-6E8A-4147-A177-3AD203B41FA5}">
                      <a16:colId xmlns:a16="http://schemas.microsoft.com/office/drawing/2014/main" val="4865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S/No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Strategies &amp;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802382"/>
                  </a:ext>
                </a:extLst>
              </a:tr>
              <a:tr h="432163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Power System Master plan (PSMP),  (2020)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Developed/On operation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143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National Clean Cooking Strategy, (2024-2034)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Developed/On operation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316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Rural Energy Master plan (REMP), (2022-2030)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Developed/On operation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23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National Renewable energy strategy and implementation roadmap, (2024-2034)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Developed , on approval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683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Tanzanian Energy efficiency strategy and its implementation action plan (2024-2034)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Developed , on approval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1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364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453309" cy="1320800"/>
          </a:xfrm>
        </p:spPr>
        <p:txBody>
          <a:bodyPr>
            <a:normAutofit/>
          </a:bodyPr>
          <a:lstStyle/>
          <a:p>
            <a:r>
              <a:rPr lang="en-US" altLang="ja-JP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ENERGY TRANSITION MECHANISMS</a:t>
            </a:r>
            <a:br>
              <a:rPr lang="en-US" altLang="ja-JP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ja-JP" sz="3200" b="1" i="1" u="sng" dirty="0">
                <a:solidFill>
                  <a:schemeClr val="accent3">
                    <a:lumMod val="75000"/>
                  </a:schemeClr>
                </a:solidFill>
                <a:latin typeface="High Tower Text" panose="02040502050506030303" pitchFamily="18" charset="0"/>
                <a:ea typeface="メイリオ" panose="020B0604030504040204" pitchFamily="34" charset="-128"/>
                <a:cs typeface="Arial" panose="020B0604020202020204" pitchFamily="34" charset="0"/>
              </a:rPr>
              <a:t>Renewable Energy Projects Under Pipeline </a:t>
            </a:r>
            <a:endParaRPr lang="en-US" sz="3200" b="1" i="1" u="sng" dirty="0">
              <a:solidFill>
                <a:schemeClr val="accent3">
                  <a:lumMod val="75000"/>
                </a:schemeClr>
              </a:solidFill>
              <a:latin typeface="High Tower Text" panose="02040502050506030303" pitchFamily="18" charset="0"/>
              <a:ea typeface="メイリオ" panose="020B060403050404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FED6CBC-8114-483C-AEB1-8729D6662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832578"/>
              </p:ext>
            </p:extLst>
          </p:nvPr>
        </p:nvGraphicFramePr>
        <p:xfrm>
          <a:off x="315684" y="1676399"/>
          <a:ext cx="11198983" cy="51204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7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4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7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r>
                        <a:rPr lang="en-US" sz="2000" dirty="0"/>
                        <a:t>S/N 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PROJECT DESCRIPTION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STATUS</a:t>
                      </a:r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150MW Kishapu-Shinyanga Solar PV Project</a:t>
                      </a:r>
                      <a:endParaRPr lang="en-US" sz="20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Construction of 50MW on phase (I) is ongoing, Phase (II) is on signing stage</a:t>
                      </a:r>
                      <a:endParaRPr lang="en-US" sz="2000" dirty="0"/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66774346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100MW </a:t>
                      </a:r>
                      <a:r>
                        <a:rPr lang="en-GB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Manyoni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Solar PV Project; </a:t>
                      </a:r>
                      <a:r>
                        <a:rPr lang="en-GB" sz="2000" dirty="0"/>
                        <a:t>60MW Dodoma (</a:t>
                      </a:r>
                      <a:r>
                        <a:rPr lang="en-GB" sz="2000" dirty="0" err="1"/>
                        <a:t>Zuzu</a:t>
                      </a:r>
                      <a:r>
                        <a:rPr lang="en-GB" sz="2000" dirty="0"/>
                        <a:t>) Solar PV Project;</a:t>
                      </a:r>
                    </a:p>
                    <a:p>
                      <a:pPr marL="0" algn="l" defTabSz="685800" rtl="0" eaLnBrk="1" latinLnBrk="0" hangingPunct="1"/>
                      <a:r>
                        <a:rPr lang="en-GB" sz="2000" dirty="0"/>
                        <a:t>50MW Same Solar Power</a:t>
                      </a:r>
                      <a:endParaRPr lang="en-T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/>
                        <a:t>Pre-FS Report completed </a:t>
                      </a:r>
                      <a:endParaRPr lang="en-T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47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3.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dirty="0"/>
                        <a:t>50MW Dodoma Solar Power Plant; 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50MW </a:t>
                      </a:r>
                      <a:r>
                        <a:rPr lang="en-GB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Singida</a:t>
                      </a:r>
                      <a:r>
                        <a:rPr lang="en-GB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Solar Power Plant; </a:t>
                      </a:r>
                      <a:r>
                        <a:rPr lang="en-GB" sz="2000" dirty="0"/>
                        <a:t>50MW Iringa Solar Power Plant; 100MW </a:t>
                      </a:r>
                      <a:r>
                        <a:rPr lang="en-GB" sz="2000" dirty="0" err="1"/>
                        <a:t>Singida</a:t>
                      </a:r>
                      <a:r>
                        <a:rPr lang="en-GB" sz="2000" dirty="0"/>
                        <a:t> Wind farm; </a:t>
                      </a:r>
                    </a:p>
                    <a:p>
                      <a:pPr marL="0" algn="l" defTabSz="685800" rtl="0" eaLnBrk="1" latinLnBrk="0" hangingPunct="1"/>
                      <a:r>
                        <a:rPr lang="en-GB" sz="2000" dirty="0"/>
                        <a:t>100MW Miombo Wind farm - </a:t>
                      </a:r>
                      <a:r>
                        <a:rPr lang="en-GB" sz="2000" dirty="0" err="1"/>
                        <a:t>Makambako</a:t>
                      </a:r>
                      <a:endParaRPr lang="en-T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GB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Negotiation of Power Purchase Agreement (PPA) And Implementation Agreement (IA)</a:t>
                      </a:r>
                      <a:endParaRPr lang="en-T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38374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4.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200MW Wind power plant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Negotiation with Project Developers</a:t>
                      </a:r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2304366365"/>
                  </a:ext>
                </a:extLst>
              </a:tr>
              <a:tr h="3909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5.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150MW</a:t>
                      </a:r>
                      <a:r>
                        <a:rPr lang="en-US" sz="2000" baseline="0" dirty="0"/>
                        <a:t> solar power plant</a:t>
                      </a:r>
                      <a:endParaRPr lang="en-US" sz="2000" dirty="0"/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Negotiation with Project Developers</a:t>
                      </a:r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80757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148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941680" cy="1320800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ENERGY TRANSITION MECHANISMS</a:t>
            </a:r>
            <a:br>
              <a:rPr lang="en-US" altLang="ja-JP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ja-JP" sz="3200" b="1" i="1" u="sng" dirty="0">
                <a:solidFill>
                  <a:schemeClr val="accent3">
                    <a:lumMod val="75000"/>
                  </a:schemeClr>
                </a:solidFill>
                <a:latin typeface="High Tower Text" panose="02040502050506030303" pitchFamily="18" charset="0"/>
                <a:ea typeface="メイリオ" panose="020B0604030504040204" pitchFamily="34" charset="-128"/>
                <a:cs typeface="Arial" panose="020B0604020202020204" pitchFamily="34" charset="0"/>
              </a:rPr>
              <a:t>Renewable Energy Projects Under Pipeline…..</a:t>
            </a:r>
            <a:r>
              <a:rPr lang="en-US" altLang="ja-JP" sz="3200" b="1" i="1" u="sng" dirty="0" err="1">
                <a:solidFill>
                  <a:schemeClr val="accent3">
                    <a:lumMod val="75000"/>
                  </a:schemeClr>
                </a:solidFill>
                <a:latin typeface="High Tower Text" panose="02040502050506030303" pitchFamily="18" charset="0"/>
                <a:ea typeface="メイリオ" panose="020B0604030504040204" pitchFamily="34" charset="-128"/>
                <a:cs typeface="Arial" panose="020B0604020202020204" pitchFamily="34" charset="0"/>
              </a:rPr>
              <a:t>cont</a:t>
            </a:r>
            <a:r>
              <a:rPr lang="en-US" altLang="ja-JP" sz="3200" b="1" i="1" u="sng" dirty="0">
                <a:solidFill>
                  <a:schemeClr val="accent3">
                    <a:lumMod val="75000"/>
                  </a:schemeClr>
                </a:solidFill>
                <a:latin typeface="High Tower Text" panose="02040502050506030303" pitchFamily="18" charset="0"/>
                <a:ea typeface="メイリオ" panose="020B0604030504040204" pitchFamily="34" charset="-128"/>
                <a:cs typeface="Arial" panose="020B0604020202020204" pitchFamily="34" charset="0"/>
              </a:rPr>
              <a:t>, </a:t>
            </a:r>
            <a:endParaRPr lang="en-US" b="1" i="1" u="sng" dirty="0">
              <a:solidFill>
                <a:schemeClr val="accent3">
                  <a:lumMod val="75000"/>
                </a:schemeClr>
              </a:solidFill>
              <a:latin typeface="High Tower Text" panose="02040502050506030303" pitchFamily="18" charset="0"/>
              <a:ea typeface="メイリオ" panose="020B060403050404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FED6CBC-8114-483C-AEB1-8729D6662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816824"/>
              </p:ext>
            </p:extLst>
          </p:nvPr>
        </p:nvGraphicFramePr>
        <p:xfrm>
          <a:off x="435429" y="1687285"/>
          <a:ext cx="11079236" cy="48974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8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2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7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r>
                        <a:rPr lang="en-US" sz="2000" dirty="0"/>
                        <a:t>S/N 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PROJECT DESCRIPTION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STATUS</a:t>
                      </a:r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4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6.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Ngozi Geothermal Project-100MW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dirty="0"/>
                        <a:t>Detailed Surface Exploration for the project is completed.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dirty="0"/>
                        <a:t>• ESIA Study for Drilling Program Completed and EIA Certificate obtained.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dirty="0"/>
                        <a:t>• Resource confirmation program through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dirty="0"/>
                        <a:t>exploratory drilling (3 slim wells) is ongoing</a:t>
                      </a:r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2304366365"/>
                  </a:ext>
                </a:extLst>
              </a:tr>
              <a:tr h="8404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7.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Kiejo-Mbaka</a:t>
                      </a:r>
                      <a:r>
                        <a:rPr lang="en-US" sz="2000" dirty="0"/>
                        <a:t> Geothermal Project- 60MW</a:t>
                      </a: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dirty="0"/>
                        <a:t>The project is at resource confirmation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dirty="0"/>
                        <a:t>stage. </a:t>
                      </a:r>
                      <a:endParaRPr lang="en-US" sz="2000" dirty="0"/>
                    </a:p>
                  </a:txBody>
                  <a:tcPr marT="45705" marB="45705"/>
                </a:tc>
                <a:extLst>
                  <a:ext uri="{0D108BD9-81ED-4DB2-BD59-A6C34878D82A}">
                    <a16:rowId xmlns:a16="http://schemas.microsoft.com/office/drawing/2014/main" val="4257538225"/>
                  </a:ext>
                </a:extLst>
              </a:tr>
              <a:tr h="7347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Songwe Geothermal Project- 5MW</a:t>
                      </a:r>
                      <a:endParaRPr lang="en-TZ" sz="20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The project is at resource confirmation </a:t>
                      </a:r>
                    </a:p>
                    <a:p>
                      <a:r>
                        <a:rPr lang="en-GB" sz="2000" dirty="0"/>
                        <a:t>stage. </a:t>
                      </a:r>
                      <a:endParaRPr lang="en-TZ" sz="20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525129155"/>
                  </a:ext>
                </a:extLst>
              </a:tr>
              <a:tr h="10057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GB" sz="2000" dirty="0" err="1"/>
                        <a:t>Luhoi</a:t>
                      </a:r>
                      <a:r>
                        <a:rPr lang="en-GB" sz="2000" dirty="0"/>
                        <a:t> Geothermal Project-5MW</a:t>
                      </a:r>
                      <a:endParaRPr lang="en-TZ" sz="20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The project is at resource confirmation </a:t>
                      </a:r>
                    </a:p>
                    <a:p>
                      <a:r>
                        <a:rPr lang="en-GB" sz="2000" dirty="0"/>
                        <a:t>stage.</a:t>
                      </a:r>
                      <a:endParaRPr lang="en-TZ" sz="20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783421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729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079236" cy="1320800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ENERGY TRANSITION MECHANISMS</a:t>
            </a:r>
            <a:br>
              <a:rPr lang="en-US" altLang="ja-JP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ja-JP" sz="3200" b="1" i="1" u="sng" dirty="0">
                <a:solidFill>
                  <a:schemeClr val="accent3">
                    <a:lumMod val="75000"/>
                  </a:schemeClr>
                </a:solidFill>
                <a:latin typeface="High Tower Text" panose="02040502050506030303" pitchFamily="18" charset="0"/>
                <a:ea typeface="メイリオ" panose="020B0604030504040204" pitchFamily="34" charset="-128"/>
                <a:cs typeface="Arial" panose="020B0604020202020204" pitchFamily="34" charset="0"/>
              </a:rPr>
              <a:t>Other Renewable Energy Projects Under Pipeline…..</a:t>
            </a:r>
            <a:r>
              <a:rPr lang="en-US" altLang="ja-JP" sz="3200" b="1" i="1" u="sng" dirty="0" err="1">
                <a:solidFill>
                  <a:schemeClr val="accent3">
                    <a:lumMod val="75000"/>
                  </a:schemeClr>
                </a:solidFill>
                <a:latin typeface="High Tower Text" panose="02040502050506030303" pitchFamily="18" charset="0"/>
                <a:ea typeface="メイリオ" panose="020B0604030504040204" pitchFamily="34" charset="-128"/>
                <a:cs typeface="Arial" panose="020B0604020202020204" pitchFamily="34" charset="0"/>
              </a:rPr>
              <a:t>cont</a:t>
            </a:r>
            <a:r>
              <a:rPr lang="en-US" altLang="ja-JP" sz="3200" b="1" i="1" u="sng" dirty="0">
                <a:solidFill>
                  <a:schemeClr val="accent3">
                    <a:lumMod val="75000"/>
                  </a:schemeClr>
                </a:solidFill>
                <a:latin typeface="High Tower Text" panose="02040502050506030303" pitchFamily="18" charset="0"/>
                <a:ea typeface="メイリオ" panose="020B0604030504040204" pitchFamily="34" charset="-128"/>
                <a:cs typeface="Arial" panose="020B0604020202020204" pitchFamily="34" charset="0"/>
              </a:rPr>
              <a:t>, </a:t>
            </a:r>
            <a:endParaRPr lang="en-US" b="1" i="1" u="sng" dirty="0">
              <a:solidFill>
                <a:schemeClr val="accent3">
                  <a:lumMod val="75000"/>
                </a:schemeClr>
              </a:solidFill>
              <a:latin typeface="High Tower Text" panose="02040502050506030303" pitchFamily="18" charset="0"/>
              <a:ea typeface="メイリオ" panose="020B060403050404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FED6CBC-8114-483C-AEB1-8729D66621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208725"/>
              </p:ext>
            </p:extLst>
          </p:nvPr>
        </p:nvGraphicFramePr>
        <p:xfrm>
          <a:off x="435429" y="1687285"/>
          <a:ext cx="11079236" cy="45611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8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2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7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958">
                <a:tc>
                  <a:txBody>
                    <a:bodyPr/>
                    <a:lstStyle/>
                    <a:p>
                      <a:r>
                        <a:rPr lang="en-US" sz="2000" dirty="0"/>
                        <a:t>S/N 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PROJECT DESCRIPTION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STATUS</a:t>
                      </a:r>
                    </a:p>
                  </a:txBody>
                  <a:tcPr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1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sw-KE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Julius Nyerere Hydro Power Plant  (2,115MW)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96% - completed</a:t>
                      </a:r>
                    </a:p>
                    <a:p>
                      <a:r>
                        <a:rPr lang="en-US" sz="2000" dirty="0"/>
                        <a:t>235MW connected to grid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2304366365"/>
                  </a:ext>
                </a:extLst>
              </a:tr>
              <a:tr h="115612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Rusumo</a:t>
                      </a:r>
                      <a:r>
                        <a:rPr lang="en-US" sz="2000" dirty="0"/>
                        <a:t> (80MW) Hydro power plant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Completed, on operational, 27MW shared by Tanzania, Burundi and Rwanda. 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3376692529"/>
                  </a:ext>
                </a:extLst>
              </a:tr>
              <a:tr h="95871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12.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Kakono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(87MW) Hydro power plant</a:t>
                      </a: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In progress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4257538225"/>
                  </a:ext>
                </a:extLst>
              </a:tr>
              <a:tr h="8381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13.</a:t>
                      </a:r>
                    </a:p>
                  </a:txBody>
                  <a:tcPr marT="45701" marB="45701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Malagarasi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(49.5MW)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Hydro power plant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In progress</a:t>
                      </a: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2525129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610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92CEF-C793-4AE8-82DC-DA46FA97C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5" y="299356"/>
            <a:ext cx="11852930" cy="618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337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E7FE8D-764F-4E3E-AA1E-763B7C39D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/>
          <a:stretch>
            <a:fillRect/>
          </a:stretch>
        </p:blipFill>
        <p:spPr bwMode="auto">
          <a:xfrm>
            <a:off x="609600" y="452437"/>
            <a:ext cx="10629900" cy="621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204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67" y="839789"/>
            <a:ext cx="10033603" cy="68421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Country Priorities on Renewable energy development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791" y="1648961"/>
            <a:ext cx="9745738" cy="4730068"/>
          </a:xfrm>
        </p:spPr>
        <p:txBody>
          <a:bodyPr>
            <a:normAutofit fontScale="70000" lnSpcReduction="20000"/>
          </a:bodyPr>
          <a:lstStyle/>
          <a:p>
            <a:pPr algn="just">
              <a:buClrTx/>
              <a:buFont typeface="Wingdings" panose="05000000000000000000" pitchFamily="2" charset="2"/>
              <a:buChar char="v"/>
            </a:pPr>
            <a:r>
              <a:rPr lang="en-US" sz="3200" dirty="0"/>
              <a:t>National Energy Policy emphasize on power energy mix to access modern energy services and </a:t>
            </a:r>
            <a:r>
              <a:rPr lang="en-US" sz="3200" b="1" u="sng" dirty="0"/>
              <a:t>increase energy security </a:t>
            </a:r>
            <a:r>
              <a:rPr lang="en-US" sz="3200" dirty="0"/>
              <a:t>by promoting the adoption of renewable energy and energy efficient technologies. </a:t>
            </a:r>
          </a:p>
          <a:p>
            <a:pPr algn="just">
              <a:buClrTx/>
              <a:buFont typeface="Wingdings" panose="05000000000000000000" pitchFamily="2" charset="2"/>
              <a:buChar char="v"/>
            </a:pPr>
            <a:r>
              <a:rPr lang="en-US" sz="3200" dirty="0"/>
              <a:t>The county’s priority initiative is to effectively utilize available indigenous energy resources for Sustainable Power Generation. </a:t>
            </a:r>
          </a:p>
          <a:p>
            <a:pPr algn="just">
              <a:buClrTx/>
              <a:buFont typeface="Wingdings" panose="05000000000000000000" pitchFamily="2" charset="2"/>
              <a:buChar char="v"/>
            </a:pPr>
            <a:r>
              <a:rPr lang="en-US" sz="3200" dirty="0"/>
              <a:t>The government of Tanzania has plans to increase power generation from renewable energy sources of hydropower, wind, solar, biomass, geothermal etc. </a:t>
            </a:r>
          </a:p>
          <a:p>
            <a:pPr algn="just">
              <a:buClrTx/>
              <a:buFont typeface="Wingdings" panose="05000000000000000000" pitchFamily="2" charset="2"/>
              <a:buChar char="v"/>
            </a:pPr>
            <a:r>
              <a:rPr lang="en-US" sz="3200" dirty="0"/>
              <a:t>In the period starting 2023 to 2028 year, Government has set target to increase</a:t>
            </a:r>
            <a:r>
              <a:rPr lang="en-US" sz="3200" b="1" dirty="0"/>
              <a:t> 847MW </a:t>
            </a:r>
            <a:r>
              <a:rPr lang="en-US" sz="3200" dirty="0"/>
              <a:t>in the National Grid by using various renewable energy sources. </a:t>
            </a:r>
          </a:p>
          <a:p>
            <a:pPr algn="just">
              <a:buClrTx/>
              <a:buFont typeface="Wingdings" panose="05000000000000000000" pitchFamily="2" charset="2"/>
              <a:buChar char="v"/>
            </a:pPr>
            <a:r>
              <a:rPr lang="en-US" sz="3200" dirty="0"/>
              <a:t>The fast-growing power demand in the country offers a good opportunity for both local and foreign investors to participate in the development of the Tanzanian power industry. </a:t>
            </a:r>
          </a:p>
        </p:txBody>
      </p:sp>
    </p:spTree>
    <p:extLst>
      <p:ext uri="{BB962C8B-B14F-4D97-AF65-F5344CB8AC3E}">
        <p14:creationId xmlns:p14="http://schemas.microsoft.com/office/powerpoint/2010/main" val="108625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sw-KE" altLang="en-US" sz="3600" b="1" dirty="0">
                <a:solidFill>
                  <a:srgbClr val="002060"/>
                </a:solidFill>
                <a:latin typeface="+mn-lt"/>
              </a:rPr>
              <a:t>Presentation Outline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281"/>
            <a:ext cx="10515600" cy="503237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>
                <a:ea typeface="MS PGothic" panose="020B0600070205080204" pitchFamily="34" charset="-128"/>
              </a:rPr>
              <a:t>The </a:t>
            </a:r>
            <a:r>
              <a:rPr lang="sw-KE" altLang="en-US" dirty="0">
                <a:ea typeface="MS PGothic" panose="020B0600070205080204" pitchFamily="34" charset="-128"/>
              </a:rPr>
              <a:t>Organizational Structure</a:t>
            </a:r>
            <a:endParaRPr lang="en-US" altLang="en-US" dirty="0">
              <a:ea typeface="MS PGothic" panose="020B0600070205080204" pitchFamily="34" charset="-128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dirty="0">
                <a:ea typeface="MS PGothic" panose="020B0600070205080204" pitchFamily="34" charset="-128"/>
              </a:rPr>
              <a:t>Institutional, Legal and Regulatory Frame work in Tanzania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dirty="0">
                <a:ea typeface="MS PGothic" panose="020B0600070205080204" pitchFamily="34" charset="-128"/>
              </a:rPr>
              <a:t>Ministry structure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n-US" altLang="en-US" sz="1800" dirty="0">
                <a:ea typeface="MS PGothic" panose="020B0600070205080204" pitchFamily="34" charset="-128"/>
              </a:rPr>
              <a:t>Roles for Renewable Energy Section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dirty="0">
                <a:ea typeface="MS PGothic" panose="020B0600070205080204" pitchFamily="34" charset="-128"/>
              </a:rPr>
              <a:t>Energy Situation in Tanzania </a:t>
            </a:r>
            <a:endParaRPr lang="en-US" altLang="en-US" sz="1800" dirty="0">
              <a:ea typeface="MS PGothic" panose="020B0600070205080204" pitchFamily="34" charset="-128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altLang="en-US" dirty="0"/>
              <a:t>Energy Resources &amp; Reserves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n-US" altLang="en-US" sz="1800" dirty="0"/>
              <a:t>Energy Transition Mechanism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altLang="en-US" dirty="0"/>
              <a:t>Policy and Related Frameworks to Support Renewable Energy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altLang="en-US" dirty="0"/>
              <a:t>Renewable Energy </a:t>
            </a:r>
            <a:r>
              <a:rPr lang="en-US" altLang="en-US" dirty="0"/>
              <a:t>Projects Under Pipeline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n-US" altLang="en-US" sz="1800" dirty="0"/>
              <a:t>Country Priorities on Renewable energy development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en-US" altLang="en-US" sz="1800" dirty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91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4" y="241300"/>
            <a:ext cx="8596668" cy="640443"/>
          </a:xfrm>
        </p:spPr>
        <p:txBody>
          <a:bodyPr/>
          <a:lstStyle/>
          <a:p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001487"/>
            <a:ext cx="10464195" cy="53340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1200"/>
              </a:spcBef>
              <a:buClrTx/>
              <a:buFont typeface="Wingdings" panose="05000000000000000000" pitchFamily="2" charset="2"/>
              <a:buChar char="q"/>
            </a:pPr>
            <a:r>
              <a:rPr lang="en-US" altLang="en-US" sz="3200" dirty="0"/>
              <a:t>Tanzania has a vast supplies of renewable energy resources.</a:t>
            </a:r>
          </a:p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q"/>
            </a:pPr>
            <a:r>
              <a:rPr lang="en-GB" altLang="en-US" sz="3200" dirty="0">
                <a:ea typeface="MS PGothic" panose="020B0600070205080204" pitchFamily="34" charset="-128"/>
              </a:rPr>
              <a:t>The current situation and the future electricity demand in the country calls for immediate investment in generation and transmission.</a:t>
            </a:r>
            <a:endParaRPr lang="en-US" altLang="en-US" sz="3200" dirty="0"/>
          </a:p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q"/>
            </a:pPr>
            <a:r>
              <a:rPr lang="en-US" altLang="en-US" sz="3200" dirty="0"/>
              <a:t>Several investment opportunities exist in the energy sector for private sector participation.</a:t>
            </a:r>
          </a:p>
          <a:p>
            <a:pPr>
              <a:spcBef>
                <a:spcPts val="1200"/>
              </a:spcBef>
              <a:buClrTx/>
              <a:buFont typeface="Wingdings" panose="05000000000000000000" pitchFamily="2" charset="2"/>
              <a:buChar char="q"/>
            </a:pPr>
            <a:r>
              <a:rPr lang="en-US" altLang="en-US" sz="3200" dirty="0"/>
              <a:t>The Government of URT is fully committed </a:t>
            </a:r>
            <a:r>
              <a:rPr lang="en-GB" altLang="en-US" sz="3200" dirty="0"/>
              <a:t>to expedite implementation of priority energy projects and attract private investments</a:t>
            </a:r>
            <a:r>
              <a:rPr lang="en-US" altLang="en-US" sz="3200" dirty="0"/>
              <a:t>.</a:t>
            </a:r>
          </a:p>
          <a:p>
            <a:pPr marL="0" lvl="0" indent="0" algn="just">
              <a:buClrTx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332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787399"/>
            <a:ext cx="10579100" cy="541745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4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ASANTENI SANA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EC9170E-1740-4B82-AB5A-2AB12B67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68" y="732292"/>
            <a:ext cx="4034518" cy="289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29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16FFF3-0F85-41EE-9C69-F7AADB2CE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36" y="248309"/>
            <a:ext cx="7581955" cy="630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0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1B15F2-7FE6-456B-B19F-6BE9A0B3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Institutional, Legal and Regulatory Framework Governing The Power Sector in Tanzania</a:t>
            </a:r>
            <a:endParaRPr lang="x-none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E6D87C-8922-4D45-BC2E-0E6BFD78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50" y="1616302"/>
            <a:ext cx="4901064" cy="4762727"/>
          </a:xfrm>
        </p:spPr>
        <p:txBody>
          <a:bodyPr>
            <a:normAutofit fontScale="92500"/>
          </a:bodyPr>
          <a:lstStyle/>
          <a:p>
            <a:pPr marL="273050" indent="-273050" eaLnBrk="1" fontAlgn="auto" hangingPunct="1"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Pct val="66000"/>
              <a:buFont typeface="Arial" panose="020B0604020202020204" pitchFamily="34" charset="0"/>
              <a:buNone/>
              <a:defRPr/>
            </a:pPr>
            <a:r>
              <a:rPr lang="en-US" altLang="en-US" sz="2000" b="1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Institutional </a:t>
            </a:r>
          </a:p>
          <a:p>
            <a:pPr marL="273050" indent="-273050" eaLnBrk="1" fontAlgn="auto" hangingPunct="1"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Pct val="66000"/>
              <a:buFont typeface="Arial" panose="020B0604020202020204" pitchFamily="34" charset="0"/>
              <a:buNone/>
              <a:defRPr/>
            </a:pPr>
            <a:r>
              <a:rPr lang="en-US" altLang="en-US" sz="2000" i="1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(Electricity &amp; Renewable)</a:t>
            </a:r>
          </a:p>
          <a:p>
            <a:pPr marL="393700" lvl="1" indent="-39370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Segoe UI Symbol" panose="020B0502040204020203" pitchFamily="34" charset="0"/>
              <a:buChar char="✔"/>
              <a:defRPr/>
            </a:pPr>
            <a:r>
              <a:rPr lang="en-GB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TANESCO</a:t>
            </a:r>
            <a:r>
              <a:rPr lang="en-GB" altLang="en-US" sz="2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: Responsible for power generation, transmission and distribution</a:t>
            </a:r>
          </a:p>
          <a:p>
            <a:pPr marL="393700" lvl="1" indent="-39370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Segoe UI Symbol" panose="020B0502040204020203" pitchFamily="34" charset="0"/>
              <a:buChar char="✔"/>
              <a:defRPr/>
            </a:pPr>
            <a:r>
              <a:rPr lang="en-GB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REA: </a:t>
            </a:r>
            <a:r>
              <a:rPr lang="en-GB" altLang="en-US" sz="2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Responsible for provision of modern energy to rural areas</a:t>
            </a:r>
          </a:p>
          <a:p>
            <a:pPr marL="393700" lvl="1" indent="-393700">
              <a:lnSpc>
                <a:spcPct val="150000"/>
              </a:lnSpc>
              <a:buClrTx/>
              <a:buFont typeface="Segoe UI Symbol" panose="020B0502040204020203" pitchFamily="34" charset="0"/>
              <a:buChar char="✔"/>
              <a:defRPr/>
            </a:pPr>
            <a:r>
              <a:rPr lang="en-GB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EWURA: </a:t>
            </a:r>
            <a:r>
              <a:rPr lang="en-GB" altLang="en-US" sz="2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Energy and Water Utilities regulator</a:t>
            </a:r>
          </a:p>
          <a:p>
            <a:pPr marL="393700" lvl="1" indent="-393700">
              <a:lnSpc>
                <a:spcPct val="150000"/>
              </a:lnSpc>
              <a:buClrTx/>
              <a:buFont typeface="Segoe UI Symbol" panose="020B0502040204020203" pitchFamily="34" charset="0"/>
              <a:buChar char="✔"/>
              <a:defRPr/>
            </a:pPr>
            <a:r>
              <a:rPr lang="en-GB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TGDC: </a:t>
            </a:r>
            <a:r>
              <a:rPr lang="en-GB" altLang="en-US" sz="2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Geothermal promotion company</a:t>
            </a:r>
          </a:p>
          <a:p>
            <a:pPr>
              <a:defRPr/>
            </a:pPr>
            <a:endParaRPr lang="x-non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73B58D-5335-4FF6-83A3-E9C328F2DB00}"/>
              </a:ext>
            </a:extLst>
          </p:cNvPr>
          <p:cNvSpPr txBox="1">
            <a:spLocks/>
          </p:cNvSpPr>
          <p:nvPr/>
        </p:nvSpPr>
        <p:spPr>
          <a:xfrm>
            <a:off x="5587321" y="1637053"/>
            <a:ext cx="5445349" cy="4762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spcBef>
                <a:spcPct val="0"/>
              </a:spcBef>
              <a:buClr>
                <a:srgbClr val="FF0000"/>
              </a:buClr>
              <a:buSzPct val="66000"/>
              <a:buFont typeface="Arial" panose="020B0604020202020204" pitchFamily="34" charset="0"/>
              <a:buNone/>
              <a:defRPr/>
            </a:pPr>
            <a:r>
              <a:rPr lang="en-US" altLang="en-US" sz="2000" b="1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Institutional</a:t>
            </a:r>
          </a:p>
          <a:p>
            <a:pPr marL="273050" indent="-273050">
              <a:spcBef>
                <a:spcPct val="0"/>
              </a:spcBef>
              <a:buClr>
                <a:srgbClr val="FF0000"/>
              </a:buClr>
              <a:buSzPct val="66000"/>
              <a:buNone/>
              <a:defRPr/>
            </a:pPr>
            <a:r>
              <a:rPr lang="en-US" altLang="en-US" sz="1900" i="1" dirty="0">
                <a:solidFill>
                  <a:srgbClr val="0000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(Oil and Gas) </a:t>
            </a:r>
          </a:p>
          <a:p>
            <a:pPr marL="393700" lvl="1" indent="-393700">
              <a:lnSpc>
                <a:spcPct val="150000"/>
              </a:lnSpc>
              <a:buClrTx/>
              <a:buFont typeface="Segoe UI Symbol" panose="020B0502040204020203" pitchFamily="34" charset="0"/>
              <a:buChar char="✔"/>
              <a:defRPr/>
            </a:pPr>
            <a:r>
              <a:rPr lang="en-GB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TPDC: </a:t>
            </a:r>
            <a:r>
              <a:rPr lang="en-GB" altLang="en-US" sz="2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National Oil Company</a:t>
            </a:r>
          </a:p>
          <a:p>
            <a:pPr marL="393700" lvl="1" indent="-393700">
              <a:lnSpc>
                <a:spcPct val="150000"/>
              </a:lnSpc>
              <a:buClrTx/>
              <a:buFont typeface="Segoe UI Symbol" panose="020B0502040204020203" pitchFamily="34" charset="0"/>
              <a:buChar char="✔"/>
              <a:defRPr/>
            </a:pPr>
            <a:r>
              <a:rPr lang="en-GB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PURA: </a:t>
            </a:r>
            <a:r>
              <a:rPr lang="en-GB" altLang="en-US" sz="2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Petroleum Upstream Regulator</a:t>
            </a:r>
          </a:p>
          <a:p>
            <a:pPr marL="393700" lvl="1" indent="-393700">
              <a:lnSpc>
                <a:spcPct val="150000"/>
              </a:lnSpc>
              <a:buClrTx/>
              <a:buFont typeface="Segoe UI Symbol" panose="020B0502040204020203" pitchFamily="34" charset="0"/>
              <a:buChar char="✔"/>
              <a:defRPr/>
            </a:pPr>
            <a:r>
              <a:rPr lang="en-GB" altLang="en-US" sz="2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PBPA: </a:t>
            </a:r>
            <a:r>
              <a:rPr lang="en-GB" altLang="en-US" sz="2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Petroleum Bulk importation Coordinator</a:t>
            </a:r>
          </a:p>
          <a:p>
            <a:pPr>
              <a:defRPr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273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56D82-8FC6-40A8-9DC2-4079E83F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2257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Institutional, Legal and Regulatory ….</a:t>
            </a:r>
            <a:r>
              <a:rPr lang="en-US" altLang="en-US" sz="3200" b="1" dirty="0" err="1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cont</a:t>
            </a:r>
            <a:r>
              <a:rPr lang="en-US" altLang="en-US" sz="3200" b="1" dirty="0">
                <a:solidFill>
                  <a:srgbClr val="002060"/>
                </a:solidFill>
                <a:latin typeface="+mn-lt"/>
                <a:ea typeface="ＭＳ Ｐゴシック" panose="020B0600070205080204" pitchFamily="34" charset="-128"/>
              </a:rPr>
              <a:t>,</a:t>
            </a:r>
            <a:endParaRPr lang="en-US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F40068-BA78-41F1-AA97-E283B92E6B8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5463" y="1338943"/>
            <a:ext cx="4985656" cy="5170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fontAlgn="auto" hangingPunct="1">
              <a:spcAft>
                <a:spcPts val="0"/>
              </a:spcAft>
              <a:buNone/>
              <a:defRPr/>
            </a:pPr>
            <a:r>
              <a:rPr lang="en-GB" altLang="ja-JP" sz="2400" b="1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Legal and Regulatory</a:t>
            </a:r>
          </a:p>
          <a:p>
            <a:pPr marL="0" lvl="1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"/>
              <a:defRPr/>
            </a:pPr>
            <a:r>
              <a:rPr lang="en-GB" altLang="ja-JP" sz="1800" dirty="0">
                <a:solidFill>
                  <a:srgbClr val="000000"/>
                </a:solidFill>
                <a:latin typeface="+mn-lt"/>
              </a:rPr>
              <a:t>The National Energy Policy, 2015</a:t>
            </a:r>
          </a:p>
          <a:p>
            <a:pPr marL="0" lvl="1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"/>
              <a:defRPr/>
            </a:pPr>
            <a:r>
              <a:rPr lang="en-GB" altLang="ja-JP" sz="1800" dirty="0">
                <a:solidFill>
                  <a:srgbClr val="000000"/>
                </a:solidFill>
                <a:latin typeface="+mn-lt"/>
              </a:rPr>
              <a:t> </a:t>
            </a:r>
            <a:r>
              <a:rPr lang="en-US" altLang="ja-JP" sz="1800" dirty="0">
                <a:solidFill>
                  <a:schemeClr val="tx1"/>
                </a:solidFill>
                <a:latin typeface="+mn-lt"/>
              </a:rPr>
              <a:t>Power System Master Plan (PSMP), 2020</a:t>
            </a:r>
            <a:endParaRPr lang="en-GB" altLang="ja-JP" sz="1800" dirty="0">
              <a:solidFill>
                <a:schemeClr val="tx1"/>
              </a:solidFill>
              <a:latin typeface="+mn-lt"/>
            </a:endParaRPr>
          </a:p>
          <a:p>
            <a:pPr marL="0" lvl="1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"/>
              <a:defRPr/>
            </a:pPr>
            <a:r>
              <a:rPr lang="en-GB" altLang="ja-JP" sz="1800" dirty="0">
                <a:solidFill>
                  <a:srgbClr val="000000"/>
                </a:solidFill>
                <a:latin typeface="+mn-lt"/>
              </a:rPr>
              <a:t> Rural Energy Master Plan (2022 – 2030)</a:t>
            </a:r>
          </a:p>
          <a:p>
            <a:pPr marL="0" lvl="1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"/>
              <a:defRPr/>
            </a:pPr>
            <a:r>
              <a:rPr lang="en-GB" altLang="ja-JP" sz="1800" dirty="0">
                <a:solidFill>
                  <a:srgbClr val="000000"/>
                </a:solidFill>
                <a:latin typeface="+mn-lt"/>
              </a:rPr>
              <a:t>Clean Cooking Strategy (2024 – 2034)</a:t>
            </a:r>
          </a:p>
          <a:p>
            <a:pPr marL="0" lvl="1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"/>
              <a:defRPr/>
            </a:pPr>
            <a:r>
              <a:rPr lang="en-GB" altLang="ja-JP" sz="1800" dirty="0">
                <a:solidFill>
                  <a:srgbClr val="000000"/>
                </a:solidFill>
                <a:latin typeface="+mn-lt"/>
              </a:rPr>
              <a:t>The Model Power Purchase Agreement, 2015</a:t>
            </a:r>
          </a:p>
          <a:p>
            <a:pPr marL="0" lvl="1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"/>
              <a:defRPr/>
            </a:pPr>
            <a:r>
              <a:rPr lang="en-GB" altLang="ja-JP" sz="1800" dirty="0">
                <a:solidFill>
                  <a:srgbClr val="000000"/>
                </a:solidFill>
                <a:latin typeface="+mn-lt"/>
              </a:rPr>
              <a:t>The Model Production Sharing Agreement, 2013;</a:t>
            </a:r>
            <a:endParaRPr lang="en-US" altLang="ja-JP" sz="1800" dirty="0">
              <a:solidFill>
                <a:srgbClr val="000000"/>
              </a:solidFill>
              <a:latin typeface="+mn-lt"/>
            </a:endParaRPr>
          </a:p>
          <a:p>
            <a:pPr marL="0" lvl="1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"/>
              <a:defRPr/>
            </a:pPr>
            <a:r>
              <a:rPr lang="en-GB" altLang="ja-JP" sz="1800" dirty="0">
                <a:solidFill>
                  <a:srgbClr val="000000"/>
                </a:solidFill>
                <a:latin typeface="+mn-lt"/>
              </a:rPr>
              <a:t>The Standardized Power Purchase Agreement and Tariffs (&lt;10MW) (2008);</a:t>
            </a:r>
          </a:p>
          <a:p>
            <a:pPr marL="0" lvl="1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"/>
              <a:defRPr/>
            </a:pPr>
            <a:r>
              <a:rPr lang="en-GB" altLang="ja-JP" sz="1800" dirty="0">
                <a:solidFill>
                  <a:srgbClr val="000000"/>
                </a:solidFill>
                <a:latin typeface="+mn-lt"/>
              </a:rPr>
              <a:t>The Electricity Act, 2008; </a:t>
            </a:r>
          </a:p>
          <a:p>
            <a:pPr marL="0" lvl="1" eaLnBrk="1" fontAlgn="auto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"/>
              <a:defRPr/>
            </a:pPr>
            <a:r>
              <a:rPr lang="en-GB" altLang="ja-JP" sz="1800" dirty="0">
                <a:solidFill>
                  <a:srgbClr val="000000"/>
                </a:solidFill>
                <a:latin typeface="+mn-lt"/>
              </a:rPr>
              <a:t>The EWURA Act, 2001; </a:t>
            </a:r>
          </a:p>
          <a:p>
            <a:pPr>
              <a:defRPr/>
            </a:pPr>
            <a:endParaRPr lang="x-non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A3C844-675B-4A73-8F4C-C4ED0487BAF2}"/>
              </a:ext>
            </a:extLst>
          </p:cNvPr>
          <p:cNvSpPr txBox="1">
            <a:spLocks/>
          </p:cNvSpPr>
          <p:nvPr/>
        </p:nvSpPr>
        <p:spPr>
          <a:xfrm>
            <a:off x="5674405" y="1360715"/>
            <a:ext cx="6250895" cy="50945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Wingdings 3" charset="2"/>
              <a:buNone/>
              <a:defRPr/>
            </a:pPr>
            <a:r>
              <a:rPr lang="en-GB" altLang="ja-JP" sz="2400" b="1" u="sng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Legal and Regulatory</a:t>
            </a:r>
          </a:p>
          <a:p>
            <a:pPr marL="0"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"/>
              <a:defRPr/>
            </a:pPr>
            <a:r>
              <a:rPr lang="en-GB" altLang="ja-JP" sz="1800" dirty="0">
                <a:solidFill>
                  <a:srgbClr val="000000"/>
                </a:solidFill>
              </a:rPr>
              <a:t>The Rural Energy Act, 2005; </a:t>
            </a:r>
          </a:p>
          <a:p>
            <a:pPr marL="0"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"/>
              <a:defRPr/>
            </a:pPr>
            <a:r>
              <a:rPr lang="en-GB" altLang="ja-JP" sz="1800" dirty="0">
                <a:solidFill>
                  <a:srgbClr val="000000"/>
                </a:solidFill>
              </a:rPr>
              <a:t>The Electricity Supply Reform Strategy and Roadmap 2014 - 2015</a:t>
            </a:r>
          </a:p>
          <a:p>
            <a:pPr marL="0"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"/>
              <a:defRPr/>
            </a:pPr>
            <a:r>
              <a:rPr lang="en-GB" altLang="ja-JP" sz="1800" dirty="0">
                <a:solidFill>
                  <a:srgbClr val="000000"/>
                </a:solidFill>
              </a:rPr>
              <a:t>The Electricity (Market Reorganization and Promotion of Competition ) Regulations, 2016 </a:t>
            </a:r>
          </a:p>
          <a:p>
            <a:pPr marL="0"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"/>
              <a:defRPr/>
            </a:pPr>
            <a:r>
              <a:rPr lang="en-US" sz="1800" dirty="0"/>
              <a:t>Occupational Safety and Health Act, 2003</a:t>
            </a:r>
          </a:p>
          <a:p>
            <a:pPr marL="0"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"/>
              <a:defRPr/>
            </a:pPr>
            <a:r>
              <a:rPr lang="en-US" sz="1800" dirty="0"/>
              <a:t>Environmental Management Act, 2004</a:t>
            </a:r>
          </a:p>
          <a:p>
            <a:pPr marL="0"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"/>
              <a:defRPr/>
            </a:pPr>
            <a:r>
              <a:rPr lang="en-US" sz="1800" dirty="0"/>
              <a:t>Public-Private Partnership Policy, 2009</a:t>
            </a:r>
          </a:p>
          <a:p>
            <a:pPr marL="0"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"/>
              <a:defRPr/>
            </a:pPr>
            <a:r>
              <a:rPr lang="en-US" sz="1800" dirty="0"/>
              <a:t>Public-Private Partnership Act, 2010  and its Regulations (2011)</a:t>
            </a:r>
          </a:p>
          <a:p>
            <a:pPr>
              <a:defRPr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9237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F3AC4-B553-441B-A0D4-BC82687B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465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Ministry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2B18C-F30C-4F23-9A12-DDB78B019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8704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D60E30-A35A-4ABA-8D3B-1D97D85B90E1}"/>
              </a:ext>
            </a:extLst>
          </p:cNvPr>
          <p:cNvSpPr/>
          <p:nvPr/>
        </p:nvSpPr>
        <p:spPr>
          <a:xfrm>
            <a:off x="2378528" y="1600200"/>
            <a:ext cx="4800600" cy="9252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DEPARTIMENT OF ELECTRICITY AND RENEWABLE ENERGY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EF2D00-E1B9-4211-8794-26AD84FD9360}"/>
              </a:ext>
            </a:extLst>
          </p:cNvPr>
          <p:cNvSpPr/>
          <p:nvPr/>
        </p:nvSpPr>
        <p:spPr>
          <a:xfrm>
            <a:off x="3491249" y="4626429"/>
            <a:ext cx="2699658" cy="9252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RENEWABLE ENERGY SECTION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4F3B7-114A-4ABA-96C5-B28BC4B3062C}"/>
              </a:ext>
            </a:extLst>
          </p:cNvPr>
          <p:cNvSpPr/>
          <p:nvPr/>
        </p:nvSpPr>
        <p:spPr>
          <a:xfrm>
            <a:off x="6754586" y="4615542"/>
            <a:ext cx="2699658" cy="9252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ELECTRICITY DEVELOPMENT SECTION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96A1D07-F12F-4898-AC64-DAB7299B1393}"/>
              </a:ext>
            </a:extLst>
          </p:cNvPr>
          <p:cNvSpPr/>
          <p:nvPr/>
        </p:nvSpPr>
        <p:spPr>
          <a:xfrm>
            <a:off x="4653643" y="2536372"/>
            <a:ext cx="250371" cy="209005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A2A2A0C-7E27-4CF7-80E7-D2CB6BF7A082}"/>
              </a:ext>
            </a:extLst>
          </p:cNvPr>
          <p:cNvSpPr/>
          <p:nvPr/>
        </p:nvSpPr>
        <p:spPr>
          <a:xfrm>
            <a:off x="1390306" y="3657600"/>
            <a:ext cx="250371" cy="96882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876BAE7-F357-4ED3-A057-A7D50ACA1BF8}"/>
              </a:ext>
            </a:extLst>
          </p:cNvPr>
          <p:cNvSpPr/>
          <p:nvPr/>
        </p:nvSpPr>
        <p:spPr>
          <a:xfrm>
            <a:off x="8215649" y="3646713"/>
            <a:ext cx="250371" cy="968829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F4F331-208E-4689-905E-79281046078A}"/>
              </a:ext>
            </a:extLst>
          </p:cNvPr>
          <p:cNvSpPr/>
          <p:nvPr/>
        </p:nvSpPr>
        <p:spPr>
          <a:xfrm>
            <a:off x="1453240" y="3526970"/>
            <a:ext cx="6955973" cy="1197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9919784-2F7F-4BE9-9FFC-DE394F6B629B}"/>
              </a:ext>
            </a:extLst>
          </p:cNvPr>
          <p:cNvSpPr/>
          <p:nvPr/>
        </p:nvSpPr>
        <p:spPr>
          <a:xfrm>
            <a:off x="3229992" y="4155840"/>
            <a:ext cx="3222172" cy="191001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1C119E-039F-4C50-B575-46B5F3E7746C}"/>
              </a:ext>
            </a:extLst>
          </p:cNvPr>
          <p:cNvSpPr/>
          <p:nvPr/>
        </p:nvSpPr>
        <p:spPr>
          <a:xfrm>
            <a:off x="290848" y="4637311"/>
            <a:ext cx="2699658" cy="9252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ELECTRICITY SECTION</a:t>
            </a:r>
          </a:p>
        </p:txBody>
      </p:sp>
    </p:spTree>
    <p:extLst>
      <p:ext uri="{BB962C8B-B14F-4D97-AF65-F5344CB8AC3E}">
        <p14:creationId xmlns:p14="http://schemas.microsoft.com/office/powerpoint/2010/main" val="56523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CA2C5-473E-447E-B599-7201C11C4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9600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Roles for Renewable Energy Section</a:t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852F8-E80B-49CA-A37E-6E05BF04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20" y="1219200"/>
            <a:ext cx="8596668" cy="5170714"/>
          </a:xfrm>
        </p:spPr>
        <p:txBody>
          <a:bodyPr>
            <a:normAutofit fontScale="85000" lnSpcReduction="20000"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Both"/>
              <a:tabLst>
                <a:tab pos="457200" algn="l"/>
              </a:tabLst>
            </a:pPr>
            <a:r>
              <a:rPr lang="en-GB" sz="1900" b="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Advise on appropriate policies and guidelines necessary for efficient energy utilization and development of renewable energy resources;</a:t>
            </a:r>
            <a:endParaRPr lang="en-US" sz="1900" b="1" dirty="0"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Both"/>
              <a:tabLst>
                <a:tab pos="457200" algn="l"/>
              </a:tabLst>
            </a:pPr>
            <a:r>
              <a:rPr lang="en-GB" sz="1900" b="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Promote and coordinate renewable energy and energy efficiency initiatives and activities at National, Regional and International levels</a:t>
            </a:r>
            <a:endParaRPr lang="en-US" sz="1900" b="1" dirty="0"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Both"/>
              <a:tabLst>
                <a:tab pos="457200" algn="l"/>
              </a:tabLst>
            </a:pPr>
            <a:r>
              <a:rPr lang="en-GB" sz="1900" b="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Facilitate development of new sources of electricity generation such as mini hydro, biomass, and solar photovoltaic for off-grid networks; </a:t>
            </a:r>
            <a:endParaRPr lang="en-US" sz="1900" b="1" dirty="0"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Both"/>
              <a:tabLst>
                <a:tab pos="457200" algn="l"/>
              </a:tabLst>
            </a:pPr>
            <a:r>
              <a:rPr lang="en-GB" sz="1900" b="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Undertake renewable energy resources assessment and prepare and update renewable energy resources atlases;</a:t>
            </a:r>
            <a:endParaRPr lang="en-US" sz="1900" b="1" dirty="0"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Both"/>
              <a:tabLst>
                <a:tab pos="457200" algn="l"/>
              </a:tabLst>
            </a:pPr>
            <a:r>
              <a:rPr lang="en-GB" sz="1900" b="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 and administer energy consumption monitoring, verification and reporting mechanisms/framework and procedures;</a:t>
            </a:r>
            <a:endParaRPr lang="en-US" sz="1900" b="1" dirty="0"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Both"/>
              <a:tabLst>
                <a:tab pos="457200" algn="l"/>
              </a:tabLst>
            </a:pPr>
            <a:r>
              <a:rPr lang="en-GB" sz="1900" b="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Facilitate industries’ competitiveness by promoting energy efficiency in industries to reduce production and operation cost;</a:t>
            </a:r>
            <a:endParaRPr lang="en-US" sz="1900" b="1" dirty="0"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Both"/>
              <a:tabLst>
                <a:tab pos="457200" algn="l"/>
              </a:tabLst>
            </a:pPr>
            <a:r>
              <a:rPr lang="en-GB" sz="1900" b="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Conduct research on renewable energy and energy efficiency and advise accordingly; and</a:t>
            </a:r>
            <a:endParaRPr lang="en-US" sz="1900" b="1" dirty="0"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Both"/>
              <a:tabLst>
                <a:tab pos="457200" algn="l"/>
              </a:tabLst>
            </a:pPr>
            <a:r>
              <a:rPr lang="en-GB" sz="1900" b="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Promote sustainable biomass production and utilization.</a:t>
            </a:r>
            <a:endParaRPr lang="en-US" sz="1900" b="1" dirty="0"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3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DA05DD-EEB2-4F45-8F9E-2A4E8140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3900"/>
          </a:xfrm>
        </p:spPr>
        <p:txBody>
          <a:bodyPr/>
          <a:lstStyle/>
          <a:p>
            <a:r>
              <a:rPr lang="en-US" altLang="en-US" b="1" dirty="0">
                <a:solidFill>
                  <a:srgbClr val="002060"/>
                </a:solidFill>
                <a:ea typeface="MS PGothic" panose="020B0600070205080204" pitchFamily="34" charset="-128"/>
              </a:rPr>
              <a:t>Energy Situation in Tanzania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70FA8E-473B-4ADC-9CCE-465F79C9D3B8}"/>
              </a:ext>
            </a:extLst>
          </p:cNvPr>
          <p:cNvSpPr txBox="1"/>
          <p:nvPr/>
        </p:nvSpPr>
        <p:spPr>
          <a:xfrm>
            <a:off x="556533" y="1322614"/>
            <a:ext cx="4837339" cy="48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Total installed grid capacity is approximately 2,138 MW </a:t>
            </a:r>
          </a:p>
          <a:p>
            <a:pPr marL="742950" lvl="1" indent="-28575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Natural Gas contributes 56.07%; </a:t>
            </a:r>
          </a:p>
          <a:p>
            <a:pPr marL="742950" lvl="1" indent="-28575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Hydropower (39.13%); </a:t>
            </a:r>
          </a:p>
          <a:p>
            <a:pPr marL="742950" lvl="1" indent="-28575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Biomass (0.49%) and F</a:t>
            </a:r>
          </a:p>
          <a:p>
            <a:pPr marL="742950" lvl="1" indent="-28575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ossil Fuel other than NG (4.32%). </a:t>
            </a:r>
          </a:p>
          <a:p>
            <a:pPr marL="742950" lvl="1" indent="-285750" algn="just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Off Grid is approximated 34MW</a:t>
            </a:r>
            <a:endParaRPr lang="en-US" sz="1600" b="1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0325" lvl="1" algn="just">
              <a:lnSpc>
                <a:spcPct val="150000"/>
              </a:lnSpc>
              <a:spcBef>
                <a:spcPts val="1200"/>
              </a:spcBef>
            </a:pPr>
            <a:r>
              <a:rPr lang="en-US" dirty="0">
                <a:solidFill>
                  <a:schemeClr val="accent2"/>
                </a:solidFill>
                <a:latin typeface="Arial Black" panose="020B0A04020102020204" pitchFamily="34" charset="0"/>
              </a:rPr>
              <a:t>Access to Electricity = 78.4%</a:t>
            </a:r>
          </a:p>
          <a:p>
            <a:pPr marL="60325" lvl="1" algn="just">
              <a:lnSpc>
                <a:spcPct val="150000"/>
              </a:lnSpc>
              <a:spcBef>
                <a:spcPts val="1200"/>
              </a:spcBef>
            </a:pPr>
            <a:r>
              <a:rPr lang="en-US" dirty="0">
                <a:solidFill>
                  <a:schemeClr val="accent2"/>
                </a:solidFill>
                <a:latin typeface="Arial Black" panose="020B0A04020102020204" pitchFamily="34" charset="0"/>
              </a:rPr>
              <a:t>Connected to Electricity = 37.7%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8CE65-63BC-473F-B3BE-17195698656E}"/>
              </a:ext>
            </a:extLst>
          </p:cNvPr>
          <p:cNvSpPr txBox="1"/>
          <p:nvPr/>
        </p:nvSpPr>
        <p:spPr>
          <a:xfrm>
            <a:off x="5672818" y="2322077"/>
            <a:ext cx="5838824" cy="1948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The plan is to reach 5,000MW and electrifying all villages in rural areas by 2025. </a:t>
            </a:r>
          </a:p>
        </p:txBody>
      </p:sp>
    </p:spTree>
    <p:extLst>
      <p:ext uri="{BB962C8B-B14F-4D97-AF65-F5344CB8AC3E}">
        <p14:creationId xmlns:p14="http://schemas.microsoft.com/office/powerpoint/2010/main" val="162793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3">
            <a:extLst>
              <a:ext uri="{FF2B5EF4-FFF2-40B4-BE49-F238E27FC236}">
                <a16:creationId xmlns:a16="http://schemas.microsoft.com/office/drawing/2014/main" id="{4C088965-F731-4D0E-A397-4B8139CD7B2C}"/>
              </a:ext>
            </a:extLst>
          </p:cNvPr>
          <p:cNvGrpSpPr/>
          <p:nvPr/>
        </p:nvGrpSpPr>
        <p:grpSpPr>
          <a:xfrm>
            <a:off x="386442" y="764866"/>
            <a:ext cx="9918033" cy="5060029"/>
            <a:chOff x="1018206" y="984275"/>
            <a:chExt cx="10415497" cy="5447933"/>
          </a:xfrm>
        </p:grpSpPr>
        <p:grpSp>
          <p:nvGrpSpPr>
            <p:cNvPr id="6" name="Google Shape;1702;p46">
              <a:extLst>
                <a:ext uri="{FF2B5EF4-FFF2-40B4-BE49-F238E27FC236}">
                  <a16:creationId xmlns:a16="http://schemas.microsoft.com/office/drawing/2014/main" id="{41C310A9-5491-494A-903C-60C7DC78C3FA}"/>
                </a:ext>
              </a:extLst>
            </p:cNvPr>
            <p:cNvGrpSpPr/>
            <p:nvPr/>
          </p:nvGrpSpPr>
          <p:grpSpPr>
            <a:xfrm>
              <a:off x="5257367" y="2947317"/>
              <a:ext cx="1677800" cy="1608216"/>
              <a:chOff x="3943025" y="2210488"/>
              <a:chExt cx="1258350" cy="1206162"/>
            </a:xfrm>
          </p:grpSpPr>
          <p:sp>
            <p:nvSpPr>
              <p:cNvPr id="12" name="Google Shape;1718;p46">
                <a:extLst>
                  <a:ext uri="{FF2B5EF4-FFF2-40B4-BE49-F238E27FC236}">
                    <a16:creationId xmlns:a16="http://schemas.microsoft.com/office/drawing/2014/main" id="{B5ECA12F-DADD-4968-8E1E-95049EF6C7F9}"/>
                  </a:ext>
                </a:extLst>
              </p:cNvPr>
              <p:cNvSpPr/>
              <p:nvPr/>
            </p:nvSpPr>
            <p:spPr>
              <a:xfrm>
                <a:off x="4144950" y="2224275"/>
                <a:ext cx="201900" cy="2019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Google Shape;1719;p46">
                <a:extLst>
                  <a:ext uri="{FF2B5EF4-FFF2-40B4-BE49-F238E27FC236}">
                    <a16:creationId xmlns:a16="http://schemas.microsoft.com/office/drawing/2014/main" id="{173E6801-0219-49B4-A04E-6AA02389BE9D}"/>
                  </a:ext>
                </a:extLst>
              </p:cNvPr>
              <p:cNvSpPr/>
              <p:nvPr/>
            </p:nvSpPr>
            <p:spPr>
              <a:xfrm>
                <a:off x="3943025" y="2712625"/>
                <a:ext cx="201900" cy="2019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Google Shape;1720;p46">
                <a:extLst>
                  <a:ext uri="{FF2B5EF4-FFF2-40B4-BE49-F238E27FC236}">
                    <a16:creationId xmlns:a16="http://schemas.microsoft.com/office/drawing/2014/main" id="{B8011BF5-959A-4075-B803-0F28BE7DB07F}"/>
                  </a:ext>
                </a:extLst>
              </p:cNvPr>
              <p:cNvSpPr/>
              <p:nvPr/>
            </p:nvSpPr>
            <p:spPr>
              <a:xfrm>
                <a:off x="4144950" y="3100575"/>
                <a:ext cx="201900" cy="2019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Google Shape;1721;p46">
                <a:extLst>
                  <a:ext uri="{FF2B5EF4-FFF2-40B4-BE49-F238E27FC236}">
                    <a16:creationId xmlns:a16="http://schemas.microsoft.com/office/drawing/2014/main" id="{C74FB2FA-44AA-4AFC-94A1-CB9A31E27336}"/>
                  </a:ext>
                </a:extLst>
              </p:cNvPr>
              <p:cNvSpPr/>
              <p:nvPr/>
            </p:nvSpPr>
            <p:spPr>
              <a:xfrm>
                <a:off x="4471038" y="2210488"/>
                <a:ext cx="201900" cy="2019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Google Shape;1724;p46">
                <a:extLst>
                  <a:ext uri="{FF2B5EF4-FFF2-40B4-BE49-F238E27FC236}">
                    <a16:creationId xmlns:a16="http://schemas.microsoft.com/office/drawing/2014/main" id="{B773AC4C-A251-488D-B52B-B64EA919FB6D}"/>
                  </a:ext>
                </a:extLst>
              </p:cNvPr>
              <p:cNvSpPr/>
              <p:nvPr/>
            </p:nvSpPr>
            <p:spPr>
              <a:xfrm>
                <a:off x="4471038" y="3214750"/>
                <a:ext cx="201900" cy="2019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Google Shape;1725;p46">
                <a:extLst>
                  <a:ext uri="{FF2B5EF4-FFF2-40B4-BE49-F238E27FC236}">
                    <a16:creationId xmlns:a16="http://schemas.microsoft.com/office/drawing/2014/main" id="{31B04779-7240-441B-B150-6506352257EC}"/>
                  </a:ext>
                </a:extLst>
              </p:cNvPr>
              <p:cNvSpPr/>
              <p:nvPr/>
            </p:nvSpPr>
            <p:spPr>
              <a:xfrm>
                <a:off x="4797150" y="2224275"/>
                <a:ext cx="201900" cy="2019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1726;p46">
                <a:extLst>
                  <a:ext uri="{FF2B5EF4-FFF2-40B4-BE49-F238E27FC236}">
                    <a16:creationId xmlns:a16="http://schemas.microsoft.com/office/drawing/2014/main" id="{577CE5D3-FA30-4751-B9F9-603C184966FE}"/>
                  </a:ext>
                </a:extLst>
              </p:cNvPr>
              <p:cNvSpPr/>
              <p:nvPr/>
            </p:nvSpPr>
            <p:spPr>
              <a:xfrm>
                <a:off x="4999475" y="2712625"/>
                <a:ext cx="201900" cy="2019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Google Shape;1727;p46">
                <a:extLst>
                  <a:ext uri="{FF2B5EF4-FFF2-40B4-BE49-F238E27FC236}">
                    <a16:creationId xmlns:a16="http://schemas.microsoft.com/office/drawing/2014/main" id="{52BC4B11-D661-49F1-90D9-E0DB44301082}"/>
                  </a:ext>
                </a:extLst>
              </p:cNvPr>
              <p:cNvSpPr/>
              <p:nvPr/>
            </p:nvSpPr>
            <p:spPr>
              <a:xfrm>
                <a:off x="4797150" y="3161525"/>
                <a:ext cx="201900" cy="2019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aphicFrame>
          <p:nvGraphicFramePr>
            <p:cNvPr id="7" name="Google Shape;1733;p46">
              <a:extLst>
                <a:ext uri="{FF2B5EF4-FFF2-40B4-BE49-F238E27FC236}">
                  <a16:creationId xmlns:a16="http://schemas.microsoft.com/office/drawing/2014/main" id="{32559FCF-30BA-4E0C-8167-AE7C1ADA03E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19612440"/>
                </p:ext>
              </p:extLst>
            </p:nvPr>
          </p:nvGraphicFramePr>
          <p:xfrm>
            <a:off x="4946689" y="2848718"/>
            <a:ext cx="2757486" cy="2420242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87526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7526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875261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873639">
                  <a:tc gridSpan="3">
                    <a:txBody>
                      <a:bodyPr/>
                      <a:lstStyle>
                        <a:lvl1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1pPr>
                        <a:lvl2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2pPr>
                        <a:lvl3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3pPr>
                        <a:lvl4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4pPr>
                        <a:lvl5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5pPr>
                        <a:lvl6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6pPr>
                        <a:lvl7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7pPr>
                        <a:lvl8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8pPr>
                        <a:lvl9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9pPr>
                      </a:lstStyle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dirty="0">
                            <a:solidFill>
                              <a:schemeClr val="lt1"/>
                            </a:solidFill>
                            <a:latin typeface="Roboto" panose="020B0604020202020204" charset="0"/>
                            <a:ea typeface="Roboto" panose="020B0604020202020204" charset="0"/>
                            <a:cs typeface="Fira Sans Extra Condensed"/>
                            <a:sym typeface="Fira Sans Extra Condensed"/>
                          </a:rPr>
                          <a:t>Installed</a:t>
                        </a:r>
                        <a:r>
                          <a:rPr lang="en-US" sz="2200" b="1" baseline="0" dirty="0">
                            <a:solidFill>
                              <a:schemeClr val="lt1"/>
                            </a:solidFill>
                            <a:latin typeface="Roboto" panose="020B0604020202020204" charset="0"/>
                            <a:ea typeface="Roboto" panose="020B0604020202020204" charset="0"/>
                            <a:cs typeface="Fira Sans Extra Condensed"/>
                            <a:sym typeface="Fira Sans Extra Condensed"/>
                          </a:rPr>
                          <a:t> Capacity</a:t>
                        </a:r>
                        <a:endParaRPr sz="2200" b="1" dirty="0">
                          <a:solidFill>
                            <a:schemeClr val="lt1"/>
                          </a:solidFill>
                          <a:latin typeface="Roboto" panose="020B0604020202020204" charset="0"/>
                          <a:ea typeface="Roboto" panose="020B0604020202020204" charset="0"/>
                          <a:cs typeface="Fira Sans Extra Condensed"/>
                          <a:sym typeface="Fira Sans Extra Condensed"/>
                        </a:endParaRPr>
                      </a:p>
                    </a:txBody>
                    <a:tcPr marL="121900" marR="121900" marT="121900" marB="121900" anchor="ctr">
                      <a:lnL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  <a:headEnd type="none" w="sm" len="sm"/>
                        <a:tailEnd type="none" w="sm" len="sm"/>
                      </a:lnTlToBr>
                      <a:lnBlToTr w="12700" cmpd="sng">
                        <a:noFill/>
                        <a:prstDash val="solid"/>
                        <a:headEnd type="none" w="sm" len="sm"/>
                        <a:tailEnd type="none" w="sm" len="sm"/>
                      </a:lnBlToTr>
                      <a:solidFill>
                        <a:srgbClr val="3C8A97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374277">
                  <a:tc gridSpan="3">
                    <a:txBody>
                      <a:bodyPr/>
                      <a:lstStyle>
                        <a:lvl1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1pPr>
                        <a:lvl2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2pPr>
                        <a:lvl3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3pPr>
                        <a:lvl4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4pPr>
                        <a:lvl5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5pPr>
                        <a:lvl6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6pPr>
                        <a:lvl7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7pPr>
                        <a:lvl8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8pPr>
                        <a:lvl9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9pPr>
                      </a:lstStyle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Arial" panose="020B0604020202020204" pitchFamily="34" charset="0"/>
                          <a:buNone/>
                        </a:pPr>
                        <a:r>
                          <a:rPr lang="en-US" sz="2000" dirty="0">
                            <a:solidFill>
                              <a:schemeClr val="dk1"/>
                            </a:solidFill>
                            <a:latin typeface="Roboto"/>
                            <a:ea typeface="Roboto"/>
                            <a:cs typeface="Roboto"/>
                            <a:sym typeface="Roboto"/>
                          </a:rPr>
                          <a:t>2,138 MW</a:t>
                        </a:r>
                        <a:endParaRPr lang="en-US" sz="2000" b="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endParaRPr>
                      </a:p>
                    </a:txBody>
                    <a:tcPr marL="121900" marR="121900" marT="121900" marB="121900" anchor="ctr">
                      <a:lnL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  <a:headEnd type="none" w="sm" len="sm"/>
                        <a:tailEnd type="none" w="sm" len="sm"/>
                      </a:lnTlToBr>
                      <a:lnBlToTr w="12700" cmpd="sng">
                        <a:noFill/>
                        <a:prstDash val="solid"/>
                        <a:headEnd type="none" w="sm" len="sm"/>
                        <a:tailEnd type="none" w="sm" len="sm"/>
                      </a:lnBlToTr>
                      <a:solidFill>
                        <a:srgbClr val="3C8A97">
                          <a:alpha val="12549"/>
                        </a:srgb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graphicFrame>
          <p:nvGraphicFramePr>
            <p:cNvPr id="8" name="Google Shape;1734;p46">
              <a:extLst>
                <a:ext uri="{FF2B5EF4-FFF2-40B4-BE49-F238E27FC236}">
                  <a16:creationId xmlns:a16="http://schemas.microsoft.com/office/drawing/2014/main" id="{925A4220-1518-478A-B833-06648239DD4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82312299"/>
                </p:ext>
              </p:extLst>
            </p:nvPr>
          </p:nvGraphicFramePr>
          <p:xfrm>
            <a:off x="8485809" y="984275"/>
            <a:ext cx="2947894" cy="1748779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93569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93569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93569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657116">
                  <a:tc gridSpan="3">
                    <a:txBody>
                      <a:bodyPr/>
                      <a:lstStyle>
                        <a:lvl1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1pPr>
                        <a:lvl2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2pPr>
                        <a:lvl3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3pPr>
                        <a:lvl4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4pPr>
                        <a:lvl5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5pPr>
                        <a:lvl6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6pPr>
                        <a:lvl7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7pPr>
                        <a:lvl8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8pPr>
                        <a:lvl9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9pPr>
                      </a:lstStyle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dirty="0">
                            <a:solidFill>
                              <a:schemeClr val="lt1"/>
                            </a:solidFill>
                            <a:latin typeface="Roboto" panose="020B0604020202020204" charset="0"/>
                            <a:ea typeface="Roboto" panose="020B0604020202020204" charset="0"/>
                            <a:cs typeface="Fira Sans Extra Condensed"/>
                            <a:sym typeface="Fira Sans Extra Condensed"/>
                          </a:rPr>
                          <a:t>Gas</a:t>
                        </a:r>
                        <a:r>
                          <a:rPr lang="en-US" sz="2200" b="1" baseline="0" dirty="0">
                            <a:solidFill>
                              <a:schemeClr val="lt1"/>
                            </a:solidFill>
                            <a:latin typeface="Roboto" panose="020B0604020202020204" charset="0"/>
                            <a:ea typeface="Roboto" panose="020B0604020202020204" charset="0"/>
                            <a:cs typeface="Fira Sans Extra Condensed"/>
                            <a:sym typeface="Fira Sans Extra Condensed"/>
                          </a:rPr>
                          <a:t> Power</a:t>
                        </a:r>
                        <a:endParaRPr sz="2200" b="1" dirty="0">
                          <a:solidFill>
                            <a:schemeClr val="lt1"/>
                          </a:solidFill>
                          <a:latin typeface="Roboto" panose="020B0604020202020204" charset="0"/>
                          <a:ea typeface="Roboto" panose="020B0604020202020204" charset="0"/>
                          <a:cs typeface="Fira Sans Extra Condensed"/>
                          <a:sym typeface="Fira Sans Extra Condensed"/>
                        </a:endParaRPr>
                      </a:p>
                    </a:txBody>
                    <a:tcPr marL="121900" marR="121900" marT="121900" marB="121900" anchor="ctr">
                      <a:lnL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  <a:headEnd type="none" w="sm" len="sm"/>
                        <a:tailEnd type="none" w="sm" len="sm"/>
                      </a:lnTlToBr>
                      <a:lnBlToTr w="12700" cmpd="sng">
                        <a:noFill/>
                        <a:prstDash val="solid"/>
                        <a:headEnd type="none" w="sm" len="sm"/>
                        <a:tailEnd type="none" w="sm" len="sm"/>
                      </a:lnBlToTr>
                      <a:solidFill>
                        <a:srgbClr val="51978C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967146">
                  <a:tc gridSpan="3">
                    <a:txBody>
                      <a:bodyPr/>
                      <a:lstStyle>
                        <a:lvl1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1pPr>
                        <a:lvl2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2pPr>
                        <a:lvl3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3pPr>
                        <a:lvl4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4pPr>
                        <a:lvl5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5pPr>
                        <a:lvl6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6pPr>
                        <a:lvl7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7pPr>
                        <a:lvl8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8pPr>
                        <a:lvl9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9pPr>
                      </a:lstStyle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 panose="020B0604020202020204" pitchFamily="34" charset="0"/>
                          <a:buNone/>
                        </a:pPr>
                        <a:r>
                          <a:rPr lang="en-US" sz="2000" b="0" i="0" u="none" strike="noStrike" cap="none" dirty="0">
                            <a:solidFill>
                              <a:schemeClr val="dk1"/>
                            </a:solidFill>
                            <a:latin typeface="Roboto"/>
                            <a:ea typeface="Roboto"/>
                            <a:cs typeface="Roboto"/>
                            <a:sym typeface="Roboto"/>
                          </a:rPr>
                          <a:t>(56.07%)</a:t>
                        </a:r>
                        <a:endParaRPr sz="2000" b="0" i="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endParaRPr>
                      </a:p>
                    </a:txBody>
                    <a:tcPr marL="121900" marR="121900" marT="121900" marB="121900" anchor="ctr">
                      <a:lnL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  <a:headEnd type="none" w="sm" len="sm"/>
                        <a:tailEnd type="none" w="sm" len="sm"/>
                      </a:lnTlToBr>
                      <a:lnBlToTr w="12700" cmpd="sng">
                        <a:noFill/>
                        <a:prstDash val="solid"/>
                        <a:headEnd type="none" w="sm" len="sm"/>
                        <a:tailEnd type="none" w="sm" len="sm"/>
                      </a:lnBlToTr>
                      <a:solidFill>
                        <a:srgbClr val="51978C">
                          <a:alpha val="12549"/>
                        </a:srgb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graphicFrame>
          <p:nvGraphicFramePr>
            <p:cNvPr id="9" name="Google Shape;1736;p46">
              <a:extLst>
                <a:ext uri="{FF2B5EF4-FFF2-40B4-BE49-F238E27FC236}">
                  <a16:creationId xmlns:a16="http://schemas.microsoft.com/office/drawing/2014/main" id="{1DB48CEF-2355-49FF-8B1B-FA05760CE6D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86125705"/>
                </p:ext>
              </p:extLst>
            </p:nvPr>
          </p:nvGraphicFramePr>
          <p:xfrm>
            <a:off x="8485869" y="4690621"/>
            <a:ext cx="2947834" cy="1741587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93568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93568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93568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776962">
                  <a:tc gridSpan="3">
                    <a:txBody>
                      <a:bodyPr/>
                      <a:lstStyle>
                        <a:lvl1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1pPr>
                        <a:lvl2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2pPr>
                        <a:lvl3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3pPr>
                        <a:lvl4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4pPr>
                        <a:lvl5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5pPr>
                        <a:lvl6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6pPr>
                        <a:lvl7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7pPr>
                        <a:lvl8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8pPr>
                        <a:lvl9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9pPr>
                      </a:lstStyle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dirty="0">
                            <a:solidFill>
                              <a:schemeClr val="lt1"/>
                            </a:solidFill>
                            <a:latin typeface="Roboto" panose="020B0604020202020204" charset="0"/>
                            <a:ea typeface="Roboto" panose="020B0604020202020204" charset="0"/>
                            <a:cs typeface="Fira Sans Extra Condensed"/>
                            <a:sym typeface="Fira Sans Extra Condensed"/>
                          </a:rPr>
                          <a:t>Biomass</a:t>
                        </a:r>
                        <a:r>
                          <a:rPr lang="en-US" sz="2200" b="1" baseline="0" dirty="0">
                            <a:solidFill>
                              <a:schemeClr val="lt1"/>
                            </a:solidFill>
                            <a:latin typeface="Roboto" panose="020B0604020202020204" charset="0"/>
                            <a:ea typeface="Roboto" panose="020B0604020202020204" charset="0"/>
                            <a:cs typeface="Fira Sans Extra Condensed"/>
                            <a:sym typeface="Fira Sans Extra Condensed"/>
                          </a:rPr>
                          <a:t> Power</a:t>
                        </a:r>
                        <a:endParaRPr sz="2200" b="1" dirty="0">
                          <a:solidFill>
                            <a:schemeClr val="lt1"/>
                          </a:solidFill>
                          <a:latin typeface="Roboto" panose="020B0604020202020204" charset="0"/>
                          <a:ea typeface="Roboto" panose="020B0604020202020204" charset="0"/>
                          <a:cs typeface="Fira Sans Extra Condensed"/>
                          <a:sym typeface="Fira Sans Extra Condensed"/>
                        </a:endParaRPr>
                      </a:p>
                    </a:txBody>
                    <a:tcPr marL="121900" marR="121900" marT="121900" marB="121900" anchor="ctr">
                      <a:lnL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  <a:headEnd type="none" w="sm" len="sm"/>
                        <a:tailEnd type="none" w="sm" len="sm"/>
                      </a:lnTlToBr>
                      <a:lnBlToTr w="12700" cmpd="sng">
                        <a:noFill/>
                        <a:prstDash val="solid"/>
                        <a:headEnd type="none" w="sm" len="sm"/>
                        <a:tailEnd type="none" w="sm" len="sm"/>
                      </a:lnBlToTr>
                      <a:solidFill>
                        <a:srgbClr val="3C8A97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840620">
                  <a:tc gridSpan="3">
                    <a:txBody>
                      <a:bodyPr/>
                      <a:lstStyle>
                        <a:lvl1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1pPr>
                        <a:lvl2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2pPr>
                        <a:lvl3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3pPr>
                        <a:lvl4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4pPr>
                        <a:lvl5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5pPr>
                        <a:lvl6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6pPr>
                        <a:lvl7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7pPr>
                        <a:lvl8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8pPr>
                        <a:lvl9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9pPr>
                      </a:lstStyle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 panose="020B0604020202020204" pitchFamily="34" charset="0"/>
                          <a:buNone/>
                        </a:pPr>
                        <a:r>
                          <a:rPr lang="en" sz="2000" b="0" i="0" u="none" strike="noStrike" cap="none" dirty="0">
                            <a:solidFill>
                              <a:schemeClr val="dk1"/>
                            </a:solidFill>
                            <a:latin typeface="Roboto"/>
                            <a:ea typeface="Roboto"/>
                            <a:cs typeface="Roboto"/>
                            <a:sym typeface="Fira Sans Extra Condensed"/>
                          </a:rPr>
                          <a:t>(0.49%)</a:t>
                        </a:r>
                        <a:endParaRPr lang="en-US" sz="2000" b="0" i="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Fira Sans Extra Condensed"/>
                        </a:endParaRPr>
                      </a:p>
                    </a:txBody>
                    <a:tcPr marL="121900" marR="121900" marT="121900" marB="121900" anchor="ctr">
                      <a:lnL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  <a:headEnd type="none" w="sm" len="sm"/>
                        <a:tailEnd type="none" w="sm" len="sm"/>
                      </a:lnTlToBr>
                      <a:lnBlToTr w="12700" cmpd="sng">
                        <a:noFill/>
                        <a:prstDash val="solid"/>
                        <a:headEnd type="none" w="sm" len="sm"/>
                        <a:tailEnd type="none" w="sm" len="sm"/>
                      </a:lnBlToTr>
                      <a:solidFill>
                        <a:srgbClr val="3C8A97">
                          <a:alpha val="12549"/>
                        </a:srgb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graphicFrame>
          <p:nvGraphicFramePr>
            <p:cNvPr id="10" name="Google Shape;1729;p46">
              <a:extLst>
                <a:ext uri="{FF2B5EF4-FFF2-40B4-BE49-F238E27FC236}">
                  <a16:creationId xmlns:a16="http://schemas.microsoft.com/office/drawing/2014/main" id="{D3591753-01FA-48D2-AA9B-664E38AF10B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72348043"/>
                </p:ext>
              </p:extLst>
            </p:nvPr>
          </p:nvGraphicFramePr>
          <p:xfrm>
            <a:off x="1098229" y="984275"/>
            <a:ext cx="3342217" cy="1748779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318258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657780">
                  <a:tc>
                    <a:txBody>
                      <a:bodyPr/>
                      <a:lstStyle>
                        <a:lvl1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1pPr>
                        <a:lvl2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2pPr>
                        <a:lvl3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3pPr>
                        <a:lvl4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4pPr>
                        <a:lvl5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5pPr>
                        <a:lvl6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6pPr>
                        <a:lvl7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7pPr>
                        <a:lvl8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8pPr>
                        <a:lvl9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9pPr>
                      </a:lstStyle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dirty="0">
                            <a:solidFill>
                              <a:schemeClr val="lt1"/>
                            </a:solidFill>
                            <a:latin typeface="Roboto" panose="020B0604020202020204" charset="0"/>
                            <a:ea typeface="Roboto" panose="020B0604020202020204" charset="0"/>
                            <a:cs typeface="Fira Sans Extra Condensed"/>
                            <a:sym typeface="Fira Sans Extra Condensed"/>
                          </a:rPr>
                          <a:t>Hydro</a:t>
                        </a:r>
                        <a:r>
                          <a:rPr lang="en-US" sz="2200" b="1" baseline="0" dirty="0">
                            <a:solidFill>
                              <a:schemeClr val="lt1"/>
                            </a:solidFill>
                            <a:latin typeface="Roboto" panose="020B0604020202020204" charset="0"/>
                            <a:ea typeface="Roboto" panose="020B0604020202020204" charset="0"/>
                            <a:cs typeface="Fira Sans Extra Condensed"/>
                            <a:sym typeface="Fira Sans Extra Condensed"/>
                          </a:rPr>
                          <a:t> Power</a:t>
                        </a:r>
                        <a:r>
                          <a:rPr lang="en-US" sz="2200" b="1" dirty="0">
                            <a:solidFill>
                              <a:schemeClr val="lt1"/>
                            </a:solidFill>
                            <a:latin typeface="Roboto" panose="020B0604020202020204" charset="0"/>
                            <a:ea typeface="Roboto" panose="020B0604020202020204" charset="0"/>
                            <a:cs typeface="Fira Sans Extra Condensed"/>
                            <a:sym typeface="Fira Sans Extra Condensed"/>
                          </a:rPr>
                          <a:t> </a:t>
                        </a:r>
                        <a:endParaRPr sz="2200" b="1" dirty="0">
                          <a:solidFill>
                            <a:schemeClr val="lt1"/>
                          </a:solidFill>
                          <a:latin typeface="Roboto" panose="020B0604020202020204" charset="0"/>
                          <a:ea typeface="Roboto" panose="020B0604020202020204" charset="0"/>
                          <a:cs typeface="Fira Sans Extra Condensed"/>
                          <a:sym typeface="Fira Sans Extra Condensed"/>
                        </a:endParaRPr>
                      </a:p>
                    </a:txBody>
                    <a:tcPr marL="121900" marR="121900" marT="121900" marB="121900" anchor="ctr">
                      <a:lnL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  <a:headEnd type="none" w="sm" len="sm"/>
                        <a:tailEnd type="none" w="sm" len="sm"/>
                      </a:lnTlToBr>
                      <a:lnBlToTr w="12700" cmpd="sng">
                        <a:noFill/>
                        <a:prstDash val="solid"/>
                        <a:headEnd type="none" w="sm" len="sm"/>
                        <a:tailEnd type="none" w="sm" len="sm"/>
                      </a:lnBlToTr>
                      <a:solidFill>
                        <a:srgbClr val="277DA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966482">
                  <a:tc>
                    <a:txBody>
                      <a:bodyPr/>
                      <a:lstStyle>
                        <a:lvl1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1pPr>
                        <a:lvl2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2pPr>
                        <a:lvl3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3pPr>
                        <a:lvl4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4pPr>
                        <a:lvl5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5pPr>
                        <a:lvl6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6pPr>
                        <a:lvl7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7pPr>
                        <a:lvl8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8pPr>
                        <a:lvl9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9pPr>
                      </a:lstStyle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 panose="020B0604020202020204" pitchFamily="34" charset="0"/>
                          <a:buNone/>
                        </a:pPr>
                        <a:r>
                          <a:rPr lang="en-US" sz="2000" b="0" i="0" u="none" strike="noStrike" cap="none" dirty="0">
                            <a:solidFill>
                              <a:schemeClr val="dk1"/>
                            </a:solidFill>
                            <a:latin typeface="Roboto"/>
                            <a:ea typeface="Roboto"/>
                            <a:cs typeface="Roboto"/>
                            <a:sym typeface="Roboto"/>
                          </a:rPr>
                          <a:t> (39.13%</a:t>
                        </a:r>
                        <a:r>
                          <a:rPr lang="en-US" sz="2000" b="0" i="0" u="none" strike="noStrike" cap="none" baseline="0" dirty="0">
                            <a:solidFill>
                              <a:schemeClr val="dk1"/>
                            </a:solidFill>
                            <a:latin typeface="Roboto"/>
                            <a:ea typeface="Roboto"/>
                            <a:cs typeface="Roboto"/>
                            <a:sym typeface="Roboto"/>
                          </a:rPr>
                          <a:t>)</a:t>
                        </a:r>
                        <a:endParaRPr lang="en-US" sz="2000" b="0" i="0" u="none" strike="noStrike" cap="none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endParaRPr>
                      </a:p>
                    </a:txBody>
                    <a:tcPr marL="121900" marR="121900" marT="121900" marB="121900" anchor="ctr">
                      <a:lnL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  <a:headEnd type="none" w="sm" len="sm"/>
                        <a:tailEnd type="none" w="sm" len="sm"/>
                      </a:lnTlToBr>
                      <a:lnBlToTr w="12700" cmpd="sng">
                        <a:noFill/>
                        <a:prstDash val="solid"/>
                        <a:headEnd type="none" w="sm" len="sm"/>
                        <a:tailEnd type="none" w="sm" len="sm"/>
                      </a:lnBlToTr>
                      <a:solidFill>
                        <a:srgbClr val="277DA1">
                          <a:alpha val="12549"/>
                        </a:srgb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graphicFrame>
          <p:nvGraphicFramePr>
            <p:cNvPr id="11" name="Google Shape;1731;p46">
              <a:extLst>
                <a:ext uri="{FF2B5EF4-FFF2-40B4-BE49-F238E27FC236}">
                  <a16:creationId xmlns:a16="http://schemas.microsoft.com/office/drawing/2014/main" id="{2AB81FD0-F2D8-4F84-9CE0-48CD241624A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64261473"/>
                </p:ext>
              </p:extLst>
            </p:nvPr>
          </p:nvGraphicFramePr>
          <p:xfrm>
            <a:off x="1018206" y="4690621"/>
            <a:ext cx="2837508" cy="1741587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90066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90066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900661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563741">
                  <a:tc gridSpan="3">
                    <a:txBody>
                      <a:bodyPr/>
                      <a:lstStyle>
                        <a:lvl1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1pPr>
                        <a:lvl2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2pPr>
                        <a:lvl3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3pPr>
                        <a:lvl4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4pPr>
                        <a:lvl5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5pPr>
                        <a:lvl6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6pPr>
                        <a:lvl7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7pPr>
                        <a:lvl8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8pPr>
                        <a:lvl9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9pPr>
                      </a:lstStyle>
                      <a:p>
                        <a:pPr marL="0" lvl="0" indent="0" algn="ctr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200" b="1" i="0" u="none" strike="noStrike" cap="none" dirty="0">
                            <a:solidFill>
                              <a:schemeClr val="lt1"/>
                            </a:solidFill>
                            <a:latin typeface="Roboto" panose="020B0604020202020204" charset="0"/>
                            <a:ea typeface="Roboto" panose="020B0604020202020204" charset="0"/>
                            <a:cs typeface="Fira Sans Extra Condensed"/>
                            <a:sym typeface="Fira Sans Extra Condensed"/>
                          </a:rPr>
                          <a:t>Liquid Fuel Power</a:t>
                        </a:r>
                        <a:endParaRPr sz="2200" b="1" i="0" u="none" strike="noStrike" cap="none" dirty="0">
                          <a:solidFill>
                            <a:schemeClr val="lt1"/>
                          </a:solidFill>
                          <a:latin typeface="Roboto" panose="020B0604020202020204" charset="0"/>
                          <a:ea typeface="Roboto" panose="020B0604020202020204" charset="0"/>
                          <a:cs typeface="Fira Sans Extra Condensed"/>
                          <a:sym typeface="Fira Sans Extra Condensed"/>
                        </a:endParaRPr>
                      </a:p>
                    </a:txBody>
                    <a:tcPr marL="121900" marR="121900" marT="121900" marB="121900" anchor="ctr">
                      <a:lnL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  <a:headEnd type="none" w="sm" len="sm"/>
                        <a:tailEnd type="none" w="sm" len="sm"/>
                      </a:lnTlToBr>
                      <a:lnBlToTr w="12700" cmpd="sng">
                        <a:noFill/>
                        <a:prstDash val="solid"/>
                        <a:headEnd type="none" w="sm" len="sm"/>
                        <a:tailEnd type="none" w="sm" len="sm"/>
                      </a:lnBlToTr>
                      <a:solidFill>
                        <a:srgbClr val="90BE6D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038502">
                  <a:tc gridSpan="3">
                    <a:txBody>
                      <a:bodyPr/>
                      <a:lstStyle>
                        <a:lvl1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1pPr>
                        <a:lvl2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2pPr>
                        <a:lvl3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3pPr>
                        <a:lvl4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4pPr>
                        <a:lvl5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5pPr>
                        <a:lvl6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6pPr>
                        <a:lvl7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7pPr>
                        <a:lvl8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8pPr>
                        <a:lvl9pPr marR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Font typeface="Arial"/>
                          <a:defRPr sz="1400" b="0" i="0" u="none" strike="noStrike" cap="none">
                            <a:solidFill>
                              <a:schemeClr val="tx1"/>
                            </a:solidFill>
                            <a:latin typeface="Arial"/>
                            <a:sym typeface="Arial"/>
                          </a:defRPr>
                        </a:lvl9pPr>
                      </a:lstStyle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 panose="020B0604020202020204" pitchFamily="34" charset="0"/>
                          <a:buNone/>
                        </a:pPr>
                        <a:r>
                          <a:rPr lang="en-US" sz="2000" b="0" i="0" u="none" strike="noStrike" cap="none" dirty="0">
                            <a:solidFill>
                              <a:schemeClr val="dk1"/>
                            </a:solidFill>
                            <a:latin typeface="Roboto"/>
                            <a:ea typeface="Roboto"/>
                            <a:cs typeface="Roboto"/>
                            <a:sym typeface="Roboto"/>
                          </a:rPr>
                          <a:t> (4.32%)</a:t>
                        </a:r>
                      </a:p>
                    </a:txBody>
                    <a:tcPr marL="121900" marR="121900" marT="121900" marB="121900" anchor="ctr">
                      <a:lnL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9E9E9E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lnTlToBr w="12700" cmpd="sng">
                        <a:noFill/>
                        <a:prstDash val="solid"/>
                        <a:headEnd type="none" w="sm" len="sm"/>
                        <a:tailEnd type="none" w="sm" len="sm"/>
                      </a:lnTlToBr>
                      <a:lnBlToTr w="12700" cmpd="sng">
                        <a:noFill/>
                        <a:prstDash val="solid"/>
                        <a:headEnd type="none" w="sm" len="sm"/>
                        <a:tailEnd type="none" w="sm" len="sm"/>
                      </a:lnBlToTr>
                      <a:solidFill>
                        <a:srgbClr val="90BE6D">
                          <a:alpha val="12549"/>
                        </a:srgb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</p:grpSp>
      <p:cxnSp>
        <p:nvCxnSpPr>
          <p:cNvPr id="20" name="Elbow Connector 4">
            <a:extLst>
              <a:ext uri="{FF2B5EF4-FFF2-40B4-BE49-F238E27FC236}">
                <a16:creationId xmlns:a16="http://schemas.microsoft.com/office/drawing/2014/main" id="{49FC1DEC-9668-4C91-9196-CF19A0DDAFE6}"/>
              </a:ext>
            </a:extLst>
          </p:cNvPr>
          <p:cNvCxnSpPr>
            <a:cxnSpLocks/>
          </p:cNvCxnSpPr>
          <p:nvPr/>
        </p:nvCxnSpPr>
        <p:spPr>
          <a:xfrm>
            <a:off x="3298897" y="1938636"/>
            <a:ext cx="1334708" cy="118559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10">
            <a:extLst>
              <a:ext uri="{FF2B5EF4-FFF2-40B4-BE49-F238E27FC236}">
                <a16:creationId xmlns:a16="http://schemas.microsoft.com/office/drawing/2014/main" id="{5405F4B6-C7DA-426D-8A9D-75AE4FE30C8D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82902" y="1910109"/>
            <a:ext cx="1259581" cy="117289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13">
            <a:extLst>
              <a:ext uri="{FF2B5EF4-FFF2-40B4-BE49-F238E27FC236}">
                <a16:creationId xmlns:a16="http://schemas.microsoft.com/office/drawing/2014/main" id="{ABC7FECE-31A0-42FC-BC88-168F49574C48}"/>
              </a:ext>
            </a:extLst>
          </p:cNvPr>
          <p:cNvCxnSpPr>
            <a:cxnSpLocks/>
          </p:cNvCxnSpPr>
          <p:nvPr/>
        </p:nvCxnSpPr>
        <p:spPr>
          <a:xfrm flipV="1">
            <a:off x="3116149" y="4326566"/>
            <a:ext cx="919339" cy="68953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15">
            <a:extLst>
              <a:ext uri="{FF2B5EF4-FFF2-40B4-BE49-F238E27FC236}">
                <a16:creationId xmlns:a16="http://schemas.microsoft.com/office/drawing/2014/main" id="{9B302A6B-C0F1-4490-8DEB-6726E958420D}"/>
              </a:ext>
            </a:extLst>
          </p:cNvPr>
          <p:cNvCxnSpPr>
            <a:cxnSpLocks/>
          </p:cNvCxnSpPr>
          <p:nvPr/>
        </p:nvCxnSpPr>
        <p:spPr>
          <a:xfrm rot="10800000">
            <a:off x="6633546" y="4503843"/>
            <a:ext cx="863832" cy="75657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1130ECD-CF30-4205-B33E-271E84641F39}"/>
              </a:ext>
            </a:extLst>
          </p:cNvPr>
          <p:cNvSpPr txBox="1"/>
          <p:nvPr/>
        </p:nvSpPr>
        <p:spPr>
          <a:xfrm>
            <a:off x="2019300" y="247616"/>
            <a:ext cx="7912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Situation in Tanzania…….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77150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</TotalTime>
  <Words>1435</Words>
  <Application>Microsoft Office PowerPoint</Application>
  <PresentationFormat>Widescreen</PresentationFormat>
  <Paragraphs>243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Arial Black</vt:lpstr>
      <vt:lpstr>Arial Narrow</vt:lpstr>
      <vt:lpstr>Arial Rounded MT Bold</vt:lpstr>
      <vt:lpstr>Bahnschrift</vt:lpstr>
      <vt:lpstr>Bahnschrift Light</vt:lpstr>
      <vt:lpstr>Bahnschrift Light SemiCondensed</vt:lpstr>
      <vt:lpstr>Century Gothic</vt:lpstr>
      <vt:lpstr>High Tower Text</vt:lpstr>
      <vt:lpstr>Roboto</vt:lpstr>
      <vt:lpstr>Segoe UI Symbol</vt:lpstr>
      <vt:lpstr>Times New Roman</vt:lpstr>
      <vt:lpstr>Trebuchet MS</vt:lpstr>
      <vt:lpstr>Wingdings</vt:lpstr>
      <vt:lpstr>Wingdings 3</vt:lpstr>
      <vt:lpstr>Facet</vt:lpstr>
      <vt:lpstr>UNITED REPUBLIC OF TANZANIA MINISTRY OF ENERGY </vt:lpstr>
      <vt:lpstr>Presentation Outline</vt:lpstr>
      <vt:lpstr>PowerPoint Presentation</vt:lpstr>
      <vt:lpstr>Institutional, Legal and Regulatory Framework Governing The Power Sector in Tanzania</vt:lpstr>
      <vt:lpstr>Institutional, Legal and Regulatory ….cont,</vt:lpstr>
      <vt:lpstr>Ministry Structure</vt:lpstr>
      <vt:lpstr>Roles for Renewable Energy Section </vt:lpstr>
      <vt:lpstr>Energy Situation in Tanzania</vt:lpstr>
      <vt:lpstr>PowerPoint Presentation</vt:lpstr>
      <vt:lpstr>Energy Resources &amp; Reserves</vt:lpstr>
      <vt:lpstr>Energy Resources &amp; Reserves………….Cont,</vt:lpstr>
      <vt:lpstr>ENERGY TRANSITION MECHANISMS Policy and Related Frameworks to Support Renewable Energy  </vt:lpstr>
      <vt:lpstr>ENERGY TRANSITION MECHANISMS Policy and Related Frameworks to Support Renewable Energy …cont,</vt:lpstr>
      <vt:lpstr>ENERGY TRANSITION MECHANISMS Renewable Energy Projects Under Pipeline </vt:lpstr>
      <vt:lpstr>ENERGY TRANSITION MECHANISMS Renewable Energy Projects Under Pipeline…..cont, </vt:lpstr>
      <vt:lpstr>ENERGY TRANSITION MECHANISMS Other Renewable Energy Projects Under Pipeline…..cont, </vt:lpstr>
      <vt:lpstr>PowerPoint Presentation</vt:lpstr>
      <vt:lpstr>PowerPoint Presentation</vt:lpstr>
      <vt:lpstr>Country Priorities on Renewable energy development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Ngeleja Mgejwa</dc:creator>
  <cp:lastModifiedBy>Imani Steve</cp:lastModifiedBy>
  <cp:revision>74</cp:revision>
  <dcterms:created xsi:type="dcterms:W3CDTF">2024-06-03T20:09:32Z</dcterms:created>
  <dcterms:modified xsi:type="dcterms:W3CDTF">2024-06-06T00:53:21Z</dcterms:modified>
</cp:coreProperties>
</file>