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4" r:id="rId5"/>
    <p:sldId id="261" r:id="rId6"/>
  </p:sldIdLst>
  <p:sldSz cx="7569200" cy="10699750"/>
  <p:notesSz cx="7569200" cy="1069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45" y="14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913F3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913F3B"/>
                </a:solidFill>
                <a:latin typeface="Century Gothic"/>
                <a:cs typeface="Century Gothic"/>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913F3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559992" cy="1069201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92518"/>
            <a:ext cx="7559751" cy="61156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292531"/>
            <a:ext cx="612140" cy="612140"/>
          </a:xfrm>
          <a:custGeom>
            <a:avLst/>
            <a:gdLst/>
            <a:ahLst/>
            <a:cxnLst/>
            <a:rect l="l" t="t" r="r" b="b"/>
            <a:pathLst>
              <a:path w="612140" h="612140">
                <a:moveTo>
                  <a:pt x="0" y="611555"/>
                </a:moveTo>
                <a:lnTo>
                  <a:pt x="611746" y="611555"/>
                </a:lnTo>
                <a:lnTo>
                  <a:pt x="611746" y="0"/>
                </a:lnTo>
                <a:lnTo>
                  <a:pt x="0" y="0"/>
                </a:lnTo>
                <a:lnTo>
                  <a:pt x="0" y="611555"/>
                </a:lnTo>
                <a:close/>
              </a:path>
            </a:pathLst>
          </a:custGeom>
          <a:solidFill>
            <a:srgbClr val="801C2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8507" y="383645"/>
            <a:ext cx="6125834" cy="406400"/>
          </a:xfrm>
          <a:prstGeom prst="rect">
            <a:avLst/>
          </a:prstGeom>
        </p:spPr>
        <p:txBody>
          <a:bodyPr wrap="square" lIns="0" tIns="0" rIns="0" bIns="0">
            <a:spAutoFit/>
          </a:bodyPr>
          <a:lstStyle>
            <a:lvl1pPr>
              <a:defRPr sz="2500" b="0" i="0">
                <a:solidFill>
                  <a:srgbClr val="913F3B"/>
                </a:solidFill>
                <a:latin typeface="Century Gothic"/>
                <a:cs typeface="Century Gothic"/>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17-Oct-19</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76349"/>
            <a:ext cx="7577134" cy="325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bject 25"/>
          <p:cNvSpPr/>
          <p:nvPr/>
        </p:nvSpPr>
        <p:spPr>
          <a:xfrm>
            <a:off x="805649" y="5121275"/>
            <a:ext cx="6778625" cy="2286000"/>
          </a:xfrm>
          <a:custGeom>
            <a:avLst/>
            <a:gdLst/>
            <a:ahLst/>
            <a:cxnLst/>
            <a:rect l="l" t="t" r="r" b="b"/>
            <a:pathLst>
              <a:path w="6778625" h="1616709">
                <a:moveTo>
                  <a:pt x="0" y="1616684"/>
                </a:moveTo>
                <a:lnTo>
                  <a:pt x="6778485" y="1616684"/>
                </a:lnTo>
                <a:lnTo>
                  <a:pt x="6778485" y="0"/>
                </a:lnTo>
                <a:lnTo>
                  <a:pt x="0" y="0"/>
                </a:lnTo>
                <a:lnTo>
                  <a:pt x="0" y="1616684"/>
                </a:lnTo>
                <a:close/>
              </a:path>
            </a:pathLst>
          </a:custGeom>
          <a:solidFill>
            <a:srgbClr val="FFC000">
              <a:alpha val="89999"/>
            </a:srgbClr>
          </a:solidFill>
        </p:spPr>
        <p:txBody>
          <a:bodyPr wrap="square" lIns="0" tIns="0" rIns="0" bIns="0" rtlCol="0"/>
          <a:lstStyle/>
          <a:p>
            <a:endParaRPr/>
          </a:p>
        </p:txBody>
      </p:sp>
      <p:sp>
        <p:nvSpPr>
          <p:cNvPr id="51" name="object 10"/>
          <p:cNvSpPr/>
          <p:nvPr/>
        </p:nvSpPr>
        <p:spPr>
          <a:xfrm>
            <a:off x="893195" y="5157807"/>
            <a:ext cx="6603531" cy="2133600"/>
          </a:xfrm>
          <a:custGeom>
            <a:avLst/>
            <a:gdLst/>
            <a:ahLst/>
            <a:cxnLst/>
            <a:rect l="l" t="t" r="r" b="b"/>
            <a:pathLst>
              <a:path w="6537959" h="338455">
                <a:moveTo>
                  <a:pt x="0" y="338391"/>
                </a:moveTo>
                <a:lnTo>
                  <a:pt x="6537591" y="338391"/>
                </a:lnTo>
                <a:lnTo>
                  <a:pt x="6537591" y="0"/>
                </a:lnTo>
                <a:lnTo>
                  <a:pt x="0" y="0"/>
                </a:lnTo>
                <a:lnTo>
                  <a:pt x="0" y="338391"/>
                </a:lnTo>
                <a:close/>
              </a:path>
            </a:pathLst>
          </a:custGeom>
          <a:solidFill>
            <a:srgbClr val="861C22"/>
          </a:solidFill>
        </p:spPr>
        <p:txBody>
          <a:bodyPr wrap="square" lIns="0" tIns="0" rIns="0" bIns="0" rtlCol="0"/>
          <a:lstStyle/>
          <a:p>
            <a:endParaRPr/>
          </a:p>
        </p:txBody>
      </p:sp>
      <p:sp>
        <p:nvSpPr>
          <p:cNvPr id="3" name="object 3"/>
          <p:cNvSpPr/>
          <p:nvPr/>
        </p:nvSpPr>
        <p:spPr>
          <a:xfrm>
            <a:off x="1022400" y="10087877"/>
            <a:ext cx="6537959" cy="316230"/>
          </a:xfrm>
          <a:custGeom>
            <a:avLst/>
            <a:gdLst/>
            <a:ahLst/>
            <a:cxnLst/>
            <a:rect l="l" t="t" r="r" b="b"/>
            <a:pathLst>
              <a:path w="6537959" h="316229">
                <a:moveTo>
                  <a:pt x="0" y="316141"/>
                </a:moveTo>
                <a:lnTo>
                  <a:pt x="6537591" y="316141"/>
                </a:lnTo>
                <a:lnTo>
                  <a:pt x="6537591" y="0"/>
                </a:lnTo>
                <a:lnTo>
                  <a:pt x="0" y="0"/>
                </a:lnTo>
                <a:lnTo>
                  <a:pt x="0" y="316141"/>
                </a:lnTo>
                <a:close/>
              </a:path>
            </a:pathLst>
          </a:custGeom>
          <a:solidFill>
            <a:srgbClr val="861C22"/>
          </a:solidFill>
        </p:spPr>
        <p:txBody>
          <a:bodyPr wrap="square" lIns="0" tIns="0" rIns="0" bIns="0" rtlCol="0"/>
          <a:lstStyle/>
          <a:p>
            <a:endParaRPr/>
          </a:p>
        </p:txBody>
      </p:sp>
      <p:sp>
        <p:nvSpPr>
          <p:cNvPr id="4" name="object 4"/>
          <p:cNvSpPr/>
          <p:nvPr/>
        </p:nvSpPr>
        <p:spPr>
          <a:xfrm>
            <a:off x="1022400" y="9892804"/>
            <a:ext cx="6537959" cy="168275"/>
          </a:xfrm>
          <a:custGeom>
            <a:avLst/>
            <a:gdLst/>
            <a:ahLst/>
            <a:cxnLst/>
            <a:rect l="l" t="t" r="r" b="b"/>
            <a:pathLst>
              <a:path w="6537959" h="168275">
                <a:moveTo>
                  <a:pt x="0" y="168160"/>
                </a:moveTo>
                <a:lnTo>
                  <a:pt x="6537591" y="168160"/>
                </a:lnTo>
                <a:lnTo>
                  <a:pt x="6537591" y="0"/>
                </a:lnTo>
                <a:lnTo>
                  <a:pt x="0" y="0"/>
                </a:lnTo>
                <a:lnTo>
                  <a:pt x="0" y="168160"/>
                </a:lnTo>
                <a:close/>
              </a:path>
            </a:pathLst>
          </a:custGeom>
          <a:solidFill>
            <a:srgbClr val="FFC000"/>
          </a:solidFill>
        </p:spPr>
        <p:txBody>
          <a:bodyPr wrap="square" lIns="0" tIns="0" rIns="0" bIns="0" rtlCol="0"/>
          <a:lstStyle/>
          <a:p>
            <a:endParaRPr/>
          </a:p>
        </p:txBody>
      </p:sp>
      <p:sp>
        <p:nvSpPr>
          <p:cNvPr id="5" name="object 5"/>
          <p:cNvSpPr/>
          <p:nvPr/>
        </p:nvSpPr>
        <p:spPr>
          <a:xfrm>
            <a:off x="0" y="10087877"/>
            <a:ext cx="997585" cy="316230"/>
          </a:xfrm>
          <a:custGeom>
            <a:avLst/>
            <a:gdLst/>
            <a:ahLst/>
            <a:cxnLst/>
            <a:rect l="l" t="t" r="r" b="b"/>
            <a:pathLst>
              <a:path w="997585" h="316229">
                <a:moveTo>
                  <a:pt x="0" y="316141"/>
                </a:moveTo>
                <a:lnTo>
                  <a:pt x="997204" y="316141"/>
                </a:lnTo>
                <a:lnTo>
                  <a:pt x="997204" y="0"/>
                </a:lnTo>
                <a:lnTo>
                  <a:pt x="0" y="0"/>
                </a:lnTo>
                <a:lnTo>
                  <a:pt x="0" y="316141"/>
                </a:lnTo>
                <a:close/>
              </a:path>
            </a:pathLst>
          </a:custGeom>
          <a:solidFill>
            <a:srgbClr val="861C22"/>
          </a:solidFill>
        </p:spPr>
        <p:txBody>
          <a:bodyPr wrap="square" lIns="0" tIns="0" rIns="0" bIns="0" rtlCol="0"/>
          <a:lstStyle/>
          <a:p>
            <a:endParaRPr/>
          </a:p>
        </p:txBody>
      </p:sp>
      <p:sp>
        <p:nvSpPr>
          <p:cNvPr id="6" name="object 6"/>
          <p:cNvSpPr/>
          <p:nvPr/>
        </p:nvSpPr>
        <p:spPr>
          <a:xfrm>
            <a:off x="0" y="9892804"/>
            <a:ext cx="997585" cy="168275"/>
          </a:xfrm>
          <a:custGeom>
            <a:avLst/>
            <a:gdLst/>
            <a:ahLst/>
            <a:cxnLst/>
            <a:rect l="l" t="t" r="r" b="b"/>
            <a:pathLst>
              <a:path w="997585" h="168275">
                <a:moveTo>
                  <a:pt x="0" y="168160"/>
                </a:moveTo>
                <a:lnTo>
                  <a:pt x="997204" y="168160"/>
                </a:lnTo>
                <a:lnTo>
                  <a:pt x="997204" y="0"/>
                </a:lnTo>
                <a:lnTo>
                  <a:pt x="0" y="0"/>
                </a:lnTo>
                <a:lnTo>
                  <a:pt x="0" y="168160"/>
                </a:lnTo>
                <a:close/>
              </a:path>
            </a:pathLst>
          </a:custGeom>
          <a:solidFill>
            <a:srgbClr val="FFC000"/>
          </a:solidFill>
        </p:spPr>
        <p:txBody>
          <a:bodyPr wrap="square" lIns="0" tIns="0" rIns="0" bIns="0" rtlCol="0"/>
          <a:lstStyle/>
          <a:p>
            <a:endParaRPr/>
          </a:p>
        </p:txBody>
      </p:sp>
      <p:sp>
        <p:nvSpPr>
          <p:cNvPr id="7" name="object 7"/>
          <p:cNvSpPr/>
          <p:nvPr/>
        </p:nvSpPr>
        <p:spPr>
          <a:xfrm>
            <a:off x="607894" y="1881545"/>
            <a:ext cx="5381625" cy="360045"/>
          </a:xfrm>
          <a:custGeom>
            <a:avLst/>
            <a:gdLst/>
            <a:ahLst/>
            <a:cxnLst/>
            <a:rect l="l" t="t" r="r" b="b"/>
            <a:pathLst>
              <a:path w="5381625" h="360044">
                <a:moveTo>
                  <a:pt x="5191988" y="0"/>
                </a:moveTo>
                <a:lnTo>
                  <a:pt x="189585" y="0"/>
                </a:lnTo>
                <a:lnTo>
                  <a:pt x="79981" y="2579"/>
                </a:lnTo>
                <a:lnTo>
                  <a:pt x="23698" y="20637"/>
                </a:lnTo>
                <a:lnTo>
                  <a:pt x="2962" y="69651"/>
                </a:lnTo>
                <a:lnTo>
                  <a:pt x="0" y="165100"/>
                </a:lnTo>
                <a:lnTo>
                  <a:pt x="0" y="194894"/>
                </a:lnTo>
                <a:lnTo>
                  <a:pt x="2962" y="290342"/>
                </a:lnTo>
                <a:lnTo>
                  <a:pt x="23698" y="339356"/>
                </a:lnTo>
                <a:lnTo>
                  <a:pt x="79981" y="357414"/>
                </a:lnTo>
                <a:lnTo>
                  <a:pt x="189585" y="359994"/>
                </a:lnTo>
                <a:lnTo>
                  <a:pt x="5191988" y="359994"/>
                </a:lnTo>
                <a:lnTo>
                  <a:pt x="5301592" y="357414"/>
                </a:lnTo>
                <a:lnTo>
                  <a:pt x="5357876" y="339356"/>
                </a:lnTo>
                <a:lnTo>
                  <a:pt x="5378611" y="290342"/>
                </a:lnTo>
                <a:lnTo>
                  <a:pt x="5381574" y="194894"/>
                </a:lnTo>
                <a:lnTo>
                  <a:pt x="5381574" y="165100"/>
                </a:lnTo>
                <a:lnTo>
                  <a:pt x="5378611" y="69651"/>
                </a:lnTo>
                <a:lnTo>
                  <a:pt x="5357876" y="20637"/>
                </a:lnTo>
                <a:lnTo>
                  <a:pt x="5301592" y="2579"/>
                </a:lnTo>
                <a:lnTo>
                  <a:pt x="5191988" y="0"/>
                </a:lnTo>
                <a:close/>
              </a:path>
            </a:pathLst>
          </a:custGeom>
          <a:solidFill>
            <a:srgbClr val="FFC000"/>
          </a:solidFill>
        </p:spPr>
        <p:txBody>
          <a:bodyPr wrap="square" lIns="0" tIns="0" rIns="0" bIns="0" rtlCol="0"/>
          <a:lstStyle/>
          <a:p>
            <a:endParaRPr/>
          </a:p>
        </p:txBody>
      </p:sp>
      <p:sp>
        <p:nvSpPr>
          <p:cNvPr id="8" name="object 8"/>
          <p:cNvSpPr txBox="1"/>
          <p:nvPr/>
        </p:nvSpPr>
        <p:spPr>
          <a:xfrm>
            <a:off x="815544" y="1902202"/>
            <a:ext cx="4930775" cy="299720"/>
          </a:xfrm>
          <a:prstGeom prst="rect">
            <a:avLst/>
          </a:prstGeom>
        </p:spPr>
        <p:txBody>
          <a:bodyPr vert="horz" wrap="square" lIns="0" tIns="12700" rIns="0" bIns="0" rtlCol="0">
            <a:spAutoFit/>
          </a:bodyPr>
          <a:lstStyle/>
          <a:p>
            <a:pPr marL="12700">
              <a:lnSpc>
                <a:spcPct val="100000"/>
              </a:lnSpc>
              <a:spcBef>
                <a:spcPts val="100"/>
              </a:spcBef>
              <a:tabLst>
                <a:tab pos="2863215" algn="l"/>
              </a:tabLst>
            </a:pPr>
            <a:r>
              <a:rPr lang="pl-PL" sz="1800" b="1" spc="-5" dirty="0" smtClean="0">
                <a:solidFill>
                  <a:srgbClr val="FFFFFF"/>
                </a:solidFill>
                <a:latin typeface="Arial"/>
                <a:cs typeface="Arial"/>
              </a:rPr>
              <a:t>24-25 September</a:t>
            </a:r>
            <a:r>
              <a:rPr sz="1800" b="1" spc="5" dirty="0" smtClean="0">
                <a:solidFill>
                  <a:srgbClr val="FFFFFF"/>
                </a:solidFill>
                <a:latin typeface="Arial"/>
                <a:cs typeface="Arial"/>
              </a:rPr>
              <a:t>,</a:t>
            </a:r>
            <a:r>
              <a:rPr sz="1800" b="1" spc="35" dirty="0" smtClean="0">
                <a:solidFill>
                  <a:srgbClr val="FFFFFF"/>
                </a:solidFill>
                <a:latin typeface="Arial"/>
                <a:cs typeface="Arial"/>
              </a:rPr>
              <a:t> </a:t>
            </a:r>
            <a:r>
              <a:rPr sz="1800" b="1" spc="-35" dirty="0" smtClean="0">
                <a:solidFill>
                  <a:srgbClr val="FFFFFF"/>
                </a:solidFill>
                <a:latin typeface="Arial"/>
                <a:cs typeface="Arial"/>
              </a:rPr>
              <a:t>201</a:t>
            </a:r>
            <a:r>
              <a:rPr lang="pl-PL" sz="1800" b="1" spc="-35" dirty="0" smtClean="0">
                <a:solidFill>
                  <a:srgbClr val="FFFFFF"/>
                </a:solidFill>
                <a:latin typeface="Arial"/>
                <a:cs typeface="Arial"/>
              </a:rPr>
              <a:t>9</a:t>
            </a:r>
            <a:r>
              <a:rPr sz="1800" b="1" spc="-35" dirty="0">
                <a:solidFill>
                  <a:srgbClr val="FFFFFF"/>
                </a:solidFill>
                <a:latin typeface="Arial"/>
                <a:cs typeface="Arial"/>
              </a:rPr>
              <a:t>	</a:t>
            </a:r>
            <a:r>
              <a:rPr sz="1800" b="1" spc="-5" dirty="0">
                <a:solidFill>
                  <a:srgbClr val="FFFFFF"/>
                </a:solidFill>
                <a:latin typeface="Arial"/>
                <a:cs typeface="Arial"/>
              </a:rPr>
              <a:t>Manila,</a:t>
            </a:r>
            <a:r>
              <a:rPr sz="1800" b="1" spc="-75" dirty="0">
                <a:solidFill>
                  <a:srgbClr val="FFFFFF"/>
                </a:solidFill>
                <a:latin typeface="Arial"/>
                <a:cs typeface="Arial"/>
              </a:rPr>
              <a:t> </a:t>
            </a:r>
            <a:r>
              <a:rPr sz="1800" b="1" spc="-5" dirty="0">
                <a:solidFill>
                  <a:srgbClr val="FFFFFF"/>
                </a:solidFill>
                <a:latin typeface="Arial"/>
                <a:cs typeface="Arial"/>
              </a:rPr>
              <a:t>Philippines</a:t>
            </a:r>
            <a:endParaRPr sz="1800" dirty="0">
              <a:latin typeface="Arial"/>
              <a:cs typeface="Arial"/>
            </a:endParaRPr>
          </a:p>
        </p:txBody>
      </p:sp>
      <p:sp>
        <p:nvSpPr>
          <p:cNvPr id="9" name="object 9"/>
          <p:cNvSpPr txBox="1"/>
          <p:nvPr/>
        </p:nvSpPr>
        <p:spPr>
          <a:xfrm>
            <a:off x="612969" y="677813"/>
            <a:ext cx="6294120" cy="302260"/>
          </a:xfrm>
          <a:prstGeom prst="rect">
            <a:avLst/>
          </a:prstGeom>
        </p:spPr>
        <p:txBody>
          <a:bodyPr vert="horz" wrap="square" lIns="0" tIns="14604" rIns="0" bIns="0" rtlCol="0">
            <a:spAutoFit/>
          </a:bodyPr>
          <a:lstStyle/>
          <a:p>
            <a:pPr marL="12700">
              <a:lnSpc>
                <a:spcPct val="100000"/>
              </a:lnSpc>
              <a:spcBef>
                <a:spcPts val="114"/>
              </a:spcBef>
            </a:pPr>
            <a:r>
              <a:rPr sz="1800" b="1" spc="-75" dirty="0">
                <a:solidFill>
                  <a:srgbClr val="040000"/>
                </a:solidFill>
                <a:latin typeface="Arial"/>
                <a:cs typeface="Arial"/>
              </a:rPr>
              <a:t>Plastics </a:t>
            </a:r>
            <a:r>
              <a:rPr sz="1800" b="1" spc="-80" dirty="0">
                <a:solidFill>
                  <a:srgbClr val="040000"/>
                </a:solidFill>
                <a:latin typeface="Arial"/>
                <a:cs typeface="Arial"/>
              </a:rPr>
              <a:t>Applications </a:t>
            </a:r>
            <a:r>
              <a:rPr sz="1800" b="1" spc="-65" dirty="0">
                <a:solidFill>
                  <a:srgbClr val="040000"/>
                </a:solidFill>
                <a:latin typeface="Arial"/>
                <a:cs typeface="Arial"/>
              </a:rPr>
              <a:t>in </a:t>
            </a:r>
            <a:r>
              <a:rPr sz="1800" b="1" spc="-90" dirty="0">
                <a:solidFill>
                  <a:srgbClr val="040000"/>
                </a:solidFill>
                <a:latin typeface="Arial"/>
                <a:cs typeface="Arial"/>
              </a:rPr>
              <a:t>Food and Beverage </a:t>
            </a:r>
            <a:r>
              <a:rPr sz="1800" b="1" spc="-85" dirty="0">
                <a:solidFill>
                  <a:srgbClr val="040000"/>
                </a:solidFill>
                <a:latin typeface="Arial"/>
                <a:cs typeface="Arial"/>
              </a:rPr>
              <a:t>Packaging</a:t>
            </a:r>
            <a:r>
              <a:rPr sz="1800" b="1" spc="25" dirty="0">
                <a:solidFill>
                  <a:srgbClr val="040000"/>
                </a:solidFill>
                <a:latin typeface="Arial"/>
                <a:cs typeface="Arial"/>
              </a:rPr>
              <a:t> </a:t>
            </a:r>
            <a:r>
              <a:rPr sz="1800" b="1" spc="-95" dirty="0">
                <a:solidFill>
                  <a:srgbClr val="040000"/>
                </a:solidFill>
                <a:latin typeface="Arial"/>
                <a:cs typeface="Arial"/>
              </a:rPr>
              <a:t>Summit</a:t>
            </a:r>
            <a:endParaRPr sz="1800">
              <a:latin typeface="Arial"/>
              <a:cs typeface="Arial"/>
            </a:endParaRPr>
          </a:p>
        </p:txBody>
      </p:sp>
      <p:sp>
        <p:nvSpPr>
          <p:cNvPr id="10" name="object 10"/>
          <p:cNvSpPr/>
          <p:nvPr/>
        </p:nvSpPr>
        <p:spPr>
          <a:xfrm>
            <a:off x="0" y="12"/>
            <a:ext cx="6537959" cy="338455"/>
          </a:xfrm>
          <a:custGeom>
            <a:avLst/>
            <a:gdLst/>
            <a:ahLst/>
            <a:cxnLst/>
            <a:rect l="l" t="t" r="r" b="b"/>
            <a:pathLst>
              <a:path w="6537959" h="338455">
                <a:moveTo>
                  <a:pt x="0" y="338391"/>
                </a:moveTo>
                <a:lnTo>
                  <a:pt x="6537591" y="338391"/>
                </a:lnTo>
                <a:lnTo>
                  <a:pt x="6537591" y="0"/>
                </a:lnTo>
                <a:lnTo>
                  <a:pt x="0" y="0"/>
                </a:lnTo>
                <a:lnTo>
                  <a:pt x="0" y="338391"/>
                </a:lnTo>
                <a:close/>
              </a:path>
            </a:pathLst>
          </a:custGeom>
          <a:solidFill>
            <a:srgbClr val="861C22"/>
          </a:solidFill>
        </p:spPr>
        <p:txBody>
          <a:bodyPr wrap="square" lIns="0" tIns="0" rIns="0" bIns="0" rtlCol="0"/>
          <a:lstStyle/>
          <a:p>
            <a:endParaRPr/>
          </a:p>
        </p:txBody>
      </p:sp>
      <p:sp>
        <p:nvSpPr>
          <p:cNvPr id="11" name="object 11"/>
          <p:cNvSpPr/>
          <p:nvPr/>
        </p:nvSpPr>
        <p:spPr>
          <a:xfrm>
            <a:off x="0" y="367207"/>
            <a:ext cx="6537959" cy="180340"/>
          </a:xfrm>
          <a:custGeom>
            <a:avLst/>
            <a:gdLst/>
            <a:ahLst/>
            <a:cxnLst/>
            <a:rect l="l" t="t" r="r" b="b"/>
            <a:pathLst>
              <a:path w="6537959" h="180340">
                <a:moveTo>
                  <a:pt x="0" y="179997"/>
                </a:moveTo>
                <a:lnTo>
                  <a:pt x="6537591" y="179997"/>
                </a:lnTo>
                <a:lnTo>
                  <a:pt x="6537591" y="0"/>
                </a:lnTo>
                <a:lnTo>
                  <a:pt x="0" y="0"/>
                </a:lnTo>
                <a:lnTo>
                  <a:pt x="0" y="179997"/>
                </a:lnTo>
                <a:close/>
              </a:path>
            </a:pathLst>
          </a:custGeom>
          <a:solidFill>
            <a:srgbClr val="FFC000"/>
          </a:solidFill>
        </p:spPr>
        <p:txBody>
          <a:bodyPr wrap="square" lIns="0" tIns="0" rIns="0" bIns="0" rtlCol="0"/>
          <a:lstStyle/>
          <a:p>
            <a:endParaRPr/>
          </a:p>
        </p:txBody>
      </p:sp>
      <p:sp>
        <p:nvSpPr>
          <p:cNvPr id="12" name="object 12"/>
          <p:cNvSpPr/>
          <p:nvPr/>
        </p:nvSpPr>
        <p:spPr>
          <a:xfrm>
            <a:off x="6562800" y="12"/>
            <a:ext cx="997585" cy="338455"/>
          </a:xfrm>
          <a:custGeom>
            <a:avLst/>
            <a:gdLst/>
            <a:ahLst/>
            <a:cxnLst/>
            <a:rect l="l" t="t" r="r" b="b"/>
            <a:pathLst>
              <a:path w="997584" h="338455">
                <a:moveTo>
                  <a:pt x="0" y="338391"/>
                </a:moveTo>
                <a:lnTo>
                  <a:pt x="997216" y="338391"/>
                </a:lnTo>
                <a:lnTo>
                  <a:pt x="997216" y="0"/>
                </a:lnTo>
                <a:lnTo>
                  <a:pt x="0" y="0"/>
                </a:lnTo>
                <a:lnTo>
                  <a:pt x="0" y="338391"/>
                </a:lnTo>
                <a:close/>
              </a:path>
            </a:pathLst>
          </a:custGeom>
          <a:solidFill>
            <a:srgbClr val="861C22"/>
          </a:solidFill>
        </p:spPr>
        <p:txBody>
          <a:bodyPr wrap="square" lIns="0" tIns="0" rIns="0" bIns="0" rtlCol="0"/>
          <a:lstStyle/>
          <a:p>
            <a:endParaRPr/>
          </a:p>
        </p:txBody>
      </p:sp>
      <p:sp>
        <p:nvSpPr>
          <p:cNvPr id="13" name="object 13"/>
          <p:cNvSpPr/>
          <p:nvPr/>
        </p:nvSpPr>
        <p:spPr>
          <a:xfrm>
            <a:off x="6562800" y="367207"/>
            <a:ext cx="997585" cy="180340"/>
          </a:xfrm>
          <a:custGeom>
            <a:avLst/>
            <a:gdLst/>
            <a:ahLst/>
            <a:cxnLst/>
            <a:rect l="l" t="t" r="r" b="b"/>
            <a:pathLst>
              <a:path w="997584" h="180340">
                <a:moveTo>
                  <a:pt x="0" y="179997"/>
                </a:moveTo>
                <a:lnTo>
                  <a:pt x="997216" y="179997"/>
                </a:lnTo>
                <a:lnTo>
                  <a:pt x="997216" y="0"/>
                </a:lnTo>
                <a:lnTo>
                  <a:pt x="0" y="0"/>
                </a:lnTo>
                <a:lnTo>
                  <a:pt x="0" y="179997"/>
                </a:lnTo>
                <a:close/>
              </a:path>
            </a:pathLst>
          </a:custGeom>
          <a:solidFill>
            <a:srgbClr val="FFC000"/>
          </a:solidFill>
        </p:spPr>
        <p:txBody>
          <a:bodyPr wrap="square" lIns="0" tIns="0" rIns="0" bIns="0" rtlCol="0"/>
          <a:lstStyle/>
          <a:p>
            <a:endParaRPr/>
          </a:p>
        </p:txBody>
      </p:sp>
      <p:sp>
        <p:nvSpPr>
          <p:cNvPr id="14" name="object 14"/>
          <p:cNvSpPr/>
          <p:nvPr/>
        </p:nvSpPr>
        <p:spPr>
          <a:xfrm>
            <a:off x="0" y="10432136"/>
            <a:ext cx="6537959" cy="161290"/>
          </a:xfrm>
          <a:custGeom>
            <a:avLst/>
            <a:gdLst/>
            <a:ahLst/>
            <a:cxnLst/>
            <a:rect l="l" t="t" r="r" b="b"/>
            <a:pathLst>
              <a:path w="6537959" h="161290">
                <a:moveTo>
                  <a:pt x="0" y="160705"/>
                </a:moveTo>
                <a:lnTo>
                  <a:pt x="6537591" y="160705"/>
                </a:lnTo>
                <a:lnTo>
                  <a:pt x="6537591" y="0"/>
                </a:lnTo>
                <a:lnTo>
                  <a:pt x="0" y="0"/>
                </a:lnTo>
                <a:lnTo>
                  <a:pt x="0" y="160705"/>
                </a:lnTo>
                <a:close/>
              </a:path>
            </a:pathLst>
          </a:custGeom>
          <a:solidFill>
            <a:srgbClr val="861C22"/>
          </a:solidFill>
        </p:spPr>
        <p:txBody>
          <a:bodyPr wrap="square" lIns="0" tIns="0" rIns="0" bIns="0" rtlCol="0"/>
          <a:lstStyle/>
          <a:p>
            <a:endParaRPr/>
          </a:p>
        </p:txBody>
      </p:sp>
      <p:sp>
        <p:nvSpPr>
          <p:cNvPr id="15" name="object 15"/>
          <p:cNvSpPr/>
          <p:nvPr/>
        </p:nvSpPr>
        <p:spPr>
          <a:xfrm>
            <a:off x="0" y="10649261"/>
            <a:ext cx="6537959" cy="0"/>
          </a:xfrm>
          <a:custGeom>
            <a:avLst/>
            <a:gdLst/>
            <a:ahLst/>
            <a:cxnLst/>
            <a:rect l="l" t="t" r="r" b="b"/>
            <a:pathLst>
              <a:path w="6537959">
                <a:moveTo>
                  <a:pt x="0" y="0"/>
                </a:moveTo>
                <a:lnTo>
                  <a:pt x="6537591" y="0"/>
                </a:lnTo>
              </a:path>
            </a:pathLst>
          </a:custGeom>
          <a:ln w="85483">
            <a:solidFill>
              <a:srgbClr val="BE7692"/>
            </a:solidFill>
          </a:ln>
        </p:spPr>
        <p:txBody>
          <a:bodyPr wrap="square" lIns="0" tIns="0" rIns="0" bIns="0" rtlCol="0"/>
          <a:lstStyle/>
          <a:p>
            <a:endParaRPr/>
          </a:p>
        </p:txBody>
      </p:sp>
      <p:sp>
        <p:nvSpPr>
          <p:cNvPr id="16" name="object 16"/>
          <p:cNvSpPr/>
          <p:nvPr/>
        </p:nvSpPr>
        <p:spPr>
          <a:xfrm>
            <a:off x="6562800" y="10432136"/>
            <a:ext cx="997585" cy="161290"/>
          </a:xfrm>
          <a:custGeom>
            <a:avLst/>
            <a:gdLst/>
            <a:ahLst/>
            <a:cxnLst/>
            <a:rect l="l" t="t" r="r" b="b"/>
            <a:pathLst>
              <a:path w="997584" h="161290">
                <a:moveTo>
                  <a:pt x="0" y="160705"/>
                </a:moveTo>
                <a:lnTo>
                  <a:pt x="997216" y="160705"/>
                </a:lnTo>
                <a:lnTo>
                  <a:pt x="997216" y="0"/>
                </a:lnTo>
                <a:lnTo>
                  <a:pt x="0" y="0"/>
                </a:lnTo>
                <a:lnTo>
                  <a:pt x="0" y="160705"/>
                </a:lnTo>
                <a:close/>
              </a:path>
            </a:pathLst>
          </a:custGeom>
          <a:solidFill>
            <a:srgbClr val="861C22"/>
          </a:solidFill>
        </p:spPr>
        <p:txBody>
          <a:bodyPr wrap="square" lIns="0" tIns="0" rIns="0" bIns="0" rtlCol="0"/>
          <a:lstStyle/>
          <a:p>
            <a:endParaRPr/>
          </a:p>
        </p:txBody>
      </p:sp>
      <p:sp>
        <p:nvSpPr>
          <p:cNvPr id="17" name="object 17"/>
          <p:cNvSpPr/>
          <p:nvPr/>
        </p:nvSpPr>
        <p:spPr>
          <a:xfrm>
            <a:off x="6562800" y="10649261"/>
            <a:ext cx="997585" cy="0"/>
          </a:xfrm>
          <a:custGeom>
            <a:avLst/>
            <a:gdLst/>
            <a:ahLst/>
            <a:cxnLst/>
            <a:rect l="l" t="t" r="r" b="b"/>
            <a:pathLst>
              <a:path w="997584">
                <a:moveTo>
                  <a:pt x="0" y="0"/>
                </a:moveTo>
                <a:lnTo>
                  <a:pt x="997216" y="0"/>
                </a:lnTo>
              </a:path>
            </a:pathLst>
          </a:custGeom>
          <a:ln w="85483">
            <a:solidFill>
              <a:srgbClr val="BE7692"/>
            </a:solidFill>
          </a:ln>
        </p:spPr>
        <p:txBody>
          <a:bodyPr wrap="square" lIns="0" tIns="0" rIns="0" bIns="0" rtlCol="0"/>
          <a:lstStyle/>
          <a:p>
            <a:endParaRPr/>
          </a:p>
        </p:txBody>
      </p:sp>
      <p:sp>
        <p:nvSpPr>
          <p:cNvPr id="18" name="object 18"/>
          <p:cNvSpPr txBox="1"/>
          <p:nvPr/>
        </p:nvSpPr>
        <p:spPr>
          <a:xfrm>
            <a:off x="815544" y="9167794"/>
            <a:ext cx="769620" cy="427681"/>
          </a:xfrm>
          <a:prstGeom prst="rect">
            <a:avLst/>
          </a:prstGeom>
        </p:spPr>
        <p:txBody>
          <a:bodyPr vert="horz" wrap="square" lIns="0" tIns="12065" rIns="0" bIns="0" rtlCol="0">
            <a:spAutoFit/>
          </a:bodyPr>
          <a:lstStyle/>
          <a:p>
            <a:pPr marL="12700">
              <a:lnSpc>
                <a:spcPct val="100000"/>
              </a:lnSpc>
              <a:spcBef>
                <a:spcPts val="95"/>
              </a:spcBef>
            </a:pPr>
            <a:r>
              <a:rPr lang="pl-PL" sz="1350" spc="-130" dirty="0" smtClean="0">
                <a:solidFill>
                  <a:srgbClr val="231815"/>
                </a:solidFill>
                <a:latin typeface="Arial Black"/>
                <a:cs typeface="Arial Black"/>
              </a:rPr>
              <a:t>Business partners</a:t>
            </a:r>
            <a:endParaRPr sz="1350" dirty="0">
              <a:latin typeface="Arial Black"/>
              <a:cs typeface="Arial Black"/>
            </a:endParaRPr>
          </a:p>
        </p:txBody>
      </p:sp>
      <p:sp>
        <p:nvSpPr>
          <p:cNvPr id="19" name="object 19"/>
          <p:cNvSpPr/>
          <p:nvPr/>
        </p:nvSpPr>
        <p:spPr>
          <a:xfrm>
            <a:off x="2395301" y="8040789"/>
            <a:ext cx="988401" cy="283616"/>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2435004" y="8078399"/>
            <a:ext cx="899862" cy="209478"/>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3531189" y="8023035"/>
            <a:ext cx="948396" cy="292252"/>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4176674" y="8019199"/>
            <a:ext cx="292138" cy="48399"/>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4168787" y="8012887"/>
            <a:ext cx="308457" cy="59855"/>
          </a:xfrm>
          <a:prstGeom prst="rect">
            <a:avLst/>
          </a:prstGeom>
          <a:blipFill>
            <a:blip r:embed="rId7" cstate="print"/>
            <a:stretch>
              <a:fillRect/>
            </a:stretch>
          </a:blipFill>
        </p:spPr>
        <p:txBody>
          <a:bodyPr wrap="square" lIns="0" tIns="0" rIns="0" bIns="0" rtlCol="0"/>
          <a:lstStyle/>
          <a:p>
            <a:endParaRPr/>
          </a:p>
        </p:txBody>
      </p:sp>
      <p:sp>
        <p:nvSpPr>
          <p:cNvPr id="24" name="object 24"/>
          <p:cNvSpPr txBox="1"/>
          <p:nvPr/>
        </p:nvSpPr>
        <p:spPr>
          <a:xfrm>
            <a:off x="766024" y="7543752"/>
            <a:ext cx="1887220" cy="1277620"/>
          </a:xfrm>
          <a:prstGeom prst="rect">
            <a:avLst/>
          </a:prstGeom>
        </p:spPr>
        <p:txBody>
          <a:bodyPr vert="horz" wrap="square" lIns="0" tIns="12065" rIns="0" bIns="0" rtlCol="0">
            <a:spAutoFit/>
          </a:bodyPr>
          <a:lstStyle/>
          <a:p>
            <a:pPr marL="16510">
              <a:lnSpc>
                <a:spcPct val="100000"/>
              </a:lnSpc>
              <a:spcBef>
                <a:spcPts val="95"/>
              </a:spcBef>
            </a:pPr>
            <a:r>
              <a:rPr sz="1350" spc="-114" dirty="0">
                <a:solidFill>
                  <a:srgbClr val="231815"/>
                </a:solidFill>
                <a:latin typeface="Arial Black"/>
                <a:cs typeface="Arial Black"/>
              </a:rPr>
              <a:t>Organizer</a:t>
            </a:r>
            <a:endParaRPr sz="1350">
              <a:latin typeface="Arial Black"/>
              <a:cs typeface="Arial Black"/>
            </a:endParaRPr>
          </a:p>
          <a:p>
            <a:pPr marL="16510" marR="5080" indent="-4445">
              <a:lnSpc>
                <a:spcPct val="249800"/>
              </a:lnSpc>
              <a:spcBef>
                <a:spcPts val="145"/>
              </a:spcBef>
            </a:pPr>
            <a:r>
              <a:rPr sz="1350" spc="-130" dirty="0">
                <a:solidFill>
                  <a:srgbClr val="231815"/>
                </a:solidFill>
                <a:latin typeface="Arial Black"/>
                <a:cs typeface="Arial Black"/>
              </a:rPr>
              <a:t>Media </a:t>
            </a:r>
            <a:r>
              <a:rPr sz="1350" spc="-114" dirty="0">
                <a:solidFill>
                  <a:srgbClr val="231815"/>
                </a:solidFill>
                <a:latin typeface="Arial Black"/>
                <a:cs typeface="Arial Black"/>
              </a:rPr>
              <a:t>Supporters  </a:t>
            </a:r>
            <a:r>
              <a:rPr sz="1350" spc="-125" dirty="0">
                <a:solidFill>
                  <a:srgbClr val="231815"/>
                </a:solidFill>
                <a:latin typeface="Arial Black"/>
                <a:cs typeface="Arial Black"/>
              </a:rPr>
              <a:t>Conference</a:t>
            </a:r>
            <a:r>
              <a:rPr sz="1350" spc="-135" dirty="0">
                <a:solidFill>
                  <a:srgbClr val="231815"/>
                </a:solidFill>
                <a:latin typeface="Arial Black"/>
                <a:cs typeface="Arial Black"/>
              </a:rPr>
              <a:t> </a:t>
            </a:r>
            <a:r>
              <a:rPr sz="1350" spc="-114" dirty="0">
                <a:solidFill>
                  <a:srgbClr val="231815"/>
                </a:solidFill>
                <a:latin typeface="Arial Black"/>
                <a:cs typeface="Arial Black"/>
              </a:rPr>
              <a:t>Supporters</a:t>
            </a:r>
            <a:endParaRPr sz="1350">
              <a:latin typeface="Arial Black"/>
              <a:cs typeface="Arial Black"/>
            </a:endParaRPr>
          </a:p>
        </p:txBody>
      </p:sp>
      <p:sp>
        <p:nvSpPr>
          <p:cNvPr id="27" name="object 27"/>
          <p:cNvSpPr txBox="1">
            <a:spLocks noGrp="1"/>
          </p:cNvSpPr>
          <p:nvPr>
            <p:ph type="title"/>
          </p:nvPr>
        </p:nvSpPr>
        <p:spPr>
          <a:xfrm>
            <a:off x="589789" y="1043553"/>
            <a:ext cx="6335395" cy="543739"/>
          </a:xfrm>
          <a:prstGeom prst="rect">
            <a:avLst/>
          </a:prstGeom>
        </p:spPr>
        <p:txBody>
          <a:bodyPr vert="horz" wrap="square" lIns="0" tIns="12700" rIns="0" bIns="0" rtlCol="0">
            <a:spAutoFit/>
          </a:bodyPr>
          <a:lstStyle/>
          <a:p>
            <a:pPr marL="12700" algn="l">
              <a:lnSpc>
                <a:spcPct val="100000"/>
              </a:lnSpc>
              <a:spcBef>
                <a:spcPts val="100"/>
              </a:spcBef>
            </a:pPr>
            <a:r>
              <a:rPr sz="3450" spc="-250" dirty="0" smtClean="0">
                <a:solidFill>
                  <a:srgbClr val="861C22"/>
                </a:solidFill>
                <a:latin typeface="Arial Black"/>
                <a:cs typeface="Arial Black"/>
              </a:rPr>
              <a:t>POST</a:t>
            </a:r>
            <a:r>
              <a:rPr lang="pl-PL" sz="3450" spc="-250" dirty="0" smtClean="0">
                <a:solidFill>
                  <a:srgbClr val="861C22"/>
                </a:solidFill>
                <a:latin typeface="Arial Black"/>
                <a:cs typeface="Arial Black"/>
              </a:rPr>
              <a:t> </a:t>
            </a:r>
            <a:r>
              <a:rPr sz="3450" spc="-250" dirty="0" smtClean="0">
                <a:solidFill>
                  <a:srgbClr val="861C22"/>
                </a:solidFill>
                <a:latin typeface="Arial Black"/>
                <a:cs typeface="Arial Black"/>
              </a:rPr>
              <a:t>-</a:t>
            </a:r>
            <a:r>
              <a:rPr lang="pl-PL" sz="3450" spc="-250" dirty="0" smtClean="0">
                <a:solidFill>
                  <a:srgbClr val="861C22"/>
                </a:solidFill>
                <a:latin typeface="Arial Black"/>
                <a:cs typeface="Arial Black"/>
              </a:rPr>
              <a:t> EVENT </a:t>
            </a:r>
            <a:r>
              <a:rPr sz="3450" spc="-229" dirty="0" smtClean="0">
                <a:solidFill>
                  <a:srgbClr val="861C22"/>
                </a:solidFill>
                <a:latin typeface="Arial Black"/>
                <a:cs typeface="Arial Black"/>
              </a:rPr>
              <a:t>REPORT</a:t>
            </a:r>
            <a:endParaRPr sz="3450" dirty="0">
              <a:latin typeface="Arial Black"/>
              <a:cs typeface="Arial Black"/>
            </a:endParaRPr>
          </a:p>
        </p:txBody>
      </p:sp>
      <p:sp>
        <p:nvSpPr>
          <p:cNvPr id="28" name="object 28"/>
          <p:cNvSpPr txBox="1"/>
          <p:nvPr/>
        </p:nvSpPr>
        <p:spPr>
          <a:xfrm>
            <a:off x="980758" y="5220859"/>
            <a:ext cx="452755" cy="864869"/>
          </a:xfrm>
          <a:prstGeom prst="rect">
            <a:avLst/>
          </a:prstGeom>
        </p:spPr>
        <p:txBody>
          <a:bodyPr vert="horz" wrap="square" lIns="0" tIns="13335" rIns="0" bIns="0" rtlCol="0">
            <a:spAutoFit/>
          </a:bodyPr>
          <a:lstStyle/>
          <a:p>
            <a:pPr marL="12700">
              <a:lnSpc>
                <a:spcPct val="100000"/>
              </a:lnSpc>
              <a:spcBef>
                <a:spcPts val="105"/>
              </a:spcBef>
            </a:pPr>
            <a:r>
              <a:rPr sz="5500" b="1" dirty="0">
                <a:solidFill>
                  <a:srgbClr val="FFFFFF"/>
                </a:solidFill>
                <a:latin typeface="Arial"/>
                <a:cs typeface="Arial"/>
              </a:rPr>
              <a:t>T</a:t>
            </a:r>
            <a:endParaRPr sz="5500" dirty="0">
              <a:latin typeface="Arial"/>
              <a:cs typeface="Arial"/>
            </a:endParaRPr>
          </a:p>
        </p:txBody>
      </p:sp>
      <p:sp>
        <p:nvSpPr>
          <p:cNvPr id="29" name="object 29"/>
          <p:cNvSpPr/>
          <p:nvPr/>
        </p:nvSpPr>
        <p:spPr>
          <a:xfrm>
            <a:off x="1743430" y="7553266"/>
            <a:ext cx="1346682" cy="258497"/>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3672505" y="8522979"/>
            <a:ext cx="837336" cy="391594"/>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2998033" y="8522979"/>
            <a:ext cx="426286" cy="415353"/>
          </a:xfrm>
          <a:prstGeom prst="rect">
            <a:avLst/>
          </a:prstGeom>
          <a:blipFill>
            <a:blip r:embed="rId10" cstate="print"/>
            <a:stretch>
              <a:fillRect/>
            </a:stretch>
          </a:blipFill>
        </p:spPr>
        <p:txBody>
          <a:bodyPr wrap="square" lIns="0" tIns="0" rIns="0" bIns="0" rtlCol="0"/>
          <a:lstStyle/>
          <a:p>
            <a:endParaRPr/>
          </a:p>
        </p:txBody>
      </p:sp>
      <p:sp>
        <p:nvSpPr>
          <p:cNvPr id="35" name="object 35"/>
          <p:cNvSpPr txBox="1"/>
          <p:nvPr/>
        </p:nvSpPr>
        <p:spPr>
          <a:xfrm>
            <a:off x="1457963" y="5333029"/>
            <a:ext cx="5778544" cy="969496"/>
          </a:xfrm>
          <a:prstGeom prst="rect">
            <a:avLst/>
          </a:prstGeom>
        </p:spPr>
        <p:txBody>
          <a:bodyPr vert="horz" wrap="square" lIns="0" tIns="12700" rIns="0" bIns="0" rtlCol="0">
            <a:spAutoFit/>
          </a:bodyPr>
          <a:lstStyle/>
          <a:p>
            <a:pPr marL="12700" marR="5080" algn="just">
              <a:lnSpc>
                <a:spcPct val="111100"/>
              </a:lnSpc>
              <a:spcBef>
                <a:spcPts val="100"/>
              </a:spcBef>
            </a:pPr>
            <a:r>
              <a:rPr sz="1400" b="1" spc="-55" dirty="0">
                <a:solidFill>
                  <a:srgbClr val="FFFFFF"/>
                </a:solidFill>
                <a:latin typeface="Arial"/>
                <a:cs typeface="Arial"/>
              </a:rPr>
              <a:t>he </a:t>
            </a:r>
            <a:r>
              <a:rPr sz="1400" b="1" spc="-40" dirty="0">
                <a:solidFill>
                  <a:srgbClr val="FFFFFF"/>
                </a:solidFill>
                <a:latin typeface="Arial"/>
                <a:cs typeface="Arial"/>
              </a:rPr>
              <a:t>Plastics Applications in </a:t>
            </a:r>
            <a:r>
              <a:rPr sz="1400" b="1" spc="-55" dirty="0">
                <a:solidFill>
                  <a:srgbClr val="FFFFFF"/>
                </a:solidFill>
                <a:latin typeface="Arial"/>
                <a:cs typeface="Arial"/>
              </a:rPr>
              <a:t>Food and </a:t>
            </a:r>
            <a:r>
              <a:rPr sz="1400" b="1" spc="-50" dirty="0">
                <a:solidFill>
                  <a:srgbClr val="FFFFFF"/>
                </a:solidFill>
                <a:latin typeface="Arial"/>
                <a:cs typeface="Arial"/>
              </a:rPr>
              <a:t>Beverage </a:t>
            </a:r>
            <a:r>
              <a:rPr sz="1400" b="1" spc="-45" dirty="0">
                <a:solidFill>
                  <a:srgbClr val="FFFFFF"/>
                </a:solidFill>
                <a:latin typeface="Arial"/>
                <a:cs typeface="Arial"/>
              </a:rPr>
              <a:t>Packaging </a:t>
            </a:r>
            <a:r>
              <a:rPr sz="1400" b="1" spc="-55" dirty="0">
                <a:solidFill>
                  <a:srgbClr val="FFFFFF"/>
                </a:solidFill>
                <a:latin typeface="Arial"/>
                <a:cs typeface="Arial"/>
              </a:rPr>
              <a:t>Summit </a:t>
            </a:r>
            <a:r>
              <a:rPr sz="1400" b="1" spc="-50" dirty="0">
                <a:solidFill>
                  <a:srgbClr val="FFFFFF"/>
                </a:solidFill>
                <a:latin typeface="Arial"/>
                <a:cs typeface="Arial"/>
              </a:rPr>
              <a:t>(PAP </a:t>
            </a:r>
            <a:r>
              <a:rPr sz="1400" b="1" spc="-45" dirty="0" smtClean="0">
                <a:solidFill>
                  <a:srgbClr val="FFFFFF"/>
                </a:solidFill>
                <a:latin typeface="Arial"/>
                <a:cs typeface="Arial"/>
              </a:rPr>
              <a:t>201</a:t>
            </a:r>
            <a:r>
              <a:rPr lang="pl-PL" sz="1400" b="1" spc="-45" dirty="0" smtClean="0">
                <a:solidFill>
                  <a:srgbClr val="FFFFFF"/>
                </a:solidFill>
                <a:latin typeface="Arial"/>
                <a:cs typeface="Arial"/>
              </a:rPr>
              <a:t>9</a:t>
            </a:r>
            <a:r>
              <a:rPr sz="1400" b="1" spc="-45" dirty="0" smtClean="0">
                <a:solidFill>
                  <a:srgbClr val="FFFFFF"/>
                </a:solidFill>
                <a:latin typeface="Arial"/>
                <a:cs typeface="Arial"/>
              </a:rPr>
              <a:t>) </a:t>
            </a:r>
            <a:r>
              <a:rPr sz="1400" b="1" spc="-40" dirty="0">
                <a:solidFill>
                  <a:srgbClr val="FFFFFF"/>
                </a:solidFill>
                <a:latin typeface="Arial"/>
                <a:cs typeface="Arial"/>
              </a:rPr>
              <a:t>held  </a:t>
            </a:r>
            <a:r>
              <a:rPr lang="pl-PL" sz="1400" b="1" spc="-40" dirty="0" smtClean="0">
                <a:solidFill>
                  <a:srgbClr val="FFFFFF"/>
                </a:solidFill>
                <a:latin typeface="Arial"/>
                <a:cs typeface="Arial"/>
              </a:rPr>
              <a:t>for the 2nd time in</a:t>
            </a:r>
            <a:r>
              <a:rPr sz="1400" b="1" spc="-40" dirty="0" smtClean="0">
                <a:solidFill>
                  <a:srgbClr val="FFFFFF"/>
                </a:solidFill>
                <a:latin typeface="Arial"/>
                <a:cs typeface="Arial"/>
              </a:rPr>
              <a:t> </a:t>
            </a:r>
            <a:r>
              <a:rPr sz="1400" b="1" spc="-40" dirty="0">
                <a:solidFill>
                  <a:srgbClr val="FFFFFF"/>
                </a:solidFill>
                <a:latin typeface="Arial"/>
                <a:cs typeface="Arial"/>
              </a:rPr>
              <a:t>Manila, Philippines </a:t>
            </a:r>
            <a:r>
              <a:rPr sz="1400" b="1" spc="-55" dirty="0">
                <a:solidFill>
                  <a:srgbClr val="FFFFFF"/>
                </a:solidFill>
                <a:latin typeface="Arial"/>
                <a:cs typeface="Arial"/>
              </a:rPr>
              <a:t>on </a:t>
            </a:r>
            <a:r>
              <a:rPr lang="pl-PL" sz="1400" b="1" spc="-50" dirty="0" smtClean="0">
                <a:solidFill>
                  <a:srgbClr val="FFFFFF"/>
                </a:solidFill>
                <a:latin typeface="Arial"/>
                <a:cs typeface="Arial"/>
              </a:rPr>
              <a:t>September 24-25</a:t>
            </a:r>
            <a:r>
              <a:rPr sz="1400" b="1" spc="-40" dirty="0" smtClean="0">
                <a:solidFill>
                  <a:srgbClr val="FFFFFF"/>
                </a:solidFill>
                <a:latin typeface="Arial"/>
                <a:cs typeface="Arial"/>
              </a:rPr>
              <a:t> </a:t>
            </a:r>
            <a:r>
              <a:rPr sz="1400" b="1" spc="-45" dirty="0" smtClean="0">
                <a:solidFill>
                  <a:srgbClr val="FFFFFF"/>
                </a:solidFill>
                <a:latin typeface="Arial"/>
                <a:cs typeface="Arial"/>
              </a:rPr>
              <a:t>gathered</a:t>
            </a:r>
            <a:r>
              <a:rPr lang="pl-PL" sz="1400" b="1" spc="-45" dirty="0" smtClean="0">
                <a:solidFill>
                  <a:srgbClr val="FFFFFF"/>
                </a:solidFill>
                <a:latin typeface="Arial"/>
                <a:cs typeface="Arial"/>
              </a:rPr>
              <a:t> decision makers from the biggest F&amp;B manufacturers in Philippines as well as the Contract Packaging Companies who met with</a:t>
            </a:r>
            <a:endParaRPr sz="1400" dirty="0">
              <a:latin typeface="Arial"/>
              <a:cs typeface="Arial"/>
            </a:endParaRPr>
          </a:p>
        </p:txBody>
      </p:sp>
      <p:sp>
        <p:nvSpPr>
          <p:cNvPr id="36" name="object 36"/>
          <p:cNvSpPr txBox="1"/>
          <p:nvPr/>
        </p:nvSpPr>
        <p:spPr>
          <a:xfrm>
            <a:off x="1022400" y="6302525"/>
            <a:ext cx="6214107" cy="969496"/>
          </a:xfrm>
          <a:prstGeom prst="rect">
            <a:avLst/>
          </a:prstGeom>
        </p:spPr>
        <p:txBody>
          <a:bodyPr vert="horz" wrap="square" lIns="0" tIns="12700" rIns="0" bIns="0" rtlCol="0">
            <a:spAutoFit/>
          </a:bodyPr>
          <a:lstStyle/>
          <a:p>
            <a:pPr marL="12700" marR="5080" algn="just">
              <a:lnSpc>
                <a:spcPct val="111100"/>
              </a:lnSpc>
              <a:spcBef>
                <a:spcPts val="100"/>
              </a:spcBef>
            </a:pPr>
            <a:r>
              <a:rPr lang="pl-PL" sz="1400" b="1" spc="-60" dirty="0" smtClean="0">
                <a:solidFill>
                  <a:srgbClr val="FFFFFF"/>
                </a:solidFill>
                <a:latin typeface="Arial"/>
                <a:cs typeface="Arial"/>
              </a:rPr>
              <a:t>International experts from Plastic Packaging sector to discuss the future of Plastic Packaging Sector – from materials used, through technologies employed, to trends, legislation and most importantly – ways to create sustainable product life cycle.</a:t>
            </a:r>
            <a:endParaRPr sz="1400" dirty="0">
              <a:latin typeface="Arial"/>
              <a:cs typeface="Arial"/>
            </a:endParaRPr>
          </a:p>
        </p:txBody>
      </p:sp>
      <p:sp>
        <p:nvSpPr>
          <p:cNvPr id="38" name="object 38"/>
          <p:cNvSpPr/>
          <p:nvPr/>
        </p:nvSpPr>
        <p:spPr>
          <a:xfrm>
            <a:off x="4653956" y="8522979"/>
            <a:ext cx="941797" cy="355444"/>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5197932" y="9181348"/>
            <a:ext cx="897604" cy="448797"/>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5779249" y="8000232"/>
            <a:ext cx="1053223" cy="320821"/>
          </a:xfrm>
          <a:prstGeom prst="rect">
            <a:avLst/>
          </a:prstGeom>
          <a:blipFill>
            <a:blip r:embed="rId13" cstate="print"/>
            <a:stretch>
              <a:fillRect/>
            </a:stretch>
          </a:blipFill>
        </p:spPr>
        <p:txBody>
          <a:bodyPr wrap="square" lIns="0" tIns="0" rIns="0" bIns="0" rtlCol="0"/>
          <a:lstStyle/>
          <a:p>
            <a:endParaRPr/>
          </a:p>
        </p:txBody>
      </p:sp>
      <p:sp>
        <p:nvSpPr>
          <p:cNvPr id="44" name="object 44"/>
          <p:cNvSpPr/>
          <p:nvPr/>
        </p:nvSpPr>
        <p:spPr>
          <a:xfrm>
            <a:off x="4602977" y="8011517"/>
            <a:ext cx="1043757" cy="304317"/>
          </a:xfrm>
          <a:prstGeom prst="rect">
            <a:avLst/>
          </a:prstGeom>
          <a:blipFill>
            <a:blip r:embed="rId14" cstate="print"/>
            <a:stretch>
              <a:fillRect/>
            </a:stretch>
          </a:blipFill>
        </p:spPr>
        <p:txBody>
          <a:bodyPr wrap="square" lIns="0" tIns="0" rIns="0" bIns="0" rtlCol="0"/>
          <a:lstStyle/>
          <a:p>
            <a:endParaRPr/>
          </a:p>
        </p:txBody>
      </p:sp>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3989" y="9117852"/>
            <a:ext cx="899255" cy="535920"/>
          </a:xfrm>
          <a:prstGeom prst="rect">
            <a:avLst/>
          </a:prstGeom>
        </p:spPr>
      </p:pic>
      <p:pic>
        <p:nvPicPr>
          <p:cNvPr id="47" name="Picture 4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82866" y="9167794"/>
            <a:ext cx="1201672" cy="436036"/>
          </a:xfrm>
          <a:prstGeom prst="rect">
            <a:avLst/>
          </a:prstGeom>
        </p:spPr>
      </p:pic>
      <p:pic>
        <p:nvPicPr>
          <p:cNvPr id="48" name="Picture 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14604" y="9101269"/>
            <a:ext cx="973410" cy="569086"/>
          </a:xfrm>
          <a:prstGeom prst="rect">
            <a:avLst/>
          </a:prstGeom>
        </p:spPr>
      </p:pic>
      <p:pic>
        <p:nvPicPr>
          <p:cNvPr id="49" name="Picture 4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40455" y="9141479"/>
            <a:ext cx="821603" cy="4886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05" cy="10690491"/>
          </a:xfrm>
          <a:prstGeom prst="rect">
            <a:avLst/>
          </a:prstGeom>
          <a:blipFill>
            <a:blip r:embed="rId2" cstate="print"/>
            <a:stretch>
              <a:fillRect/>
            </a:stretch>
          </a:blipFill>
        </p:spPr>
        <p:txBody>
          <a:bodyPr wrap="square" lIns="0" tIns="0" rIns="0" bIns="0" rtlCol="0"/>
          <a:lstStyle/>
          <a:p>
            <a:endParaRP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 y="904073"/>
            <a:ext cx="3873297" cy="290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ect 3"/>
          <p:cNvSpPr/>
          <p:nvPr/>
        </p:nvSpPr>
        <p:spPr>
          <a:xfrm>
            <a:off x="-34719" y="3783006"/>
            <a:ext cx="7557770" cy="6879222"/>
          </a:xfrm>
          <a:custGeom>
            <a:avLst/>
            <a:gdLst/>
            <a:ahLst/>
            <a:cxnLst/>
            <a:rect l="l" t="t" r="r" b="b"/>
            <a:pathLst>
              <a:path w="7557770" h="5842000">
                <a:moveTo>
                  <a:pt x="7557376" y="0"/>
                </a:moveTo>
                <a:lnTo>
                  <a:pt x="0" y="0"/>
                </a:lnTo>
                <a:lnTo>
                  <a:pt x="0" y="5842000"/>
                </a:lnTo>
                <a:lnTo>
                  <a:pt x="7557376" y="5842000"/>
                </a:lnTo>
                <a:lnTo>
                  <a:pt x="7557376" y="0"/>
                </a:lnTo>
                <a:close/>
              </a:path>
            </a:pathLst>
          </a:custGeom>
          <a:solidFill>
            <a:srgbClr val="FFFFFF">
              <a:alpha val="79998"/>
            </a:srgbClr>
          </a:solidFill>
        </p:spPr>
        <p:txBody>
          <a:bodyPr wrap="square" lIns="0" tIns="0" rIns="0" bIns="0" rtlCol="0"/>
          <a:lstStyle/>
          <a:p>
            <a:endParaRPr dirty="0"/>
          </a:p>
        </p:txBody>
      </p:sp>
      <p:sp>
        <p:nvSpPr>
          <p:cNvPr id="10" name="object 10"/>
          <p:cNvSpPr/>
          <p:nvPr/>
        </p:nvSpPr>
        <p:spPr>
          <a:xfrm>
            <a:off x="0" y="292506"/>
            <a:ext cx="7560005" cy="61156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0" y="292506"/>
            <a:ext cx="612140" cy="612140"/>
          </a:xfrm>
          <a:custGeom>
            <a:avLst/>
            <a:gdLst/>
            <a:ahLst/>
            <a:cxnLst/>
            <a:rect l="l" t="t" r="r" b="b"/>
            <a:pathLst>
              <a:path w="612140" h="612140">
                <a:moveTo>
                  <a:pt x="0" y="611555"/>
                </a:moveTo>
                <a:lnTo>
                  <a:pt x="612000" y="611555"/>
                </a:lnTo>
                <a:lnTo>
                  <a:pt x="612000" y="0"/>
                </a:lnTo>
                <a:lnTo>
                  <a:pt x="0" y="0"/>
                </a:lnTo>
                <a:lnTo>
                  <a:pt x="0" y="611555"/>
                </a:lnTo>
                <a:close/>
              </a:path>
            </a:pathLst>
          </a:custGeom>
          <a:solidFill>
            <a:srgbClr val="801C21"/>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394970">
              <a:lnSpc>
                <a:spcPct val="100000"/>
              </a:lnSpc>
              <a:spcBef>
                <a:spcPts val="100"/>
              </a:spcBef>
              <a:tabLst>
                <a:tab pos="1503045" algn="l"/>
                <a:tab pos="2323465" algn="l"/>
                <a:tab pos="3216275" algn="l"/>
                <a:tab pos="5332730" algn="l"/>
              </a:tabLst>
            </a:pPr>
            <a:r>
              <a:rPr spc="185" dirty="0"/>
              <a:t>What	</a:t>
            </a:r>
            <a:r>
              <a:rPr b="1" spc="160" dirty="0">
                <a:latin typeface="Century Gothic"/>
                <a:cs typeface="Century Gothic"/>
              </a:rPr>
              <a:t>PAP	</a:t>
            </a:r>
            <a:r>
              <a:rPr b="1" spc="25" dirty="0" smtClean="0">
                <a:latin typeface="Century Gothic"/>
                <a:cs typeface="Century Gothic"/>
              </a:rPr>
              <a:t>201</a:t>
            </a:r>
            <a:r>
              <a:rPr lang="pl-PL" b="1" spc="25" dirty="0" smtClean="0">
                <a:latin typeface="Century Gothic"/>
                <a:cs typeface="Century Gothic"/>
              </a:rPr>
              <a:t>9</a:t>
            </a:r>
            <a:r>
              <a:rPr b="1" spc="25" dirty="0">
                <a:latin typeface="Century Gothic"/>
                <a:cs typeface="Century Gothic"/>
              </a:rPr>
              <a:t>	</a:t>
            </a:r>
            <a:r>
              <a:rPr spc="-135" dirty="0"/>
              <a:t>D</a:t>
            </a:r>
            <a:r>
              <a:rPr spc="-220" dirty="0"/>
              <a:t> </a:t>
            </a:r>
            <a:r>
              <a:rPr spc="305" dirty="0"/>
              <a:t>elegates	</a:t>
            </a:r>
            <a:r>
              <a:rPr b="1" spc="150" dirty="0">
                <a:latin typeface="Century Gothic"/>
                <a:cs typeface="Century Gothic"/>
              </a:rPr>
              <a:t>Said</a:t>
            </a:r>
            <a:r>
              <a:rPr b="1" spc="-375" dirty="0">
                <a:latin typeface="Century Gothic"/>
                <a:cs typeface="Century Gothic"/>
              </a:rPr>
              <a:t> </a:t>
            </a:r>
          </a:p>
        </p:txBody>
      </p:sp>
      <p:sp>
        <p:nvSpPr>
          <p:cNvPr id="13" name="object 13"/>
          <p:cNvSpPr txBox="1"/>
          <p:nvPr/>
        </p:nvSpPr>
        <p:spPr>
          <a:xfrm>
            <a:off x="300099" y="430592"/>
            <a:ext cx="173990" cy="367665"/>
          </a:xfrm>
          <a:prstGeom prst="rect">
            <a:avLst/>
          </a:prstGeom>
        </p:spPr>
        <p:txBody>
          <a:bodyPr vert="horz" wrap="square" lIns="0" tIns="12065" rIns="0" bIns="0" rtlCol="0">
            <a:spAutoFit/>
          </a:bodyPr>
          <a:lstStyle/>
          <a:p>
            <a:pPr marL="12700">
              <a:lnSpc>
                <a:spcPct val="100000"/>
              </a:lnSpc>
              <a:spcBef>
                <a:spcPts val="95"/>
              </a:spcBef>
            </a:pPr>
            <a:r>
              <a:rPr lang="pl-PL" sz="2250" dirty="0">
                <a:solidFill>
                  <a:schemeClr val="bg1"/>
                </a:solidFill>
                <a:latin typeface="Lucida Sans"/>
                <a:cs typeface="Lucida Sans"/>
              </a:rPr>
              <a:t>2</a:t>
            </a:r>
            <a:endParaRPr sz="2250" dirty="0">
              <a:solidFill>
                <a:schemeClr val="bg1"/>
              </a:solidFill>
              <a:latin typeface="Lucida Sans"/>
              <a:cs typeface="Lucida Sans"/>
            </a:endParaRPr>
          </a:p>
        </p:txBody>
      </p:sp>
      <p:sp>
        <p:nvSpPr>
          <p:cNvPr id="14" name="object 14"/>
          <p:cNvSpPr/>
          <p:nvPr/>
        </p:nvSpPr>
        <p:spPr>
          <a:xfrm>
            <a:off x="730200" y="815239"/>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15" name="object 15"/>
          <p:cNvSpPr/>
          <p:nvPr/>
        </p:nvSpPr>
        <p:spPr>
          <a:xfrm>
            <a:off x="757524" y="638074"/>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16" name="object 16"/>
          <p:cNvSpPr/>
          <p:nvPr/>
        </p:nvSpPr>
        <p:spPr>
          <a:xfrm>
            <a:off x="757524" y="410121"/>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17" name="object 17"/>
          <p:cNvSpPr/>
          <p:nvPr/>
        </p:nvSpPr>
        <p:spPr>
          <a:xfrm>
            <a:off x="730200" y="382816"/>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18" name="object 18"/>
          <p:cNvSpPr/>
          <p:nvPr/>
        </p:nvSpPr>
        <p:spPr>
          <a:xfrm>
            <a:off x="6905107" y="815239"/>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19" name="object 19"/>
          <p:cNvSpPr/>
          <p:nvPr/>
        </p:nvSpPr>
        <p:spPr>
          <a:xfrm>
            <a:off x="7176664" y="638074"/>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20" name="object 20"/>
          <p:cNvSpPr/>
          <p:nvPr/>
        </p:nvSpPr>
        <p:spPr>
          <a:xfrm>
            <a:off x="7176664" y="410121"/>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21" name="object 21"/>
          <p:cNvSpPr/>
          <p:nvPr/>
        </p:nvSpPr>
        <p:spPr>
          <a:xfrm>
            <a:off x="6905107" y="382816"/>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22" name="object 22"/>
          <p:cNvSpPr txBox="1"/>
          <p:nvPr/>
        </p:nvSpPr>
        <p:spPr>
          <a:xfrm>
            <a:off x="30199" y="3809047"/>
            <a:ext cx="7492852" cy="252890"/>
          </a:xfrm>
          <a:prstGeom prst="rect">
            <a:avLst/>
          </a:prstGeom>
        </p:spPr>
        <p:txBody>
          <a:bodyPr vert="horz" wrap="square" lIns="0" tIns="12700" rIns="0" bIns="0" rtlCol="0">
            <a:spAutoFit/>
          </a:bodyPr>
          <a:lstStyle/>
          <a:p>
            <a:pPr marL="12700" marR="5080">
              <a:lnSpc>
                <a:spcPct val="129700"/>
              </a:lnSpc>
              <a:spcBef>
                <a:spcPts val="100"/>
              </a:spcBef>
            </a:pPr>
            <a:r>
              <a:rPr sz="1200" b="1" i="1" spc="-20" dirty="0" smtClean="0">
                <a:solidFill>
                  <a:srgbClr val="040000"/>
                </a:solidFill>
                <a:latin typeface="Arial Narrow"/>
                <a:cs typeface="Arial Narrow"/>
              </a:rPr>
              <a:t>Feedback </a:t>
            </a:r>
            <a:r>
              <a:rPr sz="1200" b="1" i="1" spc="-20" dirty="0">
                <a:solidFill>
                  <a:srgbClr val="040000"/>
                </a:solidFill>
                <a:latin typeface="Arial Narrow"/>
                <a:cs typeface="Arial Narrow"/>
              </a:rPr>
              <a:t>provided </a:t>
            </a:r>
            <a:r>
              <a:rPr sz="1200" b="1" i="1" spc="-15" dirty="0">
                <a:solidFill>
                  <a:srgbClr val="040000"/>
                </a:solidFill>
                <a:latin typeface="Arial Narrow"/>
                <a:cs typeface="Arial Narrow"/>
              </a:rPr>
              <a:t>through </a:t>
            </a:r>
            <a:r>
              <a:rPr sz="1200" b="1" i="1" spc="-20" dirty="0">
                <a:solidFill>
                  <a:srgbClr val="040000"/>
                </a:solidFill>
                <a:latin typeface="Arial Narrow"/>
                <a:cs typeface="Arial Narrow"/>
              </a:rPr>
              <a:t>voluntary completion  </a:t>
            </a:r>
            <a:r>
              <a:rPr sz="1200" b="1" i="1" spc="-15" dirty="0">
                <a:solidFill>
                  <a:srgbClr val="040000"/>
                </a:solidFill>
                <a:latin typeface="Arial Narrow"/>
                <a:cs typeface="Arial Narrow"/>
              </a:rPr>
              <a:t>of the </a:t>
            </a:r>
            <a:r>
              <a:rPr sz="1200" b="1" i="1" spc="-20" dirty="0">
                <a:solidFill>
                  <a:srgbClr val="040000"/>
                </a:solidFill>
                <a:latin typeface="Arial Narrow"/>
                <a:cs typeface="Arial Narrow"/>
              </a:rPr>
              <a:t>post PAP </a:t>
            </a:r>
            <a:r>
              <a:rPr sz="1200" b="1" i="1" spc="-25" dirty="0" smtClean="0">
                <a:solidFill>
                  <a:srgbClr val="040000"/>
                </a:solidFill>
                <a:latin typeface="Arial Narrow"/>
                <a:cs typeface="Arial Narrow"/>
              </a:rPr>
              <a:t>201</a:t>
            </a:r>
            <a:r>
              <a:rPr lang="pl-PL" sz="1200" b="1" i="1" spc="-25" dirty="0" smtClean="0">
                <a:solidFill>
                  <a:srgbClr val="040000"/>
                </a:solidFill>
                <a:latin typeface="Arial Narrow"/>
                <a:cs typeface="Arial Narrow"/>
              </a:rPr>
              <a:t>9 </a:t>
            </a:r>
            <a:r>
              <a:rPr sz="1200" b="1" i="1" spc="-20" dirty="0" smtClean="0">
                <a:solidFill>
                  <a:srgbClr val="040000"/>
                </a:solidFill>
                <a:latin typeface="Arial Narrow"/>
                <a:cs typeface="Arial Narrow"/>
              </a:rPr>
              <a:t>delegate</a:t>
            </a:r>
            <a:r>
              <a:rPr sz="1200" b="1" i="1" spc="20" dirty="0" smtClean="0">
                <a:solidFill>
                  <a:srgbClr val="040000"/>
                </a:solidFill>
                <a:latin typeface="Arial Narrow"/>
                <a:cs typeface="Arial Narrow"/>
              </a:rPr>
              <a:t> </a:t>
            </a:r>
            <a:r>
              <a:rPr sz="1200" b="1" i="1" spc="-20" dirty="0" smtClean="0">
                <a:solidFill>
                  <a:srgbClr val="040000"/>
                </a:solidFill>
                <a:latin typeface="Arial Narrow"/>
                <a:cs typeface="Arial Narrow"/>
              </a:rPr>
              <a:t>survey</a:t>
            </a:r>
            <a:r>
              <a:rPr lang="pl-PL" sz="1200" b="1" i="1" spc="-20" dirty="0" smtClean="0">
                <a:solidFill>
                  <a:srgbClr val="040000"/>
                </a:solidFill>
                <a:latin typeface="Arial Narrow"/>
                <a:cs typeface="Arial Narrow"/>
              </a:rPr>
              <a:t> and testimonials:</a:t>
            </a:r>
            <a:endParaRPr sz="1200" b="1" i="1" dirty="0">
              <a:latin typeface="Arial Narrow"/>
              <a:cs typeface="Arial Narrow"/>
            </a:endParaRPr>
          </a:p>
        </p:txBody>
      </p:sp>
      <p:sp>
        <p:nvSpPr>
          <p:cNvPr id="24" name="object 24"/>
          <p:cNvSpPr txBox="1"/>
          <p:nvPr/>
        </p:nvSpPr>
        <p:spPr>
          <a:xfrm>
            <a:off x="6311472" y="4154048"/>
            <a:ext cx="1290320" cy="228268"/>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040000"/>
                </a:solidFill>
                <a:latin typeface="Arial Narrow"/>
                <a:cs typeface="Arial Narrow"/>
              </a:rPr>
              <a:t>said the</a:t>
            </a:r>
            <a:r>
              <a:rPr sz="1400" spc="-45" dirty="0">
                <a:solidFill>
                  <a:srgbClr val="040000"/>
                </a:solidFill>
                <a:latin typeface="Arial Narrow"/>
                <a:cs typeface="Arial Narrow"/>
              </a:rPr>
              <a:t> </a:t>
            </a:r>
            <a:r>
              <a:rPr sz="1400" spc="-30" dirty="0">
                <a:solidFill>
                  <a:srgbClr val="040000"/>
                </a:solidFill>
                <a:latin typeface="Arial Narrow"/>
                <a:cs typeface="Arial Narrow"/>
              </a:rPr>
              <a:t>conference</a:t>
            </a:r>
            <a:endParaRPr sz="1400" dirty="0">
              <a:latin typeface="Arial Narrow"/>
              <a:cs typeface="Arial Narrow"/>
            </a:endParaRPr>
          </a:p>
        </p:txBody>
      </p:sp>
      <p:sp>
        <p:nvSpPr>
          <p:cNvPr id="25" name="object 25"/>
          <p:cNvSpPr txBox="1"/>
          <p:nvPr/>
        </p:nvSpPr>
        <p:spPr>
          <a:xfrm>
            <a:off x="5441315" y="4079421"/>
            <a:ext cx="2127885" cy="605790"/>
          </a:xfrm>
          <a:prstGeom prst="rect">
            <a:avLst/>
          </a:prstGeom>
        </p:spPr>
        <p:txBody>
          <a:bodyPr vert="horz" wrap="square" lIns="0" tIns="13335" rIns="0" bIns="0" rtlCol="0">
            <a:spAutoFit/>
          </a:bodyPr>
          <a:lstStyle/>
          <a:p>
            <a:pPr marL="12700">
              <a:lnSpc>
                <a:spcPct val="100000"/>
              </a:lnSpc>
              <a:spcBef>
                <a:spcPts val="105"/>
              </a:spcBef>
            </a:pPr>
            <a:r>
              <a:rPr lang="pl-PL" sz="3800" b="1" spc="-85" dirty="0" smtClean="0">
                <a:solidFill>
                  <a:srgbClr val="801C21"/>
                </a:solidFill>
                <a:latin typeface="Arial Narrow"/>
                <a:cs typeface="Arial Narrow"/>
              </a:rPr>
              <a:t>90</a:t>
            </a:r>
            <a:r>
              <a:rPr sz="3800" b="1" spc="-85" dirty="0" smtClean="0">
                <a:solidFill>
                  <a:srgbClr val="801C21"/>
                </a:solidFill>
                <a:latin typeface="Arial Narrow"/>
                <a:cs typeface="Arial Narrow"/>
              </a:rPr>
              <a:t>% </a:t>
            </a:r>
            <a:r>
              <a:rPr sz="2000" spc="-44" baseline="1915" dirty="0">
                <a:solidFill>
                  <a:srgbClr val="040000"/>
                </a:solidFill>
                <a:latin typeface="Arial Narrow"/>
                <a:cs typeface="Arial Narrow"/>
              </a:rPr>
              <a:t>helped </a:t>
            </a:r>
            <a:r>
              <a:rPr sz="2000" spc="-37" baseline="1915" dirty="0">
                <a:solidFill>
                  <a:srgbClr val="040000"/>
                </a:solidFill>
                <a:latin typeface="Arial Narrow"/>
                <a:cs typeface="Arial Narrow"/>
              </a:rPr>
              <a:t>to</a:t>
            </a:r>
            <a:r>
              <a:rPr sz="2000" spc="322" baseline="1915" dirty="0">
                <a:solidFill>
                  <a:srgbClr val="040000"/>
                </a:solidFill>
                <a:latin typeface="Arial Narrow"/>
                <a:cs typeface="Arial Narrow"/>
              </a:rPr>
              <a:t> </a:t>
            </a:r>
            <a:r>
              <a:rPr sz="2000" spc="-44" baseline="1915" dirty="0">
                <a:solidFill>
                  <a:srgbClr val="040000"/>
                </a:solidFill>
                <a:latin typeface="Arial Narrow"/>
                <a:cs typeface="Arial Narrow"/>
              </a:rPr>
              <a:t>establish</a:t>
            </a:r>
            <a:endParaRPr sz="2000" baseline="1915" dirty="0">
              <a:latin typeface="Arial Narrow"/>
              <a:cs typeface="Arial Narrow"/>
            </a:endParaRPr>
          </a:p>
        </p:txBody>
      </p:sp>
      <p:sp>
        <p:nvSpPr>
          <p:cNvPr id="26" name="object 26"/>
          <p:cNvSpPr txBox="1"/>
          <p:nvPr/>
        </p:nvSpPr>
        <p:spPr>
          <a:xfrm>
            <a:off x="5409238" y="4583186"/>
            <a:ext cx="2265680" cy="459105"/>
          </a:xfrm>
          <a:prstGeom prst="rect">
            <a:avLst/>
          </a:prstGeom>
        </p:spPr>
        <p:txBody>
          <a:bodyPr vert="horz" wrap="square" lIns="0" tIns="26670" rIns="0" bIns="0" rtlCol="0">
            <a:spAutoFit/>
          </a:bodyPr>
          <a:lstStyle/>
          <a:p>
            <a:pPr marL="12700" marR="5080">
              <a:lnSpc>
                <a:spcPts val="1670"/>
              </a:lnSpc>
              <a:spcBef>
                <a:spcPts val="210"/>
              </a:spcBef>
            </a:pPr>
            <a:r>
              <a:rPr sz="1400" spc="-35" dirty="0">
                <a:solidFill>
                  <a:srgbClr val="040000"/>
                </a:solidFill>
                <a:latin typeface="Arial Narrow"/>
                <a:cs typeface="Arial Narrow"/>
              </a:rPr>
              <a:t>new </a:t>
            </a:r>
            <a:r>
              <a:rPr sz="1400" spc="-25" dirty="0">
                <a:solidFill>
                  <a:srgbClr val="040000"/>
                </a:solidFill>
                <a:latin typeface="Arial Narrow"/>
                <a:cs typeface="Arial Narrow"/>
              </a:rPr>
              <a:t>alliances or build relationships  with international </a:t>
            </a:r>
            <a:r>
              <a:rPr sz="1400" spc="-30" dirty="0">
                <a:solidFill>
                  <a:srgbClr val="040000"/>
                </a:solidFill>
                <a:latin typeface="Arial Narrow"/>
                <a:cs typeface="Arial Narrow"/>
              </a:rPr>
              <a:t>industry</a:t>
            </a:r>
            <a:r>
              <a:rPr sz="1400" spc="-5" dirty="0">
                <a:solidFill>
                  <a:srgbClr val="040000"/>
                </a:solidFill>
                <a:latin typeface="Arial Narrow"/>
                <a:cs typeface="Arial Narrow"/>
              </a:rPr>
              <a:t> </a:t>
            </a:r>
            <a:r>
              <a:rPr sz="1400" spc="-30" dirty="0">
                <a:solidFill>
                  <a:srgbClr val="040000"/>
                </a:solidFill>
                <a:latin typeface="Arial Narrow"/>
                <a:cs typeface="Arial Narrow"/>
              </a:rPr>
              <a:t>peers.</a:t>
            </a:r>
            <a:endParaRPr sz="1400" dirty="0">
              <a:latin typeface="Arial Narrow"/>
              <a:cs typeface="Arial Narrow"/>
            </a:endParaRPr>
          </a:p>
        </p:txBody>
      </p:sp>
      <p:sp>
        <p:nvSpPr>
          <p:cNvPr id="27" name="object 27"/>
          <p:cNvSpPr txBox="1"/>
          <p:nvPr/>
        </p:nvSpPr>
        <p:spPr>
          <a:xfrm>
            <a:off x="1058042" y="4170877"/>
            <a:ext cx="2042750" cy="459100"/>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040000"/>
                </a:solidFill>
                <a:latin typeface="Arial Narrow"/>
                <a:cs typeface="Arial Narrow"/>
              </a:rPr>
              <a:t>said they</a:t>
            </a:r>
            <a:r>
              <a:rPr sz="1400" spc="-45" dirty="0">
                <a:solidFill>
                  <a:srgbClr val="040000"/>
                </a:solidFill>
                <a:latin typeface="Arial Narrow"/>
                <a:cs typeface="Arial Narrow"/>
              </a:rPr>
              <a:t> </a:t>
            </a:r>
            <a:r>
              <a:rPr sz="1400" spc="-30" dirty="0" smtClean="0">
                <a:solidFill>
                  <a:srgbClr val="040000"/>
                </a:solidFill>
                <a:latin typeface="Arial Narrow"/>
                <a:cs typeface="Arial Narrow"/>
              </a:rPr>
              <a:t>learned</a:t>
            </a:r>
            <a:r>
              <a:rPr lang="pl-PL" sz="1400" spc="-30" dirty="0" smtClean="0">
                <a:solidFill>
                  <a:srgbClr val="040000"/>
                </a:solidFill>
                <a:latin typeface="Arial Narrow"/>
                <a:cs typeface="Arial Narrow"/>
              </a:rPr>
              <a:t> something useful from the presentations</a:t>
            </a:r>
            <a:endParaRPr sz="1400" dirty="0">
              <a:latin typeface="Arial Narrow"/>
              <a:cs typeface="Arial Narrow"/>
            </a:endParaRPr>
          </a:p>
        </p:txBody>
      </p:sp>
      <p:sp>
        <p:nvSpPr>
          <p:cNvPr id="28" name="object 28"/>
          <p:cNvSpPr txBox="1"/>
          <p:nvPr/>
        </p:nvSpPr>
        <p:spPr>
          <a:xfrm>
            <a:off x="30199" y="4097532"/>
            <a:ext cx="1087755" cy="605790"/>
          </a:xfrm>
          <a:prstGeom prst="rect">
            <a:avLst/>
          </a:prstGeom>
        </p:spPr>
        <p:txBody>
          <a:bodyPr vert="horz" wrap="square" lIns="0" tIns="13335" rIns="0" bIns="0" rtlCol="0">
            <a:spAutoFit/>
          </a:bodyPr>
          <a:lstStyle/>
          <a:p>
            <a:pPr marL="12700">
              <a:lnSpc>
                <a:spcPct val="100000"/>
              </a:lnSpc>
              <a:spcBef>
                <a:spcPts val="105"/>
              </a:spcBef>
            </a:pPr>
            <a:r>
              <a:rPr lang="pl-PL" sz="3800" b="1" spc="-85" dirty="0" smtClean="0">
                <a:solidFill>
                  <a:srgbClr val="801C21"/>
                </a:solidFill>
                <a:latin typeface="Arial Narrow"/>
                <a:cs typeface="Arial Narrow"/>
              </a:rPr>
              <a:t>100</a:t>
            </a:r>
            <a:r>
              <a:rPr sz="3800" b="1" spc="-85" dirty="0" smtClean="0">
                <a:solidFill>
                  <a:srgbClr val="801C21"/>
                </a:solidFill>
                <a:latin typeface="Arial Narrow"/>
                <a:cs typeface="Arial Narrow"/>
              </a:rPr>
              <a:t>%</a:t>
            </a:r>
            <a:endParaRPr sz="2175" baseline="1915" dirty="0">
              <a:latin typeface="Arial Narrow"/>
              <a:cs typeface="Arial Narrow"/>
            </a:endParaRPr>
          </a:p>
        </p:txBody>
      </p:sp>
      <p:sp>
        <p:nvSpPr>
          <p:cNvPr id="30" name="object 30"/>
          <p:cNvSpPr txBox="1"/>
          <p:nvPr/>
        </p:nvSpPr>
        <p:spPr>
          <a:xfrm>
            <a:off x="3860800" y="4180663"/>
            <a:ext cx="1435735" cy="228268"/>
          </a:xfrm>
          <a:prstGeom prst="rect">
            <a:avLst/>
          </a:prstGeom>
        </p:spPr>
        <p:txBody>
          <a:bodyPr vert="horz" wrap="square" lIns="0" tIns="12700" rIns="0" bIns="0" rtlCol="0">
            <a:spAutoFit/>
          </a:bodyPr>
          <a:lstStyle/>
          <a:p>
            <a:pPr marL="12700">
              <a:lnSpc>
                <a:spcPct val="100000"/>
              </a:lnSpc>
              <a:spcBef>
                <a:spcPts val="100"/>
              </a:spcBef>
            </a:pPr>
            <a:r>
              <a:rPr lang="pl-PL" sz="1400" spc="-30" dirty="0" smtClean="0">
                <a:solidFill>
                  <a:srgbClr val="040000"/>
                </a:solidFill>
                <a:latin typeface="Arial Narrow"/>
                <a:cs typeface="Arial Narrow"/>
              </a:rPr>
              <a:t> </a:t>
            </a:r>
            <a:r>
              <a:rPr sz="1400" spc="-30" dirty="0" smtClean="0">
                <a:solidFill>
                  <a:srgbClr val="040000"/>
                </a:solidFill>
                <a:latin typeface="Arial Narrow"/>
                <a:cs typeface="Arial Narrow"/>
              </a:rPr>
              <a:t>said </a:t>
            </a:r>
            <a:r>
              <a:rPr sz="1400" spc="-30" dirty="0">
                <a:solidFill>
                  <a:srgbClr val="040000"/>
                </a:solidFill>
                <a:latin typeface="Arial Narrow"/>
                <a:cs typeface="Arial Narrow"/>
              </a:rPr>
              <a:t>they</a:t>
            </a:r>
            <a:r>
              <a:rPr sz="1400" spc="-40" dirty="0">
                <a:solidFill>
                  <a:srgbClr val="040000"/>
                </a:solidFill>
                <a:latin typeface="Arial Narrow"/>
                <a:cs typeface="Arial Narrow"/>
              </a:rPr>
              <a:t> </a:t>
            </a:r>
            <a:r>
              <a:rPr sz="1400" spc="-30" dirty="0">
                <a:solidFill>
                  <a:srgbClr val="040000"/>
                </a:solidFill>
                <a:latin typeface="Arial Narrow"/>
                <a:cs typeface="Arial Narrow"/>
              </a:rPr>
              <a:t>experienced</a:t>
            </a:r>
            <a:endParaRPr sz="1400" dirty="0">
              <a:latin typeface="Arial Narrow"/>
              <a:cs typeface="Arial Narrow"/>
            </a:endParaRPr>
          </a:p>
        </p:txBody>
      </p:sp>
      <p:sp>
        <p:nvSpPr>
          <p:cNvPr id="31" name="object 31"/>
          <p:cNvSpPr txBox="1"/>
          <p:nvPr/>
        </p:nvSpPr>
        <p:spPr>
          <a:xfrm>
            <a:off x="3043702" y="4097532"/>
            <a:ext cx="2078989" cy="605790"/>
          </a:xfrm>
          <a:prstGeom prst="rect">
            <a:avLst/>
          </a:prstGeom>
        </p:spPr>
        <p:txBody>
          <a:bodyPr vert="horz" wrap="square" lIns="0" tIns="13335" rIns="0" bIns="0" rtlCol="0">
            <a:spAutoFit/>
          </a:bodyPr>
          <a:lstStyle/>
          <a:p>
            <a:pPr marL="12700">
              <a:lnSpc>
                <a:spcPct val="100000"/>
              </a:lnSpc>
              <a:spcBef>
                <a:spcPts val="105"/>
              </a:spcBef>
            </a:pPr>
            <a:r>
              <a:rPr sz="3800" b="1" spc="-85" dirty="0">
                <a:solidFill>
                  <a:srgbClr val="801C21"/>
                </a:solidFill>
                <a:latin typeface="Arial Narrow"/>
                <a:cs typeface="Arial Narrow"/>
              </a:rPr>
              <a:t>97% </a:t>
            </a:r>
            <a:r>
              <a:rPr sz="2000" spc="-37" baseline="1915" dirty="0">
                <a:solidFill>
                  <a:srgbClr val="040000"/>
                </a:solidFill>
                <a:latin typeface="Arial Narrow"/>
                <a:cs typeface="Arial Narrow"/>
              </a:rPr>
              <a:t>positive </a:t>
            </a:r>
            <a:r>
              <a:rPr sz="2000" spc="-44" baseline="1915" dirty="0">
                <a:solidFill>
                  <a:srgbClr val="040000"/>
                </a:solidFill>
                <a:latin typeface="Arial Narrow"/>
                <a:cs typeface="Arial Narrow"/>
              </a:rPr>
              <a:t>impact</a:t>
            </a:r>
            <a:r>
              <a:rPr sz="2000" spc="277" baseline="1915" dirty="0">
                <a:solidFill>
                  <a:srgbClr val="040000"/>
                </a:solidFill>
                <a:latin typeface="Arial Narrow"/>
                <a:cs typeface="Arial Narrow"/>
              </a:rPr>
              <a:t> </a:t>
            </a:r>
            <a:r>
              <a:rPr sz="2000" spc="-52" baseline="1915" dirty="0">
                <a:solidFill>
                  <a:srgbClr val="040000"/>
                </a:solidFill>
                <a:latin typeface="Arial Narrow"/>
                <a:cs typeface="Arial Narrow"/>
              </a:rPr>
              <a:t>on</a:t>
            </a:r>
            <a:endParaRPr sz="2000" baseline="1915" dirty="0">
              <a:latin typeface="Arial Narrow"/>
              <a:cs typeface="Arial Narrow"/>
            </a:endParaRPr>
          </a:p>
        </p:txBody>
      </p:sp>
      <p:sp>
        <p:nvSpPr>
          <p:cNvPr id="32" name="object 32"/>
          <p:cNvSpPr txBox="1"/>
          <p:nvPr/>
        </p:nvSpPr>
        <p:spPr>
          <a:xfrm>
            <a:off x="3045193" y="4584158"/>
            <a:ext cx="2007870" cy="459105"/>
          </a:xfrm>
          <a:prstGeom prst="rect">
            <a:avLst/>
          </a:prstGeom>
        </p:spPr>
        <p:txBody>
          <a:bodyPr vert="horz" wrap="square" lIns="0" tIns="26670" rIns="0" bIns="0" rtlCol="0">
            <a:spAutoFit/>
          </a:bodyPr>
          <a:lstStyle/>
          <a:p>
            <a:pPr marL="12700" marR="5080">
              <a:lnSpc>
                <a:spcPts val="1670"/>
              </a:lnSpc>
              <a:spcBef>
                <a:spcPts val="210"/>
              </a:spcBef>
            </a:pPr>
            <a:r>
              <a:rPr sz="1400" spc="-25" dirty="0">
                <a:solidFill>
                  <a:srgbClr val="040000"/>
                </a:solidFill>
                <a:latin typeface="Arial Narrow"/>
                <a:cs typeface="Arial Narrow"/>
              </a:rPr>
              <a:t>their </a:t>
            </a:r>
            <a:r>
              <a:rPr sz="1400" spc="-30" dirty="0">
                <a:solidFill>
                  <a:srgbClr val="040000"/>
                </a:solidFill>
                <a:latin typeface="Arial Narrow"/>
                <a:cs typeface="Arial Narrow"/>
              </a:rPr>
              <a:t>learning /enjoyment </a:t>
            </a:r>
            <a:r>
              <a:rPr sz="1400" spc="-25" dirty="0">
                <a:solidFill>
                  <a:srgbClr val="040000"/>
                </a:solidFill>
                <a:latin typeface="Arial Narrow"/>
                <a:cs typeface="Arial Narrow"/>
              </a:rPr>
              <a:t>in the  </a:t>
            </a:r>
            <a:r>
              <a:rPr sz="1400" spc="-30" dirty="0">
                <a:solidFill>
                  <a:srgbClr val="040000"/>
                </a:solidFill>
                <a:latin typeface="Arial Narrow"/>
                <a:cs typeface="Arial Narrow"/>
              </a:rPr>
              <a:t>format </a:t>
            </a:r>
            <a:r>
              <a:rPr sz="1400" spc="-25" dirty="0">
                <a:solidFill>
                  <a:srgbClr val="040000"/>
                </a:solidFill>
                <a:latin typeface="Arial Narrow"/>
                <a:cs typeface="Arial Narrow"/>
              </a:rPr>
              <a:t>of </a:t>
            </a:r>
            <a:r>
              <a:rPr sz="1400" spc="-30" dirty="0">
                <a:solidFill>
                  <a:srgbClr val="040000"/>
                </a:solidFill>
                <a:latin typeface="Arial Narrow"/>
                <a:cs typeface="Arial Narrow"/>
              </a:rPr>
              <a:t>the</a:t>
            </a:r>
            <a:r>
              <a:rPr sz="1400" spc="5" dirty="0">
                <a:solidFill>
                  <a:srgbClr val="040000"/>
                </a:solidFill>
                <a:latin typeface="Arial Narrow"/>
                <a:cs typeface="Arial Narrow"/>
              </a:rPr>
              <a:t> </a:t>
            </a:r>
            <a:r>
              <a:rPr sz="1400" spc="-30" dirty="0">
                <a:solidFill>
                  <a:srgbClr val="040000"/>
                </a:solidFill>
                <a:latin typeface="Arial Narrow"/>
                <a:cs typeface="Arial Narrow"/>
              </a:rPr>
              <a:t>presentation.</a:t>
            </a:r>
            <a:endParaRPr sz="1400" dirty="0">
              <a:latin typeface="Arial Narrow"/>
              <a:cs typeface="Arial Narrow"/>
            </a:endParaRPr>
          </a:p>
        </p:txBody>
      </p:sp>
      <p:sp>
        <p:nvSpPr>
          <p:cNvPr id="36" name="TextBox 35"/>
          <p:cNvSpPr txBox="1"/>
          <p:nvPr/>
        </p:nvSpPr>
        <p:spPr>
          <a:xfrm>
            <a:off x="1771737" y="5729902"/>
            <a:ext cx="2056043" cy="2092881"/>
          </a:xfrm>
          <a:prstGeom prst="rect">
            <a:avLst/>
          </a:prstGeom>
          <a:noFill/>
          <a:ln w="12700">
            <a:solidFill>
              <a:srgbClr val="C00000"/>
            </a:solidFill>
          </a:ln>
        </p:spPr>
        <p:txBody>
          <a:bodyPr wrap="square" rtlCol="0">
            <a:spAutoFit/>
          </a:bodyPr>
          <a:lstStyle/>
          <a:p>
            <a:r>
              <a:rPr lang="pl-PL" sz="1300" b="1" dirty="0" smtClean="0">
                <a:latin typeface="Arial Narrow" pitchFamily="34" charset="0"/>
              </a:rPr>
              <a:t>Gary Tu, General Manager of Everlon:</a:t>
            </a:r>
            <a:endParaRPr lang="en-GB" sz="1300" b="1" dirty="0" smtClean="0">
              <a:latin typeface="Arial Narrow" pitchFamily="34" charset="0"/>
            </a:endParaRPr>
          </a:p>
          <a:p>
            <a:r>
              <a:rPr lang="en-GB" sz="1300" dirty="0" err="1" smtClean="0">
                <a:latin typeface="Arial Narrow" pitchFamily="34" charset="0"/>
              </a:rPr>
              <a:t>Everlon</a:t>
            </a:r>
            <a:r>
              <a:rPr lang="en-GB" sz="1300" dirty="0" smtClean="0">
                <a:latin typeface="Arial Narrow" pitchFamily="34" charset="0"/>
              </a:rPr>
              <a:t> </a:t>
            </a:r>
            <a:r>
              <a:rPr lang="en-GB" sz="1300" dirty="0">
                <a:latin typeface="Arial Narrow" pitchFamily="34" charset="0"/>
              </a:rPr>
              <a:t>and Ringier work for many years together. We attend on average 5 conferences organized by Ringier Events a </a:t>
            </a:r>
            <a:r>
              <a:rPr lang="en-GB" sz="1300" dirty="0" smtClean="0">
                <a:latin typeface="Arial Narrow" pitchFamily="34" charset="0"/>
              </a:rPr>
              <a:t>year</a:t>
            </a:r>
            <a:r>
              <a:rPr lang="pl-PL" sz="1300" dirty="0" smtClean="0">
                <a:latin typeface="Arial Narrow" pitchFamily="34" charset="0"/>
              </a:rPr>
              <a:t>, </a:t>
            </a:r>
            <a:r>
              <a:rPr lang="en-GB" sz="1300" dirty="0" smtClean="0">
                <a:latin typeface="Arial Narrow" pitchFamily="34" charset="0"/>
              </a:rPr>
              <a:t>where </a:t>
            </a:r>
            <a:r>
              <a:rPr lang="en-GB" sz="1300" dirty="0">
                <a:latin typeface="Arial Narrow" pitchFamily="34" charset="0"/>
              </a:rPr>
              <a:t>we met many </a:t>
            </a:r>
            <a:r>
              <a:rPr lang="en-GB" sz="1300" dirty="0" smtClean="0">
                <a:latin typeface="Arial Narrow" pitchFamily="34" charset="0"/>
              </a:rPr>
              <a:t>qua</a:t>
            </a:r>
            <a:r>
              <a:rPr lang="pl-PL" sz="1300" dirty="0" smtClean="0">
                <a:latin typeface="Arial Narrow" pitchFamily="34" charset="0"/>
              </a:rPr>
              <a:t>lified</a:t>
            </a:r>
            <a:r>
              <a:rPr lang="en-GB" sz="1300" dirty="0" smtClean="0">
                <a:latin typeface="Arial Narrow" pitchFamily="34" charset="0"/>
              </a:rPr>
              <a:t> </a:t>
            </a:r>
            <a:r>
              <a:rPr lang="en-GB" sz="1300" dirty="0">
                <a:latin typeface="Arial Narrow" pitchFamily="34" charset="0"/>
              </a:rPr>
              <a:t>potential clients and </a:t>
            </a:r>
            <a:r>
              <a:rPr lang="en-GB" sz="1300" dirty="0" smtClean="0">
                <a:latin typeface="Arial Narrow" pitchFamily="34" charset="0"/>
              </a:rPr>
              <a:t>expand </a:t>
            </a:r>
            <a:r>
              <a:rPr lang="en-GB" sz="1300" dirty="0">
                <a:latin typeface="Arial Narrow" pitchFamily="34" charset="0"/>
              </a:rPr>
              <a:t>our customer </a:t>
            </a:r>
            <a:r>
              <a:rPr lang="pl-PL" sz="1300" dirty="0" smtClean="0">
                <a:latin typeface="Arial Narrow" pitchFamily="34" charset="0"/>
              </a:rPr>
              <a:t>database.</a:t>
            </a:r>
            <a:endParaRPr lang="en-GB" sz="1300" dirty="0">
              <a:latin typeface="Arial Narrow" pitchFamily="34" charset="0"/>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67" y="5731846"/>
            <a:ext cx="1684349" cy="2245798"/>
          </a:xfrm>
          <a:prstGeom prst="rect">
            <a:avLst/>
          </a:prstGeom>
        </p:spPr>
      </p:pic>
      <p:sp>
        <p:nvSpPr>
          <p:cNvPr id="39" name="TextBox 38"/>
          <p:cNvSpPr txBox="1"/>
          <p:nvPr/>
        </p:nvSpPr>
        <p:spPr>
          <a:xfrm>
            <a:off x="5691712" y="5729901"/>
            <a:ext cx="1831339" cy="1492716"/>
          </a:xfrm>
          <a:prstGeom prst="rect">
            <a:avLst/>
          </a:prstGeom>
          <a:noFill/>
          <a:ln w="12700">
            <a:solidFill>
              <a:srgbClr val="C00000"/>
            </a:solidFill>
          </a:ln>
        </p:spPr>
        <p:txBody>
          <a:bodyPr wrap="square" rtlCol="0">
            <a:spAutoFit/>
          </a:bodyPr>
          <a:lstStyle/>
          <a:p>
            <a:r>
              <a:rPr lang="pl-PL" sz="1300" b="1" dirty="0" smtClean="0">
                <a:latin typeface="Arial Narrow" pitchFamily="34" charset="0"/>
              </a:rPr>
              <a:t>Barbie Dizon, Strategic Marketing Executive, ADParametrik Inc.:</a:t>
            </a:r>
            <a:endParaRPr lang="en-GB" sz="1300" b="1" dirty="0" smtClean="0">
              <a:latin typeface="Arial Narrow" pitchFamily="34" charset="0"/>
            </a:endParaRPr>
          </a:p>
          <a:p>
            <a:r>
              <a:rPr lang="pl-PL" sz="1300" dirty="0" smtClean="0">
                <a:latin typeface="Arial Narrow" pitchFamily="34" charset="0"/>
              </a:rPr>
              <a:t>Thanks to Ringier staff for a successful event. We appreciate your efforts, not a single frustration in sight!</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1556" y="5730875"/>
            <a:ext cx="168209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79" y="8103964"/>
            <a:ext cx="168434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9616" y="8103964"/>
            <a:ext cx="1682094" cy="222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5016" y="904646"/>
            <a:ext cx="3564989" cy="145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785619" y="8117761"/>
            <a:ext cx="2056043" cy="2492990"/>
          </a:xfrm>
          <a:prstGeom prst="rect">
            <a:avLst/>
          </a:prstGeom>
          <a:noFill/>
          <a:ln w="12700">
            <a:solidFill>
              <a:srgbClr val="C00000"/>
            </a:solidFill>
          </a:ln>
        </p:spPr>
        <p:txBody>
          <a:bodyPr wrap="square" rtlCol="0">
            <a:spAutoFit/>
          </a:bodyPr>
          <a:lstStyle/>
          <a:p>
            <a:r>
              <a:rPr lang="en-GB" sz="1300" b="1" dirty="0" smtClean="0">
                <a:latin typeface="Arial Narrow" pitchFamily="34" charset="0"/>
              </a:rPr>
              <a:t>Alvin </a:t>
            </a:r>
            <a:r>
              <a:rPr lang="en-GB" sz="1300" b="1" dirty="0" err="1" smtClean="0">
                <a:latin typeface="Arial Narrow" pitchFamily="34" charset="0"/>
              </a:rPr>
              <a:t>Lavadia</a:t>
            </a:r>
            <a:r>
              <a:rPr lang="pl-PL" sz="1300" b="1" dirty="0" smtClean="0">
                <a:latin typeface="Arial Narrow" pitchFamily="34" charset="0"/>
              </a:rPr>
              <a:t>,</a:t>
            </a:r>
            <a:r>
              <a:rPr lang="en-GB" sz="1300" b="1" dirty="0" smtClean="0">
                <a:latin typeface="Arial Narrow" pitchFamily="34" charset="0"/>
              </a:rPr>
              <a:t> Packaging Material Manager at Pepsi-Cola Products </a:t>
            </a:r>
            <a:r>
              <a:rPr lang="en-GB" sz="1300" b="1" dirty="0" err="1" smtClean="0">
                <a:latin typeface="Arial Narrow" pitchFamily="34" charset="0"/>
              </a:rPr>
              <a:t>Phils</a:t>
            </a:r>
            <a:r>
              <a:rPr lang="en-GB" sz="1300" b="1" dirty="0" smtClean="0">
                <a:latin typeface="Arial Narrow" pitchFamily="34" charset="0"/>
              </a:rPr>
              <a:t>. Inc</a:t>
            </a:r>
            <a:r>
              <a:rPr lang="pl-PL" sz="1300" b="1" dirty="0" smtClean="0">
                <a:latin typeface="Arial Narrow" pitchFamily="34" charset="0"/>
              </a:rPr>
              <a:t>.:</a:t>
            </a:r>
            <a:endParaRPr lang="en-GB" sz="1300" b="1" dirty="0" smtClean="0">
              <a:latin typeface="Arial Narrow" pitchFamily="34" charset="0"/>
            </a:endParaRPr>
          </a:p>
          <a:p>
            <a:r>
              <a:rPr lang="en-GB" sz="1300" dirty="0">
                <a:latin typeface="Arial Narrow" pitchFamily="34" charset="0"/>
              </a:rPr>
              <a:t>Very timely </a:t>
            </a:r>
            <a:r>
              <a:rPr lang="en-GB" sz="1300" dirty="0" smtClean="0">
                <a:latin typeface="Arial Narrow" pitchFamily="34" charset="0"/>
              </a:rPr>
              <a:t>topic</a:t>
            </a:r>
            <a:r>
              <a:rPr lang="pl-PL" sz="1300" dirty="0" smtClean="0">
                <a:latin typeface="Arial Narrow" pitchFamily="34" charset="0"/>
              </a:rPr>
              <a:t>s</a:t>
            </a:r>
            <a:r>
              <a:rPr lang="en-GB" sz="1300" dirty="0" smtClean="0">
                <a:latin typeface="Arial Narrow" pitchFamily="34" charset="0"/>
              </a:rPr>
              <a:t> </a:t>
            </a:r>
            <a:r>
              <a:rPr lang="en-GB" sz="1300" dirty="0">
                <a:latin typeface="Arial Narrow" pitchFamily="34" charset="0"/>
              </a:rPr>
              <a:t>paired with great selection of subject matter experts (SMEs). Interactions between SMEs and participants were met accordingly. All these things were executed on an atmosphere conducive to </a:t>
            </a:r>
            <a:r>
              <a:rPr lang="en-GB" sz="1300" dirty="0" smtClean="0">
                <a:latin typeface="Arial Narrow" pitchFamily="34" charset="0"/>
              </a:rPr>
              <a:t>education</a:t>
            </a:r>
            <a:r>
              <a:rPr lang="pl-PL" sz="1300" dirty="0" smtClean="0">
                <a:latin typeface="Arial Narrow" pitchFamily="34" charset="0"/>
              </a:rPr>
              <a:t>.</a:t>
            </a:r>
            <a:endParaRPr lang="en-GB" sz="1300" dirty="0">
              <a:latin typeface="Arial Narrow" pitchFamily="34" charset="0"/>
            </a:endParaRPr>
          </a:p>
        </p:txBody>
      </p:sp>
      <p:sp>
        <p:nvSpPr>
          <p:cNvPr id="5" name="object 5"/>
          <p:cNvSpPr/>
          <p:nvPr/>
        </p:nvSpPr>
        <p:spPr>
          <a:xfrm>
            <a:off x="3666485" y="2300921"/>
            <a:ext cx="3887593" cy="1493520"/>
          </a:xfrm>
          <a:custGeom>
            <a:avLst/>
            <a:gdLst/>
            <a:ahLst/>
            <a:cxnLst/>
            <a:rect l="l" t="t" r="r" b="b"/>
            <a:pathLst>
              <a:path w="6403340" h="1493520">
                <a:moveTo>
                  <a:pt x="0" y="1493304"/>
                </a:moveTo>
                <a:lnTo>
                  <a:pt x="6402971" y="1493304"/>
                </a:lnTo>
                <a:lnTo>
                  <a:pt x="6402971" y="0"/>
                </a:lnTo>
                <a:lnTo>
                  <a:pt x="0" y="0"/>
                </a:lnTo>
                <a:lnTo>
                  <a:pt x="0" y="1493304"/>
                </a:lnTo>
                <a:close/>
              </a:path>
            </a:pathLst>
          </a:custGeom>
          <a:solidFill>
            <a:schemeClr val="accent2">
              <a:lumMod val="50000"/>
            </a:schemeClr>
          </a:solidFill>
          <a:ln w="19050">
            <a:solidFill>
              <a:srgbClr val="FFC000"/>
            </a:solidFill>
          </a:ln>
        </p:spPr>
        <p:txBody>
          <a:bodyPr wrap="square" lIns="0" tIns="0" rIns="0" bIns="0" rtlCol="0"/>
          <a:lstStyle/>
          <a:p>
            <a:endParaRPr/>
          </a:p>
        </p:txBody>
      </p:sp>
      <p:sp>
        <p:nvSpPr>
          <p:cNvPr id="8" name="object 8"/>
          <p:cNvSpPr txBox="1"/>
          <p:nvPr/>
        </p:nvSpPr>
        <p:spPr>
          <a:xfrm>
            <a:off x="3827780" y="2454275"/>
            <a:ext cx="3538220" cy="1305486"/>
          </a:xfrm>
          <a:prstGeom prst="rect">
            <a:avLst/>
          </a:prstGeom>
        </p:spPr>
        <p:txBody>
          <a:bodyPr vert="horz" wrap="square" lIns="0" tIns="12700" rIns="0" bIns="0" rtlCol="0">
            <a:spAutoFit/>
          </a:bodyPr>
          <a:lstStyle/>
          <a:p>
            <a:pPr algn="r"/>
            <a:r>
              <a:rPr lang="en-GB" sz="1400" dirty="0">
                <a:solidFill>
                  <a:schemeClr val="bg1"/>
                </a:solidFill>
              </a:rPr>
              <a:t>PAP’s goal is to serve the Philippine F&amp;B sector – big and small alike. We achieve this, by bringing local and international Experts and Suppliers to share their knowledge and solutions that can alleviate industry’s challenges and help your business grow. </a:t>
            </a:r>
          </a:p>
        </p:txBody>
      </p:sp>
      <p:sp>
        <p:nvSpPr>
          <p:cNvPr id="49" name="TextBox 48"/>
          <p:cNvSpPr txBox="1"/>
          <p:nvPr/>
        </p:nvSpPr>
        <p:spPr>
          <a:xfrm>
            <a:off x="5744224" y="8103964"/>
            <a:ext cx="1778828" cy="2123658"/>
          </a:xfrm>
          <a:prstGeom prst="rect">
            <a:avLst/>
          </a:prstGeom>
          <a:noFill/>
          <a:ln w="12700">
            <a:solidFill>
              <a:srgbClr val="C00000"/>
            </a:solidFill>
          </a:ln>
        </p:spPr>
        <p:txBody>
          <a:bodyPr wrap="square" rtlCol="0">
            <a:spAutoFit/>
          </a:bodyPr>
          <a:lstStyle/>
          <a:p>
            <a:r>
              <a:rPr lang="pl-PL" sz="1300" b="1" dirty="0" smtClean="0">
                <a:latin typeface="Arial Narrow" pitchFamily="34" charset="0"/>
              </a:rPr>
              <a:t>Jovy Chen, Sales Manager, </a:t>
            </a:r>
            <a:r>
              <a:rPr lang="en-US" sz="1300" b="1" dirty="0" err="1">
                <a:latin typeface="Arial Narrow" pitchFamily="34" charset="0"/>
              </a:rPr>
              <a:t>Dase</a:t>
            </a:r>
            <a:r>
              <a:rPr lang="en-US" sz="1300" b="1" dirty="0">
                <a:latin typeface="Arial Narrow" pitchFamily="34" charset="0"/>
              </a:rPr>
              <a:t>-sing Packaging </a:t>
            </a:r>
            <a:r>
              <a:rPr lang="en-US" sz="1300" b="1" dirty="0" smtClean="0">
                <a:latin typeface="Arial Narrow" pitchFamily="34" charset="0"/>
              </a:rPr>
              <a:t>Technology</a:t>
            </a:r>
            <a:r>
              <a:rPr lang="pl-PL" sz="1300" dirty="0" smtClean="0">
                <a:latin typeface="Arial Narrow" pitchFamily="34" charset="0"/>
              </a:rPr>
              <a:t>:</a:t>
            </a:r>
            <a:endParaRPr lang="en-GB" sz="1300" b="1" dirty="0" smtClean="0">
              <a:latin typeface="Arial Narrow" pitchFamily="34" charset="0"/>
            </a:endParaRPr>
          </a:p>
          <a:p>
            <a:r>
              <a:rPr lang="en-GB" sz="1300" dirty="0" smtClean="0">
                <a:latin typeface="Arial Narrow" pitchFamily="34" charset="0"/>
              </a:rPr>
              <a:t>Great educational experience ! Very organized and insightful event! Definitely recommend for companies who want to enter the local market.</a:t>
            </a:r>
            <a:endParaRPr lang="pl-PL" sz="1300" dirty="0" smtClean="0">
              <a:latin typeface="Arial Narrow" pitchFamily="34" charset="0"/>
            </a:endParaRPr>
          </a:p>
        </p:txBody>
      </p:sp>
      <p:sp>
        <p:nvSpPr>
          <p:cNvPr id="40" name="TextBox 39"/>
          <p:cNvSpPr txBox="1"/>
          <p:nvPr/>
        </p:nvSpPr>
        <p:spPr>
          <a:xfrm>
            <a:off x="567389" y="7668894"/>
            <a:ext cx="1152239" cy="307777"/>
          </a:xfrm>
          <a:prstGeom prst="rect">
            <a:avLst/>
          </a:prstGeom>
          <a:solidFill>
            <a:schemeClr val="tx1"/>
          </a:solidFill>
        </p:spPr>
        <p:txBody>
          <a:bodyPr wrap="none" rtlCol="0">
            <a:spAutoFit/>
          </a:bodyPr>
          <a:lstStyle/>
          <a:p>
            <a:pPr marL="12700">
              <a:lnSpc>
                <a:spcPct val="100000"/>
              </a:lnSpc>
              <a:spcBef>
                <a:spcPts val="95"/>
              </a:spcBef>
            </a:pPr>
            <a:r>
              <a:rPr lang="pl-PL" sz="1400" i="1" spc="-130" dirty="0">
                <a:solidFill>
                  <a:schemeClr val="bg1"/>
                </a:solidFill>
                <a:cs typeface="Times New Roman" pitchFamily="18" charset="0"/>
              </a:rPr>
              <a:t>Business </a:t>
            </a:r>
            <a:r>
              <a:rPr lang="pl-PL" sz="1400" i="1" spc="-130" dirty="0" smtClean="0">
                <a:solidFill>
                  <a:schemeClr val="bg1"/>
                </a:solidFill>
                <a:cs typeface="Times New Roman" pitchFamily="18" charset="0"/>
              </a:rPr>
              <a:t>partner</a:t>
            </a:r>
            <a:endParaRPr lang="pl-PL" sz="1400" i="1" dirty="0">
              <a:solidFill>
                <a:schemeClr val="bg1"/>
              </a:solidFill>
              <a:cs typeface="Times New Roman" pitchFamily="18" charset="0"/>
            </a:endParaRPr>
          </a:p>
        </p:txBody>
      </p:sp>
      <p:sp>
        <p:nvSpPr>
          <p:cNvPr id="54" name="TextBox 53"/>
          <p:cNvSpPr txBox="1"/>
          <p:nvPr/>
        </p:nvSpPr>
        <p:spPr>
          <a:xfrm>
            <a:off x="574076" y="9777387"/>
            <a:ext cx="1148071" cy="307777"/>
          </a:xfrm>
          <a:prstGeom prst="rect">
            <a:avLst/>
          </a:prstGeom>
          <a:solidFill>
            <a:schemeClr val="tx1"/>
          </a:solidFill>
        </p:spPr>
        <p:txBody>
          <a:bodyPr wrap="none" rtlCol="0">
            <a:spAutoFit/>
          </a:bodyPr>
          <a:lstStyle/>
          <a:p>
            <a:r>
              <a:rPr lang="pl-PL" sz="1400" b="1" i="1" dirty="0" smtClean="0">
                <a:solidFill>
                  <a:schemeClr val="bg1"/>
                </a:solidFill>
              </a:rPr>
              <a:t>VIP Delegate</a:t>
            </a:r>
            <a:endParaRPr lang="en-GB" sz="1400" b="1" i="1" dirty="0">
              <a:solidFill>
                <a:schemeClr val="bg1"/>
              </a:solidFill>
            </a:endParaRPr>
          </a:p>
        </p:txBody>
      </p:sp>
      <p:sp>
        <p:nvSpPr>
          <p:cNvPr id="55" name="object 28"/>
          <p:cNvSpPr txBox="1"/>
          <p:nvPr/>
        </p:nvSpPr>
        <p:spPr>
          <a:xfrm>
            <a:off x="108589" y="5032345"/>
            <a:ext cx="1087755" cy="598241"/>
          </a:xfrm>
          <a:prstGeom prst="rect">
            <a:avLst/>
          </a:prstGeom>
        </p:spPr>
        <p:txBody>
          <a:bodyPr vert="horz" wrap="square" lIns="0" tIns="13335" rIns="0" bIns="0" rtlCol="0">
            <a:spAutoFit/>
          </a:bodyPr>
          <a:lstStyle/>
          <a:p>
            <a:pPr marL="12700">
              <a:lnSpc>
                <a:spcPct val="100000"/>
              </a:lnSpc>
              <a:spcBef>
                <a:spcPts val="105"/>
              </a:spcBef>
            </a:pPr>
            <a:r>
              <a:rPr lang="pl-PL" sz="3800" b="1" spc="-85" dirty="0" smtClean="0">
                <a:solidFill>
                  <a:srgbClr val="801C21"/>
                </a:solidFill>
                <a:latin typeface="Arial Narrow"/>
                <a:cs typeface="Arial Narrow"/>
              </a:rPr>
              <a:t>190</a:t>
            </a:r>
            <a:endParaRPr sz="2175" baseline="1915" dirty="0">
              <a:latin typeface="Arial Narrow"/>
              <a:cs typeface="Arial Narrow"/>
            </a:endParaRPr>
          </a:p>
        </p:txBody>
      </p:sp>
      <p:sp>
        <p:nvSpPr>
          <p:cNvPr id="56" name="object 28"/>
          <p:cNvSpPr txBox="1"/>
          <p:nvPr/>
        </p:nvSpPr>
        <p:spPr>
          <a:xfrm>
            <a:off x="3045193" y="5032345"/>
            <a:ext cx="1087755" cy="605790"/>
          </a:xfrm>
          <a:prstGeom prst="rect">
            <a:avLst/>
          </a:prstGeom>
        </p:spPr>
        <p:txBody>
          <a:bodyPr vert="horz" wrap="square" lIns="0" tIns="13335" rIns="0" bIns="0" rtlCol="0">
            <a:spAutoFit/>
          </a:bodyPr>
          <a:lstStyle/>
          <a:p>
            <a:pPr marL="12700">
              <a:lnSpc>
                <a:spcPct val="100000"/>
              </a:lnSpc>
              <a:spcBef>
                <a:spcPts val="105"/>
              </a:spcBef>
            </a:pPr>
            <a:r>
              <a:rPr lang="pl-PL" sz="3800" b="1" spc="-85" dirty="0" smtClean="0">
                <a:solidFill>
                  <a:srgbClr val="801C21"/>
                </a:solidFill>
                <a:latin typeface="Arial Narrow"/>
                <a:cs typeface="Arial Narrow"/>
              </a:rPr>
              <a:t>81</a:t>
            </a:r>
            <a:endParaRPr sz="2175" baseline="1915" dirty="0">
              <a:latin typeface="Arial Narrow"/>
              <a:cs typeface="Arial Narrow"/>
            </a:endParaRPr>
          </a:p>
        </p:txBody>
      </p:sp>
      <p:sp>
        <p:nvSpPr>
          <p:cNvPr id="57" name="object 28"/>
          <p:cNvSpPr txBox="1"/>
          <p:nvPr/>
        </p:nvSpPr>
        <p:spPr>
          <a:xfrm>
            <a:off x="5620442" y="5043263"/>
            <a:ext cx="349566" cy="605790"/>
          </a:xfrm>
          <a:prstGeom prst="rect">
            <a:avLst/>
          </a:prstGeom>
        </p:spPr>
        <p:txBody>
          <a:bodyPr vert="horz" wrap="square" lIns="0" tIns="13335" rIns="0" bIns="0" rtlCol="0">
            <a:spAutoFit/>
          </a:bodyPr>
          <a:lstStyle/>
          <a:p>
            <a:pPr marL="12700">
              <a:lnSpc>
                <a:spcPct val="100000"/>
              </a:lnSpc>
              <a:spcBef>
                <a:spcPts val="105"/>
              </a:spcBef>
            </a:pPr>
            <a:r>
              <a:rPr lang="pl-PL" sz="3800" b="1" spc="-85" dirty="0" smtClean="0">
                <a:solidFill>
                  <a:srgbClr val="801C21"/>
                </a:solidFill>
                <a:latin typeface="Arial Narrow"/>
                <a:cs typeface="Arial Narrow"/>
              </a:rPr>
              <a:t>7</a:t>
            </a:r>
            <a:endParaRPr sz="2175" baseline="1915" dirty="0">
              <a:latin typeface="Arial Narrow"/>
              <a:cs typeface="Arial Narrow"/>
            </a:endParaRPr>
          </a:p>
        </p:txBody>
      </p:sp>
      <p:sp>
        <p:nvSpPr>
          <p:cNvPr id="58" name="object 27"/>
          <p:cNvSpPr txBox="1"/>
          <p:nvPr/>
        </p:nvSpPr>
        <p:spPr>
          <a:xfrm>
            <a:off x="922971" y="5115695"/>
            <a:ext cx="1642429" cy="443711"/>
          </a:xfrm>
          <a:prstGeom prst="rect">
            <a:avLst/>
          </a:prstGeom>
        </p:spPr>
        <p:txBody>
          <a:bodyPr vert="horz" wrap="square" lIns="0" tIns="12700" rIns="0" bIns="0" rtlCol="0">
            <a:spAutoFit/>
          </a:bodyPr>
          <a:lstStyle/>
          <a:p>
            <a:pPr marL="12700">
              <a:lnSpc>
                <a:spcPct val="100000"/>
              </a:lnSpc>
              <a:spcBef>
                <a:spcPts val="100"/>
              </a:spcBef>
            </a:pPr>
            <a:r>
              <a:rPr lang="pl-PL" sz="1400" spc="-30" dirty="0" smtClean="0">
                <a:solidFill>
                  <a:srgbClr val="040000"/>
                </a:solidFill>
                <a:latin typeface="Arial Narrow"/>
                <a:cs typeface="Arial Narrow"/>
              </a:rPr>
              <a:t>Industry professionals visited the Summit</a:t>
            </a:r>
            <a:endParaRPr sz="1400" dirty="0">
              <a:latin typeface="Arial Narrow"/>
              <a:cs typeface="Arial Narrow"/>
            </a:endParaRPr>
          </a:p>
        </p:txBody>
      </p:sp>
      <p:sp>
        <p:nvSpPr>
          <p:cNvPr id="59" name="object 27"/>
          <p:cNvSpPr txBox="1"/>
          <p:nvPr/>
        </p:nvSpPr>
        <p:spPr>
          <a:xfrm>
            <a:off x="3489480" y="5124302"/>
            <a:ext cx="2029535" cy="443711"/>
          </a:xfrm>
          <a:prstGeom prst="rect">
            <a:avLst/>
          </a:prstGeom>
        </p:spPr>
        <p:txBody>
          <a:bodyPr vert="horz" wrap="square" lIns="0" tIns="12700" rIns="0" bIns="0" rtlCol="0">
            <a:spAutoFit/>
          </a:bodyPr>
          <a:lstStyle/>
          <a:p>
            <a:pPr marL="12700">
              <a:lnSpc>
                <a:spcPct val="100000"/>
              </a:lnSpc>
              <a:spcBef>
                <a:spcPts val="100"/>
              </a:spcBef>
            </a:pPr>
            <a:r>
              <a:rPr lang="pl-PL" sz="1400" spc="-30" dirty="0" smtClean="0">
                <a:solidFill>
                  <a:srgbClr val="040000"/>
                </a:solidFill>
                <a:latin typeface="Arial Narrow"/>
                <a:cs typeface="Arial Narrow"/>
              </a:rPr>
              <a:t>Companies connected successfully with new partners</a:t>
            </a:r>
            <a:endParaRPr sz="1400" dirty="0">
              <a:latin typeface="Arial Narrow"/>
              <a:cs typeface="Arial Narrow"/>
            </a:endParaRPr>
          </a:p>
        </p:txBody>
      </p:sp>
      <p:sp>
        <p:nvSpPr>
          <p:cNvPr id="60" name="object 27"/>
          <p:cNvSpPr txBox="1"/>
          <p:nvPr/>
        </p:nvSpPr>
        <p:spPr>
          <a:xfrm>
            <a:off x="5911102" y="5123389"/>
            <a:ext cx="1642429" cy="443711"/>
          </a:xfrm>
          <a:prstGeom prst="rect">
            <a:avLst/>
          </a:prstGeom>
        </p:spPr>
        <p:txBody>
          <a:bodyPr vert="horz" wrap="square" lIns="0" tIns="12700" rIns="0" bIns="0" rtlCol="0">
            <a:spAutoFit/>
          </a:bodyPr>
          <a:lstStyle/>
          <a:p>
            <a:pPr marL="12700">
              <a:lnSpc>
                <a:spcPct val="100000"/>
              </a:lnSpc>
              <a:spcBef>
                <a:spcPts val="100"/>
              </a:spcBef>
            </a:pPr>
            <a:r>
              <a:rPr lang="pl-PL" sz="1400" spc="-30" dirty="0" smtClean="0">
                <a:solidFill>
                  <a:srgbClr val="040000"/>
                </a:solidFill>
                <a:latin typeface="Arial Narrow"/>
                <a:cs typeface="Arial Narrow"/>
              </a:rPr>
              <a:t>Countries </a:t>
            </a:r>
            <a:r>
              <a:rPr lang="pl-PL" sz="1400" spc="-30" smtClean="0">
                <a:solidFill>
                  <a:srgbClr val="040000"/>
                </a:solidFill>
                <a:latin typeface="Arial Narrow"/>
                <a:cs typeface="Arial Narrow"/>
              </a:rPr>
              <a:t>were </a:t>
            </a:r>
            <a:r>
              <a:rPr lang="pl-PL" sz="1400" spc="-30" smtClean="0">
                <a:solidFill>
                  <a:srgbClr val="040000"/>
                </a:solidFill>
                <a:latin typeface="Arial Narrow"/>
                <a:cs typeface="Arial Narrow"/>
              </a:rPr>
              <a:t>represented</a:t>
            </a:r>
            <a:endParaRPr sz="1400" dirty="0">
              <a:latin typeface="Arial Narrow"/>
              <a:cs typeface="Arial Narrow"/>
            </a:endParaRPr>
          </a:p>
        </p:txBody>
      </p:sp>
      <p:sp>
        <p:nvSpPr>
          <p:cNvPr id="47" name="TextBox 46"/>
          <p:cNvSpPr txBox="1"/>
          <p:nvPr/>
        </p:nvSpPr>
        <p:spPr>
          <a:xfrm>
            <a:off x="4491411" y="7662246"/>
            <a:ext cx="1152239" cy="307777"/>
          </a:xfrm>
          <a:prstGeom prst="rect">
            <a:avLst/>
          </a:prstGeom>
          <a:solidFill>
            <a:schemeClr val="tx1"/>
          </a:solidFill>
        </p:spPr>
        <p:txBody>
          <a:bodyPr wrap="none" rtlCol="0">
            <a:spAutoFit/>
          </a:bodyPr>
          <a:lstStyle/>
          <a:p>
            <a:pPr marL="12700">
              <a:lnSpc>
                <a:spcPct val="100000"/>
              </a:lnSpc>
              <a:spcBef>
                <a:spcPts val="95"/>
              </a:spcBef>
            </a:pPr>
            <a:r>
              <a:rPr lang="pl-PL" sz="1400" i="1" spc="-130" dirty="0">
                <a:solidFill>
                  <a:schemeClr val="bg1"/>
                </a:solidFill>
                <a:cs typeface="Times New Roman" pitchFamily="18" charset="0"/>
              </a:rPr>
              <a:t>Business </a:t>
            </a:r>
            <a:r>
              <a:rPr lang="pl-PL" sz="1400" i="1" spc="-130" dirty="0" smtClean="0">
                <a:solidFill>
                  <a:schemeClr val="bg1"/>
                </a:solidFill>
                <a:cs typeface="Times New Roman" pitchFamily="18" charset="0"/>
              </a:rPr>
              <a:t>partner</a:t>
            </a:r>
            <a:endParaRPr lang="pl-PL" sz="1400" i="1" dirty="0">
              <a:solidFill>
                <a:schemeClr val="bg1"/>
              </a:solidFill>
              <a:cs typeface="Times New Roman" pitchFamily="18" charset="0"/>
            </a:endParaRPr>
          </a:p>
        </p:txBody>
      </p:sp>
      <p:sp>
        <p:nvSpPr>
          <p:cNvPr id="50" name="TextBox 49"/>
          <p:cNvSpPr txBox="1"/>
          <p:nvPr/>
        </p:nvSpPr>
        <p:spPr>
          <a:xfrm>
            <a:off x="4504247" y="10025938"/>
            <a:ext cx="1152239" cy="307777"/>
          </a:xfrm>
          <a:prstGeom prst="rect">
            <a:avLst/>
          </a:prstGeom>
          <a:solidFill>
            <a:schemeClr val="tx1"/>
          </a:solidFill>
        </p:spPr>
        <p:txBody>
          <a:bodyPr wrap="none" rtlCol="0">
            <a:spAutoFit/>
          </a:bodyPr>
          <a:lstStyle/>
          <a:p>
            <a:pPr marL="12700">
              <a:lnSpc>
                <a:spcPct val="100000"/>
              </a:lnSpc>
              <a:spcBef>
                <a:spcPts val="95"/>
              </a:spcBef>
            </a:pPr>
            <a:r>
              <a:rPr lang="pl-PL" sz="1400" i="1" spc="-130" dirty="0">
                <a:solidFill>
                  <a:schemeClr val="bg1"/>
                </a:solidFill>
                <a:cs typeface="Times New Roman" pitchFamily="18" charset="0"/>
              </a:rPr>
              <a:t>Business </a:t>
            </a:r>
            <a:r>
              <a:rPr lang="pl-PL" sz="1400" i="1" spc="-130" dirty="0" smtClean="0">
                <a:solidFill>
                  <a:schemeClr val="bg1"/>
                </a:solidFill>
                <a:cs typeface="Times New Roman" pitchFamily="18" charset="0"/>
              </a:rPr>
              <a:t>partner</a:t>
            </a:r>
            <a:endParaRPr lang="pl-PL" sz="1400" i="1"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040" cy="1068895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0" y="290703"/>
            <a:ext cx="7559040" cy="61156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38" y="290716"/>
            <a:ext cx="627380" cy="612140"/>
          </a:xfrm>
          <a:custGeom>
            <a:avLst/>
            <a:gdLst/>
            <a:ahLst/>
            <a:cxnLst/>
            <a:rect l="l" t="t" r="r" b="b"/>
            <a:pathLst>
              <a:path w="627380" h="612140">
                <a:moveTo>
                  <a:pt x="0" y="611555"/>
                </a:moveTo>
                <a:lnTo>
                  <a:pt x="627011" y="611555"/>
                </a:lnTo>
                <a:lnTo>
                  <a:pt x="627011" y="0"/>
                </a:lnTo>
                <a:lnTo>
                  <a:pt x="0" y="0"/>
                </a:lnTo>
                <a:lnTo>
                  <a:pt x="0" y="611555"/>
                </a:lnTo>
                <a:close/>
              </a:path>
            </a:pathLst>
          </a:custGeom>
          <a:solidFill>
            <a:srgbClr val="801C21"/>
          </a:solidFill>
        </p:spPr>
        <p:txBody>
          <a:bodyPr wrap="square" lIns="0" tIns="0" rIns="0" bIns="0" rtlCol="0"/>
          <a:lstStyle/>
          <a:p>
            <a:endParaRPr/>
          </a:p>
        </p:txBody>
      </p:sp>
      <p:sp>
        <p:nvSpPr>
          <p:cNvPr id="9" name="object 9"/>
          <p:cNvSpPr txBox="1">
            <a:spLocks noGrp="1"/>
          </p:cNvSpPr>
          <p:nvPr>
            <p:ph type="title"/>
          </p:nvPr>
        </p:nvSpPr>
        <p:spPr>
          <a:xfrm>
            <a:off x="1334531" y="388601"/>
            <a:ext cx="5875822" cy="397545"/>
          </a:xfrm>
          <a:prstGeom prst="rect">
            <a:avLst/>
          </a:prstGeom>
        </p:spPr>
        <p:txBody>
          <a:bodyPr vert="horz" wrap="square" lIns="0" tIns="12700" rIns="0" bIns="0" rtlCol="0">
            <a:spAutoFit/>
          </a:bodyPr>
          <a:lstStyle/>
          <a:p>
            <a:pPr marL="12700">
              <a:lnSpc>
                <a:spcPct val="100000"/>
              </a:lnSpc>
              <a:spcBef>
                <a:spcPts val="100"/>
              </a:spcBef>
              <a:tabLst>
                <a:tab pos="988694" algn="l"/>
                <a:tab pos="2122170" algn="l"/>
              </a:tabLst>
            </a:pPr>
            <a:r>
              <a:rPr b="1" spc="190" dirty="0" smtClean="0">
                <a:solidFill>
                  <a:srgbClr val="9D443F"/>
                </a:solidFill>
                <a:latin typeface="Century Gothic"/>
                <a:cs typeface="Century Gothic"/>
              </a:rPr>
              <a:t>201</a:t>
            </a:r>
            <a:r>
              <a:rPr lang="pl-PL" b="1" spc="190" dirty="0" smtClean="0">
                <a:solidFill>
                  <a:srgbClr val="9D443F"/>
                </a:solidFill>
                <a:latin typeface="Century Gothic"/>
                <a:cs typeface="Century Gothic"/>
              </a:rPr>
              <a:t>9</a:t>
            </a:r>
            <a:r>
              <a:rPr b="1" spc="190" dirty="0">
                <a:solidFill>
                  <a:srgbClr val="9D443F"/>
                </a:solidFill>
                <a:latin typeface="Century Gothic"/>
                <a:cs typeface="Century Gothic"/>
              </a:rPr>
              <a:t>	</a:t>
            </a:r>
            <a:r>
              <a:rPr lang="pl-PL" b="1" spc="210" dirty="0" smtClean="0">
                <a:solidFill>
                  <a:srgbClr val="9D443F"/>
                </a:solidFill>
                <a:latin typeface="Century Gothic"/>
                <a:cs typeface="Century Gothic"/>
              </a:rPr>
              <a:t>Top Delegates &amp; Experts</a:t>
            </a:r>
            <a:endParaRPr b="1" spc="-390" dirty="0">
              <a:solidFill>
                <a:srgbClr val="9D443F"/>
              </a:solidFill>
              <a:latin typeface="Century Gothic"/>
              <a:cs typeface="Century Gothic"/>
            </a:endParaRPr>
          </a:p>
        </p:txBody>
      </p:sp>
      <p:sp>
        <p:nvSpPr>
          <p:cNvPr id="10" name="object 10"/>
          <p:cNvSpPr txBox="1"/>
          <p:nvPr/>
        </p:nvSpPr>
        <p:spPr>
          <a:xfrm>
            <a:off x="313469" y="428809"/>
            <a:ext cx="173990" cy="367665"/>
          </a:xfrm>
          <a:prstGeom prst="rect">
            <a:avLst/>
          </a:prstGeom>
        </p:spPr>
        <p:txBody>
          <a:bodyPr vert="horz" wrap="square" lIns="0" tIns="12065" rIns="0" bIns="0" rtlCol="0">
            <a:spAutoFit/>
          </a:bodyPr>
          <a:lstStyle/>
          <a:p>
            <a:pPr marL="12700">
              <a:lnSpc>
                <a:spcPct val="100000"/>
              </a:lnSpc>
              <a:spcBef>
                <a:spcPts val="95"/>
              </a:spcBef>
            </a:pPr>
            <a:r>
              <a:rPr lang="pl-PL" sz="2250" spc="-260" dirty="0">
                <a:solidFill>
                  <a:srgbClr val="FFFFFF"/>
                </a:solidFill>
                <a:latin typeface="Lucida Sans"/>
                <a:cs typeface="Lucida Sans"/>
              </a:rPr>
              <a:t>3</a:t>
            </a:r>
            <a:endParaRPr sz="2250" dirty="0">
              <a:latin typeface="Lucida Sans"/>
              <a:cs typeface="Lucida Sans"/>
            </a:endParaRPr>
          </a:p>
        </p:txBody>
      </p:sp>
      <p:sp>
        <p:nvSpPr>
          <p:cNvPr id="11" name="object 11"/>
          <p:cNvSpPr/>
          <p:nvPr/>
        </p:nvSpPr>
        <p:spPr>
          <a:xfrm>
            <a:off x="743569" y="81345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2" name="object 12"/>
          <p:cNvSpPr/>
          <p:nvPr/>
        </p:nvSpPr>
        <p:spPr>
          <a:xfrm>
            <a:off x="770893" y="63628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3" name="object 13"/>
          <p:cNvSpPr/>
          <p:nvPr/>
        </p:nvSpPr>
        <p:spPr>
          <a:xfrm>
            <a:off x="770893" y="40832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4" name="object 14"/>
          <p:cNvSpPr/>
          <p:nvPr/>
        </p:nvSpPr>
        <p:spPr>
          <a:xfrm>
            <a:off x="743569" y="38102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5" name="object 15"/>
          <p:cNvSpPr/>
          <p:nvPr/>
        </p:nvSpPr>
        <p:spPr>
          <a:xfrm>
            <a:off x="6918476" y="81345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6" name="object 16"/>
          <p:cNvSpPr/>
          <p:nvPr/>
        </p:nvSpPr>
        <p:spPr>
          <a:xfrm>
            <a:off x="7190033" y="63628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7" name="object 17"/>
          <p:cNvSpPr/>
          <p:nvPr/>
        </p:nvSpPr>
        <p:spPr>
          <a:xfrm>
            <a:off x="7190033" y="40832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8" name="object 18"/>
          <p:cNvSpPr/>
          <p:nvPr/>
        </p:nvSpPr>
        <p:spPr>
          <a:xfrm>
            <a:off x="6918476" y="38102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57" name="TextBox 56"/>
          <p:cNvSpPr txBox="1"/>
          <p:nvPr/>
        </p:nvSpPr>
        <p:spPr>
          <a:xfrm>
            <a:off x="310464" y="5403214"/>
            <a:ext cx="6880109" cy="1015663"/>
          </a:xfrm>
          <a:prstGeom prst="rect">
            <a:avLst/>
          </a:prstGeom>
          <a:noFill/>
        </p:spPr>
        <p:txBody>
          <a:bodyPr wrap="square" rtlCol="0">
            <a:spAutoFit/>
          </a:bodyPr>
          <a:lstStyle/>
          <a:p>
            <a:r>
              <a:rPr lang="pl-PL" sz="2000" b="1" i="1" dirty="0" smtClean="0">
                <a:latin typeface="Adobe Gothic Std B" pitchFamily="34" charset="-128"/>
                <a:ea typeface="Adobe Gothic Std B" pitchFamily="34" charset="-128"/>
              </a:rPr>
              <a:t>From the biggest to the smallest - F&amp;B manufacturers and Contract Packaging Companies gathered to listen to our invited Industry experts:</a:t>
            </a:r>
            <a:endParaRPr lang="en-GB" sz="2000" b="1" i="1" dirty="0">
              <a:latin typeface="Adobe Gothic Std B" pitchFamily="34" charset="-128"/>
              <a:ea typeface="Adobe Gothic Std B" pitchFamily="34" charset="-128"/>
            </a:endParaRPr>
          </a:p>
        </p:txBody>
      </p:sp>
      <p:sp>
        <p:nvSpPr>
          <p:cNvPr id="62" name="TextBox 61"/>
          <p:cNvSpPr txBox="1"/>
          <p:nvPr/>
        </p:nvSpPr>
        <p:spPr>
          <a:xfrm>
            <a:off x="268621" y="9921875"/>
            <a:ext cx="2144380" cy="738664"/>
          </a:xfrm>
          <a:prstGeom prst="rect">
            <a:avLst/>
          </a:prstGeom>
          <a:noFill/>
        </p:spPr>
        <p:txBody>
          <a:bodyPr wrap="square" rtlCol="0">
            <a:spAutoFit/>
          </a:bodyPr>
          <a:lstStyle/>
          <a:p>
            <a:r>
              <a:rPr lang="pl-PL" sz="1400" dirty="0" smtClean="0">
                <a:latin typeface="Arial Narrow" pitchFamily="34" charset="0"/>
              </a:rPr>
              <a:t>Claudio Domasi – Sales Director at </a:t>
            </a:r>
            <a:r>
              <a:rPr lang="pl-PL" sz="1400" b="1" dirty="0" smtClean="0">
                <a:latin typeface="Arial Narrow" pitchFamily="34" charset="0"/>
              </a:rPr>
              <a:t>Frigel Asia Pacific Ltd</a:t>
            </a:r>
            <a:endParaRPr lang="en-GB" sz="1400" b="1" dirty="0">
              <a:latin typeface="Arial Narrow" pitchFamily="34" charset="0"/>
            </a:endParaRPr>
          </a:p>
        </p:txBody>
      </p:sp>
      <p:sp>
        <p:nvSpPr>
          <p:cNvPr id="73" name="TextBox 72"/>
          <p:cNvSpPr txBox="1"/>
          <p:nvPr/>
        </p:nvSpPr>
        <p:spPr>
          <a:xfrm>
            <a:off x="2687680" y="9925784"/>
            <a:ext cx="2179882" cy="523220"/>
          </a:xfrm>
          <a:prstGeom prst="rect">
            <a:avLst/>
          </a:prstGeom>
          <a:noFill/>
        </p:spPr>
        <p:txBody>
          <a:bodyPr wrap="square" rtlCol="0">
            <a:spAutoFit/>
          </a:bodyPr>
          <a:lstStyle/>
          <a:p>
            <a:r>
              <a:rPr lang="en-GB" sz="1400" dirty="0" smtClean="0">
                <a:latin typeface="Arial Narrow" pitchFamily="34" charset="0"/>
              </a:rPr>
              <a:t>Ms </a:t>
            </a:r>
            <a:r>
              <a:rPr lang="en-GB" sz="1400" dirty="0" err="1" smtClean="0">
                <a:latin typeface="Arial Narrow" pitchFamily="34" charset="0"/>
              </a:rPr>
              <a:t>Jovy</a:t>
            </a:r>
            <a:r>
              <a:rPr lang="en-GB" sz="1400" dirty="0" smtClean="0">
                <a:latin typeface="Arial Narrow" pitchFamily="34" charset="0"/>
              </a:rPr>
              <a:t> Chen</a:t>
            </a:r>
            <a:r>
              <a:rPr lang="pl-PL" sz="1400" b="1" dirty="0">
                <a:latin typeface="Arial Narrow" pitchFamily="34" charset="0"/>
              </a:rPr>
              <a:t> </a:t>
            </a:r>
            <a:r>
              <a:rPr lang="pl-PL" sz="1400" dirty="0" smtClean="0">
                <a:latin typeface="Arial Narrow" pitchFamily="34" charset="0"/>
              </a:rPr>
              <a:t>–</a:t>
            </a:r>
            <a:r>
              <a:rPr lang="en-GB" sz="1400" dirty="0" smtClean="0">
                <a:latin typeface="Arial Narrow" pitchFamily="34" charset="0"/>
              </a:rPr>
              <a:t> Sales Manager</a:t>
            </a:r>
            <a:r>
              <a:rPr lang="pl-PL" sz="1400" dirty="0" smtClean="0">
                <a:latin typeface="Arial Narrow" pitchFamily="34" charset="0"/>
              </a:rPr>
              <a:t> at </a:t>
            </a:r>
            <a:r>
              <a:rPr lang="en-GB" sz="1400" b="1" dirty="0" err="1" smtClean="0">
                <a:latin typeface="Arial Narrow" pitchFamily="34" charset="0"/>
              </a:rPr>
              <a:t>Dase</a:t>
            </a:r>
            <a:r>
              <a:rPr lang="en-GB" sz="1400" b="1" dirty="0" smtClean="0">
                <a:latin typeface="Arial Narrow" pitchFamily="34" charset="0"/>
              </a:rPr>
              <a:t>-Sing</a:t>
            </a:r>
            <a:endParaRPr lang="en-GB" sz="1400" b="1" dirty="0">
              <a:latin typeface="Arial Narrow" pitchFamily="34" charset="0"/>
            </a:endParaRPr>
          </a:p>
        </p:txBody>
      </p:sp>
      <p:sp>
        <p:nvSpPr>
          <p:cNvPr id="75" name="TextBox 74"/>
          <p:cNvSpPr txBox="1"/>
          <p:nvPr/>
        </p:nvSpPr>
        <p:spPr>
          <a:xfrm>
            <a:off x="5123497" y="9921875"/>
            <a:ext cx="2450783" cy="523220"/>
          </a:xfrm>
          <a:prstGeom prst="rect">
            <a:avLst/>
          </a:prstGeom>
          <a:noFill/>
        </p:spPr>
        <p:txBody>
          <a:bodyPr wrap="square" rtlCol="0">
            <a:spAutoFit/>
          </a:bodyPr>
          <a:lstStyle/>
          <a:p>
            <a:r>
              <a:rPr lang="pl-PL" sz="1400" dirty="0" smtClean="0">
                <a:latin typeface="Arial Narrow" pitchFamily="34" charset="0"/>
              </a:rPr>
              <a:t>Mr Lim Seng Tat – Director at </a:t>
            </a:r>
            <a:r>
              <a:rPr lang="pl-PL" sz="1400" b="1" dirty="0" smtClean="0">
                <a:latin typeface="Arial Narrow" pitchFamily="34" charset="0"/>
              </a:rPr>
              <a:t>Altair Engineering</a:t>
            </a:r>
            <a:endParaRPr lang="en-GB" sz="1400" b="1" dirty="0">
              <a:latin typeface="Arial Narrow" pitchFamily="34" charset="0"/>
            </a:endParaRPr>
          </a:p>
        </p:txBody>
      </p:sp>
      <p:pic>
        <p:nvPicPr>
          <p:cNvPr id="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082675"/>
            <a:ext cx="7239000" cy="4232302"/>
          </a:xfrm>
          <a:prstGeom prst="rect">
            <a:avLst/>
          </a:prstGeom>
          <a:noFill/>
          <a:ln w="127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7680" y="6494033"/>
            <a:ext cx="2179881" cy="324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1580" y="6494032"/>
            <a:ext cx="2143575" cy="324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620" y="6494033"/>
            <a:ext cx="2144380" cy="324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040" cy="1068895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0" y="290703"/>
            <a:ext cx="7559040" cy="61156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38" y="290716"/>
            <a:ext cx="627380" cy="612140"/>
          </a:xfrm>
          <a:custGeom>
            <a:avLst/>
            <a:gdLst/>
            <a:ahLst/>
            <a:cxnLst/>
            <a:rect l="l" t="t" r="r" b="b"/>
            <a:pathLst>
              <a:path w="627380" h="612140">
                <a:moveTo>
                  <a:pt x="0" y="611555"/>
                </a:moveTo>
                <a:lnTo>
                  <a:pt x="627011" y="611555"/>
                </a:lnTo>
                <a:lnTo>
                  <a:pt x="627011" y="0"/>
                </a:lnTo>
                <a:lnTo>
                  <a:pt x="0" y="0"/>
                </a:lnTo>
                <a:lnTo>
                  <a:pt x="0" y="611555"/>
                </a:lnTo>
                <a:close/>
              </a:path>
            </a:pathLst>
          </a:custGeom>
          <a:solidFill>
            <a:srgbClr val="801C21"/>
          </a:solidFill>
        </p:spPr>
        <p:txBody>
          <a:bodyPr wrap="square" lIns="0" tIns="0" rIns="0" bIns="0" rtlCol="0"/>
          <a:lstStyle/>
          <a:p>
            <a:endParaRPr/>
          </a:p>
        </p:txBody>
      </p:sp>
      <p:sp>
        <p:nvSpPr>
          <p:cNvPr id="9" name="object 9"/>
          <p:cNvSpPr txBox="1">
            <a:spLocks noGrp="1"/>
          </p:cNvSpPr>
          <p:nvPr>
            <p:ph type="title"/>
          </p:nvPr>
        </p:nvSpPr>
        <p:spPr>
          <a:xfrm>
            <a:off x="1203476" y="388601"/>
            <a:ext cx="5715000" cy="397545"/>
          </a:xfrm>
          <a:prstGeom prst="rect">
            <a:avLst/>
          </a:prstGeom>
        </p:spPr>
        <p:txBody>
          <a:bodyPr vert="horz" wrap="square" lIns="0" tIns="12700" rIns="0" bIns="0" rtlCol="0">
            <a:spAutoFit/>
          </a:bodyPr>
          <a:lstStyle/>
          <a:p>
            <a:pPr marL="12700">
              <a:lnSpc>
                <a:spcPct val="100000"/>
              </a:lnSpc>
              <a:spcBef>
                <a:spcPts val="100"/>
              </a:spcBef>
              <a:tabLst>
                <a:tab pos="988694" algn="l"/>
                <a:tab pos="2122170" algn="l"/>
              </a:tabLst>
            </a:pPr>
            <a:r>
              <a:rPr lang="pl-PL" b="1" spc="190" dirty="0" smtClean="0">
                <a:solidFill>
                  <a:srgbClr val="9D443F"/>
                </a:solidFill>
                <a:latin typeface="Century Gothic"/>
                <a:cs typeface="Century Gothic"/>
              </a:rPr>
              <a:t>PAP 2019 Successful Networking</a:t>
            </a:r>
            <a:endParaRPr b="1" spc="-390" dirty="0">
              <a:solidFill>
                <a:srgbClr val="9D443F"/>
              </a:solidFill>
              <a:latin typeface="Century Gothic"/>
              <a:cs typeface="Century Gothic"/>
            </a:endParaRPr>
          </a:p>
        </p:txBody>
      </p:sp>
      <p:sp>
        <p:nvSpPr>
          <p:cNvPr id="10" name="object 10"/>
          <p:cNvSpPr txBox="1"/>
          <p:nvPr/>
        </p:nvSpPr>
        <p:spPr>
          <a:xfrm>
            <a:off x="313469" y="428809"/>
            <a:ext cx="173990" cy="367665"/>
          </a:xfrm>
          <a:prstGeom prst="rect">
            <a:avLst/>
          </a:prstGeom>
        </p:spPr>
        <p:txBody>
          <a:bodyPr vert="horz" wrap="square" lIns="0" tIns="12065" rIns="0" bIns="0" rtlCol="0">
            <a:spAutoFit/>
          </a:bodyPr>
          <a:lstStyle/>
          <a:p>
            <a:pPr marL="12700">
              <a:lnSpc>
                <a:spcPct val="100000"/>
              </a:lnSpc>
              <a:spcBef>
                <a:spcPts val="95"/>
              </a:spcBef>
            </a:pPr>
            <a:r>
              <a:rPr lang="pl-PL" sz="2250" spc="-260" dirty="0">
                <a:solidFill>
                  <a:srgbClr val="FFFFFF"/>
                </a:solidFill>
                <a:latin typeface="Lucida Sans"/>
                <a:cs typeface="Lucida Sans"/>
              </a:rPr>
              <a:t>4</a:t>
            </a:r>
            <a:endParaRPr sz="2250" dirty="0">
              <a:latin typeface="Lucida Sans"/>
              <a:cs typeface="Lucida Sans"/>
            </a:endParaRPr>
          </a:p>
        </p:txBody>
      </p:sp>
      <p:sp>
        <p:nvSpPr>
          <p:cNvPr id="11" name="object 11"/>
          <p:cNvSpPr/>
          <p:nvPr/>
        </p:nvSpPr>
        <p:spPr>
          <a:xfrm>
            <a:off x="743569" y="81345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2" name="object 12"/>
          <p:cNvSpPr/>
          <p:nvPr/>
        </p:nvSpPr>
        <p:spPr>
          <a:xfrm>
            <a:off x="770893" y="63628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3" name="object 13"/>
          <p:cNvSpPr/>
          <p:nvPr/>
        </p:nvSpPr>
        <p:spPr>
          <a:xfrm>
            <a:off x="770893" y="40832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4" name="object 14"/>
          <p:cNvSpPr/>
          <p:nvPr/>
        </p:nvSpPr>
        <p:spPr>
          <a:xfrm>
            <a:off x="743569" y="38102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5" name="object 15"/>
          <p:cNvSpPr/>
          <p:nvPr/>
        </p:nvSpPr>
        <p:spPr>
          <a:xfrm>
            <a:off x="6918476" y="81345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sp>
        <p:nvSpPr>
          <p:cNvPr id="16" name="object 16"/>
          <p:cNvSpPr/>
          <p:nvPr/>
        </p:nvSpPr>
        <p:spPr>
          <a:xfrm>
            <a:off x="7190033" y="63628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7" name="object 17"/>
          <p:cNvSpPr/>
          <p:nvPr/>
        </p:nvSpPr>
        <p:spPr>
          <a:xfrm>
            <a:off x="7190033" y="408326"/>
            <a:ext cx="0" cy="149860"/>
          </a:xfrm>
          <a:custGeom>
            <a:avLst/>
            <a:gdLst/>
            <a:ahLst/>
            <a:cxnLst/>
            <a:rect l="l" t="t" r="r" b="b"/>
            <a:pathLst>
              <a:path h="149859">
                <a:moveTo>
                  <a:pt x="0" y="0"/>
                </a:moveTo>
                <a:lnTo>
                  <a:pt x="0" y="149860"/>
                </a:lnTo>
              </a:path>
            </a:pathLst>
          </a:custGeom>
          <a:ln w="54648">
            <a:solidFill>
              <a:srgbClr val="97423D"/>
            </a:solidFill>
          </a:ln>
        </p:spPr>
        <p:txBody>
          <a:bodyPr wrap="square" lIns="0" tIns="0" rIns="0" bIns="0" rtlCol="0"/>
          <a:lstStyle/>
          <a:p>
            <a:endParaRPr/>
          </a:p>
        </p:txBody>
      </p:sp>
      <p:sp>
        <p:nvSpPr>
          <p:cNvPr id="18" name="object 18"/>
          <p:cNvSpPr/>
          <p:nvPr/>
        </p:nvSpPr>
        <p:spPr>
          <a:xfrm>
            <a:off x="6918476" y="381021"/>
            <a:ext cx="299085" cy="0"/>
          </a:xfrm>
          <a:custGeom>
            <a:avLst/>
            <a:gdLst/>
            <a:ahLst/>
            <a:cxnLst/>
            <a:rect l="l" t="t" r="r" b="b"/>
            <a:pathLst>
              <a:path w="299084">
                <a:moveTo>
                  <a:pt x="0" y="0"/>
                </a:moveTo>
                <a:lnTo>
                  <a:pt x="298881" y="0"/>
                </a:lnTo>
              </a:path>
            </a:pathLst>
          </a:custGeom>
          <a:ln w="54609">
            <a:solidFill>
              <a:srgbClr val="97423D"/>
            </a:solidFill>
          </a:ln>
        </p:spPr>
        <p:txBody>
          <a:bodyPr wrap="square" lIns="0" tIns="0" rIns="0" bIns="0" rtlCol="0"/>
          <a:lstStyle/>
          <a:p>
            <a:endParaRPr/>
          </a:p>
        </p:txBody>
      </p:sp>
      <p:pic>
        <p:nvPicPr>
          <p:cNvPr id="2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04" y="6306429"/>
            <a:ext cx="3576201" cy="364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2227" y="6306430"/>
            <a:ext cx="3587243" cy="36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603" y="3368675"/>
            <a:ext cx="3865929" cy="259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9400" y="3368674"/>
            <a:ext cx="3340070" cy="259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412" y="1078230"/>
            <a:ext cx="7354787" cy="2139047"/>
          </a:xfrm>
          <a:prstGeom prst="rect">
            <a:avLst/>
          </a:prstGeom>
          <a:noFill/>
        </p:spPr>
        <p:txBody>
          <a:bodyPr wrap="square" rtlCol="0">
            <a:spAutoFit/>
          </a:bodyPr>
          <a:lstStyle/>
          <a:p>
            <a:r>
              <a:rPr lang="pl-PL" sz="1900" dirty="0" smtClean="0">
                <a:latin typeface="Arial Narrow" pitchFamily="34" charset="0"/>
              </a:rPr>
              <a:t>Our main goal and the value of attending Ringier’s International Business Summits is the opportunity to connect with Key Decision Makers from local Manufacturers.</a:t>
            </a:r>
          </a:p>
          <a:p>
            <a:endParaRPr lang="pl-PL" sz="1900" dirty="0" smtClean="0">
              <a:latin typeface="Arial Narrow" pitchFamily="34" charset="0"/>
            </a:endParaRPr>
          </a:p>
          <a:p>
            <a:r>
              <a:rPr lang="pl-PL" sz="1900" dirty="0" smtClean="0">
                <a:latin typeface="Arial Narrow" pitchFamily="34" charset="0"/>
              </a:rPr>
              <a:t>Is it from the stage, during tea breaks or while enjoyig the 5-star luncheons, our guests have many opportunities to create valuable face-to-face connections and grow their businesses across Southeast Asia.</a:t>
            </a:r>
            <a:endParaRPr lang="pl-PL" sz="1900" dirty="0">
              <a:latin typeface="Arial Narrow" pitchFamily="34" charset="0"/>
            </a:endParaRPr>
          </a:p>
        </p:txBody>
      </p:sp>
    </p:spTree>
    <p:extLst>
      <p:ext uri="{BB962C8B-B14F-4D97-AF65-F5344CB8AC3E}">
        <p14:creationId xmlns:p14="http://schemas.microsoft.com/office/powerpoint/2010/main" val="7384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8123" y="424468"/>
            <a:ext cx="3581400" cy="443711"/>
          </a:xfrm>
          <a:prstGeom prst="rect">
            <a:avLst/>
          </a:prstGeom>
        </p:spPr>
        <p:txBody>
          <a:bodyPr vert="horz" wrap="square" lIns="0" tIns="12700" rIns="0" bIns="0" rtlCol="0">
            <a:spAutoFit/>
          </a:bodyPr>
          <a:lstStyle/>
          <a:p>
            <a:pPr marL="12700">
              <a:lnSpc>
                <a:spcPct val="100000"/>
              </a:lnSpc>
              <a:spcBef>
                <a:spcPts val="100"/>
              </a:spcBef>
              <a:tabLst>
                <a:tab pos="831215" algn="l"/>
                <a:tab pos="1805939" algn="l"/>
              </a:tabLst>
            </a:pPr>
            <a:r>
              <a:rPr sz="2800" b="1" spc="160" dirty="0">
                <a:solidFill>
                  <a:srgbClr val="913F3B"/>
                </a:solidFill>
                <a:latin typeface="Century Gothic"/>
                <a:cs typeface="Century Gothic"/>
              </a:rPr>
              <a:t>PAP	</a:t>
            </a:r>
            <a:r>
              <a:rPr sz="2800" b="1" spc="190" dirty="0" smtClean="0">
                <a:solidFill>
                  <a:srgbClr val="913F3B"/>
                </a:solidFill>
                <a:latin typeface="Century Gothic"/>
                <a:cs typeface="Century Gothic"/>
              </a:rPr>
              <a:t>201</a:t>
            </a:r>
            <a:r>
              <a:rPr lang="pl-PL" sz="2800" b="1" spc="190" dirty="0" smtClean="0">
                <a:solidFill>
                  <a:srgbClr val="913F3B"/>
                </a:solidFill>
                <a:latin typeface="Century Gothic"/>
                <a:cs typeface="Century Gothic"/>
              </a:rPr>
              <a:t>9</a:t>
            </a:r>
            <a:r>
              <a:rPr sz="2800" b="1" spc="190" dirty="0">
                <a:solidFill>
                  <a:srgbClr val="913F3B"/>
                </a:solidFill>
                <a:latin typeface="Century Gothic"/>
                <a:cs typeface="Century Gothic"/>
              </a:rPr>
              <a:t>	</a:t>
            </a:r>
            <a:r>
              <a:rPr sz="2800" b="1" spc="204" dirty="0" smtClean="0">
                <a:solidFill>
                  <a:srgbClr val="913F3B"/>
                </a:solidFill>
                <a:latin typeface="Century Gothic"/>
                <a:cs typeface="Century Gothic"/>
              </a:rPr>
              <a:t>Agenda</a:t>
            </a:r>
            <a:endParaRPr sz="2800" dirty="0">
              <a:latin typeface="Century Gothic"/>
              <a:cs typeface="Century Gothic"/>
            </a:endParaRPr>
          </a:p>
        </p:txBody>
      </p:sp>
      <p:sp>
        <p:nvSpPr>
          <p:cNvPr id="3" name="object 3"/>
          <p:cNvSpPr txBox="1"/>
          <p:nvPr/>
        </p:nvSpPr>
        <p:spPr>
          <a:xfrm>
            <a:off x="299839" y="430605"/>
            <a:ext cx="173990" cy="367665"/>
          </a:xfrm>
          <a:prstGeom prst="rect">
            <a:avLst/>
          </a:prstGeom>
        </p:spPr>
        <p:txBody>
          <a:bodyPr vert="horz" wrap="square" lIns="0" tIns="12065" rIns="0" bIns="0" rtlCol="0">
            <a:spAutoFit/>
          </a:bodyPr>
          <a:lstStyle/>
          <a:p>
            <a:pPr marL="12700">
              <a:lnSpc>
                <a:spcPct val="100000"/>
              </a:lnSpc>
              <a:spcBef>
                <a:spcPts val="95"/>
              </a:spcBef>
            </a:pPr>
            <a:r>
              <a:rPr sz="2250" spc="-260" dirty="0">
                <a:solidFill>
                  <a:srgbClr val="FFFFFF"/>
                </a:solidFill>
                <a:latin typeface="Lucida Sans"/>
                <a:cs typeface="Lucida Sans"/>
              </a:rPr>
              <a:t>5</a:t>
            </a:r>
            <a:endParaRPr sz="2250">
              <a:latin typeface="Lucida Sans"/>
              <a:cs typeface="Lucida Sans"/>
            </a:endParaRPr>
          </a:p>
        </p:txBody>
      </p:sp>
      <p:sp>
        <p:nvSpPr>
          <p:cNvPr id="4" name="object 4"/>
          <p:cNvSpPr/>
          <p:nvPr/>
        </p:nvSpPr>
        <p:spPr>
          <a:xfrm>
            <a:off x="729940" y="815252"/>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5" name="object 5"/>
          <p:cNvSpPr/>
          <p:nvPr/>
        </p:nvSpPr>
        <p:spPr>
          <a:xfrm>
            <a:off x="757264" y="638087"/>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6" name="object 6"/>
          <p:cNvSpPr/>
          <p:nvPr/>
        </p:nvSpPr>
        <p:spPr>
          <a:xfrm>
            <a:off x="757264" y="410140"/>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7" name="object 7"/>
          <p:cNvSpPr/>
          <p:nvPr/>
        </p:nvSpPr>
        <p:spPr>
          <a:xfrm>
            <a:off x="729940" y="382835"/>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8" name="object 8"/>
          <p:cNvSpPr/>
          <p:nvPr/>
        </p:nvSpPr>
        <p:spPr>
          <a:xfrm>
            <a:off x="6904846" y="815252"/>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9" name="object 9"/>
          <p:cNvSpPr/>
          <p:nvPr/>
        </p:nvSpPr>
        <p:spPr>
          <a:xfrm>
            <a:off x="7176404" y="638087"/>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10" name="object 10"/>
          <p:cNvSpPr/>
          <p:nvPr/>
        </p:nvSpPr>
        <p:spPr>
          <a:xfrm>
            <a:off x="7176404" y="410140"/>
            <a:ext cx="0" cy="149860"/>
          </a:xfrm>
          <a:custGeom>
            <a:avLst/>
            <a:gdLst/>
            <a:ahLst/>
            <a:cxnLst/>
            <a:rect l="l" t="t" r="r" b="b"/>
            <a:pathLst>
              <a:path h="149859">
                <a:moveTo>
                  <a:pt x="0" y="0"/>
                </a:moveTo>
                <a:lnTo>
                  <a:pt x="0" y="149860"/>
                </a:lnTo>
              </a:path>
            </a:pathLst>
          </a:custGeom>
          <a:ln w="54648">
            <a:solidFill>
              <a:srgbClr val="913F3B"/>
            </a:solidFill>
          </a:ln>
        </p:spPr>
        <p:txBody>
          <a:bodyPr wrap="square" lIns="0" tIns="0" rIns="0" bIns="0" rtlCol="0"/>
          <a:lstStyle/>
          <a:p>
            <a:endParaRPr/>
          </a:p>
        </p:txBody>
      </p:sp>
      <p:sp>
        <p:nvSpPr>
          <p:cNvPr id="11" name="object 11"/>
          <p:cNvSpPr/>
          <p:nvPr/>
        </p:nvSpPr>
        <p:spPr>
          <a:xfrm>
            <a:off x="6904846" y="382835"/>
            <a:ext cx="299085" cy="0"/>
          </a:xfrm>
          <a:custGeom>
            <a:avLst/>
            <a:gdLst/>
            <a:ahLst/>
            <a:cxnLst/>
            <a:rect l="l" t="t" r="r" b="b"/>
            <a:pathLst>
              <a:path w="299084">
                <a:moveTo>
                  <a:pt x="0" y="0"/>
                </a:moveTo>
                <a:lnTo>
                  <a:pt x="298881" y="0"/>
                </a:lnTo>
              </a:path>
            </a:pathLst>
          </a:custGeom>
          <a:ln w="54609">
            <a:solidFill>
              <a:srgbClr val="913F3B"/>
            </a:solidFill>
          </a:ln>
        </p:spPr>
        <p:txBody>
          <a:bodyPr wrap="square" lIns="0" tIns="0" rIns="0" bIns="0" rtlCol="0"/>
          <a:lstStyle/>
          <a:p>
            <a:endParaRPr/>
          </a:p>
        </p:txBody>
      </p:sp>
      <p:sp>
        <p:nvSpPr>
          <p:cNvPr id="12" name="object 12"/>
          <p:cNvSpPr/>
          <p:nvPr/>
        </p:nvSpPr>
        <p:spPr>
          <a:xfrm>
            <a:off x="159246" y="893638"/>
            <a:ext cx="7359154" cy="9806111"/>
          </a:xfrm>
          <a:custGeom>
            <a:avLst/>
            <a:gdLst/>
            <a:ahLst/>
            <a:cxnLst/>
            <a:rect l="l" t="t" r="r" b="b"/>
            <a:pathLst>
              <a:path w="7162800" h="8788400">
                <a:moveTo>
                  <a:pt x="7162800" y="8788400"/>
                </a:moveTo>
                <a:lnTo>
                  <a:pt x="0" y="8788400"/>
                </a:lnTo>
                <a:lnTo>
                  <a:pt x="0" y="0"/>
                </a:lnTo>
                <a:lnTo>
                  <a:pt x="7162800" y="0"/>
                </a:lnTo>
                <a:lnTo>
                  <a:pt x="7162800" y="8788400"/>
                </a:lnTo>
                <a:close/>
              </a:path>
            </a:pathLst>
          </a:custGeom>
          <a:solidFill>
            <a:srgbClr val="FFFFFF">
              <a:alpha val="69999"/>
            </a:srgbClr>
          </a:solidFill>
        </p:spPr>
        <p:txBody>
          <a:bodyPr wrap="square" lIns="0" tIns="0" rIns="0" bIns="0" rtlCol="0"/>
          <a:lstStyle/>
          <a:p>
            <a:endParaRP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23" y="992064"/>
            <a:ext cx="4953000" cy="97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TotalTime>
  <Words>519</Words>
  <Application>Microsoft Office PowerPoint</Application>
  <PresentationFormat>Custom</PresentationFormat>
  <Paragraphs>52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POST - EVENT REPORT</vt:lpstr>
      <vt:lpstr>What PAP 2019 D elegates Said </vt:lpstr>
      <vt:lpstr>2019 Top Delegates &amp; Experts</vt:lpstr>
      <vt:lpstr>PAP 2019 Successful Networking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完稿en</dc:title>
  <cp:lastModifiedBy>Timothy Bryx</cp:lastModifiedBy>
  <cp:revision>61</cp:revision>
  <dcterms:created xsi:type="dcterms:W3CDTF">2019-10-07T07:10:22Z</dcterms:created>
  <dcterms:modified xsi:type="dcterms:W3CDTF">2019-10-17T06:10:16Z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2018-11-23T00:00:00Z</vt:filetime>
  </property>
  <property fmtid="{D5CDD505-2E9C-101B-9397-08002B2CF9AE}" pid="3" name="Creator">
    <vt:lpwstr>Adobe Illustrator CS6 (Windows)</vt:lpwstr>
  </property>
  <property fmtid="{D5CDD505-2E9C-101B-9397-08002B2CF9AE}" pid="4" name="LastSaved">
    <vt:filetime>2019-10-07T00:00:00Z</vt:filetime>
  </property>
  <property fmtid="{D5CDD505-2E9C-101B-9397-08002B2CF9AE}" pid="5" name="NXPowerLiteLastOptimized">
    <vt:lpwstr>1835553</vt:lpwstr>
  </property>
  <property fmtid="{D5CDD505-2E9C-101B-9397-08002B2CF9AE}" pid="6" name="NXPowerLiteSettings">
    <vt:lpwstr>C7000400038000</vt:lpwstr>
  </property>
  <property fmtid="{D5CDD505-2E9C-101B-9397-08002B2CF9AE}" pid="7" name="NXPowerLiteVersion">
    <vt:lpwstr>S8.2.3</vt:lpwstr>
  </property>
</Properties>
</file>