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65" r:id="rId4"/>
    <p:sldId id="266" r:id="rId5"/>
    <p:sldId id="267" r:id="rId6"/>
    <p:sldId id="263" r:id="rId7"/>
    <p:sldId id="262" r:id="rId8"/>
    <p:sldId id="264" r:id="rId9"/>
  </p:sldIdLst>
  <p:sldSz cx="7559675" cy="1069181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4D7731"/>
    <a:srgbClr val="7E318E"/>
    <a:srgbClr val="13B7CD"/>
    <a:srgbClr val="24ACBB"/>
    <a:srgbClr val="1CC49C"/>
    <a:srgbClr val="A64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1608" y="2376"/>
      </p:cViewPr>
      <p:guideLst>
        <p:guide orient="horz" pos="3027"/>
        <p:guide pos="2381"/>
      </p:guideLst>
    </p:cSldViewPr>
  </p:slideViewPr>
  <p:notesTextViewPr>
    <p:cViewPr>
      <p:scale>
        <a:sx n="1" d="1"/>
        <a:sy n="1" d="1"/>
      </p:scale>
      <p:origin x="0" y="0"/>
    </p:cViewPr>
  </p:notesTextViewPr>
  <p:notesViewPr>
    <p:cSldViewPr snapToGrid="0">
      <p:cViewPr varScale="1">
        <p:scale>
          <a:sx n="63" d="100"/>
          <a:sy n="63" d="100"/>
        </p:scale>
        <p:origin x="-3414"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71C456D-6025-4A25-8F1E-6E1B40CA73DF}" type="datetimeFigureOut">
              <a:rPr lang="zh-TW" altLang="en-US" smtClean="0"/>
              <a:t>2019/2/1</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07F6AABD-6372-45AE-B402-C4393403EF63}" type="slidenum">
              <a:rPr lang="zh-TW" altLang="en-US" smtClean="0"/>
              <a:t>‹#›</a:t>
            </a:fld>
            <a:endParaRPr lang="zh-TW" altLang="en-US"/>
          </a:p>
        </p:txBody>
      </p:sp>
    </p:spTree>
    <p:extLst>
      <p:ext uri="{BB962C8B-B14F-4D97-AF65-F5344CB8AC3E}">
        <p14:creationId xmlns:p14="http://schemas.microsoft.com/office/powerpoint/2010/main" val="2989913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38DB4624-33A9-49C0-BFA2-5CA2342E2DAB}" type="datetimeFigureOut">
              <a:rPr lang="zh-TW" altLang="en-US" smtClean="0"/>
              <a:t>2019/2/1</a:t>
            </a:fld>
            <a:endParaRPr lang="zh-TW" altLang="en-US"/>
          </a:p>
        </p:txBody>
      </p:sp>
      <p:sp>
        <p:nvSpPr>
          <p:cNvPr id="4" name="投影片圖像版面配置區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79ECE068-57D9-4C1C-A103-82FF0800B67B}" type="slidenum">
              <a:rPr lang="zh-TW" altLang="en-US" smtClean="0"/>
              <a:t>‹#›</a:t>
            </a:fld>
            <a:endParaRPr lang="zh-TW" altLang="en-US"/>
          </a:p>
        </p:txBody>
      </p:sp>
    </p:spTree>
    <p:extLst>
      <p:ext uri="{BB962C8B-B14F-4D97-AF65-F5344CB8AC3E}">
        <p14:creationId xmlns:p14="http://schemas.microsoft.com/office/powerpoint/2010/main" val="229744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ECE068-57D9-4C1C-A103-82FF0800B67B}" type="slidenum">
              <a:rPr lang="zh-TW" altLang="en-US" smtClean="0"/>
              <a:t>1</a:t>
            </a:fld>
            <a:endParaRPr lang="zh-TW" altLang="en-US"/>
          </a:p>
        </p:txBody>
      </p:sp>
    </p:spTree>
    <p:extLst>
      <p:ext uri="{BB962C8B-B14F-4D97-AF65-F5344CB8AC3E}">
        <p14:creationId xmlns:p14="http://schemas.microsoft.com/office/powerpoint/2010/main" val="35354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ECE068-57D9-4C1C-A103-82FF0800B67B}" type="slidenum">
              <a:rPr lang="zh-TW" altLang="en-US" smtClean="0"/>
              <a:t>3</a:t>
            </a:fld>
            <a:endParaRPr lang="zh-TW" altLang="en-US"/>
          </a:p>
        </p:txBody>
      </p:sp>
    </p:spTree>
    <p:extLst>
      <p:ext uri="{BB962C8B-B14F-4D97-AF65-F5344CB8AC3E}">
        <p14:creationId xmlns:p14="http://schemas.microsoft.com/office/powerpoint/2010/main" val="338866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ECE068-57D9-4C1C-A103-82FF0800B67B}" type="slidenum">
              <a:rPr lang="zh-TW" altLang="en-US" smtClean="0"/>
              <a:t>5</a:t>
            </a:fld>
            <a:endParaRPr lang="zh-TW" altLang="en-US"/>
          </a:p>
        </p:txBody>
      </p:sp>
    </p:spTree>
    <p:extLst>
      <p:ext uri="{BB962C8B-B14F-4D97-AF65-F5344CB8AC3E}">
        <p14:creationId xmlns:p14="http://schemas.microsoft.com/office/powerpoint/2010/main" val="201651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44960" y="1749795"/>
            <a:ext cx="5669756" cy="3722335"/>
          </a:xfrm>
        </p:spPr>
        <p:txBody>
          <a:bodyPr anchor="b"/>
          <a:lstStyle>
            <a:lvl1pPr algn="ctr">
              <a:defRPr sz="9354"/>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944960" y="5615678"/>
            <a:ext cx="5669756"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704181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76008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396029" y="569240"/>
            <a:ext cx="1323928" cy="906081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22279" y="569240"/>
            <a:ext cx="3879255" cy="9060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75234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含標題的圖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7" name="矩形 6"/>
          <p:cNvSpPr/>
          <p:nvPr userDrawn="1"/>
        </p:nvSpPr>
        <p:spPr>
          <a:xfrm rot="10800000">
            <a:off x="-7" y="10071847"/>
            <a:ext cx="7559675" cy="61996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rot="10800000">
            <a:off x="6500386" y="10071847"/>
            <a:ext cx="61777" cy="6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userDrawn="1"/>
        </p:nvSpPr>
        <p:spPr>
          <a:xfrm>
            <a:off x="1701015" y="10139803"/>
            <a:ext cx="5668962" cy="276999"/>
          </a:xfrm>
          <a:prstGeom prst="rect">
            <a:avLst/>
          </a:prstGeom>
        </p:spPr>
        <p:txBody>
          <a:bodyPr wrap="square">
            <a:spAutoFit/>
          </a:bodyPr>
          <a:lstStyle/>
          <a:p>
            <a:pPr fontAlgn="base"/>
            <a:r>
              <a:rPr lang="en-US" altLang="zh-CN" sz="1200" b="1" i="0" kern="1200" dirty="0" smtClean="0">
                <a:solidFill>
                  <a:srgbClr val="F5F5F5"/>
                </a:solidFill>
                <a:effectLst>
                  <a:outerShdw blurRad="38100" dist="38100" dir="2700000" algn="tl">
                    <a:srgbClr val="000000">
                      <a:alpha val="43137"/>
                    </a:srgbClr>
                  </a:outerShdw>
                </a:effectLst>
                <a:latin typeface="+mn-lt"/>
                <a:ea typeface="標楷體" panose="03000509000000000000" pitchFamily="65" charset="-120"/>
                <a:cs typeface="+mn-cs"/>
              </a:rPr>
              <a:t>2019</a:t>
            </a:r>
            <a:r>
              <a:rPr lang="zh-CN" altLang="en-US" sz="1200" b="1" i="0" kern="1200" dirty="0" smtClean="0">
                <a:solidFill>
                  <a:srgbClr val="F5F5F5"/>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年 东南亚国家联盟汽车零部件制造峰会</a:t>
            </a:r>
            <a:endParaRPr lang="zh-CN" altLang="en-US" sz="1200" b="1" i="0" kern="1200" dirty="0">
              <a:solidFill>
                <a:srgbClr val="F5F5F5"/>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11" name="矩形 10"/>
          <p:cNvSpPr/>
          <p:nvPr userDrawn="1"/>
        </p:nvSpPr>
        <p:spPr>
          <a:xfrm>
            <a:off x="1701015" y="10362291"/>
            <a:ext cx="5668962" cy="261610"/>
          </a:xfrm>
          <a:prstGeom prst="rect">
            <a:avLst/>
          </a:prstGeom>
        </p:spPr>
        <p:txBody>
          <a:bodyPr wrap="square">
            <a:spAutoFit/>
          </a:bodyPr>
          <a:lstStyle/>
          <a:p>
            <a:r>
              <a:rPr lang="en-US" altLang="zh-TW" sz="1050" b="1" dirty="0" smtClean="0">
                <a:solidFill>
                  <a:schemeClr val="bg1"/>
                </a:solidFill>
                <a:latin typeface="Kozuka Gothic Pro B" panose="020B0800000000000000" pitchFamily="34" charset="-128"/>
                <a:ea typeface="Kozuka Gothic Pro B" panose="020B0800000000000000" pitchFamily="34" charset="-128"/>
              </a:rPr>
              <a:t>11</a:t>
            </a:r>
            <a:r>
              <a:rPr lang="zh-TW" altLang="en-US" sz="1050" b="1" dirty="0" smtClean="0">
                <a:solidFill>
                  <a:schemeClr val="bg1"/>
                </a:solidFill>
                <a:latin typeface="標楷體" panose="03000509000000000000" pitchFamily="65" charset="-120"/>
                <a:ea typeface="標楷體" panose="03000509000000000000" pitchFamily="65" charset="-120"/>
              </a:rPr>
              <a:t>月</a:t>
            </a:r>
            <a:r>
              <a:rPr lang="en-US" altLang="zh-TW" sz="1050" b="1" dirty="0" smtClean="0">
                <a:solidFill>
                  <a:schemeClr val="bg1"/>
                </a:solidFill>
                <a:latin typeface="Kozuka Gothic Pro B" panose="020B0800000000000000" pitchFamily="34" charset="-128"/>
                <a:ea typeface="Kozuka Gothic Pro B" panose="020B0800000000000000" pitchFamily="34" charset="-128"/>
              </a:rPr>
              <a:t>05-06</a:t>
            </a:r>
            <a:r>
              <a:rPr lang="zh-TW" altLang="en-US" sz="1050" b="1" dirty="0" smtClean="0">
                <a:solidFill>
                  <a:schemeClr val="bg1"/>
                </a:solidFill>
                <a:latin typeface="標楷體" panose="03000509000000000000" pitchFamily="65" charset="-120"/>
                <a:ea typeface="標楷體" panose="03000509000000000000" pitchFamily="65" charset="-120"/>
              </a:rPr>
              <a:t>日                    </a:t>
            </a:r>
            <a:r>
              <a:rPr lang="zh-CN" altLang="en-US" sz="105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雅加达，印度尼西亚</a:t>
            </a:r>
            <a:endParaRPr lang="zh-TW" altLang="en-US" sz="105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cxnSp>
        <p:nvCxnSpPr>
          <p:cNvPr id="13" name="直線接點 12"/>
          <p:cNvCxnSpPr/>
          <p:nvPr userDrawn="1"/>
        </p:nvCxnSpPr>
        <p:spPr>
          <a:xfrm>
            <a:off x="2608171" y="10502306"/>
            <a:ext cx="12036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203" y="10244915"/>
            <a:ext cx="1369767" cy="262695"/>
          </a:xfrm>
          <a:prstGeom prst="rect">
            <a:avLst/>
          </a:prstGeom>
        </p:spPr>
      </p:pic>
    </p:spTree>
    <p:extLst>
      <p:ext uri="{BB962C8B-B14F-4D97-AF65-F5344CB8AC3E}">
        <p14:creationId xmlns:p14="http://schemas.microsoft.com/office/powerpoint/2010/main" val="2918117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15790" y="2665532"/>
            <a:ext cx="6520220" cy="4447496"/>
          </a:xfrm>
        </p:spPr>
        <p:txBody>
          <a:bodyPr anchor="b"/>
          <a:lstStyle>
            <a:lvl1pPr>
              <a:defRPr sz="9354"/>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5790" y="7155103"/>
            <a:ext cx="6520220" cy="2338833"/>
          </a:xfrm>
        </p:spPr>
        <p:txBody>
          <a:bodyPr/>
          <a:lstStyle>
            <a:lvl1pPr marL="0" indent="0">
              <a:buNone/>
              <a:defRPr sz="3742">
                <a:solidFill>
                  <a:schemeClr val="tx1">
                    <a:tint val="75000"/>
                  </a:schemeClr>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2167729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2279" y="2846200"/>
            <a:ext cx="2601591"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118367" y="2846200"/>
            <a:ext cx="2601591" cy="67838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4252731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20713" y="569242"/>
            <a:ext cx="6520220" cy="2066590"/>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20712" y="2620980"/>
            <a:ext cx="3198097"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TW" altLang="en-US" smtClean="0"/>
              <a:t>按一下以編輯母片文字樣式</a:t>
            </a:r>
          </a:p>
        </p:txBody>
      </p:sp>
      <p:sp>
        <p:nvSpPr>
          <p:cNvPr id="4" name="內容版面配置區 3"/>
          <p:cNvSpPr>
            <a:spLocks noGrp="1"/>
          </p:cNvSpPr>
          <p:nvPr>
            <p:ph sz="half" idx="2"/>
          </p:nvPr>
        </p:nvSpPr>
        <p:spPr>
          <a:xfrm>
            <a:off x="520712" y="3905482"/>
            <a:ext cx="3198097"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827086" y="2620980"/>
            <a:ext cx="321384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zh-TW" altLang="en-US" smtClean="0"/>
              <a:t>按一下以編輯母片文字樣式</a:t>
            </a:r>
          </a:p>
        </p:txBody>
      </p:sp>
      <p:sp>
        <p:nvSpPr>
          <p:cNvPr id="6" name="內容版面配置區 5"/>
          <p:cNvSpPr>
            <a:spLocks noGrp="1"/>
          </p:cNvSpPr>
          <p:nvPr>
            <p:ph sz="quarter" idx="4"/>
          </p:nvPr>
        </p:nvSpPr>
        <p:spPr>
          <a:xfrm>
            <a:off x="3827086" y="3905482"/>
            <a:ext cx="3213846" cy="574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9462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9173121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3832803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0713" y="712788"/>
            <a:ext cx="2438192" cy="2494756"/>
          </a:xfrm>
        </p:spPr>
        <p:txBody>
          <a:bodyPr anchor="b"/>
          <a:lstStyle>
            <a:lvl1pPr>
              <a:defRPr sz="4989"/>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13847" y="1539425"/>
            <a:ext cx="382708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20713" y="3207544"/>
            <a:ext cx="2438192"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4564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20713" y="712788"/>
            <a:ext cx="2438192" cy="2494756"/>
          </a:xfrm>
        </p:spPr>
        <p:txBody>
          <a:bodyPr anchor="b"/>
          <a:lstStyle>
            <a:lvl1pPr>
              <a:defRPr sz="4989"/>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213847" y="1539425"/>
            <a:ext cx="3827086" cy="7598117"/>
          </a:xfrm>
        </p:spPr>
        <p:txBody>
          <a:bodyPr/>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endParaRPr lang="zh-TW" altLang="en-US"/>
          </a:p>
        </p:txBody>
      </p:sp>
      <p:sp>
        <p:nvSpPr>
          <p:cNvPr id="4" name="文字版面配置區 3"/>
          <p:cNvSpPr>
            <a:spLocks noGrp="1"/>
          </p:cNvSpPr>
          <p:nvPr>
            <p:ph type="body" sz="half" idx="2"/>
          </p:nvPr>
        </p:nvSpPr>
        <p:spPr>
          <a:xfrm>
            <a:off x="520713" y="3207544"/>
            <a:ext cx="2438192"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FDF870-D2C4-46A8-8B85-8F923451282E}" type="datetimeFigureOut">
              <a:rPr lang="zh-TW" altLang="en-US" smtClean="0"/>
              <a:t>2019/2/1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372890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14FDF870-D2C4-46A8-8B85-8F923451282E}" type="datetimeFigureOut">
              <a:rPr lang="zh-TW" altLang="en-US" smtClean="0"/>
              <a:t>2019/2/1</a:t>
            </a:fld>
            <a:endParaRPr lang="zh-TW" altLang="en-US"/>
          </a:p>
        </p:txBody>
      </p:sp>
      <p:sp>
        <p:nvSpPr>
          <p:cNvPr id="5" name="頁尾版面配置區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6738A1F8-44A3-405B-AF33-16077764B160}" type="slidenum">
              <a:rPr lang="zh-TW" altLang="en-US" smtClean="0"/>
              <a:t>‹#›</a:t>
            </a:fld>
            <a:endParaRPr lang="zh-TW" altLang="en-US"/>
          </a:p>
        </p:txBody>
      </p:sp>
    </p:spTree>
    <p:extLst>
      <p:ext uri="{BB962C8B-B14F-4D97-AF65-F5344CB8AC3E}">
        <p14:creationId xmlns:p14="http://schemas.microsoft.com/office/powerpoint/2010/main" val="273624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zh-TW"/>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7558636" cy="9999376"/>
          </a:xfrm>
          <a:prstGeom prst="rect">
            <a:avLst/>
          </a:prstGeom>
        </p:spPr>
      </p:pic>
      <p:sp>
        <p:nvSpPr>
          <p:cNvPr id="2" name="標題 1"/>
          <p:cNvSpPr>
            <a:spLocks noGrp="1"/>
          </p:cNvSpPr>
          <p:nvPr>
            <p:ph type="ctrTitle"/>
          </p:nvPr>
        </p:nvSpPr>
        <p:spPr>
          <a:xfrm>
            <a:off x="988275" y="6723121"/>
            <a:ext cx="6727431" cy="871530"/>
          </a:xfrm>
        </p:spPr>
        <p:txBody>
          <a:bodyPr>
            <a:noAutofit/>
          </a:bodyPr>
          <a:lstStyle/>
          <a:p>
            <a:pPr algn="l">
              <a:lnSpc>
                <a:spcPts val="4200"/>
              </a:lnSpc>
            </a:pPr>
            <a:r>
              <a:rPr lang="en-US" altLang="zh-CN"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2019</a:t>
            </a:r>
            <a:r>
              <a:rPr lang="zh-CN" altLang="en-US"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CN"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CN"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CN" altLang="en-US"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东</a:t>
            </a:r>
            <a:r>
              <a:rPr lang="zh-CN" altLang="en-US" sz="3000" b="1"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南亚国家联</a:t>
            </a:r>
            <a:r>
              <a:rPr lang="zh-CN" altLang="en-US"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盟</a:t>
            </a:r>
            <a:r>
              <a:rPr lang="en-US" altLang="zh-CN"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CN"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CN" altLang="en-US" sz="3000" b="1"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汽</a:t>
            </a:r>
            <a:r>
              <a:rPr lang="zh-CN" altLang="en-US" sz="3000" b="1"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车零部件制造峰会</a:t>
            </a:r>
            <a:endParaRPr lang="zh-TW" altLang="en-US" sz="3000" b="1"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600076" y="7750861"/>
            <a:ext cx="6727430" cy="43551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r>
              <a:rPr lang="zh-CN" altLang="en-US" sz="2400" b="1" dirty="0" smtClean="0">
                <a:effectLst>
                  <a:outerShdw blurRad="38100" dist="38100" dir="2700000" algn="tl">
                    <a:srgbClr val="000000">
                      <a:alpha val="43137"/>
                    </a:srgbClr>
                  </a:outerShdw>
                </a:effectLst>
                <a:latin typeface="Adobe 黑体 Std R" pitchFamily="34" charset="-128"/>
                <a:ea typeface="Adobe 黑体 Std R" pitchFamily="34" charset="-128"/>
              </a:rPr>
              <a:t>减低</a:t>
            </a:r>
            <a:r>
              <a:rPr lang="zh-CN" altLang="en-US" sz="2400" b="1" dirty="0">
                <a:effectLst>
                  <a:outerShdw blurRad="38100" dist="38100" dir="2700000" algn="tl">
                    <a:srgbClr val="000000">
                      <a:alpha val="43137"/>
                    </a:srgbClr>
                  </a:outerShdw>
                </a:effectLst>
                <a:latin typeface="Adobe 黑体 Std R" pitchFamily="34" charset="-128"/>
                <a:ea typeface="Adobe 黑体 Std R" pitchFamily="34" charset="-128"/>
              </a:rPr>
              <a:t>排放成本，提升产率的效能</a:t>
            </a:r>
            <a:endParaRPr lang="en-US" altLang="zh-TW" sz="2400" b="1" dirty="0">
              <a:effectLst>
                <a:outerShdw blurRad="38100" dist="38100" dir="2700000" algn="tl">
                  <a:srgbClr val="000000">
                    <a:alpha val="43137"/>
                  </a:srgbClr>
                </a:outerShdw>
              </a:effectLst>
              <a:latin typeface="Adobe 黑体 Std R" pitchFamily="34" charset="-128"/>
              <a:ea typeface="Adobe 黑体 Std R" pitchFamily="34" charset="-128"/>
            </a:endParaRPr>
          </a:p>
        </p:txBody>
      </p:sp>
      <p:sp>
        <p:nvSpPr>
          <p:cNvPr id="5" name="標題 1"/>
          <p:cNvSpPr txBox="1">
            <a:spLocks/>
          </p:cNvSpPr>
          <p:nvPr/>
        </p:nvSpPr>
        <p:spPr>
          <a:xfrm>
            <a:off x="600076" y="8700817"/>
            <a:ext cx="6498826" cy="391012"/>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ct val="100000"/>
              </a:lnSpc>
              <a:spcBef>
                <a:spcPts val="600"/>
              </a:spcBef>
            </a:pPr>
            <a:r>
              <a:rPr lang="zh-TW" altLang="en-US" sz="1800" b="1" dirty="0" smtClean="0">
                <a:solidFill>
                  <a:srgbClr val="4D7731"/>
                </a:solidFill>
                <a:latin typeface="微軟正黑體" panose="020B0604030504040204" pitchFamily="34" charset="-120"/>
                <a:ea typeface="微軟正黑體" panose="020B0604030504040204" pitchFamily="34" charset="-120"/>
              </a:rPr>
              <a:t>日期：</a:t>
            </a:r>
            <a:r>
              <a:rPr lang="en-US" altLang="zh-TW" sz="1800" b="1" dirty="0" smtClean="0">
                <a:solidFill>
                  <a:srgbClr val="4D7731"/>
                </a:solidFill>
                <a:latin typeface="微軟正黑體" panose="020B0604030504040204" pitchFamily="34" charset="-120"/>
                <a:ea typeface="微軟正黑體" panose="020B0604030504040204" pitchFamily="34" charset="-120"/>
              </a:rPr>
              <a:t>2019</a:t>
            </a:r>
            <a:r>
              <a:rPr lang="zh-TW" altLang="en-US" sz="1800" b="1" dirty="0" smtClean="0">
                <a:solidFill>
                  <a:srgbClr val="4D7731"/>
                </a:solidFill>
                <a:latin typeface="微軟正黑體" panose="020B0604030504040204" pitchFamily="34" charset="-120"/>
                <a:ea typeface="微軟正黑體" panose="020B0604030504040204" pitchFamily="34" charset="-120"/>
              </a:rPr>
              <a:t>年</a:t>
            </a:r>
            <a:r>
              <a:rPr lang="en-US" altLang="zh-TW" sz="1800" b="1" dirty="0">
                <a:solidFill>
                  <a:srgbClr val="4D7731"/>
                </a:solidFill>
                <a:latin typeface="微軟正黑體" panose="020B0604030504040204" pitchFamily="34" charset="-120"/>
                <a:ea typeface="微軟正黑體" panose="020B0604030504040204" pitchFamily="34" charset="-120"/>
              </a:rPr>
              <a:t>11</a:t>
            </a:r>
            <a:r>
              <a:rPr lang="zh-TW" altLang="en-US" sz="1800" b="1" dirty="0">
                <a:solidFill>
                  <a:srgbClr val="4D7731"/>
                </a:solidFill>
                <a:latin typeface="微軟正黑體" panose="020B0604030504040204" pitchFamily="34" charset="-120"/>
                <a:ea typeface="微軟正黑體" panose="020B0604030504040204" pitchFamily="34" charset="-120"/>
              </a:rPr>
              <a:t>月</a:t>
            </a:r>
            <a:r>
              <a:rPr lang="en-US" altLang="zh-TW" sz="1800" b="1" dirty="0">
                <a:solidFill>
                  <a:srgbClr val="4D7731"/>
                </a:solidFill>
                <a:latin typeface="微軟正黑體" panose="020B0604030504040204" pitchFamily="34" charset="-120"/>
                <a:ea typeface="微軟正黑體" panose="020B0604030504040204" pitchFamily="34" charset="-120"/>
              </a:rPr>
              <a:t>5</a:t>
            </a:r>
            <a:r>
              <a:rPr lang="zh-TW" altLang="en-US" sz="1800" b="1" dirty="0">
                <a:solidFill>
                  <a:srgbClr val="4D7731"/>
                </a:solidFill>
                <a:latin typeface="微軟正黑體" panose="020B0604030504040204" pitchFamily="34" charset="-120"/>
                <a:ea typeface="微軟正黑體" panose="020B0604030504040204" pitchFamily="34" charset="-120"/>
              </a:rPr>
              <a:t>日至</a:t>
            </a:r>
            <a:r>
              <a:rPr lang="en-US" altLang="zh-TW" sz="1800" b="1" dirty="0">
                <a:solidFill>
                  <a:srgbClr val="4D7731"/>
                </a:solidFill>
                <a:latin typeface="微軟正黑體" panose="020B0604030504040204" pitchFamily="34" charset="-120"/>
                <a:ea typeface="微軟正黑體" panose="020B0604030504040204" pitchFamily="34" charset="-120"/>
              </a:rPr>
              <a:t>6</a:t>
            </a:r>
            <a:r>
              <a:rPr lang="zh-TW" altLang="en-US" sz="1800" b="1" dirty="0">
                <a:solidFill>
                  <a:srgbClr val="4D7731"/>
                </a:solidFill>
                <a:latin typeface="微軟正黑體" panose="020B0604030504040204" pitchFamily="34" charset="-120"/>
                <a:ea typeface="微軟正黑體" panose="020B0604030504040204" pitchFamily="34" charset="-120"/>
              </a:rPr>
              <a:t>日</a:t>
            </a:r>
            <a:endParaRPr lang="en-US" altLang="zh-TW" sz="1800" b="1" dirty="0" smtClean="0">
              <a:solidFill>
                <a:srgbClr val="4D7731"/>
              </a:solidFill>
              <a:latin typeface="微軟正黑體" panose="020B0604030504040204" pitchFamily="34" charset="-120"/>
              <a:ea typeface="微軟正黑體" panose="020B0604030504040204" pitchFamily="34" charset="-120"/>
            </a:endParaRPr>
          </a:p>
          <a:p>
            <a:pPr algn="l">
              <a:lnSpc>
                <a:spcPct val="100000"/>
              </a:lnSpc>
              <a:spcBef>
                <a:spcPts val="600"/>
              </a:spcBef>
            </a:pPr>
            <a:r>
              <a:rPr lang="zh-CN" altLang="en-US" sz="1800" b="1" dirty="0">
                <a:solidFill>
                  <a:srgbClr val="4D7731"/>
                </a:solidFill>
                <a:latin typeface="微軟正黑體" panose="020B0604030504040204" pitchFamily="34" charset="-120"/>
                <a:ea typeface="微軟正黑體" panose="020B0604030504040204" pitchFamily="34" charset="-120"/>
              </a:rPr>
              <a:t>峰</a:t>
            </a:r>
            <a:r>
              <a:rPr lang="zh-CN" altLang="en-US" sz="1800" b="1" dirty="0" smtClean="0">
                <a:solidFill>
                  <a:srgbClr val="4D7731"/>
                </a:solidFill>
                <a:latin typeface="微軟正黑體" panose="020B0604030504040204" pitchFamily="34" charset="-120"/>
                <a:ea typeface="微軟正黑體" panose="020B0604030504040204" pitchFamily="34" charset="-120"/>
              </a:rPr>
              <a:t>会</a:t>
            </a:r>
            <a:r>
              <a:rPr lang="zh-TW" altLang="en-US" sz="1800" b="1" dirty="0">
                <a:solidFill>
                  <a:srgbClr val="4D7731"/>
                </a:solidFill>
                <a:latin typeface="微軟正黑體" panose="020B0604030504040204" pitchFamily="34" charset="-120"/>
                <a:ea typeface="微軟正黑體" panose="020B0604030504040204" pitchFamily="34" charset="-120"/>
              </a:rPr>
              <a:t>地點</a:t>
            </a:r>
            <a:r>
              <a:rPr lang="zh-TW" altLang="en-US" sz="1800" b="1" dirty="0" smtClean="0">
                <a:solidFill>
                  <a:srgbClr val="4D7731"/>
                </a:solidFill>
                <a:latin typeface="微軟正黑體" panose="020B0604030504040204" pitchFamily="34" charset="-120"/>
                <a:ea typeface="微軟正黑體" panose="020B0604030504040204" pitchFamily="34" charset="-120"/>
              </a:rPr>
              <a:t>：</a:t>
            </a:r>
            <a:r>
              <a:rPr lang="zh-CN" altLang="en-US" sz="1800" b="1" dirty="0">
                <a:solidFill>
                  <a:srgbClr val="4D7731"/>
                </a:solidFill>
                <a:latin typeface="微軟正黑體" panose="020B0604030504040204" pitchFamily="34" charset="-120"/>
                <a:ea typeface="微軟正黑體" panose="020B0604030504040204" pitchFamily="34" charset="-120"/>
              </a:rPr>
              <a:t>印度尼西亚雅加</a:t>
            </a:r>
            <a:r>
              <a:rPr lang="zh-CN" altLang="en-US" sz="1800" b="1" dirty="0" smtClean="0">
                <a:solidFill>
                  <a:srgbClr val="4D7731"/>
                </a:solidFill>
                <a:latin typeface="微軟正黑體" panose="020B0604030504040204" pitchFamily="34" charset="-120"/>
                <a:ea typeface="微軟正黑體" panose="020B0604030504040204" pitchFamily="34" charset="-120"/>
              </a:rPr>
              <a:t>达 </a:t>
            </a:r>
            <a:r>
              <a:rPr lang="en-US" altLang="zh-CN" sz="1800" b="1" dirty="0">
                <a:solidFill>
                  <a:srgbClr val="4D7731"/>
                </a:solidFill>
                <a:latin typeface="微軟正黑體" panose="020B0604030504040204" pitchFamily="34" charset="-120"/>
                <a:ea typeface="微軟正黑體" panose="020B0604030504040204" pitchFamily="34" charset="-120"/>
              </a:rPr>
              <a:t>JS </a:t>
            </a:r>
            <a:r>
              <a:rPr lang="en-US" altLang="zh-CN" sz="1800" b="1" dirty="0" err="1" smtClean="0">
                <a:solidFill>
                  <a:srgbClr val="4D7731"/>
                </a:solidFill>
                <a:latin typeface="微軟正黑體" panose="020B0604030504040204" pitchFamily="34" charset="-120"/>
                <a:ea typeface="微軟正黑體" panose="020B0604030504040204" pitchFamily="34" charset="-120"/>
              </a:rPr>
              <a:t>Luwansa</a:t>
            </a:r>
            <a:r>
              <a:rPr lang="zh-TW" altLang="en-US" sz="1800" b="1" dirty="0" smtClean="0">
                <a:solidFill>
                  <a:srgbClr val="4D7731"/>
                </a:solidFill>
                <a:latin typeface="微軟正黑體" panose="020B0604030504040204" pitchFamily="34" charset="-120"/>
                <a:ea typeface="微軟正黑體" panose="020B0604030504040204" pitchFamily="34" charset="-120"/>
              </a:rPr>
              <a:t> </a:t>
            </a:r>
            <a:r>
              <a:rPr lang="zh-CN" altLang="en-US" sz="1800" b="1" dirty="0" smtClean="0">
                <a:solidFill>
                  <a:srgbClr val="4D7731"/>
                </a:solidFill>
                <a:latin typeface="微軟正黑體" panose="020B0604030504040204" pitchFamily="34" charset="-120"/>
                <a:ea typeface="微軟正黑體" panose="020B0604030504040204" pitchFamily="34" charset="-120"/>
              </a:rPr>
              <a:t>酒店</a:t>
            </a:r>
            <a:r>
              <a:rPr lang="zh-CN" altLang="en-US" sz="1800" b="1" dirty="0">
                <a:solidFill>
                  <a:srgbClr val="4D7731"/>
                </a:solidFill>
                <a:latin typeface="微軟正黑體" panose="020B0604030504040204" pitchFamily="34" charset="-120"/>
                <a:ea typeface="微軟正黑體" panose="020B0604030504040204" pitchFamily="34" charset="-120"/>
              </a:rPr>
              <a:t>和会议中心</a:t>
            </a:r>
            <a:endParaRPr lang="en-US" altLang="zh-TW" sz="1800" dirty="0">
              <a:solidFill>
                <a:srgbClr val="4D7731"/>
              </a:solidFill>
              <a:latin typeface="微軟正黑體" panose="020B0604030504040204" pitchFamily="34" charset="-120"/>
              <a:ea typeface="微軟正黑體" panose="020B0604030504040204" pitchFamily="34" charset="-120"/>
            </a:endParaRPr>
          </a:p>
        </p:txBody>
      </p:sp>
      <p:sp>
        <p:nvSpPr>
          <p:cNvPr id="26" name="標題 1"/>
          <p:cNvSpPr txBox="1">
            <a:spLocks/>
          </p:cNvSpPr>
          <p:nvPr/>
        </p:nvSpPr>
        <p:spPr>
          <a:xfrm>
            <a:off x="307651" y="9148797"/>
            <a:ext cx="1241032" cy="481086"/>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500"/>
              </a:lnSpc>
            </a:pPr>
            <a:r>
              <a:rPr lang="zh-TW" altLang="en-US" sz="20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主办</a:t>
            </a:r>
            <a:r>
              <a:rPr lang="zh-TW" altLang="en-US" sz="2000" b="1"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a:t>
            </a:r>
            <a:endParaRPr lang="en-US" altLang="zh-TW" sz="2000"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標題 1"/>
          <p:cNvSpPr txBox="1">
            <a:spLocks/>
          </p:cNvSpPr>
          <p:nvPr/>
        </p:nvSpPr>
        <p:spPr>
          <a:xfrm>
            <a:off x="3054825" y="9126517"/>
            <a:ext cx="1241032" cy="481086"/>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500"/>
              </a:lnSpc>
            </a:pPr>
            <a:r>
              <a:rPr lang="zh-TW" altLang="en-US" sz="20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媒体支持</a:t>
            </a:r>
            <a:endParaRPr lang="en-US" altLang="zh-TW" sz="2000"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073" y="9093959"/>
            <a:ext cx="1059024" cy="311961"/>
          </a:xfrm>
          <a:prstGeom prst="rect">
            <a:avLst/>
          </a:prstGeom>
        </p:spPr>
      </p:pic>
      <p:pic>
        <p:nvPicPr>
          <p:cNvPr id="33" name="圖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217" y="9290144"/>
            <a:ext cx="1369767" cy="267272"/>
          </a:xfrm>
          <a:prstGeom prst="rect">
            <a:avLst/>
          </a:prstGeom>
        </p:spPr>
      </p:pic>
      <p:pic>
        <p:nvPicPr>
          <p:cNvPr id="34" name="圖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0699" y="9544911"/>
            <a:ext cx="1031773" cy="325405"/>
          </a:xfrm>
          <a:prstGeom prst="rect">
            <a:avLst/>
          </a:prstGeom>
        </p:spPr>
      </p:pic>
      <p:pic>
        <p:nvPicPr>
          <p:cNvPr id="37" name="圖片 3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51991" y="9106390"/>
            <a:ext cx="1293312" cy="318429"/>
          </a:xfrm>
          <a:prstGeom prst="rect">
            <a:avLst/>
          </a:prstGeom>
        </p:spPr>
      </p:pic>
      <p:pic>
        <p:nvPicPr>
          <p:cNvPr id="38" name="圖片 3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51991" y="9543327"/>
            <a:ext cx="1041768" cy="371450"/>
          </a:xfrm>
          <a:prstGeom prst="rect">
            <a:avLst/>
          </a:prstGeom>
        </p:spPr>
      </p:pic>
      <p:sp>
        <p:nvSpPr>
          <p:cNvPr id="3" name="文字方塊 2"/>
          <p:cNvSpPr txBox="1"/>
          <p:nvPr/>
        </p:nvSpPr>
        <p:spPr>
          <a:xfrm>
            <a:off x="285750" y="9921576"/>
            <a:ext cx="1091785" cy="400110"/>
          </a:xfrm>
          <a:prstGeom prst="rect">
            <a:avLst/>
          </a:prstGeom>
          <a:noFill/>
        </p:spPr>
        <p:txBody>
          <a:bodyPr wrap="square" rtlCol="0">
            <a:spAutoFit/>
          </a:bodyPr>
          <a:lstStyle/>
          <a:p>
            <a:r>
              <a:rPr lang="zh-TW" altLang="en-US" sz="20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赞助方</a:t>
            </a:r>
            <a:endParaRPr lang="zh-TW" altLang="en-US" sz="2000"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9843" y="9840300"/>
            <a:ext cx="1073942" cy="554627"/>
          </a:xfrm>
          <a:prstGeom prst="rect">
            <a:avLst/>
          </a:prstGeom>
        </p:spPr>
      </p:pic>
    </p:spTree>
    <p:extLst>
      <p:ext uri="{BB962C8B-B14F-4D97-AF65-F5344CB8AC3E}">
        <p14:creationId xmlns:p14="http://schemas.microsoft.com/office/powerpoint/2010/main" val="278333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16317" y="340672"/>
            <a:ext cx="6659416" cy="461665"/>
          </a:xfrm>
          <a:prstGeom prst="rect">
            <a:avLst/>
          </a:prstGeom>
        </p:spPr>
        <p:txBody>
          <a:bodyPr wrap="square">
            <a:spAutoFit/>
          </a:bodyPr>
          <a:lstStyle/>
          <a:p>
            <a:r>
              <a:rPr lang="zh-CN" altLang="en-US" sz="2400" b="1"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印尼汽车制造业</a:t>
            </a:r>
            <a:r>
              <a:rPr lang="zh-TW" altLang="en-US" dirty="0" smtClean="0">
                <a:solidFill>
                  <a:srgbClr val="4D7731"/>
                </a:solidFill>
                <a:latin typeface="Adobe 黑体 Std R" pitchFamily="34" charset="-128"/>
                <a:ea typeface="Adobe 黑体 Std R" pitchFamily="34" charset="-128"/>
              </a:rPr>
              <a:t>：</a:t>
            </a:r>
            <a:endParaRPr lang="zh-TW" altLang="en-US" dirty="0">
              <a:solidFill>
                <a:srgbClr val="4D7731"/>
              </a:solidFill>
              <a:latin typeface="Adobe 黑体 Std R" pitchFamily="34" charset="-128"/>
              <a:ea typeface="Adobe 黑体 Std R" pitchFamily="34" charset="-128"/>
            </a:endParaRPr>
          </a:p>
        </p:txBody>
      </p:sp>
      <p:sp>
        <p:nvSpPr>
          <p:cNvPr id="38" name="標題 1"/>
          <p:cNvSpPr txBox="1">
            <a:spLocks/>
          </p:cNvSpPr>
          <p:nvPr/>
        </p:nvSpPr>
        <p:spPr>
          <a:xfrm>
            <a:off x="416317" y="342016"/>
            <a:ext cx="6876268" cy="3204744"/>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2100"/>
              </a:lnSpc>
              <a:spcBef>
                <a:spcPts val="600"/>
              </a:spcBef>
              <a:spcAft>
                <a:spcPts val="600"/>
              </a:spcAft>
            </a:pPr>
            <a:r>
              <a:rPr lang="zh-CN"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印尼的汽车工业已成为该国制造业的重要的支柱。由于印尼国人平均汽车拥</a:t>
            </a:r>
            <a:r>
              <a:rPr lang="zh-CN" altLang="en-US" sz="13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有</a:t>
            </a:r>
            <a:r>
              <a:rPr lang="zh-TW"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率</a:t>
            </a:r>
            <a:r>
              <a:rPr lang="zh-CN" altLang="en-US" sz="1300" b="1" dirty="0" smtClean="0">
                <a:solidFill>
                  <a:schemeClr val="tx1">
                    <a:lumMod val="85000"/>
                    <a:lumOff val="15000"/>
                  </a:schemeClr>
                </a:solidFill>
                <a:latin typeface="微軟正黑體" panose="020B0604030504040204" pitchFamily="34" charset="-120"/>
                <a:ea typeface="微軟正黑體" panose="020B0604030504040204" pitchFamily="34" charset="-120"/>
              </a:rPr>
              <a:t>偏</a:t>
            </a:r>
            <a:r>
              <a:rPr lang="zh-CN"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低、低廉的劳动力成本及快速扩张的中产阶级，全球知名的汽车制造商们（包括丰田和日产）决定大力投资以扩大在印尼的生产能力，并可能将其作为未来的生产中心。甚至美国通用汽车（</a:t>
            </a:r>
            <a:r>
              <a:rPr lang="en-US" altLang="zh-CN" sz="1300" b="1" dirty="0">
                <a:solidFill>
                  <a:schemeClr val="tx1">
                    <a:lumMod val="85000"/>
                    <a:lumOff val="15000"/>
                  </a:schemeClr>
                </a:solidFill>
                <a:latin typeface="微軟正黑體" panose="020B0604030504040204" pitchFamily="34" charset="-120"/>
                <a:ea typeface="微軟正黑體" panose="020B0604030504040204" pitchFamily="34" charset="-120"/>
              </a:rPr>
              <a:t>GM</a:t>
            </a:r>
            <a:r>
              <a:rPr lang="zh-CN"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）早已回到印尼，重新开始他的汽车制造的王国。</a:t>
            </a:r>
          </a:p>
          <a:p>
            <a:pPr algn="just">
              <a:lnSpc>
                <a:spcPts val="2100"/>
              </a:lnSpc>
              <a:spcBef>
                <a:spcPts val="600"/>
              </a:spcBef>
              <a:spcAft>
                <a:spcPts val="600"/>
              </a:spcAft>
            </a:pPr>
            <a:r>
              <a:rPr lang="zh-CN"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此外，国内生产总值的增长，印尼的汽车产业也经历了一个显著的转型。它从仅仅是出口导向型汽车生产中心（特别是东南亚地区）进而发展成为以主要（国内​​）汽车销售的内销市场。印尼约占东盟年度汽车总销量的三分之一，其次是位居第二的泰国。印尼不仅拥有大量人口（</a:t>
            </a:r>
            <a:r>
              <a:rPr lang="en-US" altLang="zh-CN" sz="1300" b="1" dirty="0">
                <a:solidFill>
                  <a:schemeClr val="tx1">
                    <a:lumMod val="85000"/>
                    <a:lumOff val="15000"/>
                  </a:schemeClr>
                </a:solidFill>
                <a:latin typeface="微軟正黑體" panose="020B0604030504040204" pitchFamily="34" charset="-120"/>
                <a:ea typeface="微軟正黑體" panose="020B0604030504040204" pitchFamily="34" charset="-120"/>
              </a:rPr>
              <a:t>2.64</a:t>
            </a:r>
            <a:r>
              <a:rPr lang="zh-CN" altLang="en-US" sz="1300" b="1" dirty="0">
                <a:solidFill>
                  <a:schemeClr val="tx1">
                    <a:lumMod val="85000"/>
                    <a:lumOff val="15000"/>
                  </a:schemeClr>
                </a:solidFill>
                <a:latin typeface="微軟正黑體" panose="020B0604030504040204" pitchFamily="34" charset="-120"/>
                <a:ea typeface="微軟正黑體" panose="020B0604030504040204" pitchFamily="34" charset="-120"/>
              </a:rPr>
              <a:t>亿居民），而且还具有快速扩张的中产阶级。这两个因素共同构成了印尼对于汽车产业的强大的消费力量</a:t>
            </a:r>
            <a:r>
              <a:rPr lang="zh-TW" altLang="en-US" sz="13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3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416317" y="6204051"/>
            <a:ext cx="6659416" cy="461665"/>
          </a:xfrm>
          <a:prstGeom prst="rect">
            <a:avLst/>
          </a:prstGeom>
        </p:spPr>
        <p:txBody>
          <a:bodyPr wrap="square">
            <a:spAutoFit/>
          </a:bodyPr>
          <a:lstStyle/>
          <a:p>
            <a:r>
              <a:rPr lang="zh-CN" altLang="en-US" sz="2400" b="1"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印尼政府对汽车制造业的产业计画</a:t>
            </a:r>
            <a:r>
              <a:rPr lang="en-US" altLang="zh-TW" sz="2400" dirty="0" smtClean="0">
                <a:solidFill>
                  <a:srgbClr val="4D7731"/>
                </a:solidFill>
                <a:latin typeface="微軟正黑體" panose="020B0604030504040204" pitchFamily="34" charset="-120"/>
                <a:ea typeface="微軟正黑體" panose="020B0604030504040204" pitchFamily="34" charset="-120"/>
              </a:rPr>
              <a:t>:</a:t>
            </a:r>
            <a:endParaRPr lang="zh-TW" altLang="en-US" sz="2400" dirty="0">
              <a:solidFill>
                <a:srgbClr val="4D7731"/>
              </a:solidFill>
              <a:latin typeface="微軟正黑體" panose="020B0604030504040204" pitchFamily="34" charset="-120"/>
              <a:ea typeface="微軟正黑體" panose="020B0604030504040204" pitchFamily="34" charset="-120"/>
            </a:endParaRPr>
          </a:p>
        </p:txBody>
      </p:sp>
      <p:sp>
        <p:nvSpPr>
          <p:cNvPr id="14" name="標題 1"/>
          <p:cNvSpPr txBox="1">
            <a:spLocks/>
          </p:cNvSpPr>
          <p:nvPr/>
        </p:nvSpPr>
        <p:spPr>
          <a:xfrm>
            <a:off x="307891" y="6110706"/>
            <a:ext cx="6876268" cy="3215723"/>
          </a:xfrm>
          <a:prstGeom prst="rect">
            <a:avLst/>
          </a:prstGeom>
        </p:spPr>
        <p:txBody>
          <a:bodyPr vert="horz" lIns="91440" tIns="45720" rIns="91440" bIns="45720" rtlCol="0" anchor="b">
            <a:noAutofit/>
          </a:bodyPr>
          <a:lstStyle>
            <a:defPPr>
              <a:defRPr lang="zh-TW"/>
            </a:defPPr>
            <a:lvl1pPr algn="just" defTabSz="1425550">
              <a:lnSpc>
                <a:spcPts val="2100"/>
              </a:lnSpc>
              <a:spcBef>
                <a:spcPts val="600"/>
              </a:spcBef>
              <a:spcAft>
                <a:spcPts val="600"/>
              </a:spcAft>
              <a:buNone/>
              <a:defRPr sz="12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r>
              <a:rPr lang="zh-CN" altLang="en-US" sz="1300" b="1" dirty="0">
                <a:latin typeface="微軟正黑體" panose="020B0604030504040204" pitchFamily="34" charset="-120"/>
                <a:ea typeface="微軟正黑體" panose="020B0604030504040204" pitchFamily="34" charset="-120"/>
              </a:rPr>
              <a:t>印尼政府以非常积极将的态度希望将印尼打造成全球汽车制造中的重要生产基地，期许全球主要汽车生产商皆能到印尼设立工厂。并且它的目标是能超越泰国的地位，成为东南亚和东盟地区最大的汽车生产中心的地位。</a:t>
            </a:r>
          </a:p>
          <a:p>
            <a:r>
              <a:rPr lang="zh-CN" altLang="en-US" sz="1300" b="1" dirty="0">
                <a:latin typeface="微軟正黑體" panose="020B0604030504040204" pitchFamily="34" charset="-120"/>
                <a:ea typeface="微軟正黑體" panose="020B0604030504040204" pitchFamily="34" charset="-120"/>
              </a:rPr>
              <a:t>长远来看，印尼政府希望将印尼打造成一个完全独立的汽车制造国，依照生产汽车零组件整车组装（</a:t>
            </a:r>
            <a:r>
              <a:rPr lang="en-US" altLang="zh-CN" sz="1300" b="1" dirty="0">
                <a:latin typeface="微軟正黑體" panose="020B0604030504040204" pitchFamily="34" charset="-120"/>
                <a:ea typeface="微軟正黑體" panose="020B0604030504040204" pitchFamily="34" charset="-120"/>
              </a:rPr>
              <a:t>CBU</a:t>
            </a:r>
            <a:r>
              <a:rPr lang="zh-CN" altLang="en-US" sz="1300" b="1" dirty="0">
                <a:latin typeface="微軟正黑體" panose="020B0604030504040204" pitchFamily="34" charset="-120"/>
                <a:ea typeface="微軟正黑體" panose="020B0604030504040204" pitchFamily="34" charset="-120"/>
              </a:rPr>
              <a:t>）的概念，让所有在印尼汽车所需的部件都是在印尼本地就完成制造的。印尼政府也对该国的汽车出口寄予厚望（从而产生额外的外汇收入），特别是自东盟经济共同体（</a:t>
            </a:r>
            <a:r>
              <a:rPr lang="en-US" altLang="zh-CN" sz="1300" b="1" dirty="0">
                <a:latin typeface="微軟正黑體" panose="020B0604030504040204" pitchFamily="34" charset="-120"/>
                <a:ea typeface="微軟正黑體" panose="020B0604030504040204" pitchFamily="34" charset="-120"/>
              </a:rPr>
              <a:t>AEC</a:t>
            </a:r>
            <a:r>
              <a:rPr lang="zh-CN" altLang="en-US" sz="1300" b="1" dirty="0">
                <a:latin typeface="微軟正黑體" panose="020B0604030504040204" pitchFamily="34" charset="-120"/>
                <a:ea typeface="微軟正黑體" panose="020B0604030504040204" pitchFamily="34" charset="-120"/>
              </a:rPr>
              <a:t>）实施以来，东盟经济共同体将东盟地区变为单一的市场和生产区。随着加强区域贸易</a:t>
            </a:r>
            <a:r>
              <a:rPr lang="en-US" altLang="zh-CN" sz="1300" b="1" dirty="0">
                <a:latin typeface="微軟正黑體" panose="020B0604030504040204" pitchFamily="34" charset="-120"/>
                <a:ea typeface="微軟正黑體" panose="020B0604030504040204" pitchFamily="34" charset="-120"/>
              </a:rPr>
              <a:t>(AEC)</a:t>
            </a:r>
            <a:r>
              <a:rPr lang="zh-CN" altLang="en-US" sz="1300" b="1" dirty="0">
                <a:latin typeface="微軟正黑體" panose="020B0604030504040204" pitchFamily="34" charset="-120"/>
                <a:ea typeface="微軟正黑體" panose="020B0604030504040204" pitchFamily="34" charset="-120"/>
              </a:rPr>
              <a:t>的制定，再加上即将实施的</a:t>
            </a:r>
            <a:r>
              <a:rPr lang="en-US" altLang="zh-CN" sz="1300" b="1" dirty="0">
                <a:latin typeface="微軟正黑體" panose="020B0604030504040204" pitchFamily="34" charset="-120"/>
                <a:ea typeface="微軟正黑體" panose="020B0604030504040204" pitchFamily="34" charset="-120"/>
              </a:rPr>
              <a:t>Euro4</a:t>
            </a:r>
            <a:r>
              <a:rPr lang="zh-CN" altLang="en-US" sz="1300" b="1" dirty="0">
                <a:latin typeface="微軟正黑體" panose="020B0604030504040204" pitchFamily="34" charset="-120"/>
                <a:ea typeface="微軟正黑體" panose="020B0604030504040204" pitchFamily="34" charset="-120"/>
              </a:rPr>
              <a:t>排放标准，应为印尼的汽车出口产业带来更多</a:t>
            </a:r>
            <a:r>
              <a:rPr lang="zh-TW" altLang="en-US" sz="1300" b="1" dirty="0" smtClean="0">
                <a:latin typeface="微軟正黑體" panose="020B0604030504040204" pitchFamily="34" charset="-120"/>
                <a:ea typeface="微軟正黑體" panose="020B0604030504040204" pitchFamily="34" charset="-120"/>
              </a:rPr>
              <a:t>機會</a:t>
            </a:r>
            <a:r>
              <a:rPr lang="zh-TW" altLang="en-US" sz="1300" b="1" dirty="0">
                <a:latin typeface="Adobe 黑体 Std R" pitchFamily="34" charset="-128"/>
                <a:ea typeface="Adobe 黑体 Std R" pitchFamily="34" charset="-128"/>
              </a:rPr>
              <a:t>。</a:t>
            </a:r>
            <a:endParaRPr lang="en-US" altLang="zh-TW" sz="1300" b="1" dirty="0">
              <a:latin typeface="Adobe 黑体 Std R" pitchFamily="34" charset="-128"/>
              <a:ea typeface="Adobe 黑体 Std R" pitchFamily="34" charset="-128"/>
            </a:endParaRP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67933" y="4112037"/>
            <a:ext cx="3116638" cy="1867848"/>
          </a:xfrm>
          <a:prstGeom prst="rect">
            <a:avLst/>
          </a:prstGeom>
        </p:spPr>
      </p:pic>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7914" y="4112037"/>
            <a:ext cx="3287105" cy="1867848"/>
          </a:xfrm>
          <a:prstGeom prst="rect">
            <a:avLst/>
          </a:prstGeom>
        </p:spPr>
      </p:pic>
    </p:spTree>
    <p:extLst>
      <p:ext uri="{BB962C8B-B14F-4D97-AF65-F5344CB8AC3E}">
        <p14:creationId xmlns:p14="http://schemas.microsoft.com/office/powerpoint/2010/main" val="119048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225269"/>
            <a:ext cx="2628900"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4D7731"/>
              </a:solidFill>
            </a:endParaRPr>
          </a:p>
        </p:txBody>
      </p:sp>
      <p:sp>
        <p:nvSpPr>
          <p:cNvPr id="31" name="矩形 30"/>
          <p:cNvSpPr/>
          <p:nvPr/>
        </p:nvSpPr>
        <p:spPr>
          <a:xfrm>
            <a:off x="360011" y="225269"/>
            <a:ext cx="6659416" cy="461665"/>
          </a:xfrm>
          <a:prstGeom prst="rect">
            <a:avLst/>
          </a:prstGeom>
        </p:spPr>
        <p:txBody>
          <a:bodyPr wrap="square">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热门议题</a:t>
            </a:r>
          </a:p>
        </p:txBody>
      </p:sp>
      <p:sp>
        <p:nvSpPr>
          <p:cNvPr id="19" name="標題 1"/>
          <p:cNvSpPr txBox="1">
            <a:spLocks/>
          </p:cNvSpPr>
          <p:nvPr/>
        </p:nvSpPr>
        <p:spPr>
          <a:xfrm>
            <a:off x="622690" y="894390"/>
            <a:ext cx="2949186" cy="2790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zh-CN" altLang="en-US"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汽车的零件制造</a:t>
            </a:r>
            <a:endParaRPr lang="en-US" altLang="zh-TW"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451368" y="553007"/>
            <a:ext cx="3329708" cy="458441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700"/>
              </a:lnSpc>
              <a:spcBef>
                <a:spcPts val="0"/>
              </a:spcBef>
            </a:pPr>
            <a:r>
              <a:rPr lang="zh-TW" altLang="en-US" sz="1400" b="1" dirty="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塑料</a:t>
            </a:r>
            <a:r>
              <a:rPr lang="en-US" altLang="zh-TW"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在汽车和地面运输中使用刚性和弹性热塑性聚烯烃（</a:t>
            </a:r>
            <a:r>
              <a:rPr lang="en-US" altLang="zh-CN"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TPO</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塑料和橡胶的热分析和动态力学分析技术</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二次注塑成型技术变成汽车流体密封中的苛刻的基本要求</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高性能车辆热管理和汽车</a:t>
            </a:r>
            <a:r>
              <a:rPr lang="en-US" altLang="zh-CN"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HVAC</a:t>
            </a:r>
          </a:p>
          <a:p>
            <a:pPr algn="l">
              <a:lnSpc>
                <a:spcPts val="1700"/>
              </a:lnSpc>
              <a:spcBef>
                <a:spcPts val="0"/>
              </a:spcBef>
            </a:pPr>
            <a:r>
              <a:rPr lang="zh-CN" altLang="en-US"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金属加工技术</a:t>
            </a:r>
            <a:r>
              <a:rPr lang="en-US" altLang="zh-TW"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a:t>
            </a:r>
          </a:p>
          <a:p>
            <a:pPr marL="171450" indent="-171450" algn="l">
              <a:lnSpc>
                <a:spcPts val="1700"/>
              </a:lnSpc>
              <a:spcBef>
                <a:spcPts val="0"/>
              </a:spcBef>
              <a:buFont typeface="Arial" panose="020B0604020202020204" pitchFamily="34" charset="0"/>
              <a:buChar char="•"/>
            </a:pP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如何避免热室</a:t>
            </a:r>
            <a:r>
              <a:rPr lang="en-US" altLang="zh-CN" sz="1400" dirty="0" err="1"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hpdc</a:t>
            </a: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中的缺陷</a:t>
            </a:r>
          </a:p>
          <a:p>
            <a:pPr marL="171450" indent="-171450" algn="l">
              <a:lnSpc>
                <a:spcPts val="1700"/>
              </a:lnSpc>
              <a:spcBef>
                <a:spcPts val="0"/>
              </a:spcBef>
              <a:buFont typeface="Arial" panose="020B0604020202020204" pitchFamily="34" charset="0"/>
              <a:buChar char="•"/>
            </a:pP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免</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润滑的压铸技术</a:t>
            </a:r>
          </a:p>
          <a:p>
            <a:pPr marL="171450" indent="-171450" algn="l">
              <a:lnSpc>
                <a:spcPts val="1700"/>
              </a:lnSpc>
              <a:spcBef>
                <a:spcPts val="0"/>
              </a:spcBef>
              <a:buFont typeface="Arial" panose="020B0604020202020204" pitchFamily="34" charset="0"/>
              <a:buChar char="•"/>
            </a:pPr>
            <a:r>
              <a:rPr lang="en-US" altLang="zh-CN"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Die Spray</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的制模除热技术</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领先技术介绍－挤压铸造和半固态铸造</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空压式的扩散焊接技术</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高完整及高压（</a:t>
            </a:r>
            <a:r>
              <a:rPr lang="en-US" altLang="zh-CN"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HIHP</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）铸造技术创新</a:t>
            </a:r>
          </a:p>
          <a:p>
            <a:pPr marL="171450" indent="-171450" algn="l">
              <a:lnSpc>
                <a:spcPts val="1700"/>
              </a:lnSpc>
              <a:spcBef>
                <a:spcPts val="0"/>
              </a:spcBef>
              <a:buFont typeface="Arial" panose="020B0604020202020204"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高真空的化学，机械和物理性质</a:t>
            </a: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1" name="標題 1"/>
          <p:cNvSpPr txBox="1">
            <a:spLocks/>
          </p:cNvSpPr>
          <p:nvPr/>
        </p:nvSpPr>
        <p:spPr>
          <a:xfrm>
            <a:off x="4559693" y="922966"/>
            <a:ext cx="2055422" cy="25048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zh-TW" altLang="en-US"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供</a:t>
            </a:r>
            <a:r>
              <a:rPr lang="zh-TW" altLang="en-US" sz="1800" b="1"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给</a:t>
            </a:r>
            <a:r>
              <a:rPr lang="zh-TW" altLang="en-US"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方</a:t>
            </a:r>
            <a:r>
              <a:rPr lang="zh-TW" altLang="en-US" sz="1800" b="1"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案</a:t>
            </a:r>
            <a:endParaRPr lang="en-US" altLang="zh-TW" sz="1800" b="1" u="sng" dirty="0" smtClean="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2" name="標題 1"/>
          <p:cNvSpPr txBox="1">
            <a:spLocks/>
          </p:cNvSpPr>
          <p:nvPr/>
        </p:nvSpPr>
        <p:spPr>
          <a:xfrm>
            <a:off x="3863866" y="1019633"/>
            <a:ext cx="3155561" cy="3883343"/>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使用激光束缚技术实现金属 </a:t>
            </a:r>
            <a:r>
              <a:rPr lang="en-US" altLang="zh-CN" sz="1400" dirty="0">
                <a:latin typeface="微軟正黑體" panose="020B0604030504040204" pitchFamily="34" charset="-120"/>
                <a:ea typeface="微軟正黑體" panose="020B0604030504040204" pitchFamily="34" charset="-120"/>
                <a:sym typeface="Wingdings" panose="05000000000000000000" pitchFamily="2" charset="2"/>
              </a:rPr>
              <a:t>- </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塑料混合材料的高粘合强度。</a:t>
            </a:r>
          </a:p>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用于人机界面（</a:t>
            </a:r>
            <a:r>
              <a:rPr lang="en-US" altLang="zh-CN" sz="1400" dirty="0">
                <a:latin typeface="微軟正黑體" panose="020B0604030504040204" pitchFamily="34" charset="-120"/>
                <a:ea typeface="微軟正黑體" panose="020B0604030504040204" pitchFamily="34" charset="-120"/>
                <a:sym typeface="Wingdings" panose="05000000000000000000" pitchFamily="2" charset="2"/>
              </a:rPr>
              <a:t>HMI</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）的交互式组件 </a:t>
            </a:r>
            <a:r>
              <a:rPr lang="en-US" altLang="zh-CN" sz="1400" dirty="0">
                <a:latin typeface="微軟正黑體" panose="020B0604030504040204" pitchFamily="34" charset="-120"/>
                <a:ea typeface="微軟正黑體" panose="020B0604030504040204" pitchFamily="34" charset="-120"/>
                <a:sym typeface="Wingdings" panose="05000000000000000000" pitchFamily="2" charset="2"/>
              </a:rPr>
              <a:t>- </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如何提高您的制造效率</a:t>
            </a:r>
          </a:p>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用于车辆电气化的创新电源管理解决方案</a:t>
            </a:r>
          </a:p>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使用</a:t>
            </a:r>
            <a:r>
              <a:rPr lang="en-US" altLang="zh-CN" sz="1400" dirty="0">
                <a:latin typeface="微軟正黑體" panose="020B0604030504040204" pitchFamily="34" charset="-120"/>
                <a:ea typeface="微軟正黑體" panose="020B0604030504040204" pitchFamily="34" charset="-120"/>
                <a:sym typeface="Wingdings" panose="05000000000000000000" pitchFamily="2" charset="2"/>
              </a:rPr>
              <a:t>CAE</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来验证轻质材料的耐撞性设计问题。</a:t>
            </a:r>
          </a:p>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超精密成型和安全关键汽车产品的合同组装，包括燃料，制动器，转向和传动部件</a:t>
            </a:r>
          </a:p>
          <a:p>
            <a:pPr marL="171450" indent="-171450" algn="l">
              <a:lnSpc>
                <a:spcPts val="1700"/>
              </a:lnSpc>
              <a:spcBef>
                <a:spcPts val="0"/>
              </a:spcBef>
              <a:buFont typeface="Arial" pitchFamily="34" charset="0"/>
              <a:buChar char="•"/>
            </a:pP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选择性激光熔化利用在不锈钢制成的优势－</a:t>
            </a:r>
          </a:p>
          <a:p>
            <a:pPr marL="171450" indent="-171450" algn="l">
              <a:lnSpc>
                <a:spcPts val="1700"/>
              </a:lnSpc>
              <a:spcBef>
                <a:spcPts val="0"/>
              </a:spcBef>
              <a:buFont typeface="Arial" pitchFamily="34" charset="0"/>
              <a:buChar char="•"/>
            </a:pPr>
            <a:r>
              <a:rPr lang="zh-CN" altLang="en-US" sz="1400" dirty="0" smtClean="0">
                <a:latin typeface="微軟正黑體" panose="020B0604030504040204" pitchFamily="34" charset="-120"/>
                <a:ea typeface="微軟正黑體" panose="020B0604030504040204" pitchFamily="34" charset="-120"/>
                <a:sym typeface="Wingdings" panose="05000000000000000000" pitchFamily="2" charset="2"/>
              </a:rPr>
              <a:t>不</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锈钢的</a:t>
            </a:r>
            <a:r>
              <a:rPr lang="zh-CN" altLang="en-US" sz="1400" dirty="0" smtClean="0">
                <a:latin typeface="微軟正黑體" panose="020B0604030504040204" pitchFamily="34" charset="-120"/>
                <a:ea typeface="微軟正黑體" panose="020B0604030504040204" pitchFamily="34" charset="-120"/>
                <a:sym typeface="Wingdings" panose="05000000000000000000" pitchFamily="2" charset="2"/>
              </a:rPr>
              <a:t>增强的</a:t>
            </a:r>
            <a:r>
              <a:rPr lang="zh-CN" altLang="en-US" sz="1400" dirty="0">
                <a:latin typeface="微軟正黑體" panose="020B0604030504040204" pitchFamily="34" charset="-120"/>
                <a:ea typeface="微軟正黑體" panose="020B0604030504040204" pitchFamily="34" charset="-120"/>
                <a:sym typeface="Wingdings" panose="05000000000000000000" pitchFamily="2" charset="2"/>
              </a:rPr>
              <a:t>强度和延展性兼具特性</a:t>
            </a:r>
            <a:r>
              <a:rPr lang="zh-TW" altLang="en-US" sz="11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en-GB" altLang="zh-TW" sz="11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 </a:t>
            </a:r>
            <a:endParaRPr lang="en-US" altLang="zh-TW" sz="11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cxnSp>
        <p:nvCxnSpPr>
          <p:cNvPr id="26" name="直線接點 25"/>
          <p:cNvCxnSpPr/>
          <p:nvPr/>
        </p:nvCxnSpPr>
        <p:spPr>
          <a:xfrm>
            <a:off x="3836990" y="1173452"/>
            <a:ext cx="0" cy="445582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標題 1"/>
          <p:cNvSpPr txBox="1">
            <a:spLocks/>
          </p:cNvSpPr>
          <p:nvPr/>
        </p:nvSpPr>
        <p:spPr>
          <a:xfrm>
            <a:off x="519502" y="5663591"/>
            <a:ext cx="2949186" cy="2790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nSpc>
                <a:spcPts val="1900"/>
              </a:lnSpc>
              <a:spcBef>
                <a:spcPts val="0"/>
              </a:spcBef>
            </a:pPr>
            <a:r>
              <a:rPr lang="zh-TW" altLang="en-US"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材料创新</a:t>
            </a:r>
            <a:endParaRPr lang="en-US" altLang="zh-TW" sz="1800" b="1" u="sng"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2" name="標題 1"/>
          <p:cNvSpPr txBox="1">
            <a:spLocks/>
          </p:cNvSpPr>
          <p:nvPr/>
        </p:nvSpPr>
        <p:spPr>
          <a:xfrm>
            <a:off x="416315" y="5777050"/>
            <a:ext cx="3155561" cy="3486478"/>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700"/>
              </a:lnSpc>
              <a:spcBef>
                <a:spcPts val="0"/>
              </a:spcBef>
            </a:pPr>
            <a:r>
              <a:rPr lang="zh-TW" altLang="en-US"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塑料</a:t>
            </a:r>
            <a:r>
              <a:rPr lang="en-US" altLang="zh-TW"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400" b="1" dirty="0">
              <a:solidFill>
                <a:srgbClr val="4D7731"/>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隨</a:t>
            </a:r>
            <a:r>
              <a:rPr lang="zh-TW" altLang="en-US" sz="1400" dirty="0">
                <a:latin typeface="微軟正黑體" panose="020B0604030504040204" pitchFamily="34" charset="-120"/>
                <a:ea typeface="微軟正黑體" panose="020B0604030504040204" pitchFamily="34" charset="-120"/>
              </a:rPr>
              <a:t>形水路</a:t>
            </a:r>
            <a:r>
              <a:rPr lang="zh-TW" altLang="en-US" sz="1400" dirty="0" smtClean="0">
                <a:latin typeface="微軟正黑體" panose="020B0604030504040204" pitchFamily="34" charset="-120"/>
                <a:ea typeface="微軟正黑體" panose="020B0604030504040204" pitchFamily="34" charset="-120"/>
              </a:rPr>
              <a:t>模具</a:t>
            </a:r>
            <a:r>
              <a:rPr lang="zh-TW" altLang="en-US" sz="1400" dirty="0">
                <a:latin typeface="微軟正黑體" panose="020B0604030504040204" pitchFamily="34" charset="-120"/>
                <a:ea typeface="微軟正黑體" panose="020B0604030504040204" pitchFamily="34" charset="-120"/>
              </a:rPr>
              <a:t>運用</a:t>
            </a:r>
            <a:r>
              <a:rPr lang="zh-TW" altLang="en-US" sz="1400" dirty="0" smtClean="0">
                <a:latin typeface="微軟正黑體" panose="020B0604030504040204" pitchFamily="34" charset="-120"/>
                <a:ea typeface="微軟正黑體" panose="020B0604030504040204" pitchFamily="34" charset="-120"/>
              </a:rPr>
              <a:t>在高速模組的製造</a:t>
            </a:r>
            <a:endParaRPr lang="en-US" altLang="zh-TW" sz="1400" dirty="0" smtClean="0">
              <a:latin typeface="微軟正黑體" panose="020B0604030504040204" pitchFamily="34" charset="-120"/>
              <a:ea typeface="微軟正黑體" panose="020B0604030504040204" pitchFamily="34" charset="-120"/>
            </a:endParaRPr>
          </a:p>
          <a:p>
            <a:pPr marL="171450" indent="-171450" algn="l">
              <a:lnSpc>
                <a:spcPts val="1700"/>
              </a:lnSpc>
              <a:spcBef>
                <a:spcPts val="0"/>
              </a:spcBef>
              <a:buFont typeface="Arial" panose="020B0604020202020204" pitchFamily="34" charset="0"/>
              <a:buChar cha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輕質熱塑性塑料，如</a:t>
            </a:r>
            <a:r>
              <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PEEK HMF</a:t>
            </a: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（高模量</a:t>
            </a: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纖維）</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碳纖維增強熱塑性複合材料（</a:t>
            </a:r>
            <a:r>
              <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CFRTP</a:t>
            </a: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algn="l">
              <a:lnSpc>
                <a:spcPts val="1700"/>
              </a:lnSpc>
              <a:spcBef>
                <a:spcPts val="0"/>
              </a:spcBef>
            </a:pPr>
            <a:r>
              <a:rPr lang="zh-TW" altLang="en-US"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金屬</a:t>
            </a:r>
            <a:r>
              <a:rPr lang="zh-TW" altLang="en-US" sz="1400" b="1" dirty="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加工技術</a:t>
            </a:r>
            <a:r>
              <a:rPr lang="en-US" altLang="zh-TW" sz="1400" b="1" dirty="0" smtClean="0">
                <a:solidFill>
                  <a:srgbClr val="4D773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400" b="1" dirty="0">
              <a:solidFill>
                <a:srgbClr val="4D7731"/>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ABS</a:t>
            </a: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（聲學氣泡光譜儀</a:t>
            </a: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）技術運用在空</a:t>
            </a: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化</a:t>
            </a: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測量上</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高</a:t>
            </a: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導電率</a:t>
            </a: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合金運用，突破循環時間的花費</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anose="020B0604020202020204" pitchFamily="34" charset="0"/>
              <a:buChar cha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如何進一步提高</a:t>
            </a:r>
            <a:r>
              <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T6</a:t>
            </a: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熱處理低鐵合金的強度</a:t>
            </a: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33" name="標題 1"/>
          <p:cNvSpPr txBox="1">
            <a:spLocks/>
          </p:cNvSpPr>
          <p:nvPr/>
        </p:nvSpPr>
        <p:spPr>
          <a:xfrm>
            <a:off x="4413935" y="5692167"/>
            <a:ext cx="2055422" cy="25048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r>
              <a:rPr lang="en-US" altLang="zh-TW" sz="2000" b="1" u="sng" dirty="0" smtClean="0">
                <a:solidFill>
                  <a:schemeClr val="accent5">
                    <a:lumMod val="75000"/>
                  </a:schemeClr>
                </a:solidFill>
                <a:effectLst>
                  <a:outerShdw blurRad="38100" dist="38100" dir="2700000" algn="tl">
                    <a:srgbClr val="000000">
                      <a:alpha val="43137"/>
                    </a:srgbClr>
                  </a:outerShdw>
                </a:effectLst>
                <a:latin typeface="+mn-lt"/>
                <a:ea typeface="Kozuka Gothic Pro B" panose="020B0800000000000000" pitchFamily="34" charset="-128"/>
              </a:rPr>
              <a:t>OEM’s</a:t>
            </a:r>
            <a:endParaRPr lang="zh-TW" altLang="en-US" sz="2000" b="1" u="sng" dirty="0">
              <a:solidFill>
                <a:schemeClr val="accent5">
                  <a:lumMod val="75000"/>
                </a:schemeClr>
              </a:solidFill>
              <a:effectLst>
                <a:outerShdw blurRad="38100" dist="38100" dir="2700000" algn="tl">
                  <a:srgbClr val="000000">
                    <a:alpha val="43137"/>
                  </a:srgbClr>
                </a:outerShdw>
              </a:effectLst>
              <a:latin typeface="+mn-lt"/>
            </a:endParaRPr>
          </a:p>
        </p:txBody>
      </p:sp>
      <p:sp>
        <p:nvSpPr>
          <p:cNvPr id="34" name="標題 1"/>
          <p:cNvSpPr txBox="1">
            <a:spLocks/>
          </p:cNvSpPr>
          <p:nvPr/>
        </p:nvSpPr>
        <p:spPr>
          <a:xfrm>
            <a:off x="3993182" y="5645960"/>
            <a:ext cx="3155561" cy="2761105"/>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700"/>
              </a:lnSpc>
              <a:spcBef>
                <a:spcPts val="0"/>
              </a:spcBef>
              <a:buFont typeface="Arial" pitchFamily="34" charset="0"/>
              <a:buChar char="•"/>
            </a:pP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拟</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定或设计一个针对汽车制造的生产流程。这流程要有长远性</a:t>
            </a: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且</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提高效率的增值解决</a:t>
            </a:r>
            <a:r>
              <a:rPr lang="zh-CN"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方案</a:t>
            </a:r>
            <a:endPar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lgn="l">
              <a:lnSpc>
                <a:spcPts val="1700"/>
              </a:lnSpc>
              <a:spcBef>
                <a:spcPts val="0"/>
              </a:spcBef>
              <a:buFont typeface="Arial" pitchFamily="34" charset="0"/>
              <a:buChar char="•"/>
            </a:pPr>
            <a:r>
              <a:rPr lang="en-US" altLang="zh-CN"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5G</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系统将如何影响自动驾驶系统</a:t>
            </a:r>
          </a:p>
          <a:p>
            <a:pPr marL="171450" indent="-171450" algn="l">
              <a:lnSpc>
                <a:spcPts val="1700"/>
              </a:lnSpc>
              <a:spcBef>
                <a:spcPts val="0"/>
              </a:spcBef>
              <a:buFont typeface="Arial"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如何使用适当的</a:t>
            </a:r>
            <a:r>
              <a:rPr lang="en-US" altLang="zh-CN"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ERP</a:t>
            </a: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软件系统来实现汽车制造的高标准</a:t>
            </a:r>
          </a:p>
          <a:p>
            <a:pPr marL="171450" indent="-171450" algn="l">
              <a:lnSpc>
                <a:spcPts val="1700"/>
              </a:lnSpc>
              <a:spcBef>
                <a:spcPts val="0"/>
              </a:spcBef>
              <a:buFont typeface="Arial"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自动，半自动和手动装配之间的差异</a:t>
            </a:r>
          </a:p>
          <a:p>
            <a:pPr marL="171450" indent="-171450" algn="l">
              <a:lnSpc>
                <a:spcPts val="1700"/>
              </a:lnSpc>
              <a:spcBef>
                <a:spcPts val="0"/>
              </a:spcBef>
              <a:buFont typeface="Arial" pitchFamily="34" charset="0"/>
              <a:buChar char="•"/>
            </a:pPr>
            <a:r>
              <a:rPr lang="zh-CN" altLang="en-US"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如何将数据转化为我们的竞争优势</a:t>
            </a: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cxnSp>
        <p:nvCxnSpPr>
          <p:cNvPr id="35" name="直線接點 34"/>
          <p:cNvCxnSpPr/>
          <p:nvPr/>
        </p:nvCxnSpPr>
        <p:spPr>
          <a:xfrm>
            <a:off x="3839599" y="6439989"/>
            <a:ext cx="0" cy="348647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25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28887" y="1401193"/>
            <a:ext cx="6659421" cy="37222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390174" y="137905"/>
            <a:ext cx="6696378" cy="400110"/>
          </a:xfrm>
          <a:prstGeom prst="rect">
            <a:avLst/>
          </a:prstGeom>
        </p:spPr>
        <p:txBody>
          <a:bodyPr wrap="square">
            <a:spAutoFit/>
          </a:bodyPr>
          <a:lstStyle/>
          <a:p>
            <a:r>
              <a:rPr lang="zh-CN"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产业链 </a:t>
            </a:r>
            <a:r>
              <a:rPr lang="en-US" altLang="zh-CN"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参与者产品</a:t>
            </a:r>
            <a:endParaRPr lang="zh-TW"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9" name="矩形 18"/>
          <p:cNvSpPr/>
          <p:nvPr/>
        </p:nvSpPr>
        <p:spPr>
          <a:xfrm>
            <a:off x="2873717" y="1404083"/>
            <a:ext cx="1729291" cy="369332"/>
          </a:xfrm>
          <a:prstGeom prst="rect">
            <a:avLst/>
          </a:prstGeom>
        </p:spPr>
        <p:txBody>
          <a:bodyPr wrap="square">
            <a:spAutoFit/>
          </a:bodyPr>
          <a:lstStyle/>
          <a:p>
            <a:pPr algn="ctr"/>
            <a:r>
              <a:rPr lang="zh-CN" altLang="en-US" b="1" u="sng" dirty="0">
                <a:solidFill>
                  <a:schemeClr val="bg1"/>
                </a:solidFill>
                <a:latin typeface="微軟正黑體" panose="020B0604030504040204" pitchFamily="34" charset="-120"/>
                <a:ea typeface="微軟正黑體" panose="020B0604030504040204" pitchFamily="34" charset="-120"/>
              </a:rPr>
              <a:t>金属加工产业</a:t>
            </a:r>
          </a:p>
        </p:txBody>
      </p:sp>
      <p:sp>
        <p:nvSpPr>
          <p:cNvPr id="9" name="矩形 8"/>
          <p:cNvSpPr/>
          <p:nvPr/>
        </p:nvSpPr>
        <p:spPr>
          <a:xfrm>
            <a:off x="428887"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標題 1"/>
          <p:cNvSpPr txBox="1">
            <a:spLocks/>
          </p:cNvSpPr>
          <p:nvPr/>
        </p:nvSpPr>
        <p:spPr>
          <a:xfrm>
            <a:off x="531345" y="3116130"/>
            <a:ext cx="1394508" cy="133094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高品质高延展性钢铁</a:t>
            </a: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超高强度钢</a:t>
            </a: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铝合金</a:t>
            </a: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镁合金</a:t>
            </a: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锰合金</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455210" y="2167957"/>
            <a:ext cx="1545128" cy="553998"/>
          </a:xfrm>
          <a:prstGeom prst="rect">
            <a:avLst/>
          </a:prstGeom>
        </p:spPr>
        <p:txBody>
          <a:bodyPr wrap="square">
            <a:spAutoFit/>
          </a:bodyPr>
          <a:lstStyle/>
          <a:p>
            <a:pPr algn="ctr"/>
            <a:r>
              <a:rPr lang="zh-TW" altLang="en-US" sz="1500" b="1" dirty="0" smtClean="0">
                <a:solidFill>
                  <a:schemeClr val="accent1">
                    <a:lumMod val="75000"/>
                  </a:schemeClr>
                </a:solidFill>
                <a:latin typeface="微軟正黑體" panose="020B0604030504040204" pitchFamily="34" charset="-120"/>
                <a:ea typeface="微軟正黑體" panose="020B0604030504040204" pitchFamily="34" charset="-120"/>
              </a:rPr>
              <a:t>三阶</a:t>
            </a:r>
            <a:r>
              <a:rPr lang="zh-TW" altLang="en-US" sz="1500" b="1" dirty="0">
                <a:solidFill>
                  <a:schemeClr val="accent1">
                    <a:lumMod val="75000"/>
                  </a:schemeClr>
                </a:solidFill>
                <a:latin typeface="微軟正黑體" panose="020B0604030504040204" pitchFamily="34" charset="-120"/>
                <a:ea typeface="微軟正黑體" panose="020B0604030504040204" pitchFamily="34" charset="-120"/>
              </a:rPr>
              <a:t>供应商</a:t>
            </a:r>
            <a:r>
              <a:rPr lang="en-US" altLang="zh-TW" sz="1500" b="1" dirty="0" smtClean="0">
                <a:solidFill>
                  <a:schemeClr val="accent1">
                    <a:lumMod val="75000"/>
                  </a:schemeClr>
                </a:solidFill>
                <a:latin typeface="微軟正黑體" panose="020B0604030504040204" pitchFamily="34" charset="-120"/>
                <a:ea typeface="微軟正黑體" panose="020B0604030504040204" pitchFamily="34" charset="-120"/>
              </a:rPr>
              <a:t>– 20%</a:t>
            </a:r>
            <a:endParaRPr lang="zh-TW" altLang="en-US" sz="1500" b="1"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flipH="1">
            <a:off x="504197" y="2671033"/>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176463"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標題 1"/>
          <p:cNvSpPr txBox="1">
            <a:spLocks/>
          </p:cNvSpPr>
          <p:nvPr/>
        </p:nvSpPr>
        <p:spPr>
          <a:xfrm>
            <a:off x="2214337" y="4207285"/>
            <a:ext cx="1394508" cy="1112907"/>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各种轴承类型，离合器盘，压力板，变速箱</a:t>
            </a:r>
          </a:p>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发动机部件：阀门，主要和辅助驱动器，凸轮轴，活塞</a:t>
            </a:r>
          </a:p>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转向和悬架组件</a:t>
            </a:r>
          </a:p>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制动</a:t>
            </a:r>
            <a:r>
              <a:rPr lang="en-US" altLang="zh-CN"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煞车系统零件</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2176463" y="2167957"/>
            <a:ext cx="1545128" cy="553998"/>
          </a:xfrm>
          <a:prstGeom prst="rect">
            <a:avLst/>
          </a:prstGeom>
        </p:spPr>
        <p:txBody>
          <a:bodyPr wrap="square">
            <a:spAutoFit/>
          </a:bodyPr>
          <a:lstStyle/>
          <a:p>
            <a:pPr algn="ctr"/>
            <a:r>
              <a:rPr lang="zh-TW" altLang="en-US" sz="1500" b="1" dirty="0" smtClean="0">
                <a:solidFill>
                  <a:schemeClr val="accent1">
                    <a:lumMod val="75000"/>
                  </a:schemeClr>
                </a:solidFill>
                <a:latin typeface="微軟正黑體" panose="020B0604030504040204" pitchFamily="34" charset="-120"/>
                <a:ea typeface="微軟正黑體" panose="020B0604030504040204" pitchFamily="34" charset="-120"/>
              </a:rPr>
              <a:t>二阶</a:t>
            </a:r>
            <a:r>
              <a:rPr lang="zh-TW" altLang="en-US" sz="1500" b="1" dirty="0">
                <a:solidFill>
                  <a:schemeClr val="accent1">
                    <a:lumMod val="75000"/>
                  </a:schemeClr>
                </a:solidFill>
                <a:latin typeface="微軟正黑體" panose="020B0604030504040204" pitchFamily="34" charset="-120"/>
                <a:ea typeface="微軟正黑體" panose="020B0604030504040204" pitchFamily="34" charset="-120"/>
              </a:rPr>
              <a:t>供应商</a:t>
            </a:r>
            <a:r>
              <a:rPr lang="en-US" altLang="zh-TW" sz="1500" b="1" dirty="0" smtClean="0">
                <a:solidFill>
                  <a:schemeClr val="accent1">
                    <a:lumMod val="75000"/>
                  </a:schemeClr>
                </a:solidFill>
                <a:latin typeface="微軟正黑體" panose="020B0604030504040204" pitchFamily="34" charset="-120"/>
                <a:ea typeface="微軟正黑體" panose="020B0604030504040204" pitchFamily="34" charset="-120"/>
              </a:rPr>
              <a:t>– 60%</a:t>
            </a:r>
            <a:endParaRPr lang="zh-TW" altLang="en-US" sz="1500" b="1"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42" name="直線接點 41"/>
          <p:cNvCxnSpPr/>
          <p:nvPr/>
        </p:nvCxnSpPr>
        <p:spPr>
          <a:xfrm flipH="1">
            <a:off x="2214337" y="2661508"/>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846630"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標題 1"/>
          <p:cNvSpPr txBox="1">
            <a:spLocks/>
          </p:cNvSpPr>
          <p:nvPr/>
        </p:nvSpPr>
        <p:spPr>
          <a:xfrm>
            <a:off x="3905754" y="3735186"/>
            <a:ext cx="1394508" cy="187341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动力系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悬挂系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柴油系统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转向系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制动</a:t>
            </a:r>
            <a:r>
              <a:rPr lang="en-US" altLang="zh-CN"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煞车</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系统</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变速箱</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机壳</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点火线圈</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引擎应用组件</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5" name="矩形 44"/>
          <p:cNvSpPr/>
          <p:nvPr/>
        </p:nvSpPr>
        <p:spPr>
          <a:xfrm>
            <a:off x="3830444" y="2168916"/>
            <a:ext cx="1545128" cy="553998"/>
          </a:xfrm>
          <a:prstGeom prst="rect">
            <a:avLst/>
          </a:prstGeom>
        </p:spPr>
        <p:txBody>
          <a:bodyPr wrap="square">
            <a:spAutoFit/>
          </a:bodyPr>
          <a:lstStyle/>
          <a:p>
            <a:pPr algn="ctr"/>
            <a:r>
              <a:rPr lang="zh-TW" altLang="en-US" sz="1500" b="1" dirty="0">
                <a:solidFill>
                  <a:schemeClr val="accent1">
                    <a:lumMod val="75000"/>
                  </a:schemeClr>
                </a:solidFill>
                <a:latin typeface="微軟正黑體" panose="020B0604030504040204" pitchFamily="34" charset="-120"/>
                <a:ea typeface="微軟正黑體" panose="020B0604030504040204" pitchFamily="34" charset="-120"/>
              </a:rPr>
              <a:t>一阶供应商</a:t>
            </a:r>
            <a:r>
              <a:rPr lang="en-US" altLang="zh-TW" sz="1500" b="1" dirty="0" smtClean="0">
                <a:solidFill>
                  <a:schemeClr val="accent1">
                    <a:lumMod val="75000"/>
                  </a:schemeClr>
                </a:solidFill>
                <a:latin typeface="微軟正黑體" panose="020B0604030504040204" pitchFamily="34" charset="-120"/>
                <a:ea typeface="微軟正黑體" panose="020B0604030504040204" pitchFamily="34" charset="-120"/>
              </a:rPr>
              <a:t>– 10%</a:t>
            </a:r>
            <a:endParaRPr lang="zh-TW" altLang="en-US" sz="1500" b="1"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46" name="直線接點 45"/>
          <p:cNvCxnSpPr/>
          <p:nvPr/>
        </p:nvCxnSpPr>
        <p:spPr>
          <a:xfrm flipH="1">
            <a:off x="3921940" y="2661508"/>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543180" y="2632932"/>
            <a:ext cx="1545128" cy="3175429"/>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標題 1"/>
          <p:cNvSpPr txBox="1">
            <a:spLocks/>
          </p:cNvSpPr>
          <p:nvPr/>
        </p:nvSpPr>
        <p:spPr>
          <a:xfrm>
            <a:off x="5662746" y="3123300"/>
            <a:ext cx="1394508" cy="577023"/>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汽车</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两轮</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车</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三轮车</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5543180" y="2292526"/>
            <a:ext cx="1545128" cy="369332"/>
          </a:xfrm>
          <a:prstGeom prst="rect">
            <a:avLst/>
          </a:prstGeom>
        </p:spPr>
        <p:txBody>
          <a:bodyPr wrap="square">
            <a:spAutoFit/>
          </a:bodyPr>
          <a:lstStyle/>
          <a:p>
            <a:pPr algn="ct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OEM</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b="1" dirty="0" smtClean="0">
                <a:solidFill>
                  <a:schemeClr val="accent1">
                    <a:lumMod val="75000"/>
                  </a:schemeClr>
                </a:solidFill>
                <a:latin typeface="微軟正黑體" panose="020B0604030504040204" pitchFamily="34" charset="-120"/>
                <a:ea typeface="微軟正黑體" panose="020B0604030504040204" pitchFamily="34" charset="-120"/>
              </a:rPr>
              <a:t>– 10%</a:t>
            </a:r>
            <a:endParaRPr lang="zh-TW" altLang="en-US" b="1"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50" name="直線接點 49"/>
          <p:cNvCxnSpPr/>
          <p:nvPr/>
        </p:nvCxnSpPr>
        <p:spPr>
          <a:xfrm flipH="1">
            <a:off x="5618490" y="2661508"/>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97833" y="5963896"/>
            <a:ext cx="6659421" cy="37222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2949027" y="5973518"/>
            <a:ext cx="1622927" cy="369332"/>
          </a:xfrm>
          <a:prstGeom prst="rect">
            <a:avLst/>
          </a:prstGeom>
        </p:spPr>
        <p:txBody>
          <a:bodyPr wrap="square">
            <a:spAutoFit/>
          </a:bodyPr>
          <a:lstStyle/>
          <a:p>
            <a:pPr algn="ctr"/>
            <a:r>
              <a:rPr lang="zh-TW" altLang="en-US" b="1" u="sng" dirty="0" smtClean="0">
                <a:solidFill>
                  <a:schemeClr val="bg1"/>
                </a:solidFill>
                <a:latin typeface="微軟正黑體" panose="020B0604030504040204" pitchFamily="34" charset="-120"/>
                <a:ea typeface="微軟正黑體" panose="020B0604030504040204" pitchFamily="34" charset="-120"/>
                <a:cs typeface="Adobe Arabic" pitchFamily="18" charset="-78"/>
              </a:rPr>
              <a:t>塑料</a:t>
            </a:r>
            <a:endParaRPr lang="zh-TW" altLang="en-US" b="1" u="sng" dirty="0">
              <a:solidFill>
                <a:schemeClr val="bg1"/>
              </a:solidFill>
              <a:latin typeface="微軟正黑體" panose="020B0604030504040204" pitchFamily="34" charset="-120"/>
              <a:ea typeface="微軟正黑體" panose="020B0604030504040204" pitchFamily="34" charset="-120"/>
              <a:cs typeface="Adobe Arabic" pitchFamily="18" charset="-78"/>
            </a:endParaRPr>
          </a:p>
        </p:txBody>
      </p:sp>
      <p:sp>
        <p:nvSpPr>
          <p:cNvPr id="53" name="矩形 52"/>
          <p:cNvSpPr/>
          <p:nvPr/>
        </p:nvSpPr>
        <p:spPr>
          <a:xfrm>
            <a:off x="416312"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標題 1"/>
          <p:cNvSpPr txBox="1">
            <a:spLocks/>
          </p:cNvSpPr>
          <p:nvPr/>
        </p:nvSpPr>
        <p:spPr>
          <a:xfrm>
            <a:off x="531345" y="6767285"/>
            <a:ext cx="1394508" cy="256224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油漆和涂</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料</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碳纤维增强塑料（</a:t>
            </a:r>
            <a:r>
              <a:rPr lang="en-US" altLang="zh-CN" sz="1400" b="1" dirty="0">
                <a:solidFill>
                  <a:schemeClr val="tx1">
                    <a:lumMod val="85000"/>
                    <a:lumOff val="15000"/>
                  </a:schemeClr>
                </a:solidFill>
                <a:latin typeface="微軟正黑體" panose="020B0604030504040204" pitchFamily="34" charset="-120"/>
                <a:ea typeface="微軟正黑體" panose="020B0604030504040204" pitchFamily="34" charset="-120"/>
              </a:rPr>
              <a:t>CFRP</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聚丙烯</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PP</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聚氨酯</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PUR</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聚氯乙烯</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PVC</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丙烯腈丁二烯苯乙烯（</a:t>
            </a:r>
            <a:r>
              <a:rPr lang="en-US" altLang="zh-CN" sz="1400" b="1" dirty="0">
                <a:solidFill>
                  <a:schemeClr val="tx1">
                    <a:lumMod val="85000"/>
                    <a:lumOff val="15000"/>
                  </a:schemeClr>
                </a:solidFill>
                <a:latin typeface="微軟正黑體" panose="020B0604030504040204" pitchFamily="34" charset="-120"/>
                <a:ea typeface="微軟正黑體" panose="020B0604030504040204" pitchFamily="34" charset="-120"/>
              </a:rPr>
              <a:t>ABS</a:t>
            </a: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416312" y="6336118"/>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三阶供应商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56" name="直線接點 55"/>
          <p:cNvCxnSpPr/>
          <p:nvPr/>
        </p:nvCxnSpPr>
        <p:spPr>
          <a:xfrm flipH="1">
            <a:off x="491622"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126452"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標題 1"/>
          <p:cNvSpPr txBox="1">
            <a:spLocks/>
          </p:cNvSpPr>
          <p:nvPr/>
        </p:nvSpPr>
        <p:spPr>
          <a:xfrm>
            <a:off x="2176463" y="7762168"/>
            <a:ext cx="1394508" cy="202502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内部：风扇，进气歧管，空气管道，储物箱，空气通道，喷嘴，空调组</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件</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发动机零件外</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壳</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连接</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器</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括</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号</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气帽</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踏板</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垫</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气罐翻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转</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4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保险杠</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9" name="矩形 58"/>
          <p:cNvSpPr/>
          <p:nvPr/>
        </p:nvSpPr>
        <p:spPr>
          <a:xfrm>
            <a:off x="2126452" y="6336118"/>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二阶供应商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60" name="直線接點 59"/>
          <p:cNvCxnSpPr/>
          <p:nvPr/>
        </p:nvCxnSpPr>
        <p:spPr>
          <a:xfrm flipH="1">
            <a:off x="2201762"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846630" y="6724150"/>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標題 1"/>
          <p:cNvSpPr txBox="1">
            <a:spLocks/>
          </p:cNvSpPr>
          <p:nvPr/>
        </p:nvSpPr>
        <p:spPr>
          <a:xfrm>
            <a:off x="3905754" y="8539531"/>
            <a:ext cx="1394508" cy="934609"/>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感應器</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控制单元或发动机，接</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线</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燃油系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电池系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A / C</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过滤系</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远程信息处理</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3" name="矩形 62"/>
          <p:cNvSpPr/>
          <p:nvPr/>
        </p:nvSpPr>
        <p:spPr>
          <a:xfrm>
            <a:off x="3834055" y="6336118"/>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一阶供应商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64" name="直線接點 63"/>
          <p:cNvCxnSpPr/>
          <p:nvPr/>
        </p:nvCxnSpPr>
        <p:spPr>
          <a:xfrm flipH="1">
            <a:off x="3909365"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5530605" y="6728962"/>
            <a:ext cx="1545128" cy="3204135"/>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標題 1"/>
          <p:cNvSpPr txBox="1">
            <a:spLocks/>
          </p:cNvSpPr>
          <p:nvPr/>
        </p:nvSpPr>
        <p:spPr>
          <a:xfrm>
            <a:off x="5605915" y="7179351"/>
            <a:ext cx="1394508" cy="60651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汽车</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两轮车</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三轮车</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5530605" y="6393268"/>
            <a:ext cx="1545128" cy="400110"/>
          </a:xfrm>
          <a:prstGeom prst="rect">
            <a:avLst/>
          </a:prstGeom>
        </p:spPr>
        <p:txBody>
          <a:bodyPr wrap="square">
            <a:spAutoFit/>
          </a:bodyPr>
          <a:lstStyle/>
          <a:p>
            <a:pPr algn="ctr"/>
            <a:r>
              <a:rPr lang="en-US" altLang="zh-TW" sz="2000" dirty="0">
                <a:solidFill>
                  <a:schemeClr val="accent1">
                    <a:lumMod val="75000"/>
                  </a:schemeClr>
                </a:solidFill>
                <a:ea typeface="Kozuka Gothic Pro B" panose="020B0800000000000000" pitchFamily="34" charset="-128"/>
              </a:rPr>
              <a:t>OEM</a:t>
            </a:r>
            <a:endParaRPr lang="zh-TW" altLang="en-US" sz="2000" dirty="0">
              <a:solidFill>
                <a:schemeClr val="accent1">
                  <a:lumMod val="75000"/>
                </a:schemeClr>
              </a:solidFill>
            </a:endParaRPr>
          </a:p>
        </p:txBody>
      </p:sp>
      <p:cxnSp>
        <p:nvCxnSpPr>
          <p:cNvPr id="68" name="直線接點 67"/>
          <p:cNvCxnSpPr/>
          <p:nvPr/>
        </p:nvCxnSpPr>
        <p:spPr>
          <a:xfrm flipH="1">
            <a:off x="5605915" y="6724150"/>
            <a:ext cx="1394508" cy="0"/>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71" name="矩形 26"/>
          <p:cNvSpPr/>
          <p:nvPr/>
        </p:nvSpPr>
        <p:spPr>
          <a:xfrm>
            <a:off x="428888" y="1852469"/>
            <a:ext cx="3329710" cy="3722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参会者</a:t>
            </a:r>
          </a:p>
        </p:txBody>
      </p:sp>
      <p:sp>
        <p:nvSpPr>
          <p:cNvPr id="73" name="矩形 26"/>
          <p:cNvSpPr/>
          <p:nvPr/>
        </p:nvSpPr>
        <p:spPr>
          <a:xfrm>
            <a:off x="3758599" y="1856815"/>
            <a:ext cx="3329710" cy="3722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发言者</a:t>
            </a:r>
          </a:p>
        </p:txBody>
      </p:sp>
      <p:cxnSp>
        <p:nvCxnSpPr>
          <p:cNvPr id="74" name="直線接點 7"/>
          <p:cNvCxnSpPr/>
          <p:nvPr/>
        </p:nvCxnSpPr>
        <p:spPr>
          <a:xfrm flipV="1">
            <a:off x="3758599" y="1852470"/>
            <a:ext cx="1" cy="376567"/>
          </a:xfrm>
          <a:prstGeom prst="line">
            <a:avLst/>
          </a:prstGeom>
          <a:ln w="19050">
            <a:solidFill>
              <a:srgbClr val="4D773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28887" y="538016"/>
            <a:ext cx="6659421" cy="738664"/>
          </a:xfrm>
          <a:prstGeom prst="rect">
            <a:avLst/>
          </a:prstGeom>
          <a:noFill/>
        </p:spPr>
        <p:txBody>
          <a:bodyPr wrap="square" rtlCol="0">
            <a:spAutoFit/>
          </a:bodyPr>
          <a:lstStyle/>
          <a:p>
            <a:r>
              <a:rPr lang="zh-CN" altLang="en-US" sz="1400" dirty="0">
                <a:latin typeface="微軟正黑體" panose="020B0604030504040204" pitchFamily="34" charset="-120"/>
                <a:ea typeface="微軟正黑體" panose="020B0604030504040204" pitchFamily="34" charset="-120"/>
              </a:rPr>
              <a:t>即将在印尼所举办的“东盟汽车零部件制造峰会”的主要重点是针对汽车制造业的内部生产制造提出更有效率及架构性的探讨。此活动致力于为汽车环境系统中各种元素的性能提供最大附加值的组件和系统制造商 </a:t>
            </a:r>
            <a:r>
              <a:rPr lang="en-US" altLang="zh-CN" sz="1400" dirty="0">
                <a:latin typeface="微軟正黑體" panose="020B0604030504040204" pitchFamily="34" charset="-120"/>
                <a:ea typeface="微軟正黑體" panose="020B0604030504040204" pitchFamily="34" charset="-120"/>
              </a:rPr>
              <a:t>- </a:t>
            </a:r>
            <a:r>
              <a:rPr lang="zh-CN" altLang="en-US" sz="1400" dirty="0">
                <a:latin typeface="微軟正黑體" panose="020B0604030504040204" pitchFamily="34" charset="-120"/>
                <a:ea typeface="微軟正黑體" panose="020B0604030504040204" pitchFamily="34" charset="-120"/>
              </a:rPr>
              <a:t>从安全，信息到使用的舒适性。</a:t>
            </a:r>
            <a:endParaRPr lang="en-GB"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9260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16312" y="810095"/>
            <a:ext cx="6659421"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379356" y="254951"/>
            <a:ext cx="6696378" cy="400110"/>
          </a:xfrm>
          <a:prstGeom prst="rect">
            <a:avLst/>
          </a:prstGeom>
        </p:spPr>
        <p:txBody>
          <a:bodyPr wrap="square">
            <a:spAutoFit/>
          </a:bodyPr>
          <a:lstStyle/>
          <a:p>
            <a:r>
              <a:rPr lang="zh-TW"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产业链</a:t>
            </a:r>
            <a:r>
              <a:rPr lang="en-US" altLang="zh-TW" sz="2000" b="1" u="sng"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参与者设备需求</a:t>
            </a:r>
            <a:r>
              <a:rPr lang="en-US" altLang="zh-TW" sz="2000" b="1" u="sng" dirty="0" smtClean="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u="sng" dirty="0">
                <a:solidFill>
                  <a:srgbClr val="4D773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赞助商类型</a:t>
            </a:r>
          </a:p>
        </p:txBody>
      </p:sp>
      <p:sp>
        <p:nvSpPr>
          <p:cNvPr id="19" name="矩形 18"/>
          <p:cNvSpPr/>
          <p:nvPr/>
        </p:nvSpPr>
        <p:spPr>
          <a:xfrm>
            <a:off x="2881376" y="842737"/>
            <a:ext cx="1729291" cy="369332"/>
          </a:xfrm>
          <a:prstGeom prst="rect">
            <a:avLst/>
          </a:prstGeom>
        </p:spPr>
        <p:txBody>
          <a:bodyPr wrap="square">
            <a:spAutoFit/>
          </a:bodyPr>
          <a:lstStyle/>
          <a:p>
            <a:pPr algn="ctr"/>
            <a:r>
              <a:rPr lang="zh-CN" altLang="en-US" b="1" u="sng" dirty="0">
                <a:solidFill>
                  <a:schemeClr val="bg1"/>
                </a:solidFill>
                <a:latin typeface="微軟正黑體" panose="020B0604030504040204" pitchFamily="34" charset="-120"/>
                <a:ea typeface="微軟正黑體" panose="020B0604030504040204" pitchFamily="34" charset="-120"/>
              </a:rPr>
              <a:t>金属加工产业</a:t>
            </a:r>
          </a:p>
        </p:txBody>
      </p:sp>
      <p:sp>
        <p:nvSpPr>
          <p:cNvPr id="9" name="矩形 8"/>
          <p:cNvSpPr/>
          <p:nvPr/>
        </p:nvSpPr>
        <p:spPr>
          <a:xfrm>
            <a:off x="416312"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標題 1"/>
          <p:cNvSpPr txBox="1">
            <a:spLocks/>
          </p:cNvSpPr>
          <p:nvPr/>
        </p:nvSpPr>
        <p:spPr>
          <a:xfrm>
            <a:off x="491622" y="3205090"/>
            <a:ext cx="1394508" cy="155404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滚压</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成型</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拉展</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弯</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冷冲</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压</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激光</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焊接</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感应</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焊接</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管</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成型</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烫</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金</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拉伸试验机械</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416312" y="1571416"/>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三阶供应商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flipH="1">
            <a:off x="491622"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126452"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標題 1"/>
          <p:cNvSpPr txBox="1">
            <a:spLocks/>
          </p:cNvSpPr>
          <p:nvPr/>
        </p:nvSpPr>
        <p:spPr>
          <a:xfrm>
            <a:off x="2201762" y="3470864"/>
            <a:ext cx="1394508" cy="1178069"/>
          </a:xfrm>
          <a:prstGeom prst="rect">
            <a:avLst/>
          </a:prstGeom>
        </p:spPr>
        <p:txBody>
          <a:bodyPr vert="horz" lIns="91440" tIns="45720" rIns="91440" bIns="45720" numCol="1" rtlCol="0" anchor="b">
            <a:noAutofit/>
          </a:bodyPr>
          <a:lstStyle>
            <a:defPPr>
              <a:defRPr lang="zh-TW"/>
            </a:defPPr>
            <a:lvl1pPr marL="171450" indent="-171450" defTabSz="1425550">
              <a:lnSpc>
                <a:spcPts val="1900"/>
              </a:lnSpc>
              <a:spcBef>
                <a:spcPts val="0"/>
              </a:spcBef>
              <a:buFont typeface="Arial" panose="020B0604020202020204" pitchFamily="34" charset="0"/>
              <a:buChar char="•"/>
              <a:defRPr sz="10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pPr>
              <a:lnSpc>
                <a:spcPts val="1800"/>
              </a:lnSpc>
            </a:pPr>
            <a:r>
              <a:rPr lang="zh-TW" altLang="en-US" sz="1400" b="1" dirty="0">
                <a:latin typeface="微軟正黑體" panose="020B0604030504040204" pitchFamily="34" charset="-120"/>
                <a:ea typeface="微軟正黑體" panose="020B0604030504040204" pitchFamily="34" charset="-120"/>
              </a:rPr>
              <a:t>钢冲</a:t>
            </a:r>
            <a:r>
              <a:rPr lang="zh-TW" altLang="en-US" sz="1400" b="1" dirty="0" smtClean="0">
                <a:latin typeface="微軟正黑體" panose="020B0604030504040204" pitchFamily="34" charset="-120"/>
                <a:ea typeface="微軟正黑體" panose="020B0604030504040204" pitchFamily="34" charset="-120"/>
              </a:rPr>
              <a:t>压</a:t>
            </a:r>
            <a:endParaRPr lang="en-US" altLang="zh-TW" sz="1400" b="1" dirty="0" smtClean="0">
              <a:latin typeface="微軟正黑體" panose="020B0604030504040204" pitchFamily="34" charset="-120"/>
              <a:ea typeface="微軟正黑體" panose="020B0604030504040204" pitchFamily="34" charset="-120"/>
            </a:endParaRPr>
          </a:p>
          <a:p>
            <a:pPr>
              <a:lnSpc>
                <a:spcPts val="1800"/>
              </a:lnSpc>
            </a:pPr>
            <a:r>
              <a:rPr lang="zh-CN" altLang="en-US" sz="1400" b="1" dirty="0">
                <a:latin typeface="微軟正黑體" panose="020B0604030504040204" pitchFamily="34" charset="-120"/>
                <a:ea typeface="微軟正黑體" panose="020B0604030504040204" pitchFamily="34" charset="-120"/>
              </a:rPr>
              <a:t>压铸和冷硬铸</a:t>
            </a:r>
            <a:r>
              <a:rPr lang="zh-CN" altLang="en-US" sz="1400" b="1" dirty="0" smtClean="0">
                <a:latin typeface="微軟正黑體" panose="020B0604030504040204" pitchFamily="34" charset="-120"/>
                <a:ea typeface="微軟正黑體" panose="020B0604030504040204" pitchFamily="34" charset="-120"/>
              </a:rPr>
              <a:t>铁</a:t>
            </a:r>
            <a:endParaRPr lang="en-US" altLang="zh-CN" sz="1400" b="1" dirty="0" smtClean="0">
              <a:latin typeface="微軟正黑體" panose="020B0604030504040204" pitchFamily="34" charset="-120"/>
              <a:ea typeface="微軟正黑體" panose="020B0604030504040204" pitchFamily="34" charset="-120"/>
            </a:endParaRPr>
          </a:p>
          <a:p>
            <a:pPr>
              <a:lnSpc>
                <a:spcPts val="1800"/>
              </a:lnSpc>
            </a:pPr>
            <a:r>
              <a:rPr lang="zh-TW" altLang="en-US" sz="1400" b="1" dirty="0">
                <a:latin typeface="微軟正黑體" panose="020B0604030504040204" pitchFamily="34" charset="-120"/>
                <a:ea typeface="微軟正黑體" panose="020B0604030504040204" pitchFamily="34" charset="-120"/>
              </a:rPr>
              <a:t>锻</a:t>
            </a:r>
            <a:r>
              <a:rPr lang="zh-TW" altLang="en-US" sz="1400" b="1" dirty="0" smtClean="0">
                <a:latin typeface="微軟正黑體" panose="020B0604030504040204" pitchFamily="34" charset="-120"/>
                <a:ea typeface="微軟正黑體" panose="020B0604030504040204" pitchFamily="34" charset="-120"/>
              </a:rPr>
              <a:t>造</a:t>
            </a:r>
            <a:endParaRPr lang="en-US" altLang="zh-TW" sz="1400" b="1" dirty="0" smtClean="0">
              <a:latin typeface="微軟正黑體" panose="020B0604030504040204" pitchFamily="34" charset="-120"/>
              <a:ea typeface="微軟正黑體" panose="020B0604030504040204" pitchFamily="34" charset="-120"/>
            </a:endParaRPr>
          </a:p>
          <a:p>
            <a:pPr>
              <a:lnSpc>
                <a:spcPts val="1800"/>
              </a:lnSpc>
            </a:pPr>
            <a:r>
              <a:rPr lang="zh-CN" altLang="en-US" sz="1400" b="1" dirty="0">
                <a:latin typeface="微軟正黑體" panose="020B0604030504040204" pitchFamily="34" charset="-120"/>
                <a:ea typeface="微軟正黑體" panose="020B0604030504040204" pitchFamily="34" charset="-120"/>
              </a:rPr>
              <a:t>数控车削中心 </a:t>
            </a:r>
            <a:r>
              <a:rPr lang="en-US" altLang="zh-CN" sz="1400" b="1" dirty="0">
                <a:latin typeface="微軟正黑體" panose="020B0604030504040204" pitchFamily="34" charset="-120"/>
                <a:ea typeface="微軟正黑體" panose="020B0604030504040204" pitchFamily="34" charset="-120"/>
              </a:rPr>
              <a:t>- </a:t>
            </a:r>
            <a:r>
              <a:rPr lang="zh-CN" altLang="en-US" sz="1400" b="1" dirty="0">
                <a:latin typeface="微軟正黑體" panose="020B0604030504040204" pitchFamily="34" charset="-120"/>
                <a:ea typeface="微軟正黑體" panose="020B0604030504040204" pitchFamily="34" charset="-120"/>
              </a:rPr>
              <a:t>车床，铣床，磨床，钻</a:t>
            </a:r>
            <a:r>
              <a:rPr lang="zh-CN" altLang="en-US" sz="1400" b="1" dirty="0" smtClean="0">
                <a:latin typeface="微軟正黑體" panose="020B0604030504040204" pitchFamily="34" charset="-120"/>
                <a:ea typeface="微軟正黑體" panose="020B0604030504040204" pitchFamily="34" charset="-120"/>
              </a:rPr>
              <a:t>床</a:t>
            </a:r>
            <a:endParaRPr lang="en-US" altLang="zh-CN" sz="1400" b="1" dirty="0" smtClean="0">
              <a:latin typeface="微軟正黑體" panose="020B0604030504040204" pitchFamily="34" charset="-120"/>
              <a:ea typeface="微軟正黑體" panose="020B0604030504040204" pitchFamily="34" charset="-120"/>
            </a:endParaRPr>
          </a:p>
          <a:p>
            <a:pPr>
              <a:lnSpc>
                <a:spcPts val="1800"/>
              </a:lnSpc>
            </a:pPr>
            <a:r>
              <a:rPr lang="zh-TW" altLang="en-US" sz="1400" b="1" dirty="0" smtClean="0">
                <a:latin typeface="微軟正黑體" panose="020B0604030504040204" pitchFamily="34" charset="-120"/>
                <a:ea typeface="微軟正黑體" panose="020B0604030504040204" pitchFamily="34" charset="-120"/>
              </a:rPr>
              <a:t>拉床</a:t>
            </a:r>
            <a:endParaRPr lang="en-US" altLang="zh-TW" sz="1400" b="1" dirty="0" smtClean="0">
              <a:latin typeface="微軟正黑體" panose="020B0604030504040204" pitchFamily="34" charset="-120"/>
              <a:ea typeface="微軟正黑體" panose="020B0604030504040204" pitchFamily="34" charset="-120"/>
            </a:endParaRPr>
          </a:p>
          <a:p>
            <a:pPr>
              <a:lnSpc>
                <a:spcPts val="1800"/>
              </a:lnSpc>
            </a:pPr>
            <a:r>
              <a:rPr lang="zh-TW" altLang="en-US" sz="1400" b="1" dirty="0">
                <a:latin typeface="微軟正黑體" panose="020B0604030504040204" pitchFamily="34" charset="-120"/>
                <a:ea typeface="微軟正黑體" panose="020B0604030504040204" pitchFamily="34" charset="-120"/>
              </a:rPr>
              <a:t>剪板</a:t>
            </a:r>
            <a:r>
              <a:rPr lang="zh-TW" altLang="en-US" sz="1400" b="1" dirty="0" smtClean="0">
                <a:latin typeface="微軟正黑體" panose="020B0604030504040204" pitchFamily="34" charset="-120"/>
                <a:ea typeface="微軟正黑體" panose="020B0604030504040204" pitchFamily="34" charset="-120"/>
              </a:rPr>
              <a:t>机</a:t>
            </a:r>
            <a:endParaRPr lang="en-US" altLang="zh-TW" sz="1400" b="1" dirty="0">
              <a:latin typeface="微軟正黑體" panose="020B0604030504040204" pitchFamily="34" charset="-120"/>
              <a:ea typeface="微軟正黑體" panose="020B0604030504040204" pitchFamily="34" charset="-120"/>
            </a:endParaRPr>
          </a:p>
        </p:txBody>
      </p:sp>
      <p:sp>
        <p:nvSpPr>
          <p:cNvPr id="41" name="矩形 40"/>
          <p:cNvSpPr/>
          <p:nvPr/>
        </p:nvSpPr>
        <p:spPr>
          <a:xfrm>
            <a:off x="2126452" y="1571416"/>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二阶供应商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42" name="直線接點 41"/>
          <p:cNvCxnSpPr/>
          <p:nvPr/>
        </p:nvCxnSpPr>
        <p:spPr>
          <a:xfrm flipH="1">
            <a:off x="2201762"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834055" y="1427164"/>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標題 1"/>
          <p:cNvSpPr txBox="1">
            <a:spLocks/>
          </p:cNvSpPr>
          <p:nvPr/>
        </p:nvSpPr>
        <p:spPr>
          <a:xfrm>
            <a:off x="3909365" y="2557480"/>
            <a:ext cx="1394508" cy="2187452"/>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压铸</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用于金属切削的高性能</a:t>
            </a:r>
            <a:r>
              <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CNC</a:t>
            </a: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机器控制运动</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控制</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3D</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打印</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各种激光系</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质量控制</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5" name="矩形 44"/>
          <p:cNvSpPr/>
          <p:nvPr/>
        </p:nvSpPr>
        <p:spPr>
          <a:xfrm>
            <a:off x="3834055" y="1571416"/>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一阶供应商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46" name="直線接點 45"/>
          <p:cNvCxnSpPr/>
          <p:nvPr/>
        </p:nvCxnSpPr>
        <p:spPr>
          <a:xfrm flipH="1">
            <a:off x="3909365"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605915" y="1334962"/>
            <a:ext cx="1545128" cy="3820554"/>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標題 1"/>
          <p:cNvSpPr txBox="1">
            <a:spLocks/>
          </p:cNvSpPr>
          <p:nvPr/>
        </p:nvSpPr>
        <p:spPr>
          <a:xfrm>
            <a:off x="5605915" y="3151132"/>
            <a:ext cx="1394508" cy="673747"/>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手</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工具</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自动输送</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点焊机器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装配机器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9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物料搬运机器</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5530605" y="1571416"/>
            <a:ext cx="1545128" cy="400110"/>
          </a:xfrm>
          <a:prstGeom prst="rect">
            <a:avLst/>
          </a:prstGeom>
        </p:spPr>
        <p:txBody>
          <a:bodyPr wrap="square">
            <a:spAutoFit/>
          </a:bodyPr>
          <a:lstStyle/>
          <a:p>
            <a:pPr algn="ctr"/>
            <a:r>
              <a:rPr lang="en-US" altLang="zh-TW" sz="2000" dirty="0">
                <a:solidFill>
                  <a:schemeClr val="accent1">
                    <a:lumMod val="75000"/>
                  </a:schemeClr>
                </a:solidFill>
                <a:ea typeface="Kozuka Gothic Pro B" panose="020B0800000000000000" pitchFamily="34" charset="-128"/>
              </a:rPr>
              <a:t>OEM</a:t>
            </a:r>
            <a:endParaRPr lang="zh-TW" altLang="en-US" sz="2000" dirty="0">
              <a:solidFill>
                <a:schemeClr val="accent1">
                  <a:lumMod val="75000"/>
                </a:schemeClr>
              </a:solidFill>
            </a:endParaRPr>
          </a:p>
        </p:txBody>
      </p:sp>
      <p:cxnSp>
        <p:nvCxnSpPr>
          <p:cNvPr id="50" name="直線接點 49"/>
          <p:cNvCxnSpPr/>
          <p:nvPr/>
        </p:nvCxnSpPr>
        <p:spPr>
          <a:xfrm flipH="1">
            <a:off x="5641540" y="1959448"/>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16312" y="5482727"/>
            <a:ext cx="6659421"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2934558" y="5482727"/>
            <a:ext cx="1622927" cy="369332"/>
          </a:xfrm>
          <a:prstGeom prst="rect">
            <a:avLst/>
          </a:prstGeom>
        </p:spPr>
        <p:txBody>
          <a:bodyPr wrap="square">
            <a:spAutoFit/>
          </a:bodyPr>
          <a:lstStyle/>
          <a:p>
            <a:pPr algn="ctr"/>
            <a:r>
              <a:rPr lang="zh-TW" altLang="en-US" b="1" u="sng" dirty="0">
                <a:solidFill>
                  <a:schemeClr val="bg1"/>
                </a:solidFill>
                <a:latin typeface="微軟正黑體" panose="020B0604030504040204" pitchFamily="34" charset="-120"/>
                <a:ea typeface="微軟正黑體" panose="020B0604030504040204" pitchFamily="34" charset="-120"/>
                <a:cs typeface="Adobe Arabic" pitchFamily="18" charset="-78"/>
              </a:rPr>
              <a:t>塑料</a:t>
            </a:r>
          </a:p>
        </p:txBody>
      </p:sp>
      <p:sp>
        <p:nvSpPr>
          <p:cNvPr id="53" name="矩形 52"/>
          <p:cNvSpPr/>
          <p:nvPr/>
        </p:nvSpPr>
        <p:spPr>
          <a:xfrm>
            <a:off x="416312"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標題 1"/>
          <p:cNvSpPr txBox="1">
            <a:spLocks/>
          </p:cNvSpPr>
          <p:nvPr/>
        </p:nvSpPr>
        <p:spPr>
          <a:xfrm>
            <a:off x="491622" y="6312504"/>
            <a:ext cx="1394508" cy="1986966"/>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手</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工具</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自动输送</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点焊机器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装配机器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物料搬运机器</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416312" y="6244048"/>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三阶供应商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56" name="直線接點 55"/>
          <p:cNvCxnSpPr/>
          <p:nvPr/>
        </p:nvCxnSpPr>
        <p:spPr>
          <a:xfrm flipH="1">
            <a:off x="491622"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161994"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標題 1"/>
          <p:cNvSpPr txBox="1">
            <a:spLocks/>
          </p:cNvSpPr>
          <p:nvPr/>
        </p:nvSpPr>
        <p:spPr>
          <a:xfrm>
            <a:off x="2161994" y="6791828"/>
            <a:ext cx="1394508" cy="1485709"/>
          </a:xfrm>
          <a:prstGeom prst="rect">
            <a:avLst/>
          </a:prstGeom>
        </p:spPr>
        <p:txBody>
          <a:bodyPr vert="horz" lIns="91440" tIns="45720" rIns="91440" bIns="45720" numCol="1" rtlCol="0" anchor="b">
            <a:noAutofit/>
          </a:bodyPr>
          <a:lstStyle>
            <a:defPPr>
              <a:defRPr lang="zh-TW"/>
            </a:defPPr>
            <a:lvl1pPr marL="171450" indent="-171450" defTabSz="1425550">
              <a:lnSpc>
                <a:spcPts val="1600"/>
              </a:lnSpc>
              <a:spcBef>
                <a:spcPts val="0"/>
              </a:spcBef>
              <a:buFont typeface="Arial" panose="020B0604020202020204" pitchFamily="34" charset="0"/>
              <a:buChar char="•"/>
              <a:defRPr sz="1000">
                <a:solidFill>
                  <a:schemeClr val="tx1">
                    <a:lumMod val="85000"/>
                    <a:lumOff val="15000"/>
                  </a:schemeClr>
                </a:solidFill>
                <a:latin typeface="Kozuka Gothic Pro B" panose="020B0800000000000000" pitchFamily="34" charset="-128"/>
                <a:ea typeface="Kozuka Gothic Pro B" panose="020B0800000000000000" pitchFamily="34" charset="-128"/>
                <a:cs typeface="+mj-cs"/>
              </a:defRPr>
            </a:lvl1pPr>
          </a:lstStyle>
          <a:p>
            <a:r>
              <a:rPr lang="zh-TW" altLang="en-US" sz="1400" b="1" dirty="0">
                <a:latin typeface="微軟正黑體" panose="020B0604030504040204" pitchFamily="34" charset="-120"/>
                <a:ea typeface="微軟正黑體" panose="020B0604030504040204" pitchFamily="34" charset="-120"/>
              </a:rPr>
              <a:t>注塑</a:t>
            </a:r>
            <a:r>
              <a:rPr lang="zh-TW" altLang="en-US" sz="1400" b="1" dirty="0" smtClean="0">
                <a:latin typeface="微軟正黑體" panose="020B0604030504040204" pitchFamily="34" charset="-120"/>
                <a:ea typeface="微軟正黑體" panose="020B0604030504040204" pitchFamily="34" charset="-120"/>
              </a:rPr>
              <a:t>成型</a:t>
            </a:r>
            <a:endParaRPr lang="en-US" altLang="zh-TW" sz="1400" b="1" dirty="0" smtClean="0">
              <a:latin typeface="微軟正黑體" panose="020B0604030504040204" pitchFamily="34" charset="-120"/>
              <a:ea typeface="微軟正黑體" panose="020B0604030504040204" pitchFamily="34" charset="-120"/>
            </a:endParaRPr>
          </a:p>
          <a:p>
            <a:r>
              <a:rPr lang="en-US" altLang="zh-TW" sz="1400" b="1" dirty="0" smtClean="0">
                <a:latin typeface="微軟正黑體" panose="020B0604030504040204" pitchFamily="34" charset="-120"/>
                <a:ea typeface="微軟正黑體" panose="020B0604030504040204" pitchFamily="34" charset="-120"/>
              </a:rPr>
              <a:t>(</a:t>
            </a:r>
            <a:r>
              <a:rPr lang="en-US" altLang="zh-TW" sz="1400" b="1" dirty="0">
                <a:latin typeface="微軟正黑體" panose="020B0604030504040204" pitchFamily="34" charset="-120"/>
                <a:ea typeface="微軟正黑體" panose="020B0604030504040204" pitchFamily="34" charset="-120"/>
              </a:rPr>
              <a:t>1K, 2K, IMC)</a:t>
            </a:r>
          </a:p>
          <a:p>
            <a:r>
              <a:rPr lang="zh-CN" altLang="en-US" sz="1400" b="1" dirty="0">
                <a:latin typeface="微軟正黑體" panose="020B0604030504040204" pitchFamily="34" charset="-120"/>
                <a:ea typeface="微軟正黑體" panose="020B0604030504040204" pitchFamily="34" charset="-120"/>
              </a:rPr>
              <a:t>压缩成型技</a:t>
            </a:r>
            <a:r>
              <a:rPr lang="zh-CN" altLang="en-US" sz="1400" b="1" dirty="0" smtClean="0">
                <a:latin typeface="微軟正黑體" panose="020B0604030504040204" pitchFamily="34" charset="-120"/>
                <a:ea typeface="微軟正黑體" panose="020B0604030504040204" pitchFamily="34" charset="-120"/>
              </a:rPr>
              <a:t>术</a:t>
            </a:r>
            <a:endParaRPr lang="en-US" altLang="zh-CN" sz="1400" b="1" dirty="0" smtClean="0">
              <a:latin typeface="微軟正黑體" panose="020B0604030504040204" pitchFamily="34" charset="-120"/>
              <a:ea typeface="微軟正黑體" panose="020B0604030504040204" pitchFamily="34" charset="-120"/>
            </a:endParaRPr>
          </a:p>
          <a:p>
            <a:r>
              <a:rPr lang="zh-TW" altLang="en-US" sz="1400" b="1" dirty="0">
                <a:latin typeface="微軟正黑體" panose="020B0604030504040204" pitchFamily="34" charset="-120"/>
                <a:ea typeface="微軟正黑體" panose="020B0604030504040204" pitchFamily="34" charset="-120"/>
              </a:rPr>
              <a:t>挤出吹塑</a:t>
            </a:r>
            <a:endParaRPr lang="en-US" altLang="zh-TW" sz="1400" b="1" dirty="0">
              <a:latin typeface="微軟正黑體" panose="020B0604030504040204" pitchFamily="34" charset="-120"/>
              <a:ea typeface="微軟正黑體" panose="020B0604030504040204" pitchFamily="34" charset="-120"/>
            </a:endParaRPr>
          </a:p>
        </p:txBody>
      </p:sp>
      <p:sp>
        <p:nvSpPr>
          <p:cNvPr id="59" name="矩形 58"/>
          <p:cNvSpPr/>
          <p:nvPr/>
        </p:nvSpPr>
        <p:spPr>
          <a:xfrm>
            <a:off x="2126452" y="6244048"/>
            <a:ext cx="1545128" cy="400110"/>
          </a:xfrm>
          <a:prstGeom prst="rect">
            <a:avLst/>
          </a:prstGeom>
        </p:spPr>
        <p:txBody>
          <a:bodyPr wrap="square">
            <a:spAutoFit/>
          </a:bodyPr>
          <a:lstStyle/>
          <a:p>
            <a:pPr algn="ct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二阶供应商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60" name="直線接點 59"/>
          <p:cNvCxnSpPr/>
          <p:nvPr/>
        </p:nvCxnSpPr>
        <p:spPr>
          <a:xfrm flipH="1">
            <a:off x="2201762"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834055"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標題 1"/>
          <p:cNvSpPr txBox="1">
            <a:spLocks/>
          </p:cNvSpPr>
          <p:nvPr/>
        </p:nvSpPr>
        <p:spPr>
          <a:xfrm>
            <a:off x="3913413" y="7992983"/>
            <a:ext cx="1394508" cy="1091273"/>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机器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控制</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运动</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控制</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3D</a:t>
            </a: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打印</a:t>
            </a:r>
            <a:r>
              <a:rPr lang="zh-TW"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机</a:t>
            </a:r>
            <a:endParaRPr lang="en-US" altLang="zh-TW"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各种激光系</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质量控制检验系</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统</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热塑性</a:t>
            </a:r>
            <a:r>
              <a:rPr lang="en-US" altLang="zh-CN" sz="1400" b="1" dirty="0">
                <a:solidFill>
                  <a:schemeClr val="tx1">
                    <a:lumMod val="85000"/>
                    <a:lumOff val="15000"/>
                  </a:schemeClr>
                </a:solidFill>
                <a:latin typeface="微軟正黑體" panose="020B0604030504040204" pitchFamily="34" charset="-120"/>
                <a:ea typeface="微軟正黑體" panose="020B0604030504040204" pitchFamily="34" charset="-120"/>
              </a:rPr>
              <a:t>/ LSR</a:t>
            </a:r>
            <a:r>
              <a:rPr lang="zh-CN"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注塑</a:t>
            </a:r>
            <a:r>
              <a:rPr lang="zh-CN" altLang="en-US" sz="1400" b="1" dirty="0" smtClean="0">
                <a:solidFill>
                  <a:schemeClr val="tx1">
                    <a:lumMod val="85000"/>
                    <a:lumOff val="15000"/>
                  </a:schemeClr>
                </a:solidFill>
                <a:latin typeface="微軟正黑體" panose="020B0604030504040204" pitchFamily="34" charset="-120"/>
                <a:ea typeface="微軟正黑體" panose="020B0604030504040204" pitchFamily="34" charset="-120"/>
              </a:rPr>
              <a:t>成型</a:t>
            </a:r>
            <a:endParaRPr lang="en-US" altLang="zh-CN" sz="1400" b="1"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171450" indent="-171450" algn="l">
              <a:lnSpc>
                <a:spcPts val="1600"/>
              </a:lnSpc>
              <a:spcBef>
                <a:spcPts val="0"/>
              </a:spcBef>
              <a:buFont typeface="Arial" panose="020B0604020202020204" pitchFamily="34" charset="0"/>
              <a:buChar char="•"/>
            </a:pPr>
            <a:r>
              <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rPr>
              <a:t>挤出成型</a:t>
            </a:r>
            <a:endPar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3" name="矩形 62"/>
          <p:cNvSpPr/>
          <p:nvPr/>
        </p:nvSpPr>
        <p:spPr>
          <a:xfrm>
            <a:off x="3834055" y="6244048"/>
            <a:ext cx="1545128" cy="400110"/>
          </a:xfrm>
          <a:prstGeom prst="rect">
            <a:avLst/>
          </a:prstGeom>
        </p:spPr>
        <p:txBody>
          <a:bodyPr wrap="square">
            <a:spAutoFit/>
          </a:bodyPr>
          <a:lstStyle/>
          <a:p>
            <a:pPr algn="ctr"/>
            <a:r>
              <a:rPr lang="zh-TW" altLang="en-US" sz="2000" b="1" dirty="0" smtClean="0">
                <a:solidFill>
                  <a:schemeClr val="accent1">
                    <a:lumMod val="75000"/>
                  </a:schemeClr>
                </a:solidFill>
                <a:latin typeface="微軟正黑體" panose="020B0604030504040204" pitchFamily="34" charset="-120"/>
                <a:ea typeface="微軟正黑體" panose="020B0604030504040204" pitchFamily="34" charset="-120"/>
              </a:rPr>
              <a:t>一</a:t>
            </a: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阶供应商</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cxnSp>
        <p:nvCxnSpPr>
          <p:cNvPr id="64" name="直線接點 63"/>
          <p:cNvCxnSpPr/>
          <p:nvPr/>
        </p:nvCxnSpPr>
        <p:spPr>
          <a:xfrm flipH="1">
            <a:off x="3909365"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5530605" y="6099797"/>
            <a:ext cx="1545128" cy="3701432"/>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標題 1"/>
          <p:cNvSpPr txBox="1">
            <a:spLocks/>
          </p:cNvSpPr>
          <p:nvPr/>
        </p:nvSpPr>
        <p:spPr>
          <a:xfrm>
            <a:off x="5681225" y="7802635"/>
            <a:ext cx="1394508" cy="708184"/>
          </a:xfrm>
          <a:prstGeom prst="rect">
            <a:avLst/>
          </a:prstGeom>
        </p:spPr>
        <p:txBody>
          <a:bodyPr vert="horz" lIns="91440" tIns="45720" rIns="91440" bIns="45720" numCol="1"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mn-lt"/>
                <a:ea typeface="標楷體" panose="03000509000000000000" pitchFamily="65" charset="-120"/>
              </a:rPr>
              <a:t>手</a:t>
            </a:r>
            <a:r>
              <a:rPr lang="zh-TW" altLang="en-US" sz="1400" b="1" dirty="0" smtClean="0">
                <a:solidFill>
                  <a:schemeClr val="tx1">
                    <a:lumMod val="85000"/>
                    <a:lumOff val="15000"/>
                  </a:schemeClr>
                </a:solidFill>
                <a:latin typeface="+mn-lt"/>
                <a:ea typeface="標楷體" panose="03000509000000000000" pitchFamily="65" charset="-120"/>
              </a:rPr>
              <a:t>工具</a:t>
            </a:r>
            <a:endParaRPr lang="en-US" altLang="zh-TW" sz="1400" b="1" dirty="0" smtClean="0">
              <a:solidFill>
                <a:schemeClr val="tx1">
                  <a:lumMod val="85000"/>
                  <a:lumOff val="15000"/>
                </a:schemeClr>
              </a:solidFill>
              <a:latin typeface="+mn-lt"/>
              <a:ea typeface="標楷體" panose="03000509000000000000" pitchFamily="65"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mn-lt"/>
                <a:ea typeface="標楷體" panose="03000509000000000000" pitchFamily="65" charset="-120"/>
              </a:rPr>
              <a:t>自动输送</a:t>
            </a:r>
            <a:r>
              <a:rPr lang="zh-TW" altLang="en-US" sz="1400" b="1" dirty="0" smtClean="0">
                <a:solidFill>
                  <a:schemeClr val="tx1">
                    <a:lumMod val="85000"/>
                    <a:lumOff val="15000"/>
                  </a:schemeClr>
                </a:solidFill>
                <a:latin typeface="+mn-lt"/>
                <a:ea typeface="標楷體" panose="03000509000000000000" pitchFamily="65" charset="-120"/>
              </a:rPr>
              <a:t>机</a:t>
            </a:r>
            <a:endParaRPr lang="en-US" altLang="zh-TW" sz="1400" b="1" dirty="0" smtClean="0">
              <a:solidFill>
                <a:schemeClr val="tx1">
                  <a:lumMod val="85000"/>
                  <a:lumOff val="15000"/>
                </a:schemeClr>
              </a:solidFill>
              <a:latin typeface="+mn-lt"/>
              <a:ea typeface="標楷體" panose="03000509000000000000" pitchFamily="65"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mn-lt"/>
                <a:ea typeface="標楷體" panose="03000509000000000000" pitchFamily="65" charset="-120"/>
              </a:rPr>
              <a:t>点焊机器</a:t>
            </a:r>
            <a:r>
              <a:rPr lang="zh-TW" altLang="en-US" sz="1400" b="1" dirty="0" smtClean="0">
                <a:solidFill>
                  <a:schemeClr val="tx1">
                    <a:lumMod val="85000"/>
                    <a:lumOff val="15000"/>
                  </a:schemeClr>
                </a:solidFill>
                <a:latin typeface="+mn-lt"/>
                <a:ea typeface="標楷體" panose="03000509000000000000" pitchFamily="65" charset="-120"/>
              </a:rPr>
              <a:t>人</a:t>
            </a:r>
            <a:endParaRPr lang="en-US" altLang="zh-TW" sz="1400" b="1" dirty="0" smtClean="0">
              <a:solidFill>
                <a:schemeClr val="tx1">
                  <a:lumMod val="85000"/>
                  <a:lumOff val="15000"/>
                </a:schemeClr>
              </a:solidFill>
              <a:latin typeface="+mn-lt"/>
              <a:ea typeface="標楷體" panose="03000509000000000000" pitchFamily="65" charset="-120"/>
            </a:endParaRPr>
          </a:p>
          <a:p>
            <a:pPr marL="171450" indent="-171450" algn="l">
              <a:lnSpc>
                <a:spcPts val="1900"/>
              </a:lnSpc>
              <a:spcBef>
                <a:spcPts val="0"/>
              </a:spcBef>
              <a:buFont typeface="Arial" panose="020B0604020202020204" pitchFamily="34" charset="0"/>
              <a:buChar char="•"/>
            </a:pPr>
            <a:r>
              <a:rPr lang="zh-TW" altLang="en-US" sz="1400" b="1" dirty="0">
                <a:solidFill>
                  <a:schemeClr val="tx1">
                    <a:lumMod val="85000"/>
                    <a:lumOff val="15000"/>
                  </a:schemeClr>
                </a:solidFill>
                <a:latin typeface="+mn-lt"/>
                <a:ea typeface="標楷體" panose="03000509000000000000" pitchFamily="65" charset="-120"/>
              </a:rPr>
              <a:t>装配机器</a:t>
            </a:r>
            <a:r>
              <a:rPr lang="zh-TW" altLang="en-US" sz="1400" b="1" dirty="0" smtClean="0">
                <a:solidFill>
                  <a:schemeClr val="tx1">
                    <a:lumMod val="85000"/>
                    <a:lumOff val="15000"/>
                  </a:schemeClr>
                </a:solidFill>
                <a:latin typeface="+mn-lt"/>
                <a:ea typeface="標楷體" panose="03000509000000000000" pitchFamily="65" charset="-120"/>
              </a:rPr>
              <a:t>人</a:t>
            </a:r>
            <a:r>
              <a:rPr lang="zh-CN" altLang="en-US" sz="1400" b="1" dirty="0">
                <a:solidFill>
                  <a:schemeClr val="tx1">
                    <a:lumMod val="85000"/>
                    <a:lumOff val="15000"/>
                  </a:schemeClr>
                </a:solidFill>
                <a:latin typeface="+mn-lt"/>
                <a:ea typeface="標楷體" panose="03000509000000000000" pitchFamily="65" charset="-120"/>
              </a:rPr>
              <a:t>物料搬运机器</a:t>
            </a:r>
            <a:endParaRPr lang="en-US" altLang="zh-TW" sz="1400" b="1" dirty="0">
              <a:solidFill>
                <a:schemeClr val="tx1">
                  <a:lumMod val="85000"/>
                  <a:lumOff val="15000"/>
                </a:schemeClr>
              </a:solidFill>
              <a:latin typeface="+mn-lt"/>
              <a:ea typeface="標楷體" panose="03000509000000000000" pitchFamily="65" charset="-120"/>
            </a:endParaRPr>
          </a:p>
        </p:txBody>
      </p:sp>
      <p:sp>
        <p:nvSpPr>
          <p:cNvPr id="67" name="矩形 66"/>
          <p:cNvSpPr/>
          <p:nvPr/>
        </p:nvSpPr>
        <p:spPr>
          <a:xfrm>
            <a:off x="5530605" y="6244048"/>
            <a:ext cx="1545128" cy="400110"/>
          </a:xfrm>
          <a:prstGeom prst="rect">
            <a:avLst/>
          </a:prstGeom>
        </p:spPr>
        <p:txBody>
          <a:bodyPr wrap="square">
            <a:spAutoFit/>
          </a:bodyPr>
          <a:lstStyle/>
          <a:p>
            <a:pPr algn="ctr"/>
            <a:r>
              <a:rPr lang="en-US" altLang="zh-TW" sz="2000" dirty="0">
                <a:solidFill>
                  <a:schemeClr val="accent1">
                    <a:lumMod val="75000"/>
                  </a:schemeClr>
                </a:solidFill>
                <a:ea typeface="Kozuka Gothic Pro B" panose="020B0800000000000000" pitchFamily="34" charset="-128"/>
              </a:rPr>
              <a:t>OEM</a:t>
            </a:r>
            <a:endParaRPr lang="zh-TW" altLang="en-US" sz="2000" dirty="0">
              <a:solidFill>
                <a:schemeClr val="accent1">
                  <a:lumMod val="75000"/>
                </a:schemeClr>
              </a:solidFill>
            </a:endParaRPr>
          </a:p>
        </p:txBody>
      </p:sp>
      <p:cxnSp>
        <p:nvCxnSpPr>
          <p:cNvPr id="68" name="直線接點 67"/>
          <p:cNvCxnSpPr/>
          <p:nvPr/>
        </p:nvCxnSpPr>
        <p:spPr>
          <a:xfrm flipH="1">
            <a:off x="5605915" y="6632080"/>
            <a:ext cx="139450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0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6666538"/>
            <a:ext cx="6038854"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標題 1"/>
          <p:cNvSpPr txBox="1">
            <a:spLocks/>
          </p:cNvSpPr>
          <p:nvPr/>
        </p:nvSpPr>
        <p:spPr>
          <a:xfrm>
            <a:off x="3054657" y="7284375"/>
            <a:ext cx="4124330" cy="352978"/>
          </a:xfrm>
          <a:prstGeom prst="rect">
            <a:avLst/>
          </a:prstGeom>
          <a:ln>
            <a:noFill/>
          </a:ln>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spcAft>
                <a:spcPts val="0"/>
              </a:spcAft>
            </a:pPr>
            <a:r>
              <a:rPr lang="en-US" altLang="zh-CN" sz="24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JS </a:t>
            </a:r>
            <a:r>
              <a:rPr lang="zh-CN" altLang="en-US" sz="24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卢万萨饭店会议中心</a:t>
            </a:r>
          </a:p>
        </p:txBody>
      </p:sp>
      <p:sp>
        <p:nvSpPr>
          <p:cNvPr id="31" name="矩形 30"/>
          <p:cNvSpPr/>
          <p:nvPr/>
        </p:nvSpPr>
        <p:spPr>
          <a:xfrm>
            <a:off x="394602" y="6681493"/>
            <a:ext cx="6659416" cy="369332"/>
          </a:xfrm>
          <a:prstGeom prst="rect">
            <a:avLst/>
          </a:prstGeom>
          <a:noFill/>
        </p:spPr>
        <p:txBody>
          <a:bodyPr wrap="square">
            <a:spAutoFit/>
          </a:bodyPr>
          <a:lstStyle/>
          <a:p>
            <a:pPr>
              <a:spcBef>
                <a:spcPts val="300"/>
              </a:spcBef>
              <a:spcAft>
                <a:spcPts val="300"/>
              </a:spcAft>
            </a:pPr>
            <a:r>
              <a:rPr lang="zh-CN" altLang="en-US"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会议酒店 </a:t>
            </a:r>
            <a:r>
              <a:rPr lang="en-US" altLang="zh-CN"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b="1" u="sng"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a:t>
            </a:r>
            <a:r>
              <a:rPr lang="zh-CN" altLang="en-US"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您顶级的商务会议与休憩经验</a:t>
            </a:r>
          </a:p>
        </p:txBody>
      </p:sp>
      <p:sp>
        <p:nvSpPr>
          <p:cNvPr id="10" name="標題 1"/>
          <p:cNvSpPr txBox="1">
            <a:spLocks/>
          </p:cNvSpPr>
          <p:nvPr/>
        </p:nvSpPr>
        <p:spPr>
          <a:xfrm>
            <a:off x="1918789" y="7990758"/>
            <a:ext cx="5281612" cy="1928738"/>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marL="285750" indent="-285750" algn="just">
              <a:lnSpc>
                <a:spcPts val="2200"/>
              </a:lnSpc>
              <a:spcBef>
                <a:spcPts val="600"/>
              </a:spcBef>
              <a:spcAft>
                <a:spcPts val="0"/>
              </a:spcAft>
              <a:buFont typeface="Arial" panose="020B0604020202020204" pitchFamily="34" charset="0"/>
              <a:buChar char="•"/>
            </a:pP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雅加达</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JS </a:t>
            </a: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卢万萨饭店会议中心是高档一流的国际饭店。座落于雅加达市中心，邻近主要商业地带、外使馆及政府办公大楼。饭店位于重要 </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Jl. HR </a:t>
            </a:r>
            <a:r>
              <a:rPr lang="en-US" altLang="zh-CN" sz="1400" b="1" kern="100" dirty="0" err="1">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Rasuna</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 Said </a:t>
            </a: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路段，交通相当便利。</a:t>
            </a:r>
          </a:p>
          <a:p>
            <a:pPr marL="285750" indent="-285750" algn="just">
              <a:lnSpc>
                <a:spcPts val="2200"/>
              </a:lnSpc>
              <a:spcBef>
                <a:spcPts val="600"/>
              </a:spcBef>
              <a:spcAft>
                <a:spcPts val="0"/>
              </a:spcAft>
              <a:buFont typeface="Arial" panose="020B0604020202020204" pitchFamily="34" charset="0"/>
              <a:buChar char="•"/>
            </a:pP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地址：</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H.R. </a:t>
            </a:r>
            <a:r>
              <a:rPr lang="en-US" altLang="zh-CN" sz="1400" b="1" kern="100" dirty="0" err="1">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Rasuna</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 Said </a:t>
            </a:r>
            <a:r>
              <a:rPr lang="en-US" altLang="zh-CN" sz="1400" b="1" kern="100" dirty="0" err="1">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Kav</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 C-22, </a:t>
            </a: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雅加达</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 Jakarta, 12940, </a:t>
            </a: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印度尼西亚</a:t>
            </a:r>
          </a:p>
          <a:p>
            <a:pPr marL="285750" indent="-285750" algn="just">
              <a:lnSpc>
                <a:spcPts val="2200"/>
              </a:lnSpc>
              <a:spcBef>
                <a:spcPts val="600"/>
              </a:spcBef>
              <a:spcAft>
                <a:spcPts val="0"/>
              </a:spcAft>
              <a:buFont typeface="Arial" panose="020B0604020202020204" pitchFamily="34" charset="0"/>
              <a:buChar char="•"/>
            </a:pP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电话：</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(62) (21) 2954 3030</a:t>
            </a:r>
          </a:p>
          <a:p>
            <a:pPr marL="285750" indent="-285750" algn="just">
              <a:lnSpc>
                <a:spcPts val="2200"/>
              </a:lnSpc>
              <a:spcBef>
                <a:spcPts val="600"/>
              </a:spcBef>
              <a:spcAft>
                <a:spcPts val="0"/>
              </a:spcAft>
              <a:buFont typeface="Arial" panose="020B0604020202020204" pitchFamily="34" charset="0"/>
              <a:buChar char="•"/>
            </a:pPr>
            <a:r>
              <a:rPr lang="zh-CN" altLang="en-US"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网址：</a:t>
            </a:r>
            <a:r>
              <a:rPr lang="en-US" altLang="zh-CN" sz="1400" b="1"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www.jsluwansa.com/default-en</a:t>
            </a:r>
          </a:p>
        </p:txBody>
      </p:sp>
      <p:sp>
        <p:nvSpPr>
          <p:cNvPr id="15" name="標題 1"/>
          <p:cNvSpPr txBox="1">
            <a:spLocks/>
          </p:cNvSpPr>
          <p:nvPr/>
        </p:nvSpPr>
        <p:spPr>
          <a:xfrm>
            <a:off x="201630" y="7166624"/>
            <a:ext cx="2947087" cy="340702"/>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900"/>
              </a:lnSpc>
              <a:spcBef>
                <a:spcPts val="0"/>
              </a:spcBef>
            </a:pPr>
            <a:r>
              <a:rPr lang="zh-CN" altLang="en-US" sz="13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印度尼西亚雅加达的豪华商务酒店！</a:t>
            </a:r>
            <a:endParaRPr lang="en-US" altLang="zh-TW" sz="1300" b="1"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329" y="7637353"/>
            <a:ext cx="1328737" cy="2111876"/>
          </a:xfrm>
          <a:prstGeom prst="rect">
            <a:avLst/>
          </a:prstGeom>
        </p:spPr>
      </p:pic>
      <p:sp>
        <p:nvSpPr>
          <p:cNvPr id="32" name="矩形 31"/>
          <p:cNvSpPr/>
          <p:nvPr/>
        </p:nvSpPr>
        <p:spPr>
          <a:xfrm>
            <a:off x="0" y="271612"/>
            <a:ext cx="2923669" cy="434616"/>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4" name="矩形 23"/>
          <p:cNvSpPr/>
          <p:nvPr/>
        </p:nvSpPr>
        <p:spPr>
          <a:xfrm>
            <a:off x="390590" y="779308"/>
            <a:ext cx="5066159" cy="369332"/>
          </a:xfrm>
          <a:prstGeom prst="rect">
            <a:avLst/>
          </a:prstGeom>
          <a:noFill/>
        </p:spPr>
        <p:txBody>
          <a:bodyPr wrap="square">
            <a:spAutoFit/>
          </a:bodyPr>
          <a:lstStyle/>
          <a:p>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获得与行业领导、专家面对面交流的</a:t>
            </a:r>
            <a:r>
              <a:rPr lang="zh-CN" altLang="en-US" b="1" kern="100" dirty="0" smtClean="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机会</a:t>
            </a:r>
            <a:r>
              <a:rPr lang="zh-TW" altLang="en-US" b="1" kern="100" dirty="0" smtClean="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15"/>
          <p:cNvSpPr/>
          <p:nvPr/>
        </p:nvSpPr>
        <p:spPr>
          <a:xfrm>
            <a:off x="416315" y="271612"/>
            <a:ext cx="6659416" cy="461665"/>
          </a:xfrm>
          <a:prstGeom prst="rect">
            <a:avLst/>
          </a:prstGeom>
        </p:spPr>
        <p:txBody>
          <a:bodyPr wrap="square">
            <a:spAutoFit/>
          </a:bodyPr>
          <a:lstStyle/>
          <a:p>
            <a:pPr>
              <a:spcBef>
                <a:spcPts val="300"/>
              </a:spcBef>
              <a:spcAft>
                <a:spcPts val="300"/>
              </a:spcAft>
            </a:pPr>
            <a:r>
              <a:rPr lang="zh-TW" altLang="en-US" sz="2400" b="1" u="sng" dirty="0">
                <a:solidFill>
                  <a:schemeClr val="bg1"/>
                </a:solidFill>
                <a:latin typeface="微軟正黑體" panose="020B0604030504040204" pitchFamily="34" charset="-120"/>
                <a:ea typeface="微軟正黑體" panose="020B0604030504040204" pitchFamily="34" charset="-120"/>
              </a:rPr>
              <a:t>为何参会</a:t>
            </a:r>
          </a:p>
        </p:txBody>
      </p:sp>
      <p:sp>
        <p:nvSpPr>
          <p:cNvPr id="20" name="標題 1"/>
          <p:cNvSpPr txBox="1">
            <a:spLocks/>
          </p:cNvSpPr>
          <p:nvPr/>
        </p:nvSpPr>
        <p:spPr>
          <a:xfrm>
            <a:off x="433454" y="960708"/>
            <a:ext cx="6805545" cy="1073584"/>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900"/>
              </a:lnSpc>
              <a:spcBef>
                <a:spcPts val="0"/>
              </a:spcBef>
            </a:pP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与行业专家，制造商，供应商，监管机构，经销商，学术界以及汽车，摩托车和配套行业的研发人员会面，如加工，计量，切削工具，塑料，自动化，模具和模具等。了解区域需求和未来制造趋势。</a:t>
            </a:r>
            <a:r>
              <a:rPr lang="en-US" altLang="zh-TW" sz="15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 </a:t>
            </a:r>
          </a:p>
        </p:txBody>
      </p:sp>
      <p:sp>
        <p:nvSpPr>
          <p:cNvPr id="21" name="矩形 20"/>
          <p:cNvSpPr/>
          <p:nvPr/>
        </p:nvSpPr>
        <p:spPr>
          <a:xfrm>
            <a:off x="414647" y="2107644"/>
            <a:ext cx="6524560" cy="369332"/>
          </a:xfrm>
          <a:prstGeom prst="rect">
            <a:avLst/>
          </a:prstGeom>
        </p:spPr>
        <p:txBody>
          <a:bodyPr wrap="square">
            <a:spAutoFit/>
          </a:bodyPr>
          <a:lstStyle/>
          <a:p>
            <a:pPr>
              <a:spcAft>
                <a:spcPts val="0"/>
              </a:spcAft>
            </a:pPr>
            <a:r>
              <a:rPr lang="zh-CN" altLang="en-US" b="1" kern="100" dirty="0" smtClean="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掌握</a:t>
            </a:r>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最新市场趋势、行业前景脉动</a:t>
            </a:r>
            <a:r>
              <a:rPr lang="en-US" altLang="zh-CN"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標題 1"/>
          <p:cNvSpPr txBox="1">
            <a:spLocks/>
          </p:cNvSpPr>
          <p:nvPr/>
        </p:nvSpPr>
        <p:spPr>
          <a:xfrm>
            <a:off x="409143" y="2293817"/>
            <a:ext cx="6805545" cy="61857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2200"/>
              </a:lnSpc>
              <a:spcBef>
                <a:spcPts val="600"/>
              </a:spcBef>
              <a:spcAft>
                <a:spcPts val="600"/>
              </a:spcAft>
            </a:pP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获取想法，获得见解并学习金属加工和塑料行业的加工和设计的最佳实践。</a:t>
            </a:r>
            <a:endParaRPr lang="en-US" altLang="zh-TW"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矩形 24"/>
          <p:cNvSpPr/>
          <p:nvPr/>
        </p:nvSpPr>
        <p:spPr>
          <a:xfrm>
            <a:off x="447742" y="3122880"/>
            <a:ext cx="4442310" cy="369332"/>
          </a:xfrm>
          <a:prstGeom prst="rect">
            <a:avLst/>
          </a:prstGeom>
        </p:spPr>
        <p:txBody>
          <a:bodyPr wrap="square">
            <a:spAutoFit/>
          </a:bodyPr>
          <a:lstStyle/>
          <a:p>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学习来自专家的宝贵经验、成功案例</a:t>
            </a:r>
            <a:r>
              <a:rPr lang="en-US" altLang="zh-CN"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標題 1"/>
          <p:cNvSpPr txBox="1">
            <a:spLocks/>
          </p:cNvSpPr>
          <p:nvPr/>
        </p:nvSpPr>
        <p:spPr>
          <a:xfrm>
            <a:off x="447742" y="3377832"/>
            <a:ext cx="6776969" cy="62726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900"/>
              </a:lnSpc>
              <a:spcBef>
                <a:spcPts val="0"/>
              </a:spcBef>
            </a:pP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为您的企业发现新产品，服务和解决方案，以获得更高的盈利能力。</a:t>
            </a:r>
            <a:endParaRPr lang="en-US" altLang="zh-TW" sz="15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3" name="矩形 22"/>
          <p:cNvSpPr/>
          <p:nvPr/>
        </p:nvSpPr>
        <p:spPr>
          <a:xfrm>
            <a:off x="462030" y="4047956"/>
            <a:ext cx="6524560" cy="369332"/>
          </a:xfrm>
          <a:prstGeom prst="rect">
            <a:avLst/>
          </a:prstGeom>
        </p:spPr>
        <p:txBody>
          <a:bodyPr wrap="square">
            <a:spAutoFit/>
          </a:bodyPr>
          <a:lstStyle/>
          <a:p>
            <a:pPr>
              <a:spcAft>
                <a:spcPts val="0"/>
              </a:spcAft>
            </a:pPr>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参观精选展位以及精彩产品展示</a:t>
            </a:r>
            <a:r>
              <a:rPr lang="en-US" altLang="zh-CN"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標題 1"/>
          <p:cNvSpPr txBox="1">
            <a:spLocks/>
          </p:cNvSpPr>
          <p:nvPr/>
        </p:nvSpPr>
        <p:spPr>
          <a:xfrm>
            <a:off x="433454" y="4274331"/>
            <a:ext cx="6805545" cy="618570"/>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l">
              <a:lnSpc>
                <a:spcPts val="1900"/>
              </a:lnSpc>
              <a:spcBef>
                <a:spcPts val="0"/>
              </a:spcBef>
            </a:pP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参加与潜在合作伙伴的一对一会谈，不仅来</a:t>
            </a:r>
            <a:r>
              <a:rPr lang="zh-CN" altLang="en-US" sz="1500"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印尼</a:t>
            </a:r>
            <a:r>
              <a:rPr lang="zh-CN" altLang="en-US" sz="1500"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而且来自整个地区。</a:t>
            </a:r>
            <a:r>
              <a:rPr lang="zh-TW" altLang="en-US" sz="1200"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CN" sz="1200"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5" name="矩形 34"/>
          <p:cNvSpPr/>
          <p:nvPr/>
        </p:nvSpPr>
        <p:spPr>
          <a:xfrm>
            <a:off x="447742" y="4897060"/>
            <a:ext cx="4071937" cy="369332"/>
          </a:xfrm>
          <a:prstGeom prst="rect">
            <a:avLst/>
          </a:prstGeom>
        </p:spPr>
        <p:txBody>
          <a:bodyPr wrap="square">
            <a:spAutoFit/>
          </a:bodyPr>
          <a:lstStyle/>
          <a:p>
            <a:pPr>
              <a:spcAft>
                <a:spcPts val="0"/>
              </a:spcAft>
            </a:pPr>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认识新的供应商和代理商</a:t>
            </a:r>
            <a:r>
              <a:rPr lang="en-US" altLang="zh-CN"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標題 1"/>
          <p:cNvSpPr txBox="1">
            <a:spLocks/>
          </p:cNvSpPr>
          <p:nvPr/>
        </p:nvSpPr>
        <p:spPr>
          <a:xfrm>
            <a:off x="447742" y="5166300"/>
            <a:ext cx="6776969" cy="3675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zh-CN" altLang="en-US"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透过一对一商业媒体合作机会，认识印度尼西亚、东盟地区潜在的合作伙伴</a:t>
            </a:r>
            <a:r>
              <a:rPr lang="zh-CN" altLang="en-US" sz="1500" kern="100" dirty="0" smtClean="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500" kern="100" dirty="0">
              <a:solidFill>
                <a:schemeClr val="tx1">
                  <a:lumMod val="85000"/>
                  <a:lumOff val="1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矩形 36"/>
          <p:cNvSpPr/>
          <p:nvPr/>
        </p:nvSpPr>
        <p:spPr>
          <a:xfrm>
            <a:off x="462030" y="5560547"/>
            <a:ext cx="4071937" cy="369332"/>
          </a:xfrm>
          <a:prstGeom prst="rect">
            <a:avLst/>
          </a:prstGeom>
        </p:spPr>
        <p:txBody>
          <a:bodyPr wrap="square">
            <a:spAutoFit/>
          </a:bodyPr>
          <a:lstStyle/>
          <a:p>
            <a:pPr>
              <a:spcAft>
                <a:spcPts val="0"/>
              </a:spcAft>
            </a:pPr>
            <a:r>
              <a:rPr lang="zh-CN" altLang="en-US"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扩展您的商业人脉</a:t>
            </a:r>
            <a:r>
              <a:rPr lang="en-US" altLang="zh-CN"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8" name="標題 1"/>
          <p:cNvSpPr txBox="1">
            <a:spLocks/>
          </p:cNvSpPr>
          <p:nvPr/>
        </p:nvSpPr>
        <p:spPr>
          <a:xfrm>
            <a:off x="423432" y="6143125"/>
            <a:ext cx="6776969" cy="367561"/>
          </a:xfrm>
          <a:prstGeom prst="rect">
            <a:avLst/>
          </a:prstGeom>
        </p:spPr>
        <p:txBody>
          <a:bodyPr vert="horz" lIns="91440" tIns="45720" rIns="91440" bIns="45720" rtlCol="0" anchor="b">
            <a:noAutofit/>
          </a:bodyPr>
          <a:lstStyle>
            <a:lvl1pPr algn="ctr" defTabSz="1425550" rtl="0" eaLnBrk="1" latinLnBrk="0" hangingPunct="1">
              <a:lnSpc>
                <a:spcPct val="90000"/>
              </a:lnSpc>
              <a:spcBef>
                <a:spcPct val="0"/>
              </a:spcBef>
              <a:buNone/>
              <a:defRPr sz="9354" kern="1200">
                <a:solidFill>
                  <a:schemeClr val="tx1"/>
                </a:solidFill>
                <a:latin typeface="+mj-lt"/>
                <a:ea typeface="+mj-ea"/>
                <a:cs typeface="+mj-cs"/>
              </a:defRPr>
            </a:lvl1pPr>
          </a:lstStyle>
          <a:p>
            <a:pPr algn="just">
              <a:lnSpc>
                <a:spcPts val="1900"/>
              </a:lnSpc>
              <a:spcBef>
                <a:spcPts val="0"/>
              </a:spcBef>
            </a:pPr>
            <a:r>
              <a:rPr lang="zh-CN" altLang="en-US" sz="15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专注于汽车和摩托车零件制造，精密加工，轻量化</a:t>
            </a:r>
            <a:r>
              <a:rPr lang="zh-CN" altLang="en-US" sz="15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，智能</a:t>
            </a:r>
            <a:r>
              <a:rPr lang="zh-CN" altLang="en-US" sz="1500" dirty="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rPr>
              <a:t>自动化，测试和测量设备投资回报率和培训。</a:t>
            </a:r>
            <a:endParaRPr lang="en-US" altLang="zh-TW" sz="1500" dirty="0" smtClean="0">
              <a:solidFill>
                <a:schemeClr val="tx1">
                  <a:lumMod val="85000"/>
                  <a:lumOff val="1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09062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84" y="202929"/>
            <a:ext cx="6878177" cy="9591036"/>
          </a:xfrm>
          <a:prstGeom prst="rect">
            <a:avLst/>
          </a:prstGeom>
        </p:spPr>
      </p:pic>
    </p:spTree>
    <p:extLst>
      <p:ext uri="{BB962C8B-B14F-4D97-AF65-F5344CB8AC3E}">
        <p14:creationId xmlns:p14="http://schemas.microsoft.com/office/powerpoint/2010/main" val="26710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29849" y="7409966"/>
            <a:ext cx="6335374" cy="578724"/>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935520" y="1625090"/>
            <a:ext cx="5724033" cy="5016758"/>
          </a:xfrm>
          <a:prstGeom prst="rect">
            <a:avLst/>
          </a:prstGeom>
        </p:spPr>
        <p:txBody>
          <a:bodyPr wrap="square">
            <a:spAutoFit/>
          </a:bodyPr>
          <a:lstStyle/>
          <a:p>
            <a:pPr algn="just">
              <a:lnSpc>
                <a:spcPts val="2500"/>
              </a:lnSpc>
              <a:spcBef>
                <a:spcPts val="300"/>
              </a:spcBef>
              <a:spcAft>
                <a:spcPts val="600"/>
              </a:spcAft>
            </a:pP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荣格工业传媒作为领先的</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B2B</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工业资讯提供者，通过专业杂志，荣格工业资源网站（</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www.industrysourcing.cn</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）和会议活动，数字媒体推广，</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iPad / iPhone</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Android</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平台的智能手机等渠道，为中国，亚洲及中东工业界提供最广泛的新技术与新产品报道，技术转让，实用解决方案及采购信息。旗下拥有专业编辑及顾问团队支持，共出版了</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本工贸杂志，覆盖</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个主要工业领域。</a:t>
            </a:r>
          </a:p>
          <a:p>
            <a:pPr algn="just">
              <a:lnSpc>
                <a:spcPts val="2500"/>
              </a:lnSpc>
              <a:spcBef>
                <a:spcPts val="300"/>
              </a:spcBef>
              <a:spcAft>
                <a:spcPts val="600"/>
              </a:spcAft>
            </a:pP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荣格工业传媒自</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2003</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年开始针对中国制造业市场举办各工业领域的专业技术及应用研讨会，提供高质量的交流，学习与合作的平台，并在业内获得了很好的口碑和评价。凭借中国研讨会的成功经验，更于</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2014</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年首次拓展至东南亚区域举行，不仅提供了当地业业者最新的科技信息，也同时为有意开拓该区域的企业开启了新的契机。超过</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多年的会议筹办经验，荣格会议汇聚全球的行业专家与企业领导，至今已成功协助超过</a:t>
            </a:r>
            <a:r>
              <a:rPr lang="en-US" altLang="zh-CN"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5,000</a:t>
            </a:r>
            <a:r>
              <a:rPr lang="zh-CN" altLang="en-US"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个企业与行业用户，提供买卖双方最佳的沟通渠道</a:t>
            </a:r>
            <a:endParaRPr lang="en-US" altLang="zh-TW" sz="1600"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矩形 14"/>
          <p:cNvSpPr/>
          <p:nvPr/>
        </p:nvSpPr>
        <p:spPr>
          <a:xfrm>
            <a:off x="928442" y="7468544"/>
            <a:ext cx="5210985" cy="461568"/>
          </a:xfrm>
          <a:prstGeom prst="rect">
            <a:avLst/>
          </a:prstGeom>
        </p:spPr>
        <p:txBody>
          <a:bodyPr wrap="square">
            <a:spAutoFit/>
          </a:bodyPr>
          <a:lstStyle/>
          <a:p>
            <a:pPr>
              <a:spcBef>
                <a:spcPts val="300"/>
              </a:spcBef>
              <a:spcAft>
                <a:spcPts val="300"/>
              </a:spcAft>
            </a:pPr>
            <a:r>
              <a:rPr lang="zh-TW" altLang="en-US" sz="24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联系我们</a:t>
            </a:r>
          </a:p>
        </p:txBody>
      </p:sp>
      <p:sp>
        <p:nvSpPr>
          <p:cNvPr id="18" name="矩形 17"/>
          <p:cNvSpPr/>
          <p:nvPr/>
        </p:nvSpPr>
        <p:spPr>
          <a:xfrm>
            <a:off x="684143" y="763209"/>
            <a:ext cx="6335374" cy="659252"/>
          </a:xfrm>
          <a:prstGeom prst="rect">
            <a:avLst/>
          </a:prstGeom>
          <a:solidFill>
            <a:srgbClr val="4D7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935520" y="787363"/>
            <a:ext cx="4492614" cy="523110"/>
          </a:xfrm>
          <a:prstGeom prst="rect">
            <a:avLst/>
          </a:prstGeom>
        </p:spPr>
        <p:txBody>
          <a:bodyPr wrap="square">
            <a:spAutoFit/>
          </a:bodyPr>
          <a:lstStyle/>
          <a:p>
            <a:pPr>
              <a:spcBef>
                <a:spcPts val="300"/>
              </a:spcBef>
              <a:spcAft>
                <a:spcPts val="300"/>
              </a:spcAft>
            </a:pPr>
            <a:r>
              <a:rPr lang="zh-TW" altLang="en-US" sz="28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关于主办方</a:t>
            </a:r>
          </a:p>
        </p:txBody>
      </p:sp>
      <p:sp>
        <p:nvSpPr>
          <p:cNvPr id="9" name="矩形 8"/>
          <p:cNvSpPr/>
          <p:nvPr/>
        </p:nvSpPr>
        <p:spPr>
          <a:xfrm>
            <a:off x="521737" y="8262610"/>
            <a:ext cx="3335888" cy="1261884"/>
          </a:xfrm>
          <a:prstGeom prst="rect">
            <a:avLst/>
          </a:prstGeom>
        </p:spPr>
        <p:txBody>
          <a:bodyPr wrap="square">
            <a:spAutoFit/>
          </a:bodyPr>
          <a:lstStyle/>
          <a:p>
            <a:pPr algn="just">
              <a:spcBef>
                <a:spcPts val="600"/>
              </a:spcBef>
              <a:spcAft>
                <a:spcPts val="600"/>
              </a:spcAft>
            </a:pPr>
            <a:r>
              <a:rPr lang="en-US" altLang="zh-TW" sz="2000" b="1"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Mr. Tymoteusz</a:t>
            </a:r>
          </a:p>
          <a:p>
            <a:pPr algn="just">
              <a:spcBef>
                <a:spcPts val="600"/>
              </a:spcBef>
              <a:spcAft>
                <a:spcPts val="600"/>
              </a:spcAft>
            </a:pPr>
            <a:r>
              <a:rPr lang="en-US" altLang="zh-TW"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T</a:t>
            </a:r>
            <a:r>
              <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886-4-23297318</a:t>
            </a:r>
            <a:endPar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600"/>
              </a:spcAft>
            </a:pPr>
            <a:r>
              <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E.</a:t>
            </a:r>
            <a:r>
              <a:rPr lang="zh-TW" altLang="en-US"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timothy@ringier.com.hk</a:t>
            </a:r>
          </a:p>
        </p:txBody>
      </p:sp>
      <p:sp>
        <p:nvSpPr>
          <p:cNvPr id="10" name="矩形 9"/>
          <p:cNvSpPr/>
          <p:nvPr/>
        </p:nvSpPr>
        <p:spPr>
          <a:xfrm>
            <a:off x="3607836" y="8253085"/>
            <a:ext cx="3726413" cy="1261884"/>
          </a:xfrm>
          <a:prstGeom prst="rect">
            <a:avLst/>
          </a:prstGeom>
        </p:spPr>
        <p:txBody>
          <a:bodyPr wrap="square">
            <a:spAutoFit/>
          </a:bodyPr>
          <a:lstStyle/>
          <a:p>
            <a:pPr algn="just">
              <a:spcBef>
                <a:spcPts val="600"/>
              </a:spcBef>
              <a:spcAft>
                <a:spcPts val="600"/>
              </a:spcAft>
            </a:pPr>
            <a:r>
              <a:rPr lang="en-US" altLang="zh-TW" sz="2000" b="1"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Miss Amber Chang</a:t>
            </a:r>
          </a:p>
          <a:p>
            <a:pPr algn="just">
              <a:spcBef>
                <a:spcPts val="600"/>
              </a:spcBef>
              <a:spcAft>
                <a:spcPts val="600"/>
              </a:spcAft>
            </a:pPr>
            <a:r>
              <a:rPr lang="en-US" altLang="zh-TW"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T</a:t>
            </a:r>
            <a:r>
              <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886-4-23297318</a:t>
            </a:r>
            <a:endPar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spcAft>
                <a:spcPts val="600"/>
              </a:spcAft>
            </a:pPr>
            <a:r>
              <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E.</a:t>
            </a:r>
            <a:r>
              <a:rPr lang="zh-TW" altLang="en-US"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kern="100"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amberchang@ringier.com.hk</a:t>
            </a:r>
            <a:endParaRPr lang="en-US" altLang="zh-TW" kern="100"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0919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2523</Words>
  <Application>Microsoft Office PowerPoint</Application>
  <PresentationFormat>自訂</PresentationFormat>
  <Paragraphs>200</Paragraphs>
  <Slides>8</Slides>
  <Notes>3</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2019年 东南亚国家联盟 汽车零部件制造峰会</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ASIA Plastics Processing Technology &amp; Innovative Materials Summit</dc:title>
  <dc:creator>admin</dc:creator>
  <cp:lastModifiedBy>admin</cp:lastModifiedBy>
  <cp:revision>130</cp:revision>
  <dcterms:created xsi:type="dcterms:W3CDTF">2018-12-21T07:28:53Z</dcterms:created>
  <dcterms:modified xsi:type="dcterms:W3CDTF">2019-02-01T02:50:34Z</dcterms:modified>
</cp:coreProperties>
</file>