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389" r:id="rId3"/>
    <p:sldId id="288" r:id="rId4"/>
    <p:sldId id="442" r:id="rId5"/>
    <p:sldId id="443" r:id="rId6"/>
    <p:sldId id="309" r:id="rId7"/>
    <p:sldId id="308" r:id="rId8"/>
    <p:sldId id="454" r:id="rId9"/>
    <p:sldId id="446" r:id="rId10"/>
    <p:sldId id="271" r:id="rId11"/>
    <p:sldId id="365" r:id="rId12"/>
    <p:sldId id="392" r:id="rId13"/>
    <p:sldId id="455" r:id="rId14"/>
    <p:sldId id="43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CCCD"/>
    <a:srgbClr val="C00000"/>
    <a:srgbClr val="DA3539"/>
    <a:srgbClr val="C61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5597"/>
  </p:normalViewPr>
  <p:slideViewPr>
    <p:cSldViewPr snapToGrid="0" snapToObjects="1">
      <p:cViewPr varScale="1">
        <p:scale>
          <a:sx n="105" d="100"/>
          <a:sy n="105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081AF-09D7-4DB9-862F-F5039EC997B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E0CF59-1F1A-47A7-9096-18CF2F294E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Policy Advocacy</a:t>
          </a:r>
        </a:p>
      </dgm:t>
    </dgm:pt>
    <dgm:pt modelId="{362B7983-D8B5-4824-B70E-4BEC778347CC}" type="parTrans" cxnId="{BB0E90B7-F0C0-4CAF-BD66-4D797B683875}">
      <dgm:prSet/>
      <dgm:spPr/>
      <dgm:t>
        <a:bodyPr/>
        <a:lstStyle/>
        <a:p>
          <a:endParaRPr lang="en-US"/>
        </a:p>
      </dgm:t>
    </dgm:pt>
    <dgm:pt modelId="{597C330F-752C-4CBA-9675-A371E3B25B99}" type="sibTrans" cxnId="{BB0E90B7-F0C0-4CAF-BD66-4D797B683875}">
      <dgm:prSet/>
      <dgm:spPr/>
      <dgm:t>
        <a:bodyPr/>
        <a:lstStyle/>
        <a:p>
          <a:endParaRPr lang="en-US"/>
        </a:p>
      </dgm:t>
    </dgm:pt>
    <dgm:pt modelId="{EF5E6097-21BC-480C-BD54-FB67D7B1D51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Capacity Building</a:t>
          </a:r>
        </a:p>
      </dgm:t>
    </dgm:pt>
    <dgm:pt modelId="{12C6BE6D-9569-4F7E-BB41-C963AE80FB15}" type="parTrans" cxnId="{46491C13-F6AA-4BF0-9234-9018F5495CFD}">
      <dgm:prSet/>
      <dgm:spPr/>
      <dgm:t>
        <a:bodyPr/>
        <a:lstStyle/>
        <a:p>
          <a:endParaRPr lang="en-US"/>
        </a:p>
      </dgm:t>
    </dgm:pt>
    <dgm:pt modelId="{0D8C729D-17DB-4C77-B68F-66FC8FC4206F}" type="sibTrans" cxnId="{46491C13-F6AA-4BF0-9234-9018F5495CFD}">
      <dgm:prSet/>
      <dgm:spPr/>
      <dgm:t>
        <a:bodyPr/>
        <a:lstStyle/>
        <a:p>
          <a:endParaRPr lang="en-US"/>
        </a:p>
      </dgm:t>
    </dgm:pt>
    <dgm:pt modelId="{F916DDA5-1922-4D60-BC48-7DA9A37822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Economic and policy Research</a:t>
          </a:r>
        </a:p>
      </dgm:t>
    </dgm:pt>
    <dgm:pt modelId="{013B89F6-86E3-4F0D-8BBB-C6DF55E05654}" type="parTrans" cxnId="{A0A19C4C-71C2-4C79-906B-D9BB7C201A39}">
      <dgm:prSet/>
      <dgm:spPr/>
      <dgm:t>
        <a:bodyPr/>
        <a:lstStyle/>
        <a:p>
          <a:endParaRPr lang="en-US"/>
        </a:p>
      </dgm:t>
    </dgm:pt>
    <dgm:pt modelId="{3D00C33A-D04C-4C76-A66F-A28BA2D27C2E}" type="sibTrans" cxnId="{A0A19C4C-71C2-4C79-906B-D9BB7C201A39}">
      <dgm:prSet/>
      <dgm:spPr/>
      <dgm:t>
        <a:bodyPr/>
        <a:lstStyle/>
        <a:p>
          <a:endParaRPr lang="en-US"/>
        </a:p>
      </dgm:t>
    </dgm:pt>
    <dgm:pt modelId="{40B85AE6-5382-B24E-B56F-E249222A19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/>
            <a:t>Strategic and supply chain Advisory</a:t>
          </a:r>
        </a:p>
      </dgm:t>
    </dgm:pt>
    <dgm:pt modelId="{BD9D57BF-ABF0-7A45-9989-7F760A58298D}" type="parTrans" cxnId="{CF1E57A4-8A88-4749-B0D8-F1CEE2E4176F}">
      <dgm:prSet/>
      <dgm:spPr/>
      <dgm:t>
        <a:bodyPr/>
        <a:lstStyle/>
        <a:p>
          <a:endParaRPr lang="en-GB"/>
        </a:p>
      </dgm:t>
    </dgm:pt>
    <dgm:pt modelId="{6FAD9168-F407-5E4C-ACE4-7630CD17A4E8}" type="sibTrans" cxnId="{CF1E57A4-8A88-4749-B0D8-F1CEE2E4176F}">
      <dgm:prSet/>
      <dgm:spPr/>
      <dgm:t>
        <a:bodyPr/>
        <a:lstStyle/>
        <a:p>
          <a:endParaRPr lang="en-GB"/>
        </a:p>
      </dgm:t>
    </dgm:pt>
    <dgm:pt modelId="{98AB7AFB-EE1B-4FCA-BC56-575261C025E0}" type="pres">
      <dgm:prSet presAssocID="{0FA081AF-09D7-4DB9-862F-F5039EC997B5}" presName="root" presStyleCnt="0">
        <dgm:presLayoutVars>
          <dgm:dir/>
          <dgm:resizeHandles val="exact"/>
        </dgm:presLayoutVars>
      </dgm:prSet>
      <dgm:spPr/>
    </dgm:pt>
    <dgm:pt modelId="{4C0F1D06-DA93-415A-A3B8-FA8B009850BA}" type="pres">
      <dgm:prSet presAssocID="{F916DDA5-1922-4D60-BC48-7DA9A37822BE}" presName="compNode" presStyleCnt="0"/>
      <dgm:spPr/>
    </dgm:pt>
    <dgm:pt modelId="{98280D54-0A77-42B4-8D6B-ED2F2B1DDC82}" type="pres">
      <dgm:prSet presAssocID="{F916DDA5-1922-4D60-BC48-7DA9A37822BE}" presName="iconBgRect" presStyleLbl="bgShp" presStyleIdx="0" presStyleCnt="4"/>
      <dgm:spPr>
        <a:solidFill>
          <a:srgbClr val="E8CCCD"/>
        </a:solidFill>
      </dgm:spPr>
    </dgm:pt>
    <dgm:pt modelId="{0AC4B488-15CB-4429-B9E5-EE74FC663249}" type="pres">
      <dgm:prSet presAssocID="{F916DDA5-1922-4D60-BC48-7DA9A37822B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6B832DF0-7058-45B7-9B90-97BAFCBD499F}" type="pres">
      <dgm:prSet presAssocID="{F916DDA5-1922-4D60-BC48-7DA9A37822BE}" presName="spaceRect" presStyleCnt="0"/>
      <dgm:spPr/>
    </dgm:pt>
    <dgm:pt modelId="{1519C644-E99E-4B25-B40B-0DEE72BBA927}" type="pres">
      <dgm:prSet presAssocID="{F916DDA5-1922-4D60-BC48-7DA9A37822BE}" presName="textRect" presStyleLbl="revTx" presStyleIdx="0" presStyleCnt="4">
        <dgm:presLayoutVars>
          <dgm:chMax val="1"/>
          <dgm:chPref val="1"/>
        </dgm:presLayoutVars>
      </dgm:prSet>
      <dgm:spPr/>
    </dgm:pt>
    <dgm:pt modelId="{13FE4455-C15B-834F-9F52-425E699EFBFB}" type="pres">
      <dgm:prSet presAssocID="{3D00C33A-D04C-4C76-A66F-A28BA2D27C2E}" presName="sibTrans" presStyleCnt="0"/>
      <dgm:spPr/>
    </dgm:pt>
    <dgm:pt modelId="{2D103CAE-5091-4F17-97FC-E55FFAAC1F5F}" type="pres">
      <dgm:prSet presAssocID="{EF5E6097-21BC-480C-BD54-FB67D7B1D515}" presName="compNode" presStyleCnt="0"/>
      <dgm:spPr/>
    </dgm:pt>
    <dgm:pt modelId="{F8031494-C66E-4F16-905D-1A4776FE98F3}" type="pres">
      <dgm:prSet presAssocID="{EF5E6097-21BC-480C-BD54-FB67D7B1D515}" presName="iconBgRect" presStyleLbl="bgShp" presStyleIdx="1" presStyleCnt="4"/>
      <dgm:spPr>
        <a:solidFill>
          <a:srgbClr val="E8CCCD"/>
        </a:solidFill>
      </dgm:spPr>
    </dgm:pt>
    <dgm:pt modelId="{80C2FA8D-169C-42A8-A9D4-6D9AFF24BAA4}" type="pres">
      <dgm:prSet presAssocID="{EF5E6097-21BC-480C-BD54-FB67D7B1D51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E6FFD118-B584-4D49-BB50-F1C63A66BE68}" type="pres">
      <dgm:prSet presAssocID="{EF5E6097-21BC-480C-BD54-FB67D7B1D515}" presName="spaceRect" presStyleCnt="0"/>
      <dgm:spPr/>
    </dgm:pt>
    <dgm:pt modelId="{9DF20208-E7C8-4EFE-9C59-0078DE86DB7C}" type="pres">
      <dgm:prSet presAssocID="{EF5E6097-21BC-480C-BD54-FB67D7B1D515}" presName="textRect" presStyleLbl="revTx" presStyleIdx="1" presStyleCnt="4">
        <dgm:presLayoutVars>
          <dgm:chMax val="1"/>
          <dgm:chPref val="1"/>
        </dgm:presLayoutVars>
      </dgm:prSet>
      <dgm:spPr/>
    </dgm:pt>
    <dgm:pt modelId="{AA8D75A4-8990-6240-8C3C-D09E8823DD23}" type="pres">
      <dgm:prSet presAssocID="{0D8C729D-17DB-4C77-B68F-66FC8FC4206F}" presName="sibTrans" presStyleCnt="0"/>
      <dgm:spPr/>
    </dgm:pt>
    <dgm:pt modelId="{DF8AA161-856D-4B05-B94C-2EF627B9FDCB}" type="pres">
      <dgm:prSet presAssocID="{CAE0CF59-1F1A-47A7-9096-18CF2F294E7B}" presName="compNode" presStyleCnt="0"/>
      <dgm:spPr/>
    </dgm:pt>
    <dgm:pt modelId="{31B47080-6440-4A41-9752-4D877EF70772}" type="pres">
      <dgm:prSet presAssocID="{CAE0CF59-1F1A-47A7-9096-18CF2F294E7B}" presName="iconBgRect" presStyleLbl="bgShp" presStyleIdx="2" presStyleCnt="4"/>
      <dgm:spPr>
        <a:solidFill>
          <a:srgbClr val="E8CCCD"/>
        </a:solidFill>
      </dgm:spPr>
    </dgm:pt>
    <dgm:pt modelId="{A44CF947-6B3B-4008-B422-85EA87189AAA}" type="pres">
      <dgm:prSet presAssocID="{CAE0CF59-1F1A-47A7-9096-18CF2F294E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A8A6776-65E3-4403-991B-C17726C28447}" type="pres">
      <dgm:prSet presAssocID="{CAE0CF59-1F1A-47A7-9096-18CF2F294E7B}" presName="spaceRect" presStyleCnt="0"/>
      <dgm:spPr/>
    </dgm:pt>
    <dgm:pt modelId="{DF25B2D9-32E7-4FAB-A178-6AFA86236589}" type="pres">
      <dgm:prSet presAssocID="{CAE0CF59-1F1A-47A7-9096-18CF2F294E7B}" presName="textRect" presStyleLbl="revTx" presStyleIdx="2" presStyleCnt="4">
        <dgm:presLayoutVars>
          <dgm:chMax val="1"/>
          <dgm:chPref val="1"/>
        </dgm:presLayoutVars>
      </dgm:prSet>
      <dgm:spPr/>
    </dgm:pt>
    <dgm:pt modelId="{3767651F-6D22-BE4B-8CC7-4B80F055D485}" type="pres">
      <dgm:prSet presAssocID="{597C330F-752C-4CBA-9675-A371E3B25B99}" presName="sibTrans" presStyleCnt="0"/>
      <dgm:spPr/>
    </dgm:pt>
    <dgm:pt modelId="{1E656BD6-FDEE-774C-8C26-D4C95FA47D15}" type="pres">
      <dgm:prSet presAssocID="{40B85AE6-5382-B24E-B56F-E249222A19B6}" presName="compNode" presStyleCnt="0"/>
      <dgm:spPr/>
    </dgm:pt>
    <dgm:pt modelId="{00BED337-BB64-8E45-A8B2-B957EF6A2C08}" type="pres">
      <dgm:prSet presAssocID="{40B85AE6-5382-B24E-B56F-E249222A19B6}" presName="iconBgRect" presStyleLbl="bgShp" presStyleIdx="3" presStyleCnt="4"/>
      <dgm:spPr>
        <a:solidFill>
          <a:srgbClr val="E8CCCD"/>
        </a:solidFill>
      </dgm:spPr>
    </dgm:pt>
    <dgm:pt modelId="{CB42E02F-CB41-4B4C-A117-3918E5F138D1}" type="pres">
      <dgm:prSet presAssocID="{40B85AE6-5382-B24E-B56F-E249222A19B6}" presName="iconRect" presStyleLbl="node1" presStyleIdx="3" presStyleCnt="4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D9153A1B-F543-2C4F-9E9A-DE2EC3DC6754}" type="pres">
      <dgm:prSet presAssocID="{40B85AE6-5382-B24E-B56F-E249222A19B6}" presName="spaceRect" presStyleCnt="0"/>
      <dgm:spPr/>
    </dgm:pt>
    <dgm:pt modelId="{0D3B9898-4F10-5C42-B7EF-B2508E41A537}" type="pres">
      <dgm:prSet presAssocID="{40B85AE6-5382-B24E-B56F-E249222A19B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491C13-F6AA-4BF0-9234-9018F5495CFD}" srcId="{0FA081AF-09D7-4DB9-862F-F5039EC997B5}" destId="{EF5E6097-21BC-480C-BD54-FB67D7B1D515}" srcOrd="1" destOrd="0" parTransId="{12C6BE6D-9569-4F7E-BB41-C963AE80FB15}" sibTransId="{0D8C729D-17DB-4C77-B68F-66FC8FC4206F}"/>
    <dgm:cxn modelId="{37178626-92B6-9A47-A021-17878C7D918B}" type="presOf" srcId="{CAE0CF59-1F1A-47A7-9096-18CF2F294E7B}" destId="{DF25B2D9-32E7-4FAB-A178-6AFA86236589}" srcOrd="0" destOrd="0" presId="urn:microsoft.com/office/officeart/2018/5/layout/IconCircleLabelList"/>
    <dgm:cxn modelId="{D0C69229-952D-264A-A5CD-B0212A5D4541}" type="presOf" srcId="{EF5E6097-21BC-480C-BD54-FB67D7B1D515}" destId="{9DF20208-E7C8-4EFE-9C59-0078DE86DB7C}" srcOrd="0" destOrd="0" presId="urn:microsoft.com/office/officeart/2018/5/layout/IconCircleLabelList"/>
    <dgm:cxn modelId="{A0A19C4C-71C2-4C79-906B-D9BB7C201A39}" srcId="{0FA081AF-09D7-4DB9-862F-F5039EC997B5}" destId="{F916DDA5-1922-4D60-BC48-7DA9A37822BE}" srcOrd="0" destOrd="0" parTransId="{013B89F6-86E3-4F0D-8BBB-C6DF55E05654}" sibTransId="{3D00C33A-D04C-4C76-A66F-A28BA2D27C2E}"/>
    <dgm:cxn modelId="{4C897B6C-E005-0F4C-9F45-898E10B3FCB0}" type="presOf" srcId="{F916DDA5-1922-4D60-BC48-7DA9A37822BE}" destId="{1519C644-E99E-4B25-B40B-0DEE72BBA927}" srcOrd="0" destOrd="0" presId="urn:microsoft.com/office/officeart/2018/5/layout/IconCircleLabelList"/>
    <dgm:cxn modelId="{EE304579-E68D-2646-90F2-5452C74BA61C}" type="presOf" srcId="{0FA081AF-09D7-4DB9-862F-F5039EC997B5}" destId="{98AB7AFB-EE1B-4FCA-BC56-575261C025E0}" srcOrd="0" destOrd="0" presId="urn:microsoft.com/office/officeart/2018/5/layout/IconCircleLabelList"/>
    <dgm:cxn modelId="{19941F8E-2E11-1F4F-846A-C800A70FDC3E}" type="presOf" srcId="{40B85AE6-5382-B24E-B56F-E249222A19B6}" destId="{0D3B9898-4F10-5C42-B7EF-B2508E41A537}" srcOrd="0" destOrd="0" presId="urn:microsoft.com/office/officeart/2018/5/layout/IconCircleLabelList"/>
    <dgm:cxn modelId="{CF1E57A4-8A88-4749-B0D8-F1CEE2E4176F}" srcId="{0FA081AF-09D7-4DB9-862F-F5039EC997B5}" destId="{40B85AE6-5382-B24E-B56F-E249222A19B6}" srcOrd="3" destOrd="0" parTransId="{BD9D57BF-ABF0-7A45-9989-7F760A58298D}" sibTransId="{6FAD9168-F407-5E4C-ACE4-7630CD17A4E8}"/>
    <dgm:cxn modelId="{BB0E90B7-F0C0-4CAF-BD66-4D797B683875}" srcId="{0FA081AF-09D7-4DB9-862F-F5039EC997B5}" destId="{CAE0CF59-1F1A-47A7-9096-18CF2F294E7B}" srcOrd="2" destOrd="0" parTransId="{362B7983-D8B5-4824-B70E-4BEC778347CC}" sibTransId="{597C330F-752C-4CBA-9675-A371E3B25B99}"/>
    <dgm:cxn modelId="{2D64817B-EFBF-7545-A815-E5D26291D6CF}" type="presParOf" srcId="{98AB7AFB-EE1B-4FCA-BC56-575261C025E0}" destId="{4C0F1D06-DA93-415A-A3B8-FA8B009850BA}" srcOrd="0" destOrd="0" presId="urn:microsoft.com/office/officeart/2018/5/layout/IconCircleLabelList"/>
    <dgm:cxn modelId="{B5EC413A-9AB0-5C4E-AB88-3BFEAA5F1274}" type="presParOf" srcId="{4C0F1D06-DA93-415A-A3B8-FA8B009850BA}" destId="{98280D54-0A77-42B4-8D6B-ED2F2B1DDC82}" srcOrd="0" destOrd="0" presId="urn:microsoft.com/office/officeart/2018/5/layout/IconCircleLabelList"/>
    <dgm:cxn modelId="{27FC902B-BD5C-0A4E-B701-6130B555A1E9}" type="presParOf" srcId="{4C0F1D06-DA93-415A-A3B8-FA8B009850BA}" destId="{0AC4B488-15CB-4429-B9E5-EE74FC663249}" srcOrd="1" destOrd="0" presId="urn:microsoft.com/office/officeart/2018/5/layout/IconCircleLabelList"/>
    <dgm:cxn modelId="{06B6CCBD-D339-F24F-BCBB-C18CB84DC178}" type="presParOf" srcId="{4C0F1D06-DA93-415A-A3B8-FA8B009850BA}" destId="{6B832DF0-7058-45B7-9B90-97BAFCBD499F}" srcOrd="2" destOrd="0" presId="urn:microsoft.com/office/officeart/2018/5/layout/IconCircleLabelList"/>
    <dgm:cxn modelId="{712E654F-A672-AE47-8471-303792C49957}" type="presParOf" srcId="{4C0F1D06-DA93-415A-A3B8-FA8B009850BA}" destId="{1519C644-E99E-4B25-B40B-0DEE72BBA927}" srcOrd="3" destOrd="0" presId="urn:microsoft.com/office/officeart/2018/5/layout/IconCircleLabelList"/>
    <dgm:cxn modelId="{D5BC1823-EF0E-084E-9E1F-FB55C728AD42}" type="presParOf" srcId="{98AB7AFB-EE1B-4FCA-BC56-575261C025E0}" destId="{13FE4455-C15B-834F-9F52-425E699EFBFB}" srcOrd="1" destOrd="0" presId="urn:microsoft.com/office/officeart/2018/5/layout/IconCircleLabelList"/>
    <dgm:cxn modelId="{99CC4363-13C5-A848-ADD5-92A6E9E3971B}" type="presParOf" srcId="{98AB7AFB-EE1B-4FCA-BC56-575261C025E0}" destId="{2D103CAE-5091-4F17-97FC-E55FFAAC1F5F}" srcOrd="2" destOrd="0" presId="urn:microsoft.com/office/officeart/2018/5/layout/IconCircleLabelList"/>
    <dgm:cxn modelId="{4A0EC723-7BF8-5C48-8650-BD6D8520B1CF}" type="presParOf" srcId="{2D103CAE-5091-4F17-97FC-E55FFAAC1F5F}" destId="{F8031494-C66E-4F16-905D-1A4776FE98F3}" srcOrd="0" destOrd="0" presId="urn:microsoft.com/office/officeart/2018/5/layout/IconCircleLabelList"/>
    <dgm:cxn modelId="{2C4BC341-8E3D-704C-81EE-1F4738365C39}" type="presParOf" srcId="{2D103CAE-5091-4F17-97FC-E55FFAAC1F5F}" destId="{80C2FA8D-169C-42A8-A9D4-6D9AFF24BAA4}" srcOrd="1" destOrd="0" presId="urn:microsoft.com/office/officeart/2018/5/layout/IconCircleLabelList"/>
    <dgm:cxn modelId="{97C42547-4D51-DB4F-911D-4A460E0C8583}" type="presParOf" srcId="{2D103CAE-5091-4F17-97FC-E55FFAAC1F5F}" destId="{E6FFD118-B584-4D49-BB50-F1C63A66BE68}" srcOrd="2" destOrd="0" presId="urn:microsoft.com/office/officeart/2018/5/layout/IconCircleLabelList"/>
    <dgm:cxn modelId="{23A0C1A2-506A-A948-80AC-F8FD8569123A}" type="presParOf" srcId="{2D103CAE-5091-4F17-97FC-E55FFAAC1F5F}" destId="{9DF20208-E7C8-4EFE-9C59-0078DE86DB7C}" srcOrd="3" destOrd="0" presId="urn:microsoft.com/office/officeart/2018/5/layout/IconCircleLabelList"/>
    <dgm:cxn modelId="{3DB2CBA6-3298-4D41-A58E-C046EDEF0205}" type="presParOf" srcId="{98AB7AFB-EE1B-4FCA-BC56-575261C025E0}" destId="{AA8D75A4-8990-6240-8C3C-D09E8823DD23}" srcOrd="3" destOrd="0" presId="urn:microsoft.com/office/officeart/2018/5/layout/IconCircleLabelList"/>
    <dgm:cxn modelId="{DF83B73C-7314-0649-BE0C-4B812D77479F}" type="presParOf" srcId="{98AB7AFB-EE1B-4FCA-BC56-575261C025E0}" destId="{DF8AA161-856D-4B05-B94C-2EF627B9FDCB}" srcOrd="4" destOrd="0" presId="urn:microsoft.com/office/officeart/2018/5/layout/IconCircleLabelList"/>
    <dgm:cxn modelId="{DCA8C25A-6035-6645-BADE-F4AF1A2E0DE8}" type="presParOf" srcId="{DF8AA161-856D-4B05-B94C-2EF627B9FDCB}" destId="{31B47080-6440-4A41-9752-4D877EF70772}" srcOrd="0" destOrd="0" presId="urn:microsoft.com/office/officeart/2018/5/layout/IconCircleLabelList"/>
    <dgm:cxn modelId="{09E7F8F3-7CA4-0346-9725-8B329312C108}" type="presParOf" srcId="{DF8AA161-856D-4B05-B94C-2EF627B9FDCB}" destId="{A44CF947-6B3B-4008-B422-85EA87189AAA}" srcOrd="1" destOrd="0" presId="urn:microsoft.com/office/officeart/2018/5/layout/IconCircleLabelList"/>
    <dgm:cxn modelId="{2319C9CC-86E8-B345-AA45-7CFA646402BB}" type="presParOf" srcId="{DF8AA161-856D-4B05-B94C-2EF627B9FDCB}" destId="{5A8A6776-65E3-4403-991B-C17726C28447}" srcOrd="2" destOrd="0" presId="urn:microsoft.com/office/officeart/2018/5/layout/IconCircleLabelList"/>
    <dgm:cxn modelId="{68113883-2AA9-D642-AE2F-38C12499ABF0}" type="presParOf" srcId="{DF8AA161-856D-4B05-B94C-2EF627B9FDCB}" destId="{DF25B2D9-32E7-4FAB-A178-6AFA86236589}" srcOrd="3" destOrd="0" presId="urn:microsoft.com/office/officeart/2018/5/layout/IconCircleLabelList"/>
    <dgm:cxn modelId="{EC534C0D-4227-3043-AD0F-0853E8330E44}" type="presParOf" srcId="{98AB7AFB-EE1B-4FCA-BC56-575261C025E0}" destId="{3767651F-6D22-BE4B-8CC7-4B80F055D485}" srcOrd="5" destOrd="0" presId="urn:microsoft.com/office/officeart/2018/5/layout/IconCircleLabelList"/>
    <dgm:cxn modelId="{1420AD4C-936A-0443-9968-C6C5290C437F}" type="presParOf" srcId="{98AB7AFB-EE1B-4FCA-BC56-575261C025E0}" destId="{1E656BD6-FDEE-774C-8C26-D4C95FA47D15}" srcOrd="6" destOrd="0" presId="urn:microsoft.com/office/officeart/2018/5/layout/IconCircleLabelList"/>
    <dgm:cxn modelId="{D56D34F9-04B7-9F48-9126-C89F46C8898E}" type="presParOf" srcId="{1E656BD6-FDEE-774C-8C26-D4C95FA47D15}" destId="{00BED337-BB64-8E45-A8B2-B957EF6A2C08}" srcOrd="0" destOrd="0" presId="urn:microsoft.com/office/officeart/2018/5/layout/IconCircleLabelList"/>
    <dgm:cxn modelId="{C4BEA3C8-67B3-2D4D-BB23-25D01B99401F}" type="presParOf" srcId="{1E656BD6-FDEE-774C-8C26-D4C95FA47D15}" destId="{CB42E02F-CB41-4B4C-A117-3918E5F138D1}" srcOrd="1" destOrd="0" presId="urn:microsoft.com/office/officeart/2018/5/layout/IconCircleLabelList"/>
    <dgm:cxn modelId="{C56F82F6-538C-704F-B49F-0009AED87C07}" type="presParOf" srcId="{1E656BD6-FDEE-774C-8C26-D4C95FA47D15}" destId="{D9153A1B-F543-2C4F-9E9A-DE2EC3DC6754}" srcOrd="2" destOrd="0" presId="urn:microsoft.com/office/officeart/2018/5/layout/IconCircleLabelList"/>
    <dgm:cxn modelId="{DB606B91-B9B3-1A47-BBAB-0EA92DA929E1}" type="presParOf" srcId="{1E656BD6-FDEE-774C-8C26-D4C95FA47D15}" destId="{0D3B9898-4F10-5C42-B7EF-B2508E41A537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80D54-0A77-42B4-8D6B-ED2F2B1DDC82}">
      <dsp:nvSpPr>
        <dsp:cNvPr id="0" name=""/>
        <dsp:cNvSpPr/>
      </dsp:nvSpPr>
      <dsp:spPr>
        <a:xfrm>
          <a:off x="1103875" y="503"/>
          <a:ext cx="612263" cy="612263"/>
        </a:xfrm>
        <a:prstGeom prst="ellipse">
          <a:avLst/>
        </a:prstGeom>
        <a:solidFill>
          <a:srgbClr val="E8CC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4B488-15CB-4429-B9E5-EE74FC663249}">
      <dsp:nvSpPr>
        <dsp:cNvPr id="0" name=""/>
        <dsp:cNvSpPr/>
      </dsp:nvSpPr>
      <dsp:spPr>
        <a:xfrm>
          <a:off x="1234357" y="130986"/>
          <a:ext cx="351298" cy="351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9C644-E99E-4B25-B40B-0DEE72BBA927}">
      <dsp:nvSpPr>
        <dsp:cNvPr id="0" name=""/>
        <dsp:cNvSpPr/>
      </dsp:nvSpPr>
      <dsp:spPr>
        <a:xfrm>
          <a:off x="908151" y="803472"/>
          <a:ext cx="1003710" cy="40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Economic and policy Research</a:t>
          </a:r>
        </a:p>
      </dsp:txBody>
      <dsp:txXfrm>
        <a:off x="908151" y="803472"/>
        <a:ext cx="1003710" cy="401484"/>
      </dsp:txXfrm>
    </dsp:sp>
    <dsp:sp modelId="{F8031494-C66E-4F16-905D-1A4776FE98F3}">
      <dsp:nvSpPr>
        <dsp:cNvPr id="0" name=""/>
        <dsp:cNvSpPr/>
      </dsp:nvSpPr>
      <dsp:spPr>
        <a:xfrm>
          <a:off x="2283235" y="503"/>
          <a:ext cx="612263" cy="612263"/>
        </a:xfrm>
        <a:prstGeom prst="ellipse">
          <a:avLst/>
        </a:prstGeom>
        <a:solidFill>
          <a:srgbClr val="E8CC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2FA8D-169C-42A8-A9D4-6D9AFF24BAA4}">
      <dsp:nvSpPr>
        <dsp:cNvPr id="0" name=""/>
        <dsp:cNvSpPr/>
      </dsp:nvSpPr>
      <dsp:spPr>
        <a:xfrm>
          <a:off x="2413717" y="130986"/>
          <a:ext cx="351298" cy="351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20208-E7C8-4EFE-9C59-0078DE86DB7C}">
      <dsp:nvSpPr>
        <dsp:cNvPr id="0" name=""/>
        <dsp:cNvSpPr/>
      </dsp:nvSpPr>
      <dsp:spPr>
        <a:xfrm>
          <a:off x="2087511" y="803472"/>
          <a:ext cx="1003710" cy="40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Capacity Building</a:t>
          </a:r>
        </a:p>
      </dsp:txBody>
      <dsp:txXfrm>
        <a:off x="2087511" y="803472"/>
        <a:ext cx="1003710" cy="401484"/>
      </dsp:txXfrm>
    </dsp:sp>
    <dsp:sp modelId="{31B47080-6440-4A41-9752-4D877EF70772}">
      <dsp:nvSpPr>
        <dsp:cNvPr id="0" name=""/>
        <dsp:cNvSpPr/>
      </dsp:nvSpPr>
      <dsp:spPr>
        <a:xfrm>
          <a:off x="3462595" y="503"/>
          <a:ext cx="612263" cy="612263"/>
        </a:xfrm>
        <a:prstGeom prst="ellipse">
          <a:avLst/>
        </a:prstGeom>
        <a:solidFill>
          <a:srgbClr val="E8CC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CF947-6B3B-4008-B422-85EA87189AAA}">
      <dsp:nvSpPr>
        <dsp:cNvPr id="0" name=""/>
        <dsp:cNvSpPr/>
      </dsp:nvSpPr>
      <dsp:spPr>
        <a:xfrm>
          <a:off x="3593078" y="130986"/>
          <a:ext cx="351298" cy="351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5B2D9-32E7-4FAB-A178-6AFA86236589}">
      <dsp:nvSpPr>
        <dsp:cNvPr id="0" name=""/>
        <dsp:cNvSpPr/>
      </dsp:nvSpPr>
      <dsp:spPr>
        <a:xfrm>
          <a:off x="3266872" y="803472"/>
          <a:ext cx="1003710" cy="40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Policy Advocacy</a:t>
          </a:r>
        </a:p>
      </dsp:txBody>
      <dsp:txXfrm>
        <a:off x="3266872" y="803472"/>
        <a:ext cx="1003710" cy="401484"/>
      </dsp:txXfrm>
    </dsp:sp>
    <dsp:sp modelId="{00BED337-BB64-8E45-A8B2-B957EF6A2C08}">
      <dsp:nvSpPr>
        <dsp:cNvPr id="0" name=""/>
        <dsp:cNvSpPr/>
      </dsp:nvSpPr>
      <dsp:spPr>
        <a:xfrm>
          <a:off x="4641956" y="503"/>
          <a:ext cx="612263" cy="612263"/>
        </a:xfrm>
        <a:prstGeom prst="ellipse">
          <a:avLst/>
        </a:prstGeom>
        <a:solidFill>
          <a:srgbClr val="E8CCC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2E02F-CB41-4B4C-A117-3918E5F138D1}">
      <dsp:nvSpPr>
        <dsp:cNvPr id="0" name=""/>
        <dsp:cNvSpPr/>
      </dsp:nvSpPr>
      <dsp:spPr>
        <a:xfrm>
          <a:off x="4772438" y="130986"/>
          <a:ext cx="351298" cy="35129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B9898-4F10-5C42-B7EF-B2508E41A537}">
      <dsp:nvSpPr>
        <dsp:cNvPr id="0" name=""/>
        <dsp:cNvSpPr/>
      </dsp:nvSpPr>
      <dsp:spPr>
        <a:xfrm>
          <a:off x="4446232" y="803472"/>
          <a:ext cx="1003710" cy="401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/>
            <a:t>Strategic and supply chain Advisory</a:t>
          </a:r>
        </a:p>
      </dsp:txBody>
      <dsp:txXfrm>
        <a:off x="4446232" y="803472"/>
        <a:ext cx="1003710" cy="401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271A-6901-6A4E-A80F-65D49F57E5B1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AB2FB-FFA9-0A40-A597-2E5249DF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96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logistics">
            <a:extLst>
              <a:ext uri="{FF2B5EF4-FFF2-40B4-BE49-F238E27FC236}">
                <a16:creationId xmlns:a16="http://schemas.microsoft.com/office/drawing/2014/main" id="{35A18850-CE3B-C049-AAE0-9AFC22C45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95" y="0"/>
            <a:ext cx="8772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7EE34-D75A-A242-B2D0-6E89CDB8241A}"/>
              </a:ext>
            </a:extLst>
          </p:cNvPr>
          <p:cNvSpPr txBox="1"/>
          <p:nvPr userDrawn="1"/>
        </p:nvSpPr>
        <p:spPr>
          <a:xfrm>
            <a:off x="11777472" y="6437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8F358-3038-0249-8BE0-57C6A657CDAA}"/>
              </a:ext>
            </a:extLst>
          </p:cNvPr>
          <p:cNvSpPr/>
          <p:nvPr userDrawn="1"/>
        </p:nvSpPr>
        <p:spPr>
          <a:xfrm>
            <a:off x="-2330041" y="-776090"/>
            <a:ext cx="8000710" cy="80978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/>
              <a:t>\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C9E2826-331A-E74E-AC23-B3767A5EC0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8790" y="4480634"/>
            <a:ext cx="4695541" cy="5667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sz="1600" b="1" dirty="0"/>
              <a:t>Service Offering, Year</a:t>
            </a:r>
          </a:p>
        </p:txBody>
      </p:sp>
      <p:pic>
        <p:nvPicPr>
          <p:cNvPr id="15" name="Picture 14" descr="A picture containing red, hat&#10;&#10;Description automatically generated">
            <a:extLst>
              <a:ext uri="{FF2B5EF4-FFF2-40B4-BE49-F238E27FC236}">
                <a16:creationId xmlns:a16="http://schemas.microsoft.com/office/drawing/2014/main" id="{A6B29ED0-006C-3442-8876-EF4D43D263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15" y="518196"/>
            <a:ext cx="2407145" cy="240714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265FC0-F861-8C4C-954F-C91E0AA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90" y="3210269"/>
            <a:ext cx="4695541" cy="98232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85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0FAD-C942-9741-B48E-4BEFC31E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57200"/>
            <a:ext cx="424624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B142-D79E-BD48-9B2A-A366B137E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48303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1DE0B-83A6-5548-9902-C07CC91E3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80" y="2057400"/>
            <a:ext cx="424624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Footer Placeholder 10">
            <a:extLst>
              <a:ext uri="{FF2B5EF4-FFF2-40B4-BE49-F238E27FC236}">
                <a16:creationId xmlns:a16="http://schemas.microsoft.com/office/drawing/2014/main" id="{FFFFFE7D-DBF7-D644-BF94-5CC12D35FC87}"/>
              </a:ext>
            </a:extLst>
          </p:cNvPr>
          <p:cNvSpPr txBox="1">
            <a:spLocks/>
          </p:cNvSpPr>
          <p:nvPr userDrawn="1"/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| Confidential  © Asian Trade Centre | Source: </a:t>
            </a:r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6A0B455A-3D6C-0145-8B37-D44C4171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2D95-3A9F-A94D-9EA3-2204812B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457200"/>
            <a:ext cx="424624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A5DC8-155C-C746-B82E-428BE402C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4830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79922-9D04-D24F-A299-C46D3C408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80" y="2057400"/>
            <a:ext cx="424624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5C1AD6F4-DEBD-9F45-BED3-3DA0BC43C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E82B923A-FDC2-1C41-9D95-866CA387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3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F7D49-C451-7445-91C9-426BBA5D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91A07-5306-1747-A1D5-A6289C013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583DBA32-FD38-0043-BC63-1620C3B6D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28A7E67-FEF5-974C-8128-E5089F17D3E3}"/>
              </a:ext>
            </a:extLst>
          </p:cNvPr>
          <p:cNvSpPr txBox="1">
            <a:spLocks/>
          </p:cNvSpPr>
          <p:nvPr userDrawn="1"/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| Confidential  © Asian Trade Centre | Source: 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16C468B2-F5B2-ED41-9665-24F43AC5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89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9CE1E1-DD08-FA4D-BDD1-845EA136A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5E952-3DD8-3D43-A1BD-83BBD8C71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79" y="365125"/>
            <a:ext cx="8046721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CB152605-3584-2F43-8847-07C76FDB110F}"/>
              </a:ext>
            </a:extLst>
          </p:cNvPr>
          <p:cNvSpPr txBox="1">
            <a:spLocks/>
          </p:cNvSpPr>
          <p:nvPr userDrawn="1"/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| Confidential  © Asian Trade Centre | Source: </a:t>
            </a:r>
          </a:p>
        </p:txBody>
      </p:sp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6E922244-0D28-7E48-8F7A-DAE37E3C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Image result for logistics">
            <a:extLst>
              <a:ext uri="{FF2B5EF4-FFF2-40B4-BE49-F238E27FC236}">
                <a16:creationId xmlns:a16="http://schemas.microsoft.com/office/drawing/2014/main" id="{197959C3-8399-8942-84A2-5C67A655F8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9"/>
          <a:stretch/>
        </p:blipFill>
        <p:spPr bwMode="auto">
          <a:xfrm>
            <a:off x="4978400" y="0"/>
            <a:ext cx="7213600" cy="68580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77DB227-CAF7-7448-8ADB-96E97BCB5747}"/>
              </a:ext>
            </a:extLst>
          </p:cNvPr>
          <p:cNvSpPr/>
          <p:nvPr userDrawn="1"/>
        </p:nvSpPr>
        <p:spPr>
          <a:xfrm>
            <a:off x="1306286" y="0"/>
            <a:ext cx="6647543" cy="685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ECAA4-7379-BE4E-A81E-744A0C019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58BAD4-2B6A-834E-87FB-CB03570EE484}"/>
              </a:ext>
            </a:extLst>
          </p:cNvPr>
          <p:cNvSpPr/>
          <p:nvPr userDrawn="1"/>
        </p:nvSpPr>
        <p:spPr>
          <a:xfrm>
            <a:off x="4640579" y="0"/>
            <a:ext cx="3313250" cy="371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FDD3407C-595A-4442-9AE3-606DDFB08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EC421F7-1BD4-F34C-80E8-C0E88CC35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779" y="365125"/>
            <a:ext cx="6499135" cy="982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0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63D0-97B1-EA48-8419-EAC1D38E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50E0-9E7D-614B-AE41-CC0E9CD8F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477BA199-43D8-FF45-A9FD-5264C3CCA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2C1C04BA-83B4-934A-835F-385983B54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8851-10EF-3B47-B8DA-F8198F518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" y="1709738"/>
            <a:ext cx="1105662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EC5C9-61B8-6D41-93AB-E1D672A5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79" y="4589463"/>
            <a:ext cx="1105662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61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4F614-9802-B742-8A59-6D7E3E5F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" y="365125"/>
            <a:ext cx="1120139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7F1E-B145-5D4C-A85C-637CB5E59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80" y="1825625"/>
            <a:ext cx="549402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6DB2C-855C-DA4F-9260-BB939883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825625"/>
            <a:ext cx="5554976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Slide Number Placeholder 11">
            <a:extLst>
              <a:ext uri="{FF2B5EF4-FFF2-40B4-BE49-F238E27FC236}">
                <a16:creationId xmlns:a16="http://schemas.microsoft.com/office/drawing/2014/main" id="{0394FC79-B29B-C147-AF15-EF5DE179F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550644" cy="387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DF20-205D-B643-A944-370CCD75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" y="365125"/>
            <a:ext cx="1114044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9852-F637-894A-A126-BF7CF4DF3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80" y="1681163"/>
            <a:ext cx="54717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8B933-79EC-A34A-9FEC-C03D275B3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780" y="2505075"/>
            <a:ext cx="547179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E8DD2-2877-4848-AFD4-DFDD5A501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940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18FCE-50DA-7843-96B9-EFB5F826F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49401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6280C24-287B-F248-BD2C-092D8403227E}"/>
              </a:ext>
            </a:extLst>
          </p:cNvPr>
          <p:cNvSpPr txBox="1">
            <a:spLocks/>
          </p:cNvSpPr>
          <p:nvPr userDrawn="1"/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| Confidential  © Asian Trade Centre | Source: 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D88CBAA0-6378-BD43-ADFF-C50629EF32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3B4E-9F88-D741-BBF0-AB7707F8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6DD2D2-2172-8B44-B748-BF0E5F2428A8}"/>
              </a:ext>
            </a:extLst>
          </p:cNvPr>
          <p:cNvSpPr txBox="1"/>
          <p:nvPr userDrawn="1"/>
        </p:nvSpPr>
        <p:spPr>
          <a:xfrm>
            <a:off x="4731657" y="-2583543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500"/>
          </a:p>
        </p:txBody>
      </p:sp>
      <p:sp>
        <p:nvSpPr>
          <p:cNvPr id="4" name="Slide Number Placeholder 11">
            <a:extLst>
              <a:ext uri="{FF2B5EF4-FFF2-40B4-BE49-F238E27FC236}">
                <a16:creationId xmlns:a16="http://schemas.microsoft.com/office/drawing/2014/main" id="{27B37FB1-9805-3A45-ADA0-F738F014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4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age result for logistics">
            <a:extLst>
              <a:ext uri="{FF2B5EF4-FFF2-40B4-BE49-F238E27FC236}">
                <a16:creationId xmlns:a16="http://schemas.microsoft.com/office/drawing/2014/main" id="{35A18850-CE3B-C049-AAE0-9AFC22C45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95" y="0"/>
            <a:ext cx="87723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BBA36E-8C2F-2244-8648-682220BD0EEF}"/>
              </a:ext>
            </a:extLst>
          </p:cNvPr>
          <p:cNvSpPr/>
          <p:nvPr userDrawn="1"/>
        </p:nvSpPr>
        <p:spPr>
          <a:xfrm>
            <a:off x="150718" y="0"/>
            <a:ext cx="36246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7EE34-D75A-A242-B2D0-6E89CDB8241A}"/>
              </a:ext>
            </a:extLst>
          </p:cNvPr>
          <p:cNvSpPr txBox="1"/>
          <p:nvPr userDrawn="1"/>
        </p:nvSpPr>
        <p:spPr>
          <a:xfrm>
            <a:off x="11777472" y="6437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08F358-3038-0249-8BE0-57C6A657CDAA}"/>
              </a:ext>
            </a:extLst>
          </p:cNvPr>
          <p:cNvSpPr/>
          <p:nvPr userDrawn="1"/>
        </p:nvSpPr>
        <p:spPr>
          <a:xfrm>
            <a:off x="380089" y="-815440"/>
            <a:ext cx="8000710" cy="80978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ACEFB02-7ACF-144F-9689-387EE13DF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779" y="365126"/>
            <a:ext cx="6430833" cy="69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Contact Us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AE8AC2-35DA-A748-B6D3-2FD033B9F429}"/>
              </a:ext>
            </a:extLst>
          </p:cNvPr>
          <p:cNvSpPr/>
          <p:nvPr userDrawn="1"/>
        </p:nvSpPr>
        <p:spPr>
          <a:xfrm>
            <a:off x="525778" y="1329526"/>
            <a:ext cx="6430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/>
              <a:t>The ATC is the premier regional thought leader, advocate and educator for trade in the Asia-Pacific. </a:t>
            </a:r>
            <a:r>
              <a:rPr lang="en-GB" sz="1800" b="1"/>
              <a:t>We are trade policy and supply chain subject matter experts </a:t>
            </a:r>
            <a:r>
              <a:rPr lang="en-US" sz="1800" b="1"/>
              <a:t>uniquely positioned to meet the trade related needs of businesses—small and large—and governments—regional and foreign—operating across the region.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A237F65-B138-E54E-9D5D-722884536B0C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341458"/>
              </p:ext>
            </p:extLst>
          </p:nvPr>
        </p:nvGraphicFramePr>
        <p:xfrm>
          <a:off x="598516" y="3133783"/>
          <a:ext cx="6358095" cy="120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23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0D767-0C80-EB4F-8270-9CD9178A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ECA845-317F-4E47-8DBC-46A1F8960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87AE6-7A62-F243-9BF8-5D62BE4CA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08" y="6311899"/>
            <a:ext cx="415471" cy="365125"/>
          </a:xfrm>
        </p:spPr>
        <p:txBody>
          <a:bodyPr/>
          <a:lstStyle/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3CC09-FBE0-FE4F-8EF6-53F29A912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79" y="365125"/>
            <a:ext cx="11201399" cy="982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DC884-32DC-A046-B328-7A2A025DF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266" y="1825625"/>
            <a:ext cx="11201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9" name="Picture 8" descr="A picture containing hat&#10;&#10;Description automatically generated">
            <a:extLst>
              <a:ext uri="{FF2B5EF4-FFF2-40B4-BE49-F238E27FC236}">
                <a16:creationId xmlns:a16="http://schemas.microsoft.com/office/drawing/2014/main" id="{CEA29468-C995-8C48-89C7-2365D95FFB2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80000"/>
          </a:blip>
          <a:stretch>
            <a:fillRect/>
          </a:stretch>
        </p:blipFill>
        <p:spPr>
          <a:xfrm>
            <a:off x="10917554" y="6210872"/>
            <a:ext cx="564005" cy="5640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FE6EA7-A49B-FD42-A8B4-52AD75B7CC43}"/>
              </a:ext>
            </a:extLst>
          </p:cNvPr>
          <p:cNvSpPr/>
          <p:nvPr userDrawn="1"/>
        </p:nvSpPr>
        <p:spPr>
          <a:xfrm>
            <a:off x="-15240" y="365125"/>
            <a:ext cx="108000" cy="9823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220DE3B-FC96-2C4D-8823-DC388E8F9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79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3194E7B-0713-2748-94ED-A71AEE4BF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286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D6B539B-CF1F-EE4F-AB06-95F2436838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0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antradecentre.org/" TargetMode="External"/><Relationship Id="rId2" Type="http://schemas.openxmlformats.org/officeDocument/2006/relationships/hyperlink" Target="mailto:info@asiantradecentre.or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hyperlink" Target="http://www.linkedin.com/company/asian-trade-centr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mfat.govt.nz/br/trade/free-trade-agreements/free-trade-agreements-concluded-but-not-in-force/regional-comprehensive-economic-partnership-rcep/rcep-text-and-resource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C09E1E-2296-0141-ACC7-A0ED7C76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37" y="3157165"/>
            <a:ext cx="4753290" cy="566738"/>
          </a:xfrm>
        </p:spPr>
        <p:txBody>
          <a:bodyPr>
            <a:noAutofit/>
          </a:bodyPr>
          <a:lstStyle/>
          <a:p>
            <a:r>
              <a:rPr lang="en-GB" sz="2200" dirty="0"/>
              <a:t>A Changing Economic Landscape: Trade in Asia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F60D8-66AE-9548-A252-95E70F49F230}"/>
              </a:ext>
            </a:extLst>
          </p:cNvPr>
          <p:cNvSpPr txBox="1"/>
          <p:nvPr/>
        </p:nvSpPr>
        <p:spPr>
          <a:xfrm>
            <a:off x="359037" y="4599091"/>
            <a:ext cx="460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Dr Deborah Elms</a:t>
            </a: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Executive Director, Asian Trade Centre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AmCham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October 22, 2021</a:t>
            </a:r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B4235A7-6499-FF4D-8E1C-FD1146F71857}"/>
              </a:ext>
            </a:extLst>
          </p:cNvPr>
          <p:cNvSpPr txBox="1">
            <a:spLocks/>
          </p:cNvSpPr>
          <p:nvPr/>
        </p:nvSpPr>
        <p:spPr>
          <a:xfrm>
            <a:off x="359037" y="4032353"/>
            <a:ext cx="4146461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spc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8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3705"/>
            <a:ext cx="8229600" cy="1143000"/>
          </a:xfrm>
        </p:spPr>
        <p:txBody>
          <a:bodyPr>
            <a:normAutofit/>
          </a:bodyPr>
          <a:lstStyle/>
          <a:p>
            <a:r>
              <a:rPr lang="en-US"/>
              <a:t>CPTPP Membership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62742-9C4F-1D47-9435-BC2384032A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10453" y="617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FBFB573F-DD44-BB47-B4F8-D44DCB919FAC}"/>
              </a:ext>
            </a:extLst>
          </p:cNvPr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6BA2DB-4F37-DC41-A6FA-9BFE58F6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483361"/>
            <a:ext cx="7964905" cy="47258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99AB3E-9758-5746-8120-7ADC07E9667A}"/>
              </a:ext>
            </a:extLst>
          </p:cNvPr>
          <p:cNvSpPr txBox="1"/>
          <p:nvPr/>
        </p:nvSpPr>
        <p:spPr>
          <a:xfrm>
            <a:off x="956441" y="6209259"/>
            <a:ext cx="724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Note that Brunei, Malaysia and Chile have not yet activated the agreement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E1E581-04EB-1045-869B-6FA5966702ED}"/>
              </a:ext>
            </a:extLst>
          </p:cNvPr>
          <p:cNvSpPr txBox="1"/>
          <p:nvPr/>
        </p:nvSpPr>
        <p:spPr>
          <a:xfrm>
            <a:off x="8077200" y="802183"/>
            <a:ext cx="389106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500" dirty="0"/>
              <a:t>In accession: UK</a:t>
            </a:r>
          </a:p>
          <a:p>
            <a:pPr algn="l"/>
            <a:r>
              <a:rPr lang="en-US" sz="2500" dirty="0"/>
              <a:t>Asking to join: China, Taiwan</a:t>
            </a:r>
          </a:p>
        </p:txBody>
      </p:sp>
    </p:spTree>
    <p:extLst>
      <p:ext uri="{BB962C8B-B14F-4D97-AF65-F5344CB8AC3E}">
        <p14:creationId xmlns:p14="http://schemas.microsoft.com/office/powerpoint/2010/main" val="374784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1DAD-C11B-4247-B43B-71FB5876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CPTPP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6CFF3-9776-7B4D-BA58-7095AC12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16" y="1375542"/>
            <a:ext cx="7625255" cy="4851836"/>
          </a:xfrm>
        </p:spPr>
        <p:txBody>
          <a:bodyPr>
            <a:normAutofit fontScale="92500"/>
          </a:bodyPr>
          <a:lstStyle/>
          <a:p>
            <a:r>
              <a:rPr lang="en-US" dirty="0"/>
              <a:t>Comprehensive and Progressive Trans-Pacific Partnership (CPTPP) in force since late 2018 for 7 countries</a:t>
            </a:r>
          </a:p>
          <a:p>
            <a:pPr lvl="1"/>
            <a:r>
              <a:rPr lang="en-US" dirty="0"/>
              <a:t>Australia, Canada, Japan, Mexico, New Zealand, Singapore, and Vietnam</a:t>
            </a:r>
          </a:p>
          <a:p>
            <a:pPr lvl="1"/>
            <a:r>
              <a:rPr lang="en-US" dirty="0"/>
              <a:t>Tariff cuts now already on “Year 4” </a:t>
            </a:r>
          </a:p>
          <a:p>
            <a:pPr lvl="2"/>
            <a:r>
              <a:rPr lang="en-US" dirty="0"/>
              <a:t>(Except for Japan, which starts new “year” on April 1, 2021)</a:t>
            </a:r>
          </a:p>
          <a:p>
            <a:pPr lvl="1"/>
            <a:r>
              <a:rPr lang="en-US" dirty="0"/>
              <a:t>Peru just became full member in September 2021</a:t>
            </a:r>
          </a:p>
          <a:p>
            <a:r>
              <a:rPr lang="en-US" dirty="0"/>
              <a:t>Includes two members in ASEAN: Singapore and Vietnam</a:t>
            </a:r>
          </a:p>
          <a:p>
            <a:pPr lvl="1"/>
            <a:r>
              <a:rPr lang="en-US" dirty="0"/>
              <a:t>Brunei and Malaysia still have not ratified </a:t>
            </a:r>
          </a:p>
          <a:p>
            <a:pPr lvl="1"/>
            <a:r>
              <a:rPr lang="en-US" dirty="0"/>
              <a:t>Once they agree, in force in 60 days for them</a:t>
            </a:r>
          </a:p>
          <a:p>
            <a:r>
              <a:rPr lang="en-US" dirty="0"/>
              <a:t>Economic benefits already flowing to Vietnam (especially) from CPTPP membership</a:t>
            </a:r>
          </a:p>
          <a:p>
            <a:r>
              <a:rPr lang="en-US" dirty="0"/>
              <a:t>Accession underway for the UK</a:t>
            </a:r>
          </a:p>
          <a:p>
            <a:r>
              <a:rPr lang="en-US" dirty="0"/>
              <a:t>China and Taiwan have applied to join, Korea likely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40EAE-F158-CC4B-89F2-D2DBBDC3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62742-9C4F-1D47-9435-BC2384032A4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051A4FED-E35E-434F-B707-03DDB159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827" y="3689131"/>
            <a:ext cx="3384330" cy="25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65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1803" y="1347448"/>
            <a:ext cx="8229600" cy="4958529"/>
          </a:xfrm>
        </p:spPr>
        <p:txBody>
          <a:bodyPr>
            <a:normAutofit lnSpcReduction="10000"/>
          </a:bodyPr>
          <a:lstStyle/>
          <a:p>
            <a:r>
              <a:rPr lang="en-US"/>
              <a:t>CPTPP is broader:</a:t>
            </a:r>
          </a:p>
          <a:p>
            <a:pPr lvl="1"/>
            <a:r>
              <a:rPr lang="en-US"/>
              <a:t>Covers markets for </a:t>
            </a:r>
            <a:r>
              <a:rPr lang="en-US" i="1"/>
              <a:t>all</a:t>
            </a:r>
            <a:r>
              <a:rPr lang="en-US"/>
              <a:t> goods (including agriculture), </a:t>
            </a:r>
            <a:br>
              <a:rPr lang="en-US"/>
            </a:br>
            <a:r>
              <a:rPr lang="en-US"/>
              <a:t>services, investment, government procurement, </a:t>
            </a:r>
            <a:br>
              <a:rPr lang="en-US"/>
            </a:br>
            <a:r>
              <a:rPr lang="en-US"/>
              <a:t>e-commerce with meaningful promises for opening</a:t>
            </a:r>
          </a:p>
          <a:p>
            <a:pPr lvl="1"/>
            <a:r>
              <a:rPr lang="en-US"/>
              <a:t>Tariff cuts nearly all currently at duty-free or zero tariffs for everything</a:t>
            </a:r>
          </a:p>
          <a:p>
            <a:pPr lvl="1"/>
            <a:r>
              <a:rPr lang="en-US"/>
              <a:t>All services, investment and other commitments active already</a:t>
            </a:r>
          </a:p>
          <a:p>
            <a:pPr lvl="1"/>
            <a:r>
              <a:rPr lang="en-US"/>
              <a:t>30 chapters included in agreement, 6000+ pages</a:t>
            </a:r>
          </a:p>
          <a:p>
            <a:r>
              <a:rPr lang="en-US"/>
              <a:t>CPTPP is deeper:</a:t>
            </a:r>
          </a:p>
          <a:p>
            <a:pPr lvl="1"/>
            <a:r>
              <a:rPr lang="en-US"/>
              <a:t>Has new rules for areas like intellectual property, </a:t>
            </a:r>
            <a:br>
              <a:rPr lang="en-US"/>
            </a:br>
            <a:r>
              <a:rPr lang="en-US"/>
              <a:t>food and food safety (SPS), standards (TBT), </a:t>
            </a:r>
            <a:br>
              <a:rPr lang="en-US"/>
            </a:br>
            <a:r>
              <a:rPr lang="en-US"/>
              <a:t>environment, labor, competition, customs, etc.</a:t>
            </a:r>
          </a:p>
          <a:p>
            <a:r>
              <a:rPr lang="en-US"/>
              <a:t>Shared norms:</a:t>
            </a:r>
          </a:p>
          <a:p>
            <a:pPr lvl="1"/>
            <a:r>
              <a:rPr lang="en-US"/>
              <a:t>Every member has same commitments (just longer </a:t>
            </a:r>
            <a:br>
              <a:rPr lang="en-US"/>
            </a:br>
            <a:r>
              <a:rPr lang="en-US"/>
              <a:t>time frames for some members to implement deal)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171272" y="6407945"/>
            <a:ext cx="365760" cy="365125"/>
          </a:xfrm>
          <a:prstGeom prst="rect">
            <a:avLst/>
          </a:prstGeom>
        </p:spPr>
        <p:txBody>
          <a:bodyPr/>
          <a:lstStyle/>
          <a:p>
            <a:fld id="{19DFD22C-BB29-B54F-AE25-CF8CB2F6FD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What’s Different About the CPTPP?</a:t>
            </a:r>
          </a:p>
        </p:txBody>
      </p:sp>
      <p:pic>
        <p:nvPicPr>
          <p:cNvPr id="6" name="Picture 5" descr="A group of people standing in front of a screen&#10;&#10;Description automatically generated">
            <a:extLst>
              <a:ext uri="{FF2B5EF4-FFF2-40B4-BE49-F238E27FC236}">
                <a16:creationId xmlns:a16="http://schemas.microsoft.com/office/drawing/2014/main" id="{39875224-4F07-4E42-8CB7-7B2A7613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61" y="4060841"/>
            <a:ext cx="3188821" cy="20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A3D7-7EBA-D24A-956C-A744922FC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Digital Trade Arrangements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C763-F06D-DF48-A668-E45D3DAC1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ASEAN’s E-Commerce Agreement getting implemented </a:t>
            </a:r>
          </a:p>
          <a:p>
            <a:r>
              <a:rPr lang="en-US" dirty="0"/>
              <a:t>Existing Digital Economy Partnership Agreement (DEPA) with Chile, Singapore and New Zealand up for expansion</a:t>
            </a:r>
          </a:p>
          <a:p>
            <a:pPr lvl="1"/>
            <a:r>
              <a:rPr lang="en-US" dirty="0"/>
              <a:t>DEPA is a “modular” style agreement that aims to build consistency in the digital space by using similar commitments in different arrangements</a:t>
            </a:r>
          </a:p>
          <a:p>
            <a:pPr lvl="1"/>
            <a:r>
              <a:rPr lang="en-US" dirty="0"/>
              <a:t>Sign on to DEPA or use the modules in your own trade deal</a:t>
            </a:r>
          </a:p>
          <a:p>
            <a:r>
              <a:rPr lang="en-US" dirty="0"/>
              <a:t>Digital Economic Agreements (DEA) in place already between Singapore and Australia</a:t>
            </a:r>
          </a:p>
          <a:p>
            <a:pPr lvl="1"/>
            <a:r>
              <a:rPr lang="en-US" dirty="0"/>
              <a:t>Under negotiation with SG and UK, SG and South Korea</a:t>
            </a:r>
          </a:p>
          <a:p>
            <a:pPr lvl="1"/>
            <a:r>
              <a:rPr lang="en-US" dirty="0"/>
              <a:t>DEAs are meant to “bolt” onto existing free trade agreements so can be deeper commitments for digital plus benefits of underlying trade deal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2D869-B21A-6E49-908E-B1E059459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482528" cy="365125"/>
          </a:xfrm>
        </p:spPr>
        <p:txBody>
          <a:bodyPr/>
          <a:lstStyle/>
          <a:p>
            <a:fld id="{6D6B539B-CF1F-EE4F-AB06-95F2436838F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EF6A96-C2D5-484B-B9F6-27A6DC425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88" y="0"/>
            <a:ext cx="3486912" cy="21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6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3EF8-37FA-FD4F-A3E1-513DAA16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2022 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C7CCD-C0CD-E347-A78E-BA4188A88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Trade has been badly disrupted</a:t>
            </a:r>
          </a:p>
          <a:p>
            <a:r>
              <a:rPr lang="en-US"/>
              <a:t>Traditional institutional mechanisms for managing trade have suffered</a:t>
            </a:r>
          </a:p>
          <a:p>
            <a:r>
              <a:rPr lang="en-US"/>
              <a:t>New structures emerging, including potential “coalitions” of players on specific issues (like Digital Economy Agreements), CPTPP, RCEP and other bilateral arrangements</a:t>
            </a:r>
          </a:p>
          <a:p>
            <a:pPr lvl="1"/>
            <a:r>
              <a:rPr lang="en-US"/>
              <a:t>Each of these have differing members, rules, provisions</a:t>
            </a:r>
          </a:p>
          <a:p>
            <a:r>
              <a:rPr lang="en-US"/>
              <a:t>New issues on trade agendas, including environment or sustainability, labor rights, digital rules of all sorts, technology standards, subsidies, and tax policies</a:t>
            </a:r>
          </a:p>
          <a:p>
            <a:r>
              <a:rPr lang="en-US"/>
              <a:t>Like to lead to continued fragmentation in trade and difficulty in building consensus at global level (especially)</a:t>
            </a:r>
          </a:p>
          <a:p>
            <a:r>
              <a:rPr lang="en-US"/>
              <a:t>Firms need to look harder to find competitive advantages in new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9717B-DD92-C146-9B36-951C7FFB8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1"/>
            <a:ext cx="521626" cy="343240"/>
          </a:xfrm>
        </p:spPr>
        <p:txBody>
          <a:bodyPr/>
          <a:lstStyle/>
          <a:p>
            <a:fld id="{6D6B539B-CF1F-EE4F-AB06-95F2436838F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A picture containing brick, brush&#10;&#10;Description automatically generated">
            <a:extLst>
              <a:ext uri="{FF2B5EF4-FFF2-40B4-BE49-F238E27FC236}">
                <a16:creationId xmlns:a16="http://schemas.microsoft.com/office/drawing/2014/main" id="{143C0F5B-E9F3-3441-B004-377DE20A3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20" y="121526"/>
            <a:ext cx="38862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1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86D3A-4CF3-CB47-B50A-D94D3C88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8814F-E9F0-D148-BA3D-EC8365FC210A}"/>
              </a:ext>
            </a:extLst>
          </p:cNvPr>
          <p:cNvSpPr txBox="1"/>
          <p:nvPr/>
        </p:nvSpPr>
        <p:spPr>
          <a:xfrm>
            <a:off x="1828800" y="2801815"/>
            <a:ext cx="1847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5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551C2-578D-0B41-9C2D-8418126A9118}"/>
              </a:ext>
            </a:extLst>
          </p:cNvPr>
          <p:cNvSpPr txBox="1"/>
          <p:nvPr/>
        </p:nvSpPr>
        <p:spPr>
          <a:xfrm>
            <a:off x="928798" y="4892487"/>
            <a:ext cx="2812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Asian Trade Centre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35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r>
              <a:rPr kumimoji="0" lang="en-US" sz="1200" b="1" i="0" u="none" strike="noStrike" kern="1200" cap="none" spc="35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info@asiantradecentre.org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Tel +65 6536 3415</a:t>
            </a:r>
            <a:b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www.asiantradecentre.org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740227-2E2C-2041-B31A-2DD3858EE2A1}"/>
              </a:ext>
            </a:extLst>
          </p:cNvPr>
          <p:cNvSpPr/>
          <p:nvPr/>
        </p:nvSpPr>
        <p:spPr>
          <a:xfrm>
            <a:off x="3997578" y="5646540"/>
            <a:ext cx="28123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linkedin.com/company/asian-trade-centre</a:t>
            </a:r>
            <a:endParaRPr lang="en-SG" sz="1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ollow-us-on-LinkedIn Button - Lighthouse NINE Group">
            <a:hlinkClick r:id="rId4"/>
            <a:extLst>
              <a:ext uri="{FF2B5EF4-FFF2-40B4-BE49-F238E27FC236}">
                <a16:creationId xmlns:a16="http://schemas.microsoft.com/office/drawing/2014/main" id="{07DC56A8-B437-A240-815F-C00F022B0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60" y="4948844"/>
            <a:ext cx="1475740" cy="59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B444-99F3-F147-A057-83A9CC93B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Global Disruption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5459E-9BB0-E348-8192-32D857D8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70" y="1513489"/>
            <a:ext cx="5687405" cy="46586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Biggest global “reset” to trade since WWII happening right now</a:t>
            </a:r>
          </a:p>
          <a:p>
            <a:r>
              <a:rPr lang="en-US" dirty="0"/>
              <a:t>Multilateral system not working</a:t>
            </a:r>
          </a:p>
          <a:p>
            <a:pPr lvl="1"/>
            <a:r>
              <a:rPr lang="en-US" dirty="0"/>
              <a:t>Hopes for outcomes (not even big outcomes) for the MC12 meeting this year are evaporating</a:t>
            </a:r>
          </a:p>
          <a:p>
            <a:r>
              <a:rPr lang="en-US" dirty="0"/>
              <a:t>Creaking global system allowing countries to act in previously “unthinkable” ways</a:t>
            </a:r>
          </a:p>
          <a:p>
            <a:pPr lvl="1"/>
            <a:r>
              <a:rPr lang="en-US" dirty="0"/>
              <a:t>US-China trade war as example…</a:t>
            </a:r>
          </a:p>
          <a:p>
            <a:r>
              <a:rPr lang="en-US" dirty="0"/>
              <a:t>Enter COVID-19..</a:t>
            </a:r>
          </a:p>
          <a:p>
            <a:pPr lvl="1"/>
            <a:r>
              <a:rPr lang="en-US" dirty="0"/>
              <a:t>Sudden, sharp shifts in both supply and demand</a:t>
            </a:r>
          </a:p>
          <a:p>
            <a:pPr lvl="1"/>
            <a:r>
              <a:rPr lang="en-US" dirty="0"/>
              <a:t>Global impact</a:t>
            </a:r>
          </a:p>
          <a:p>
            <a:pPr lvl="1"/>
            <a:r>
              <a:rPr lang="en-US" dirty="0"/>
              <a:t>Rapid reset for businesses</a:t>
            </a:r>
          </a:p>
          <a:p>
            <a:r>
              <a:rPr lang="en-US" dirty="0"/>
              <a:t>Governments under increasing pressure to protect local jobs (and still collect revenue) while keeping markets open</a:t>
            </a:r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61367A4F-82F0-9F4B-BA4E-287CC540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723" y="365125"/>
            <a:ext cx="3797300" cy="213360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B4CD955-7D32-CA4C-A216-0CF97C88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275" y="2651956"/>
            <a:ext cx="5612748" cy="35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E0FB-A27B-B54F-B8B3-34E370A0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65" y="372582"/>
            <a:ext cx="11201399" cy="982323"/>
          </a:xfrm>
        </p:spPr>
        <p:txBody>
          <a:bodyPr/>
          <a:lstStyle/>
          <a:p>
            <a:r>
              <a:rPr lang="en-SG" dirty="0"/>
              <a:t>Different Asian Landscape in 2022 and Beyond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DB2E04-271D-C64A-8889-433258D8F5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24608" y="6311900"/>
            <a:ext cx="502457" cy="362169"/>
          </a:xfrm>
        </p:spPr>
        <p:txBody>
          <a:bodyPr/>
          <a:lstStyle/>
          <a:p>
            <a:fld id="{6D6B539B-CF1F-EE4F-AB06-95F2436838F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Chart, diagram&#10;&#10;Description automatically generated">
            <a:extLst>
              <a:ext uri="{FF2B5EF4-FFF2-40B4-BE49-F238E27FC236}">
                <a16:creationId xmlns:a16="http://schemas.microsoft.com/office/drawing/2014/main" id="{E1BC1C69-2B0F-5141-9CE0-F916757F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36" y="1627635"/>
            <a:ext cx="7406642" cy="43620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52C86D-2715-3C46-9529-B0E415A52A0F}"/>
              </a:ext>
            </a:extLst>
          </p:cNvPr>
          <p:cNvSpPr/>
          <p:nvPr/>
        </p:nvSpPr>
        <p:spPr>
          <a:xfrm>
            <a:off x="727065" y="1730298"/>
            <a:ext cx="280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leads the world in creating a network of trade deals that cover different partner markets, with a wide range of potential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SG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are especially key: ASEAN, CPTPP, EU deals and RCEP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A5F86-157D-F345-A8B4-44C680B3AA3D}"/>
              </a:ext>
            </a:extLst>
          </p:cNvPr>
          <p:cNvSpPr txBox="1"/>
          <p:nvPr/>
        </p:nvSpPr>
        <p:spPr>
          <a:xfrm>
            <a:off x="367936" y="5788680"/>
            <a:ext cx="784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/>
              <a:t>RCEP=Regional Comprehensive Economic Partnership signing in late 2020</a:t>
            </a:r>
          </a:p>
          <a:p>
            <a:pPr algn="l"/>
            <a:r>
              <a:rPr lang="en-US" sz="1400"/>
              <a:t>CPTPP=Comprehensive and Progressive Trans-Pacific Partnership, started for seven members in end 2018</a:t>
            </a:r>
          </a:p>
        </p:txBody>
      </p:sp>
    </p:spTree>
    <p:extLst>
      <p:ext uri="{BB962C8B-B14F-4D97-AF65-F5344CB8AC3E}">
        <p14:creationId xmlns:p14="http://schemas.microsoft.com/office/powerpoint/2010/main" val="29637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RCEP = 15 Members Across 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62742-9C4F-1D47-9435-BC2384032A4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D44F64C-7259-C64B-955C-0BF04D00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2" y="2354317"/>
            <a:ext cx="6076045" cy="4367158"/>
          </a:xfrm>
          <a:prstGeom prst="rect">
            <a:avLst/>
          </a:prstGeom>
        </p:spPr>
      </p:pic>
      <p:pic>
        <p:nvPicPr>
          <p:cNvPr id="7" name="Picture 6" descr="A picture containing photo, different, many, various&#10;&#10;Description automatically generated">
            <a:extLst>
              <a:ext uri="{FF2B5EF4-FFF2-40B4-BE49-F238E27FC236}">
                <a16:creationId xmlns:a16="http://schemas.microsoft.com/office/drawing/2014/main" id="{8B87C68A-BCAE-EE4A-92E1-91B3BBB2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82" y="1164885"/>
            <a:ext cx="7024896" cy="39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8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9" y="105650"/>
            <a:ext cx="11201399" cy="982323"/>
          </a:xfrm>
        </p:spPr>
        <p:txBody>
          <a:bodyPr/>
          <a:lstStyle/>
          <a:p>
            <a:r>
              <a:rPr lang="en-US" dirty="0"/>
              <a:t>The Launch of RCEP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38" y="1087973"/>
            <a:ext cx="8295686" cy="52683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RCEP will enter into force when 6 ASEAN members (out of 10) and 3 (of 5) Dialogue Partners have completed their domestic procedures</a:t>
            </a:r>
          </a:p>
          <a:p>
            <a:r>
              <a:rPr lang="en-US" dirty="0"/>
              <a:t>Likely entry into force in January 2022</a:t>
            </a:r>
          </a:p>
          <a:p>
            <a:pPr lvl="1"/>
            <a:r>
              <a:rPr lang="en-US" dirty="0"/>
              <a:t>Not all 15 RCEP countries will be part of the first wave</a:t>
            </a:r>
          </a:p>
          <a:p>
            <a:r>
              <a:rPr lang="en-US" dirty="0"/>
              <a:t>RCEP is built using ASEAN’s own model agreements, including the ASEAN+1 agreements (like ASEAN-China)</a:t>
            </a:r>
          </a:p>
          <a:p>
            <a:pPr lvl="1"/>
            <a:r>
              <a:rPr lang="en-US" dirty="0"/>
              <a:t>Many of the commitments follow ASEAN’s approaches</a:t>
            </a:r>
          </a:p>
          <a:p>
            <a:r>
              <a:rPr lang="en-US" dirty="0"/>
              <a:t>Agreement to be opened to new member accession in 18 months</a:t>
            </a:r>
          </a:p>
          <a:p>
            <a:pPr lvl="1"/>
            <a:r>
              <a:rPr lang="en-US" dirty="0"/>
              <a:t>Led by a new RCEP Secretariat (details to be decided soon)</a:t>
            </a:r>
          </a:p>
          <a:p>
            <a:r>
              <a:rPr lang="en-US" dirty="0"/>
              <a:t>RCEP texts and schedules are already available for review</a:t>
            </a:r>
          </a:p>
          <a:p>
            <a:pPr lvl="1"/>
            <a:r>
              <a:rPr lang="en-US" dirty="0">
                <a:hlinkClick r:id="rId2"/>
              </a:rPr>
              <a:t>https://www.mfat.govt.nz/br/trade/free-trade-agreements/free-trade-agreements-concluded-but-not-in-force/regional-comprehensive-economic-partnership-rcep/rcep-text-and-resources/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62742-9C4F-1D47-9435-BC2384032A4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drawing, game, ball&#10;&#10;Description automatically generated">
            <a:extLst>
              <a:ext uri="{FF2B5EF4-FFF2-40B4-BE49-F238E27FC236}">
                <a16:creationId xmlns:a16="http://schemas.microsoft.com/office/drawing/2014/main" id="{9473D721-F600-204F-BA93-A134C665B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183" y="184343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3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9" y="105650"/>
            <a:ext cx="11201399" cy="982323"/>
          </a:xfrm>
        </p:spPr>
        <p:txBody>
          <a:bodyPr/>
          <a:lstStyle/>
          <a:p>
            <a:r>
              <a:rPr lang="en-US"/>
              <a:t>Implications of RCEP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716" y="1407841"/>
            <a:ext cx="9853449" cy="4948509"/>
          </a:xfrm>
        </p:spPr>
        <p:txBody>
          <a:bodyPr>
            <a:normAutofit/>
          </a:bodyPr>
          <a:lstStyle/>
          <a:p>
            <a:r>
              <a:rPr lang="en-US" dirty="0"/>
              <a:t>RCEP is not EU or CPTPP—but has 20 chapters</a:t>
            </a:r>
          </a:p>
          <a:p>
            <a:pPr lvl="1"/>
            <a:r>
              <a:rPr lang="en-US" dirty="0"/>
              <a:t>Services and investment included</a:t>
            </a:r>
          </a:p>
          <a:p>
            <a:pPr lvl="1"/>
            <a:r>
              <a:rPr lang="en-US" dirty="0"/>
              <a:t>Also some work on standards, legal, IP, e-commerce</a:t>
            </a:r>
          </a:p>
          <a:p>
            <a:r>
              <a:rPr lang="en-US" dirty="0"/>
              <a:t>Starts setting expectations of greater intra-Asian trade</a:t>
            </a:r>
          </a:p>
          <a:p>
            <a:pPr lvl="1"/>
            <a:r>
              <a:rPr lang="en-US" dirty="0"/>
              <a:t>Even firms that are not actually using agreement may rethink operations </a:t>
            </a:r>
          </a:p>
          <a:p>
            <a:r>
              <a:rPr lang="en-US" dirty="0"/>
              <a:t>RCEP was not China’s baby:  was driven by ASEAN</a:t>
            </a:r>
          </a:p>
          <a:p>
            <a:r>
              <a:rPr lang="en-US" dirty="0"/>
              <a:t>But, once agreement comes into force, focus will shift to Northeast Asia</a:t>
            </a:r>
          </a:p>
          <a:p>
            <a:r>
              <a:rPr lang="en-US" dirty="0"/>
              <a:t>RCEP also provides platform for trade and economic discussions in the region</a:t>
            </a:r>
          </a:p>
          <a:p>
            <a:pPr lvl="1"/>
            <a:r>
              <a:rPr lang="en-US" dirty="0"/>
              <a:t>Led by new RCEP Secretariat, regular meetings scheduled</a:t>
            </a:r>
          </a:p>
          <a:p>
            <a:pPr lvl="1"/>
            <a:r>
              <a:rPr lang="en-US" dirty="0"/>
              <a:t>Could easily start drafting range of new trade rules for Asia</a:t>
            </a:r>
          </a:p>
          <a:p>
            <a:pPr lvl="1"/>
            <a:r>
              <a:rPr lang="en-US" dirty="0"/>
              <a:t>Important for companies to pay attention to how to add new issues to ongoing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62742-9C4F-1D47-9435-BC2384032A4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C696D-E8A0-354E-BA1E-6053D5372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0" y="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3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9" y="365125"/>
            <a:ext cx="11201399" cy="1325563"/>
          </a:xfrm>
        </p:spPr>
        <p:txBody>
          <a:bodyPr anchor="ctr">
            <a:normAutofit/>
          </a:bodyPr>
          <a:lstStyle/>
          <a:p>
            <a:r>
              <a:rPr lang="en-US"/>
              <a:t>RCEP: Will Be Challenging to Use, Esp for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264" y="1457762"/>
            <a:ext cx="9715301" cy="4575176"/>
          </a:xfrm>
        </p:spPr>
        <p:txBody>
          <a:bodyPr>
            <a:noAutofit/>
          </a:bodyPr>
          <a:lstStyle/>
          <a:p>
            <a:r>
              <a:rPr lang="en-US" dirty="0"/>
              <a:t>Origin of RCEP: five existing ASEAN+1 trade deals</a:t>
            </a:r>
          </a:p>
          <a:p>
            <a:r>
              <a:rPr lang="en-US" dirty="0"/>
              <a:t>Big challenges getting to finish line: what members were willing to do in one setting, not willing to do in another, plus no agreements existed between Dialogue Partners</a:t>
            </a:r>
          </a:p>
          <a:p>
            <a:r>
              <a:rPr lang="en-US" dirty="0"/>
              <a:t>Tariff reductions will be complicated</a:t>
            </a:r>
          </a:p>
          <a:p>
            <a:pPr lvl="1"/>
            <a:r>
              <a:rPr lang="en-US" dirty="0"/>
              <a:t>Not all drop to become duty-free, many with long timelines</a:t>
            </a:r>
          </a:p>
          <a:p>
            <a:pPr lvl="1"/>
            <a:r>
              <a:rPr lang="en-US" dirty="0"/>
              <a:t>Bigger issue: complexity, 37 separate tariff schedules</a:t>
            </a:r>
          </a:p>
          <a:p>
            <a:r>
              <a:rPr lang="en-US" dirty="0"/>
              <a:t>Rules of origin (ROOs) very helpful</a:t>
            </a:r>
          </a:p>
          <a:p>
            <a:pPr lvl="1"/>
            <a:r>
              <a:rPr lang="en-US" dirty="0"/>
              <a:t>One ROO for each tariff line used by all member countries</a:t>
            </a:r>
          </a:p>
          <a:p>
            <a:r>
              <a:rPr lang="en-US" dirty="0"/>
              <a:t>Better trade facilitation: faster, easier processing of goods at customs</a:t>
            </a:r>
          </a:p>
          <a:p>
            <a:pPr lvl="1"/>
            <a:r>
              <a:rPr lang="en-US" dirty="0"/>
              <a:t>Will include same use of paperwork in all 15</a:t>
            </a:r>
          </a:p>
          <a:p>
            <a:r>
              <a:rPr lang="en-US" dirty="0"/>
              <a:t>New benefits likely for services and substantial increase in investment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4608" y="6311900"/>
            <a:ext cx="479585" cy="37267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2EE62742-9C4F-1D47-9435-BC2384032A46}" type="slidenum">
              <a:rPr lang="en-US" smtClean="0">
                <a:solidFill>
                  <a:srgbClr val="C00000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29A7F63-A7D3-314E-A559-8781885C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15" y="25833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79" y="105650"/>
            <a:ext cx="11201399" cy="982323"/>
          </a:xfrm>
        </p:spPr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716" y="1407841"/>
            <a:ext cx="8981091" cy="4948509"/>
          </a:xfrm>
        </p:spPr>
        <p:txBody>
          <a:bodyPr>
            <a:normAutofit/>
          </a:bodyPr>
          <a:lstStyle/>
          <a:p>
            <a:r>
              <a:rPr lang="en-US" dirty="0"/>
              <a:t>RCEP is likely to transform trade in region: “in Asia for Asia”</a:t>
            </a:r>
          </a:p>
          <a:p>
            <a:r>
              <a:rPr lang="en-US" dirty="0"/>
              <a:t>Will take time to phase in many of the existing tariff cuts</a:t>
            </a:r>
          </a:p>
          <a:p>
            <a:r>
              <a:rPr lang="en-US" dirty="0"/>
              <a:t>But the consistent rules of origin and PCO requirements will help firms by lowering compliance costs</a:t>
            </a:r>
          </a:p>
          <a:p>
            <a:r>
              <a:rPr lang="en-US" dirty="0"/>
              <a:t>Can start to create “Asian” qualifying goods for shipment across 15 major markets</a:t>
            </a:r>
          </a:p>
          <a:p>
            <a:r>
              <a:rPr lang="en-US" dirty="0"/>
              <a:t>Goods commitments coupled with changes coming in services, investment, and other elements in agreement</a:t>
            </a:r>
          </a:p>
          <a:p>
            <a:r>
              <a:rPr lang="en-US" dirty="0"/>
              <a:t>Agreement can be upgraded and improved over time:</a:t>
            </a:r>
          </a:p>
          <a:p>
            <a:pPr lvl="1"/>
            <a:r>
              <a:rPr lang="en-US" dirty="0"/>
              <a:t>More goods coverage</a:t>
            </a:r>
          </a:p>
          <a:p>
            <a:pPr lvl="1"/>
            <a:r>
              <a:rPr lang="en-US" dirty="0"/>
              <a:t>Faster tariff reductions</a:t>
            </a:r>
          </a:p>
          <a:p>
            <a:pPr lvl="1"/>
            <a:r>
              <a:rPr lang="en-US" dirty="0"/>
              <a:t>New rules to maintain consistency in Asia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62742-9C4F-1D47-9435-BC2384032A4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73E773A3-3C21-5049-BDF2-D0650ECC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090" y="0"/>
            <a:ext cx="2448910" cy="25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5DFA-C143-514F-8148-8154B93A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RCEP’s Strategic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EBD7A-9E5D-704E-8B85-FAC85693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RCEP was not easy: 8 years, 29+ rounds, 11 ministerial negotiations, 4+ leaders sessions</a:t>
            </a:r>
          </a:p>
          <a:p>
            <a:r>
              <a:rPr lang="en-US" dirty="0"/>
              <a:t>Long-standing issues a challenge: some members not even willing to sit in same room outside RCEP</a:t>
            </a:r>
          </a:p>
          <a:p>
            <a:r>
              <a:rPr lang="en-US" dirty="0"/>
              <a:t>But 15 got agreement done, which is minor miracle</a:t>
            </a:r>
          </a:p>
          <a:p>
            <a:r>
              <a:rPr lang="en-US" dirty="0"/>
              <a:t>Once implementation starts, RCEP creates institutional platform to address trade and economics in Asia</a:t>
            </a:r>
          </a:p>
          <a:p>
            <a:pPr lvl="1"/>
            <a:r>
              <a:rPr lang="en-US" dirty="0"/>
              <a:t>Hasn’t been possible before</a:t>
            </a:r>
          </a:p>
          <a:p>
            <a:pPr lvl="1"/>
            <a:r>
              <a:rPr lang="en-US" dirty="0"/>
              <a:t>Could leverage RCEP platform to create new trade rules, standards, procedures</a:t>
            </a:r>
          </a:p>
          <a:p>
            <a:r>
              <a:rPr lang="en-US" dirty="0"/>
              <a:t>Was not part of original RCEP agenda but given post-Covid trends, likely to be critical in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B372-DE9F-B94E-9110-E74EF9A94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4608" y="6311901"/>
            <a:ext cx="490095" cy="343240"/>
          </a:xfrm>
        </p:spPr>
        <p:txBody>
          <a:bodyPr/>
          <a:lstStyle/>
          <a:p>
            <a:fld id="{6D6B539B-CF1F-EE4F-AB06-95F2436838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5F621A2-0E2B-EB41-9979-A49CDF4C3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7" t="43535"/>
          <a:stretch/>
        </p:blipFill>
        <p:spPr>
          <a:xfrm>
            <a:off x="7945822" y="252993"/>
            <a:ext cx="4014952" cy="11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08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T Advisory_May 2020" id="{36353A84-E50F-7B4B-8E59-8A92FEF89538}" vid="{8F4BDE8B-E8BB-DA46-B1B8-BA1BCE3B73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1299</Words>
  <Application>Microsoft Macintosh PowerPoint</Application>
  <PresentationFormat>Widescreen</PresentationFormat>
  <Paragraphs>134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 Changing Economic Landscape: Trade in Asia</vt:lpstr>
      <vt:lpstr>Significant Global Disruption</vt:lpstr>
      <vt:lpstr>Different Asian Landscape in 2022 and Beyond</vt:lpstr>
      <vt:lpstr>RCEP = 15 Members Across Asia</vt:lpstr>
      <vt:lpstr>The Launch of RCEP</vt:lpstr>
      <vt:lpstr>Implications of RCEP</vt:lpstr>
      <vt:lpstr>RCEP: Will Be Challenging to Use, Esp for Goods</vt:lpstr>
      <vt:lpstr>Bottom Line</vt:lpstr>
      <vt:lpstr>RCEP’s Strategic Importance</vt:lpstr>
      <vt:lpstr>CPTPP Membership</vt:lpstr>
      <vt:lpstr>CPTPP</vt:lpstr>
      <vt:lpstr>What’s Different About the CPTPP?</vt:lpstr>
      <vt:lpstr>Don’t Forget Digital Trade Arrangements</vt:lpstr>
      <vt:lpstr>For 2022 and Beyond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Changed Economic Landscape</dc:title>
  <dc:creator>Deborah Elms</dc:creator>
  <cp:lastModifiedBy>Deborah Elms</cp:lastModifiedBy>
  <cp:revision>29</cp:revision>
  <dcterms:created xsi:type="dcterms:W3CDTF">2020-11-19T09:40:47Z</dcterms:created>
  <dcterms:modified xsi:type="dcterms:W3CDTF">2021-10-21T10:43:03Z</dcterms:modified>
</cp:coreProperties>
</file>