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71" r:id="rId4"/>
    <p:sldId id="257" r:id="rId5"/>
    <p:sldId id="268"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Nufrio" initials="DN" lastIdx="13" clrIdx="0">
    <p:extLst>
      <p:ext uri="{19B8F6BF-5375-455C-9EA6-DF929625EA0E}">
        <p15:presenceInfo xmlns:p15="http://schemas.microsoft.com/office/powerpoint/2012/main" userId="21e30e210053118c" providerId="Windows Live"/>
      </p:ext>
    </p:extLst>
  </p:cmAuthor>
  <p:cmAuthor id="2" name="David Nufrio" initials="DN [2]" lastIdx="1" clrIdx="1">
    <p:extLst>
      <p:ext uri="{19B8F6BF-5375-455C-9EA6-DF929625EA0E}">
        <p15:presenceInfo xmlns:p15="http://schemas.microsoft.com/office/powerpoint/2012/main" userId="S::David.Nufrio@trade.gov::6fb53525-cd71-4410-8f3d-a841374173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797"/>
    <p:restoredTop sz="95781"/>
  </p:normalViewPr>
  <p:slideViewPr>
    <p:cSldViewPr snapToGrid="0" snapToObjects="1">
      <p:cViewPr varScale="1">
        <p:scale>
          <a:sx n="45" d="100"/>
          <a:sy n="45" d="100"/>
        </p:scale>
        <p:origin x="88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2-04T16:06:30.240" idx="13">
    <p:pos x="3365" y="238"/>
    <p:text>Elliott Brewer will collect email addresses and share with U.S. Chamber so U.S. Chamber can send out invites through Teams.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2-04T15:11:43.166" idx="9">
    <p:pos x="4437" y="1716"/>
    <p:text>Update and when it may show up on legislative calendar?</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2-04T11:38:30.041" idx="6">
    <p:pos x="6486" y="3015"/>
    <p:text>Reggie Singh may also comment.</p:text>
    <p:extLst>
      <p:ext uri="{C676402C-5697-4E1C-873F-D02D1690AC5C}">
        <p15:threadingInfo xmlns:p15="http://schemas.microsoft.com/office/powerpoint/2012/main" timeZoneBias="300"/>
      </p:ext>
    </p:extLst>
  </p:cm>
  <p:cm authorId="2" dt="2021-02-10T13:40:30.427" idx="1">
    <p:pos x="6486" y="3111"/>
    <p:text>Elliott will check.</p:text>
    <p:extLst>
      <p:ext uri="{C676402C-5697-4E1C-873F-D02D1690AC5C}">
        <p15:threadingInfo xmlns:p15="http://schemas.microsoft.com/office/powerpoint/2012/main" timeZoneBias="300">
          <p15:parentCm authorId="1" idx="6"/>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12-10T22:52:54.685" idx="4">
    <p:pos x="2396" y="642"/>
    <p:text>Adding some extra time as a buffer.</p:text>
    <p:extLst>
      <p:ext uri="{C676402C-5697-4E1C-873F-D02D1690AC5C}">
        <p15:threadingInfo xmlns:p15="http://schemas.microsoft.com/office/powerpoint/2012/main" timeZoneBias="300"/>
      </p:ext>
    </p:extLst>
  </p:cm>
  <p:cm authorId="1" dt="2021-02-04T11:42:40.306" idx="7">
    <p:pos x="6804" y="3303"/>
    <p:text>Elise Reysbergen is reaching out to ITI and BSA.</p:text>
    <p:extLst>
      <p:ext uri="{C676402C-5697-4E1C-873F-D02D1690AC5C}">
        <p15:threadingInfo xmlns:p15="http://schemas.microsoft.com/office/powerpoint/2012/main" timeZoneBias="300"/>
      </p:ext>
    </p:extLst>
  </p:cm>
  <p:cm authorId="1" dt="2021-02-04T11:43:27.509" idx="8">
    <p:pos x="6804" y="3399"/>
    <p:text>We can do a panel of 3-4 speakers here.</p:text>
    <p:extLst>
      <p:ext uri="{C676402C-5697-4E1C-873F-D02D1690AC5C}">
        <p15:threadingInfo xmlns:p15="http://schemas.microsoft.com/office/powerpoint/2012/main" timeZoneBias="300">
          <p15:parentCm authorId="1" idx="7"/>
        </p15:threadingInfo>
      </p:ext>
    </p:extLst>
  </p:cm>
  <p:cm authorId="1" dt="2021-02-04T15:56:45.721" idx="10">
    <p:pos x="6590" y="266"/>
    <p:text>U.S. Chamber is taking lead on building out Parts 3-4, with USG input.</p:text>
    <p:extLst>
      <p:ext uri="{C676402C-5697-4E1C-873F-D02D1690AC5C}">
        <p15:threadingInfo xmlns:p15="http://schemas.microsoft.com/office/powerpoint/2012/main" timeZoneBias="300"/>
      </p:ext>
    </p:extLst>
  </p:cm>
  <p:cm authorId="1" dt="2021-02-04T15:58:06.672" idx="11">
    <p:pos x="6590" y="362"/>
    <p:text>This includes coordinating speakers for a pre-event planning discussion.</p:text>
    <p:extLst>
      <p:ext uri="{C676402C-5697-4E1C-873F-D02D1690AC5C}">
        <p15:threadingInfo xmlns:p15="http://schemas.microsoft.com/office/powerpoint/2012/main" timeZoneBias="300">
          <p15:parentCm authorId="1" idx="10"/>
        </p15:threadingInfo>
      </p:ext>
    </p:extLst>
  </p:cm>
  <p:cm authorId="1" dt="2021-02-04T15:59:48.890" idx="12">
    <p:pos x="6813" y="1152"/>
    <p:text>This theme will be further honed/developed by U.S. Chamber team.</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12-10T22:58:44.825" idx="5">
    <p:pos x="4218" y="645"/>
    <p:text>Can run 5-10 minutes longer depending on how long other segments run.</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8523B-8793-FB4E-9CD4-C7C20D1710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0828E6-2612-8A46-A63A-4A4D2F6F4A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3DA27D-DBAF-1345-AFA7-931768011D30}"/>
              </a:ext>
            </a:extLst>
          </p:cNvPr>
          <p:cNvSpPr>
            <a:spLocks noGrp="1"/>
          </p:cNvSpPr>
          <p:nvPr>
            <p:ph type="dt" sz="half" idx="10"/>
          </p:nvPr>
        </p:nvSpPr>
        <p:spPr/>
        <p:txBody>
          <a:bodyPr/>
          <a:lstStyle/>
          <a:p>
            <a:fld id="{9D92C2D6-AF77-C94C-8BCD-010342602B62}" type="datetimeFigureOut">
              <a:rPr lang="en-US" smtClean="0"/>
              <a:t>2/16/2021</a:t>
            </a:fld>
            <a:endParaRPr lang="en-US"/>
          </a:p>
        </p:txBody>
      </p:sp>
      <p:sp>
        <p:nvSpPr>
          <p:cNvPr id="5" name="Footer Placeholder 4">
            <a:extLst>
              <a:ext uri="{FF2B5EF4-FFF2-40B4-BE49-F238E27FC236}">
                <a16:creationId xmlns:a16="http://schemas.microsoft.com/office/drawing/2014/main" id="{A167AD64-ACFC-4D4D-9EFB-C1098186C3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9ADF3-1EF4-8F4B-8A6E-AB9D81F3D914}"/>
              </a:ext>
            </a:extLst>
          </p:cNvPr>
          <p:cNvSpPr>
            <a:spLocks noGrp="1"/>
          </p:cNvSpPr>
          <p:nvPr>
            <p:ph type="sldNum" sz="quarter" idx="12"/>
          </p:nvPr>
        </p:nvSpPr>
        <p:spPr/>
        <p:txBody>
          <a:bodyPr/>
          <a:lstStyle/>
          <a:p>
            <a:fld id="{08EE7C6D-022B-DF4A-B16E-56F612775B68}" type="slidenum">
              <a:rPr lang="en-US" smtClean="0"/>
              <a:t>‹#›</a:t>
            </a:fld>
            <a:endParaRPr lang="en-US"/>
          </a:p>
        </p:txBody>
      </p:sp>
    </p:spTree>
    <p:extLst>
      <p:ext uri="{BB962C8B-B14F-4D97-AF65-F5344CB8AC3E}">
        <p14:creationId xmlns:p14="http://schemas.microsoft.com/office/powerpoint/2010/main" val="381165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99966-FE17-5649-86FB-B0208D7328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E40DCF-19C2-334B-B0E0-9C87F9CE51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5358B8-4417-6743-91BB-C9192CDF87F4}"/>
              </a:ext>
            </a:extLst>
          </p:cNvPr>
          <p:cNvSpPr>
            <a:spLocks noGrp="1"/>
          </p:cNvSpPr>
          <p:nvPr>
            <p:ph type="dt" sz="half" idx="10"/>
          </p:nvPr>
        </p:nvSpPr>
        <p:spPr/>
        <p:txBody>
          <a:bodyPr/>
          <a:lstStyle/>
          <a:p>
            <a:fld id="{9D92C2D6-AF77-C94C-8BCD-010342602B62}" type="datetimeFigureOut">
              <a:rPr lang="en-US" smtClean="0"/>
              <a:t>2/16/2021</a:t>
            </a:fld>
            <a:endParaRPr lang="en-US"/>
          </a:p>
        </p:txBody>
      </p:sp>
      <p:sp>
        <p:nvSpPr>
          <p:cNvPr id="5" name="Footer Placeholder 4">
            <a:extLst>
              <a:ext uri="{FF2B5EF4-FFF2-40B4-BE49-F238E27FC236}">
                <a16:creationId xmlns:a16="http://schemas.microsoft.com/office/drawing/2014/main" id="{6C116E77-11AD-E74A-8983-4899FAF7E5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EEB874-59D2-5743-A47B-C17A2239AF47}"/>
              </a:ext>
            </a:extLst>
          </p:cNvPr>
          <p:cNvSpPr>
            <a:spLocks noGrp="1"/>
          </p:cNvSpPr>
          <p:nvPr>
            <p:ph type="sldNum" sz="quarter" idx="12"/>
          </p:nvPr>
        </p:nvSpPr>
        <p:spPr/>
        <p:txBody>
          <a:bodyPr/>
          <a:lstStyle/>
          <a:p>
            <a:fld id="{08EE7C6D-022B-DF4A-B16E-56F612775B68}" type="slidenum">
              <a:rPr lang="en-US" smtClean="0"/>
              <a:t>‹#›</a:t>
            </a:fld>
            <a:endParaRPr lang="en-US"/>
          </a:p>
        </p:txBody>
      </p:sp>
    </p:spTree>
    <p:extLst>
      <p:ext uri="{BB962C8B-B14F-4D97-AF65-F5344CB8AC3E}">
        <p14:creationId xmlns:p14="http://schemas.microsoft.com/office/powerpoint/2010/main" val="246651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7D6EFE-95D7-DC44-BBD4-81716BA59F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64049B-4790-4B45-BB62-5BFC8ED894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7E0BD0-E479-D94C-ADF6-3193DF1B7F7E}"/>
              </a:ext>
            </a:extLst>
          </p:cNvPr>
          <p:cNvSpPr>
            <a:spLocks noGrp="1"/>
          </p:cNvSpPr>
          <p:nvPr>
            <p:ph type="dt" sz="half" idx="10"/>
          </p:nvPr>
        </p:nvSpPr>
        <p:spPr/>
        <p:txBody>
          <a:bodyPr/>
          <a:lstStyle/>
          <a:p>
            <a:fld id="{9D92C2D6-AF77-C94C-8BCD-010342602B62}" type="datetimeFigureOut">
              <a:rPr lang="en-US" smtClean="0"/>
              <a:t>2/16/2021</a:t>
            </a:fld>
            <a:endParaRPr lang="en-US"/>
          </a:p>
        </p:txBody>
      </p:sp>
      <p:sp>
        <p:nvSpPr>
          <p:cNvPr id="5" name="Footer Placeholder 4">
            <a:extLst>
              <a:ext uri="{FF2B5EF4-FFF2-40B4-BE49-F238E27FC236}">
                <a16:creationId xmlns:a16="http://schemas.microsoft.com/office/drawing/2014/main" id="{2041CCED-FB75-D040-B370-9FF54896F2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14074-5D9A-294A-AB53-3A78D228E03F}"/>
              </a:ext>
            </a:extLst>
          </p:cNvPr>
          <p:cNvSpPr>
            <a:spLocks noGrp="1"/>
          </p:cNvSpPr>
          <p:nvPr>
            <p:ph type="sldNum" sz="quarter" idx="12"/>
          </p:nvPr>
        </p:nvSpPr>
        <p:spPr/>
        <p:txBody>
          <a:bodyPr/>
          <a:lstStyle/>
          <a:p>
            <a:fld id="{08EE7C6D-022B-DF4A-B16E-56F612775B68}" type="slidenum">
              <a:rPr lang="en-US" smtClean="0"/>
              <a:t>‹#›</a:t>
            </a:fld>
            <a:endParaRPr lang="en-US"/>
          </a:p>
        </p:txBody>
      </p:sp>
    </p:spTree>
    <p:extLst>
      <p:ext uri="{BB962C8B-B14F-4D97-AF65-F5344CB8AC3E}">
        <p14:creationId xmlns:p14="http://schemas.microsoft.com/office/powerpoint/2010/main" val="3862776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C0048-A813-604A-B77F-9EEF6D0510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B62EE8-AEEF-0C45-BA52-432BB4AD4B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944312-39D5-E943-8914-D7CB43AA2B1F}"/>
              </a:ext>
            </a:extLst>
          </p:cNvPr>
          <p:cNvSpPr>
            <a:spLocks noGrp="1"/>
          </p:cNvSpPr>
          <p:nvPr>
            <p:ph type="dt" sz="half" idx="10"/>
          </p:nvPr>
        </p:nvSpPr>
        <p:spPr/>
        <p:txBody>
          <a:bodyPr/>
          <a:lstStyle/>
          <a:p>
            <a:fld id="{9D92C2D6-AF77-C94C-8BCD-010342602B62}" type="datetimeFigureOut">
              <a:rPr lang="en-US" smtClean="0"/>
              <a:t>2/16/2021</a:t>
            </a:fld>
            <a:endParaRPr lang="en-US"/>
          </a:p>
        </p:txBody>
      </p:sp>
      <p:sp>
        <p:nvSpPr>
          <p:cNvPr id="5" name="Footer Placeholder 4">
            <a:extLst>
              <a:ext uri="{FF2B5EF4-FFF2-40B4-BE49-F238E27FC236}">
                <a16:creationId xmlns:a16="http://schemas.microsoft.com/office/drawing/2014/main" id="{F4A2C678-1647-594C-8917-744114B7F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200AE-BF47-9047-848A-052E772543EA}"/>
              </a:ext>
            </a:extLst>
          </p:cNvPr>
          <p:cNvSpPr>
            <a:spLocks noGrp="1"/>
          </p:cNvSpPr>
          <p:nvPr>
            <p:ph type="sldNum" sz="quarter" idx="12"/>
          </p:nvPr>
        </p:nvSpPr>
        <p:spPr/>
        <p:txBody>
          <a:bodyPr/>
          <a:lstStyle/>
          <a:p>
            <a:fld id="{08EE7C6D-022B-DF4A-B16E-56F612775B68}" type="slidenum">
              <a:rPr lang="en-US" smtClean="0"/>
              <a:t>‹#›</a:t>
            </a:fld>
            <a:endParaRPr lang="en-US"/>
          </a:p>
        </p:txBody>
      </p:sp>
    </p:spTree>
    <p:extLst>
      <p:ext uri="{BB962C8B-B14F-4D97-AF65-F5344CB8AC3E}">
        <p14:creationId xmlns:p14="http://schemas.microsoft.com/office/powerpoint/2010/main" val="75438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9E89C-8495-DC46-86AD-87611246A0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23B785-4A6E-414F-B93B-F98DAE79F3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147727-43F0-324F-87BE-7036A432B658}"/>
              </a:ext>
            </a:extLst>
          </p:cNvPr>
          <p:cNvSpPr>
            <a:spLocks noGrp="1"/>
          </p:cNvSpPr>
          <p:nvPr>
            <p:ph type="dt" sz="half" idx="10"/>
          </p:nvPr>
        </p:nvSpPr>
        <p:spPr/>
        <p:txBody>
          <a:bodyPr/>
          <a:lstStyle/>
          <a:p>
            <a:fld id="{9D92C2D6-AF77-C94C-8BCD-010342602B62}" type="datetimeFigureOut">
              <a:rPr lang="en-US" smtClean="0"/>
              <a:t>2/16/2021</a:t>
            </a:fld>
            <a:endParaRPr lang="en-US"/>
          </a:p>
        </p:txBody>
      </p:sp>
      <p:sp>
        <p:nvSpPr>
          <p:cNvPr id="5" name="Footer Placeholder 4">
            <a:extLst>
              <a:ext uri="{FF2B5EF4-FFF2-40B4-BE49-F238E27FC236}">
                <a16:creationId xmlns:a16="http://schemas.microsoft.com/office/drawing/2014/main" id="{8908C374-9FCC-CD42-9DC3-18C0073350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9930E2-2229-0B44-A938-846CE2C14D6F}"/>
              </a:ext>
            </a:extLst>
          </p:cNvPr>
          <p:cNvSpPr>
            <a:spLocks noGrp="1"/>
          </p:cNvSpPr>
          <p:nvPr>
            <p:ph type="sldNum" sz="quarter" idx="12"/>
          </p:nvPr>
        </p:nvSpPr>
        <p:spPr/>
        <p:txBody>
          <a:bodyPr/>
          <a:lstStyle/>
          <a:p>
            <a:fld id="{08EE7C6D-022B-DF4A-B16E-56F612775B68}" type="slidenum">
              <a:rPr lang="en-US" smtClean="0"/>
              <a:t>‹#›</a:t>
            </a:fld>
            <a:endParaRPr lang="en-US"/>
          </a:p>
        </p:txBody>
      </p:sp>
    </p:spTree>
    <p:extLst>
      <p:ext uri="{BB962C8B-B14F-4D97-AF65-F5344CB8AC3E}">
        <p14:creationId xmlns:p14="http://schemas.microsoft.com/office/powerpoint/2010/main" val="1127572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6F12E-01BC-9642-B8D1-F88E2EB5DB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E660E8-5B08-AB4E-B38B-A0D04C0115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8A933E-A46B-5949-BB63-DB5DC2CA12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8A404A-4FA0-0742-9D91-4B897DC76106}"/>
              </a:ext>
            </a:extLst>
          </p:cNvPr>
          <p:cNvSpPr>
            <a:spLocks noGrp="1"/>
          </p:cNvSpPr>
          <p:nvPr>
            <p:ph type="dt" sz="half" idx="10"/>
          </p:nvPr>
        </p:nvSpPr>
        <p:spPr/>
        <p:txBody>
          <a:bodyPr/>
          <a:lstStyle/>
          <a:p>
            <a:fld id="{9D92C2D6-AF77-C94C-8BCD-010342602B62}" type="datetimeFigureOut">
              <a:rPr lang="en-US" smtClean="0"/>
              <a:t>2/16/2021</a:t>
            </a:fld>
            <a:endParaRPr lang="en-US"/>
          </a:p>
        </p:txBody>
      </p:sp>
      <p:sp>
        <p:nvSpPr>
          <p:cNvPr id="6" name="Footer Placeholder 5">
            <a:extLst>
              <a:ext uri="{FF2B5EF4-FFF2-40B4-BE49-F238E27FC236}">
                <a16:creationId xmlns:a16="http://schemas.microsoft.com/office/drawing/2014/main" id="{D5549731-9310-8E49-B655-0C78CF7ACC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1FD32D-AFB9-3B47-8FCC-A1AFD314A8E3}"/>
              </a:ext>
            </a:extLst>
          </p:cNvPr>
          <p:cNvSpPr>
            <a:spLocks noGrp="1"/>
          </p:cNvSpPr>
          <p:nvPr>
            <p:ph type="sldNum" sz="quarter" idx="12"/>
          </p:nvPr>
        </p:nvSpPr>
        <p:spPr/>
        <p:txBody>
          <a:bodyPr/>
          <a:lstStyle/>
          <a:p>
            <a:fld id="{08EE7C6D-022B-DF4A-B16E-56F612775B68}" type="slidenum">
              <a:rPr lang="en-US" smtClean="0"/>
              <a:t>‹#›</a:t>
            </a:fld>
            <a:endParaRPr lang="en-US"/>
          </a:p>
        </p:txBody>
      </p:sp>
    </p:spTree>
    <p:extLst>
      <p:ext uri="{BB962C8B-B14F-4D97-AF65-F5344CB8AC3E}">
        <p14:creationId xmlns:p14="http://schemas.microsoft.com/office/powerpoint/2010/main" val="280611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4326-A5EC-054D-A4E2-C78F05E86F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74045C-376E-654C-B514-F5CA5DC52D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9FB791-2C97-EE4B-8C48-366446ABD3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D9D61E-9093-2942-8DA5-907E488A97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30258E-4466-494C-A995-0ED956E731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91A29D-5808-5D42-A2BC-663E04295CAA}"/>
              </a:ext>
            </a:extLst>
          </p:cNvPr>
          <p:cNvSpPr>
            <a:spLocks noGrp="1"/>
          </p:cNvSpPr>
          <p:nvPr>
            <p:ph type="dt" sz="half" idx="10"/>
          </p:nvPr>
        </p:nvSpPr>
        <p:spPr/>
        <p:txBody>
          <a:bodyPr/>
          <a:lstStyle/>
          <a:p>
            <a:fld id="{9D92C2D6-AF77-C94C-8BCD-010342602B62}" type="datetimeFigureOut">
              <a:rPr lang="en-US" smtClean="0"/>
              <a:t>2/16/2021</a:t>
            </a:fld>
            <a:endParaRPr lang="en-US"/>
          </a:p>
        </p:txBody>
      </p:sp>
      <p:sp>
        <p:nvSpPr>
          <p:cNvPr id="8" name="Footer Placeholder 7">
            <a:extLst>
              <a:ext uri="{FF2B5EF4-FFF2-40B4-BE49-F238E27FC236}">
                <a16:creationId xmlns:a16="http://schemas.microsoft.com/office/drawing/2014/main" id="{54F0A462-61D8-BB46-8785-F565CC7206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4B53E9-AF75-4546-B90F-509F191B4BC8}"/>
              </a:ext>
            </a:extLst>
          </p:cNvPr>
          <p:cNvSpPr>
            <a:spLocks noGrp="1"/>
          </p:cNvSpPr>
          <p:nvPr>
            <p:ph type="sldNum" sz="quarter" idx="12"/>
          </p:nvPr>
        </p:nvSpPr>
        <p:spPr/>
        <p:txBody>
          <a:bodyPr/>
          <a:lstStyle/>
          <a:p>
            <a:fld id="{08EE7C6D-022B-DF4A-B16E-56F612775B68}" type="slidenum">
              <a:rPr lang="en-US" smtClean="0"/>
              <a:t>‹#›</a:t>
            </a:fld>
            <a:endParaRPr lang="en-US"/>
          </a:p>
        </p:txBody>
      </p:sp>
    </p:spTree>
    <p:extLst>
      <p:ext uri="{BB962C8B-B14F-4D97-AF65-F5344CB8AC3E}">
        <p14:creationId xmlns:p14="http://schemas.microsoft.com/office/powerpoint/2010/main" val="3145956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6ED32-228D-0B49-8722-45AA703E83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34A8D8-C950-3F40-A3C6-89D8E1ED80CF}"/>
              </a:ext>
            </a:extLst>
          </p:cNvPr>
          <p:cNvSpPr>
            <a:spLocks noGrp="1"/>
          </p:cNvSpPr>
          <p:nvPr>
            <p:ph type="dt" sz="half" idx="10"/>
          </p:nvPr>
        </p:nvSpPr>
        <p:spPr/>
        <p:txBody>
          <a:bodyPr/>
          <a:lstStyle/>
          <a:p>
            <a:fld id="{9D92C2D6-AF77-C94C-8BCD-010342602B62}" type="datetimeFigureOut">
              <a:rPr lang="en-US" smtClean="0"/>
              <a:t>2/16/2021</a:t>
            </a:fld>
            <a:endParaRPr lang="en-US"/>
          </a:p>
        </p:txBody>
      </p:sp>
      <p:sp>
        <p:nvSpPr>
          <p:cNvPr id="4" name="Footer Placeholder 3">
            <a:extLst>
              <a:ext uri="{FF2B5EF4-FFF2-40B4-BE49-F238E27FC236}">
                <a16:creationId xmlns:a16="http://schemas.microsoft.com/office/drawing/2014/main" id="{39E6076F-608C-A44D-A76C-5CE916C5C8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33083C-0BEB-8B4F-A555-AAADA8CCA948}"/>
              </a:ext>
            </a:extLst>
          </p:cNvPr>
          <p:cNvSpPr>
            <a:spLocks noGrp="1"/>
          </p:cNvSpPr>
          <p:nvPr>
            <p:ph type="sldNum" sz="quarter" idx="12"/>
          </p:nvPr>
        </p:nvSpPr>
        <p:spPr/>
        <p:txBody>
          <a:bodyPr/>
          <a:lstStyle/>
          <a:p>
            <a:fld id="{08EE7C6D-022B-DF4A-B16E-56F612775B68}" type="slidenum">
              <a:rPr lang="en-US" smtClean="0"/>
              <a:t>‹#›</a:t>
            </a:fld>
            <a:endParaRPr lang="en-US"/>
          </a:p>
        </p:txBody>
      </p:sp>
    </p:spTree>
    <p:extLst>
      <p:ext uri="{BB962C8B-B14F-4D97-AF65-F5344CB8AC3E}">
        <p14:creationId xmlns:p14="http://schemas.microsoft.com/office/powerpoint/2010/main" val="298453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C5BFF7-4BE6-3B42-81C4-1A5544E231BB}"/>
              </a:ext>
            </a:extLst>
          </p:cNvPr>
          <p:cNvSpPr>
            <a:spLocks noGrp="1"/>
          </p:cNvSpPr>
          <p:nvPr>
            <p:ph type="dt" sz="half" idx="10"/>
          </p:nvPr>
        </p:nvSpPr>
        <p:spPr/>
        <p:txBody>
          <a:bodyPr/>
          <a:lstStyle/>
          <a:p>
            <a:fld id="{9D92C2D6-AF77-C94C-8BCD-010342602B62}" type="datetimeFigureOut">
              <a:rPr lang="en-US" smtClean="0"/>
              <a:t>2/16/2021</a:t>
            </a:fld>
            <a:endParaRPr lang="en-US"/>
          </a:p>
        </p:txBody>
      </p:sp>
      <p:sp>
        <p:nvSpPr>
          <p:cNvPr id="3" name="Footer Placeholder 2">
            <a:extLst>
              <a:ext uri="{FF2B5EF4-FFF2-40B4-BE49-F238E27FC236}">
                <a16:creationId xmlns:a16="http://schemas.microsoft.com/office/drawing/2014/main" id="{B728185A-A498-8540-B084-A62E909080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6FBC0A-F9C2-2D4D-B3FC-E856DBCAD245}"/>
              </a:ext>
            </a:extLst>
          </p:cNvPr>
          <p:cNvSpPr>
            <a:spLocks noGrp="1"/>
          </p:cNvSpPr>
          <p:nvPr>
            <p:ph type="sldNum" sz="quarter" idx="12"/>
          </p:nvPr>
        </p:nvSpPr>
        <p:spPr/>
        <p:txBody>
          <a:bodyPr/>
          <a:lstStyle/>
          <a:p>
            <a:fld id="{08EE7C6D-022B-DF4A-B16E-56F612775B68}" type="slidenum">
              <a:rPr lang="en-US" smtClean="0"/>
              <a:t>‹#›</a:t>
            </a:fld>
            <a:endParaRPr lang="en-US"/>
          </a:p>
        </p:txBody>
      </p:sp>
    </p:spTree>
    <p:extLst>
      <p:ext uri="{BB962C8B-B14F-4D97-AF65-F5344CB8AC3E}">
        <p14:creationId xmlns:p14="http://schemas.microsoft.com/office/powerpoint/2010/main" val="270737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C2BD-E618-B047-B0A9-0CDC5E83CF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136A3A-7617-CD4A-AF7D-5D2CBEBBB0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E362A3-3D76-294D-B172-3ABE21EA9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9B8E48-7DDD-F64E-87D9-5EC5436FC6EF}"/>
              </a:ext>
            </a:extLst>
          </p:cNvPr>
          <p:cNvSpPr>
            <a:spLocks noGrp="1"/>
          </p:cNvSpPr>
          <p:nvPr>
            <p:ph type="dt" sz="half" idx="10"/>
          </p:nvPr>
        </p:nvSpPr>
        <p:spPr/>
        <p:txBody>
          <a:bodyPr/>
          <a:lstStyle/>
          <a:p>
            <a:fld id="{9D92C2D6-AF77-C94C-8BCD-010342602B62}" type="datetimeFigureOut">
              <a:rPr lang="en-US" smtClean="0"/>
              <a:t>2/16/2021</a:t>
            </a:fld>
            <a:endParaRPr lang="en-US"/>
          </a:p>
        </p:txBody>
      </p:sp>
      <p:sp>
        <p:nvSpPr>
          <p:cNvPr id="6" name="Footer Placeholder 5">
            <a:extLst>
              <a:ext uri="{FF2B5EF4-FFF2-40B4-BE49-F238E27FC236}">
                <a16:creationId xmlns:a16="http://schemas.microsoft.com/office/drawing/2014/main" id="{CCDC13C5-E287-9B41-8C62-6EC2B20502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A73A98-84F1-744E-920C-30FF86CB59A8}"/>
              </a:ext>
            </a:extLst>
          </p:cNvPr>
          <p:cNvSpPr>
            <a:spLocks noGrp="1"/>
          </p:cNvSpPr>
          <p:nvPr>
            <p:ph type="sldNum" sz="quarter" idx="12"/>
          </p:nvPr>
        </p:nvSpPr>
        <p:spPr/>
        <p:txBody>
          <a:bodyPr/>
          <a:lstStyle/>
          <a:p>
            <a:fld id="{08EE7C6D-022B-DF4A-B16E-56F612775B68}" type="slidenum">
              <a:rPr lang="en-US" smtClean="0"/>
              <a:t>‹#›</a:t>
            </a:fld>
            <a:endParaRPr lang="en-US"/>
          </a:p>
        </p:txBody>
      </p:sp>
    </p:spTree>
    <p:extLst>
      <p:ext uri="{BB962C8B-B14F-4D97-AF65-F5344CB8AC3E}">
        <p14:creationId xmlns:p14="http://schemas.microsoft.com/office/powerpoint/2010/main" val="2293274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0E737-B270-B349-975B-44884D88B5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57E02B-BC74-8748-9AF1-99CC0DF926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F80525-50B0-5A40-B14F-FFB39D0FBE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FB79B9-C015-0949-AABC-DC0EC20FC561}"/>
              </a:ext>
            </a:extLst>
          </p:cNvPr>
          <p:cNvSpPr>
            <a:spLocks noGrp="1"/>
          </p:cNvSpPr>
          <p:nvPr>
            <p:ph type="dt" sz="half" idx="10"/>
          </p:nvPr>
        </p:nvSpPr>
        <p:spPr/>
        <p:txBody>
          <a:bodyPr/>
          <a:lstStyle/>
          <a:p>
            <a:fld id="{9D92C2D6-AF77-C94C-8BCD-010342602B62}" type="datetimeFigureOut">
              <a:rPr lang="en-US" smtClean="0"/>
              <a:t>2/16/2021</a:t>
            </a:fld>
            <a:endParaRPr lang="en-US"/>
          </a:p>
        </p:txBody>
      </p:sp>
      <p:sp>
        <p:nvSpPr>
          <p:cNvPr id="6" name="Footer Placeholder 5">
            <a:extLst>
              <a:ext uri="{FF2B5EF4-FFF2-40B4-BE49-F238E27FC236}">
                <a16:creationId xmlns:a16="http://schemas.microsoft.com/office/drawing/2014/main" id="{75701CC7-CF19-924D-A979-C7694F6676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E0EE31-4F94-8244-80CC-BCE614212F44}"/>
              </a:ext>
            </a:extLst>
          </p:cNvPr>
          <p:cNvSpPr>
            <a:spLocks noGrp="1"/>
          </p:cNvSpPr>
          <p:nvPr>
            <p:ph type="sldNum" sz="quarter" idx="12"/>
          </p:nvPr>
        </p:nvSpPr>
        <p:spPr/>
        <p:txBody>
          <a:bodyPr/>
          <a:lstStyle/>
          <a:p>
            <a:fld id="{08EE7C6D-022B-DF4A-B16E-56F612775B68}" type="slidenum">
              <a:rPr lang="en-US" smtClean="0"/>
              <a:t>‹#›</a:t>
            </a:fld>
            <a:endParaRPr lang="en-US"/>
          </a:p>
        </p:txBody>
      </p:sp>
    </p:spTree>
    <p:extLst>
      <p:ext uri="{BB962C8B-B14F-4D97-AF65-F5344CB8AC3E}">
        <p14:creationId xmlns:p14="http://schemas.microsoft.com/office/powerpoint/2010/main" val="2118473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2A5F3B-9185-6342-B8B5-8536BBDE60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556200-7935-CF4F-B2D9-DFA5520670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E23449-8A13-EE41-8907-1D27878FF2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2C2D6-AF77-C94C-8BCD-010342602B62}" type="datetimeFigureOut">
              <a:rPr lang="en-US" smtClean="0"/>
              <a:t>2/16/2021</a:t>
            </a:fld>
            <a:endParaRPr lang="en-US"/>
          </a:p>
        </p:txBody>
      </p:sp>
      <p:sp>
        <p:nvSpPr>
          <p:cNvPr id="5" name="Footer Placeholder 4">
            <a:extLst>
              <a:ext uri="{FF2B5EF4-FFF2-40B4-BE49-F238E27FC236}">
                <a16:creationId xmlns:a16="http://schemas.microsoft.com/office/drawing/2014/main" id="{0295AAC2-1385-FA46-8982-B2A56972CC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69ED02-4178-7849-8F76-5BD06C8727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E7C6D-022B-DF4A-B16E-56F612775B68}" type="slidenum">
              <a:rPr lang="en-US" smtClean="0"/>
              <a:t>‹#›</a:t>
            </a:fld>
            <a:endParaRPr lang="en-US"/>
          </a:p>
        </p:txBody>
      </p:sp>
    </p:spTree>
    <p:extLst>
      <p:ext uri="{BB962C8B-B14F-4D97-AF65-F5344CB8AC3E}">
        <p14:creationId xmlns:p14="http://schemas.microsoft.com/office/powerpoint/2010/main" val="4375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75E0E-6656-404C-8E67-C784FD83BDEF}"/>
              </a:ext>
            </a:extLst>
          </p:cNvPr>
          <p:cNvSpPr>
            <a:spLocks noGrp="1"/>
          </p:cNvSpPr>
          <p:nvPr>
            <p:ph type="ctrTitle"/>
          </p:nvPr>
        </p:nvSpPr>
        <p:spPr>
          <a:xfrm>
            <a:off x="1524000" y="3593307"/>
            <a:ext cx="9144000" cy="2387600"/>
          </a:xfrm>
        </p:spPr>
        <p:txBody>
          <a:bodyPr>
            <a:noAutofit/>
          </a:bodyPr>
          <a:lstStyle/>
          <a:p>
            <a:pPr>
              <a:lnSpc>
                <a:spcPct val="110000"/>
              </a:lnSpc>
              <a:spcBef>
                <a:spcPts val="0"/>
              </a:spcBef>
            </a:pPr>
            <a:br>
              <a:rPr lang="en-US" sz="44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br>
            <a:br>
              <a:rPr lang="en-US" sz="44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br>
            <a:br>
              <a:rPr lang="en-US" sz="44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br>
            <a:br>
              <a:rPr lang="en-US" sz="44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br>
            <a:br>
              <a:rPr lang="en-US" sz="44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br>
            <a:br>
              <a:rPr lang="en-US" sz="44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br>
            <a:br>
              <a:rPr lang="en-US" sz="44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br>
            <a:br>
              <a:rPr lang="en-US" sz="44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br>
            <a:r>
              <a:rPr lang="en-US" sz="44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Southeast Asia </a:t>
            </a:r>
            <a:br>
              <a:rPr lang="en-US" sz="44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br>
            <a:r>
              <a:rPr lang="en-US" sz="44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Digital Economy Policy Roundtable No. 3: </a:t>
            </a:r>
            <a:br>
              <a:rPr lang="en-US" sz="44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br>
            <a:r>
              <a:rPr lang="en-US" sz="44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Focus on Indonesia</a:t>
            </a:r>
            <a:br>
              <a:rPr lang="en-US" sz="44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br>
            <a:br>
              <a:rPr lang="en-US" sz="4400" b="1" dirty="0">
                <a:solidFill>
                  <a:srgbClr val="063163"/>
                </a:solidFill>
                <a:latin typeface="Batang"/>
                <a:ea typeface="Batang"/>
                <a:cs typeface="Angsana New"/>
              </a:rPr>
            </a:br>
            <a:endParaRPr lang="en-US" sz="4400" dirty="0"/>
          </a:p>
        </p:txBody>
      </p:sp>
      <p:sp>
        <p:nvSpPr>
          <p:cNvPr id="3" name="Subtitle 2">
            <a:extLst>
              <a:ext uri="{FF2B5EF4-FFF2-40B4-BE49-F238E27FC236}">
                <a16:creationId xmlns:a16="http://schemas.microsoft.com/office/drawing/2014/main" id="{D5657140-D405-D843-8594-B1CD6C76D22F}"/>
              </a:ext>
            </a:extLst>
          </p:cNvPr>
          <p:cNvSpPr>
            <a:spLocks noGrp="1"/>
          </p:cNvSpPr>
          <p:nvPr>
            <p:ph type="subTitle" idx="1"/>
          </p:nvPr>
        </p:nvSpPr>
        <p:spPr>
          <a:xfrm>
            <a:off x="809625" y="4325145"/>
            <a:ext cx="10572750" cy="1655762"/>
          </a:xfrm>
        </p:spPr>
        <p:txBody>
          <a:bodyPr>
            <a:normAutofit lnSpcReduction="10000"/>
          </a:bodyPr>
          <a:lstStyle/>
          <a:p>
            <a:endParaRPr lang="en-US"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r>
              <a:rPr lang="en-US" b="1" dirty="0">
                <a:solidFill>
                  <a:srgbClr val="063163"/>
                </a:solidFill>
                <a:latin typeface="Batang"/>
                <a:ea typeface="Batang"/>
                <a:cs typeface="Angsana New"/>
              </a:rPr>
              <a:t>Wednesday, February 24, 2021</a:t>
            </a:r>
          </a:p>
          <a:p>
            <a:r>
              <a:rPr lang="en-US" b="1" dirty="0">
                <a:solidFill>
                  <a:srgbClr val="063163"/>
                </a:solidFill>
                <a:latin typeface="Batang"/>
                <a:ea typeface="Batang"/>
                <a:cs typeface="Angsana New"/>
              </a:rPr>
              <a:t>8:00 AM – 9:30 AM Eastern Time | 8:00 PM – 9:30 PM Jakarta Time</a:t>
            </a:r>
          </a:p>
          <a:p>
            <a:r>
              <a:rPr lang="en-US" b="1" dirty="0">
                <a:solidFill>
                  <a:srgbClr val="063163"/>
                </a:solidFill>
                <a:latin typeface="Batang"/>
                <a:ea typeface="Batang"/>
                <a:cs typeface="Angsana New"/>
              </a:rPr>
              <a:t>Microsoft Teams Virtual Platform</a:t>
            </a:r>
            <a:endParaRPr lang="en-US" dirty="0"/>
          </a:p>
          <a:p>
            <a:endParaRPr lang="en-US" sz="2800" b="1" dirty="0">
              <a:solidFill>
                <a:srgbClr val="063163"/>
              </a:solidFill>
              <a:latin typeface="Batang"/>
              <a:ea typeface="Batang"/>
              <a:cs typeface="Angsana New"/>
            </a:endParaRPr>
          </a:p>
        </p:txBody>
      </p:sp>
    </p:spTree>
    <p:extLst>
      <p:ext uri="{BB962C8B-B14F-4D97-AF65-F5344CB8AC3E}">
        <p14:creationId xmlns:p14="http://schemas.microsoft.com/office/powerpoint/2010/main" val="326035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D13B-C266-764C-8568-1B909A65222A}"/>
              </a:ext>
            </a:extLst>
          </p:cNvPr>
          <p:cNvSpPr>
            <a:spLocks noGrp="1"/>
          </p:cNvSpPr>
          <p:nvPr>
            <p:ph type="title"/>
          </p:nvPr>
        </p:nvSpPr>
        <p:spPr>
          <a:xfrm>
            <a:off x="765273" y="18255"/>
            <a:ext cx="10515600" cy="1325563"/>
          </a:xfrm>
        </p:spPr>
        <p:txBody>
          <a:bodyPr/>
          <a:lstStyle/>
          <a:p>
            <a:r>
              <a:rPr lang="en-US" b="1" u="sng" dirty="0"/>
              <a:t>Event Invitation List</a:t>
            </a:r>
          </a:p>
        </p:txBody>
      </p:sp>
      <p:sp>
        <p:nvSpPr>
          <p:cNvPr id="3" name="Content Placeholder 2">
            <a:extLst>
              <a:ext uri="{FF2B5EF4-FFF2-40B4-BE49-F238E27FC236}">
                <a16:creationId xmlns:a16="http://schemas.microsoft.com/office/drawing/2014/main" id="{6408DD8A-B7A4-6140-8403-817726FDADA4}"/>
              </a:ext>
            </a:extLst>
          </p:cNvPr>
          <p:cNvSpPr>
            <a:spLocks noGrp="1"/>
          </p:cNvSpPr>
          <p:nvPr>
            <p:ph idx="1"/>
          </p:nvPr>
        </p:nvSpPr>
        <p:spPr>
          <a:xfrm>
            <a:off x="344536" y="1118787"/>
            <a:ext cx="10515600" cy="5720957"/>
          </a:xfrm>
        </p:spPr>
        <p:txBody>
          <a:bodyPr>
            <a:normAutofit/>
          </a:bodyPr>
          <a:lstStyle/>
          <a:p>
            <a:pPr marL="914389" lvl="1" indent="-457200">
              <a:lnSpc>
                <a:spcPct val="100000"/>
              </a:lnSpc>
              <a:spcBef>
                <a:spcPts val="0"/>
              </a:spcBef>
              <a:buFont typeface="Wingdings" panose="05000000000000000000" pitchFamily="2" charset="2"/>
              <a:buChar char="§"/>
            </a:pPr>
            <a:r>
              <a:rPr lang="en-US" sz="16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Elliott Brewer will send USG invite list to U.S. Chamber to send Teams invite (including last minute additions/changes).</a:t>
            </a:r>
          </a:p>
          <a:p>
            <a:pPr marL="914389" lvl="1" indent="-457200">
              <a:lnSpc>
                <a:spcPct val="100000"/>
              </a:lnSpc>
              <a:spcBef>
                <a:spcPts val="0"/>
              </a:spcBef>
              <a:buFont typeface="Wingdings" panose="05000000000000000000" pitchFamily="2" charset="2"/>
              <a:buChar char="§"/>
            </a:pPr>
            <a:r>
              <a:rPr lang="en-US" sz="16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David Nufrio will send additional BSA and ITI contacts to U.S. Chamber to send Teams invite (including last minute additions/changes; working with Elise Reysbergen to collect). </a:t>
            </a:r>
          </a:p>
          <a:p>
            <a:pPr marL="914389" lvl="1" indent="-457200">
              <a:lnSpc>
                <a:spcPct val="100000"/>
              </a:lnSpc>
              <a:spcBef>
                <a:spcPts val="0"/>
              </a:spcBef>
              <a:buFont typeface="Wingdings" panose="05000000000000000000" pitchFamily="2" charset="2"/>
              <a:buChar char="§"/>
            </a:pPr>
            <a:r>
              <a:rPr lang="en-US" sz="16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U.S. Chamber of Commerce will reach out to ACLI member companies (TBC).</a:t>
            </a:r>
          </a:p>
          <a:p>
            <a:pPr marL="457189" lvl="1" indent="0">
              <a:lnSpc>
                <a:spcPct val="100000"/>
              </a:lnSpc>
              <a:spcBef>
                <a:spcPts val="0"/>
              </a:spcBef>
              <a:buNone/>
            </a:pPr>
            <a:endParaRPr lang="en-US" sz="2000" dirty="0"/>
          </a:p>
        </p:txBody>
      </p:sp>
    </p:spTree>
    <p:extLst>
      <p:ext uri="{BB962C8B-B14F-4D97-AF65-F5344CB8AC3E}">
        <p14:creationId xmlns:p14="http://schemas.microsoft.com/office/powerpoint/2010/main" val="134694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D13B-C266-764C-8568-1B909A65222A}"/>
              </a:ext>
            </a:extLst>
          </p:cNvPr>
          <p:cNvSpPr>
            <a:spLocks noGrp="1"/>
          </p:cNvSpPr>
          <p:nvPr>
            <p:ph type="title"/>
          </p:nvPr>
        </p:nvSpPr>
        <p:spPr>
          <a:xfrm>
            <a:off x="344536" y="18256"/>
            <a:ext cx="10515600" cy="1325563"/>
          </a:xfrm>
        </p:spPr>
        <p:txBody>
          <a:bodyPr/>
          <a:lstStyle/>
          <a:p>
            <a:r>
              <a:rPr lang="en-US" b="1" u="sng" dirty="0"/>
              <a:t>List of Priority Topics</a:t>
            </a:r>
          </a:p>
        </p:txBody>
      </p:sp>
      <p:sp>
        <p:nvSpPr>
          <p:cNvPr id="3" name="Content Placeholder 2">
            <a:extLst>
              <a:ext uri="{FF2B5EF4-FFF2-40B4-BE49-F238E27FC236}">
                <a16:creationId xmlns:a16="http://schemas.microsoft.com/office/drawing/2014/main" id="{6408DD8A-B7A4-6140-8403-817726FDADA4}"/>
              </a:ext>
            </a:extLst>
          </p:cNvPr>
          <p:cNvSpPr>
            <a:spLocks noGrp="1"/>
          </p:cNvSpPr>
          <p:nvPr>
            <p:ph idx="1"/>
          </p:nvPr>
        </p:nvSpPr>
        <p:spPr>
          <a:xfrm>
            <a:off x="344536" y="1118787"/>
            <a:ext cx="10515600" cy="5720957"/>
          </a:xfrm>
        </p:spPr>
        <p:txBody>
          <a:bodyPr>
            <a:normAutofit/>
          </a:bodyPr>
          <a:lstStyle/>
          <a:p>
            <a:pPr lvl="0" fontAlgn="base"/>
            <a:r>
              <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Indonesia Omnibus Law</a:t>
            </a:r>
          </a:p>
          <a:p>
            <a:pPr lvl="0" fontAlgn="base"/>
            <a:r>
              <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Data Localization and the GR71 Implementing Regulations</a:t>
            </a:r>
          </a:p>
          <a:p>
            <a:pPr fontAlgn="base"/>
            <a:r>
              <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The Personal Data Protection Bill</a:t>
            </a:r>
          </a:p>
          <a:p>
            <a:pPr fontAlgn="base"/>
            <a:r>
              <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Improving Indonesian Transparency and Notice &amp; Comment Practices</a:t>
            </a:r>
            <a:endParaRPr lang="en-US" sz="2000" dirty="0"/>
          </a:p>
        </p:txBody>
      </p:sp>
    </p:spTree>
    <p:extLst>
      <p:ext uri="{BB962C8B-B14F-4D97-AF65-F5344CB8AC3E}">
        <p14:creationId xmlns:p14="http://schemas.microsoft.com/office/powerpoint/2010/main" val="171126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65A7E-7CE8-8F43-BCDC-D55860057A41}"/>
              </a:ext>
            </a:extLst>
          </p:cNvPr>
          <p:cNvSpPr>
            <a:spLocks noGrp="1"/>
          </p:cNvSpPr>
          <p:nvPr>
            <p:ph type="title"/>
          </p:nvPr>
        </p:nvSpPr>
        <p:spPr/>
        <p:txBody>
          <a:bodyPr/>
          <a:lstStyle/>
          <a:p>
            <a:r>
              <a:rPr lang="en-US" b="1" u="sng" dirty="0"/>
              <a:t>Part One: Welcome</a:t>
            </a:r>
            <a:r>
              <a:rPr lang="en-US" b="1" dirty="0"/>
              <a:t> [7-12 Minutes]</a:t>
            </a:r>
          </a:p>
        </p:txBody>
      </p:sp>
      <p:sp>
        <p:nvSpPr>
          <p:cNvPr id="3" name="Content Placeholder 2">
            <a:extLst>
              <a:ext uri="{FF2B5EF4-FFF2-40B4-BE49-F238E27FC236}">
                <a16:creationId xmlns:a16="http://schemas.microsoft.com/office/drawing/2014/main" id="{73DFBE1E-EA8F-FB41-A47E-FF5ADD42892B}"/>
              </a:ext>
            </a:extLst>
          </p:cNvPr>
          <p:cNvSpPr>
            <a:spLocks noGrp="1"/>
          </p:cNvSpPr>
          <p:nvPr>
            <p:ph idx="1"/>
          </p:nvPr>
        </p:nvSpPr>
        <p:spPr>
          <a:xfrm>
            <a:off x="749188" y="1599048"/>
            <a:ext cx="10515600" cy="4351338"/>
          </a:xfrm>
        </p:spPr>
        <p:txBody>
          <a:bodyPr>
            <a:normAutofit lnSpcReduction="10000"/>
          </a:bodyPr>
          <a:lstStyle/>
          <a:p>
            <a:pPr marL="914389" lvl="1" indent="-457200">
              <a:lnSpc>
                <a:spcPct val="100000"/>
              </a:lnSpc>
              <a:spcBef>
                <a:spcPts val="0"/>
              </a:spcBef>
              <a:buFont typeface="Wingdings" panose="05000000000000000000" pitchFamily="2" charset="2"/>
              <a:buChar char="§"/>
            </a:pPr>
            <a:r>
              <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Welcome Remarks by John </a:t>
            </a:r>
            <a:r>
              <a:rPr lang="en-US" sz="3500" dirty="0" err="1">
                <a:solidFill>
                  <a:srgbClr val="063163"/>
                </a:solidFill>
                <a:latin typeface="Cambria Math" panose="02040503050406030204" pitchFamily="18" charset="0"/>
                <a:ea typeface="Cambria Math" panose="02040503050406030204" pitchFamily="18" charset="0"/>
                <a:cs typeface="Angsana New" panose="020B0502040204020203" pitchFamily="18" charset="-34"/>
              </a:rPr>
              <a:t>Goyer</a:t>
            </a:r>
            <a:r>
              <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 Executive Director for Southeast Asia, U.S. Chamber of Commerce [3 minutes]</a:t>
            </a:r>
          </a:p>
          <a:p>
            <a:pPr marL="914389" lvl="1" indent="-457200">
              <a:lnSpc>
                <a:spcPct val="100000"/>
              </a:lnSpc>
              <a:spcBef>
                <a:spcPts val="0"/>
              </a:spcBef>
              <a:buFont typeface="Wingdings" panose="05000000000000000000" pitchFamily="2" charset="2"/>
              <a:buChar char="§"/>
            </a:pPr>
            <a:r>
              <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Remarks by Lin Neumann, Managing Director, AmCham </a:t>
            </a:r>
            <a:r>
              <a:rPr lang="en-US" sz="3500">
                <a:solidFill>
                  <a:srgbClr val="063163"/>
                </a:solidFill>
                <a:latin typeface="Cambria Math" panose="02040503050406030204" pitchFamily="18" charset="0"/>
                <a:ea typeface="Cambria Math" panose="02040503050406030204" pitchFamily="18" charset="0"/>
                <a:cs typeface="Angsana New" panose="020B0502040204020203" pitchFamily="18" charset="-34"/>
              </a:rPr>
              <a:t>Indonesia [5 </a:t>
            </a:r>
            <a:r>
              <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minutes]</a:t>
            </a:r>
          </a:p>
          <a:p>
            <a:pPr marL="914389" lvl="1" indent="-457200">
              <a:lnSpc>
                <a:spcPct val="100000"/>
              </a:lnSpc>
              <a:spcBef>
                <a:spcPts val="0"/>
              </a:spcBef>
              <a:buFont typeface="Wingdings" panose="05000000000000000000" pitchFamily="2" charset="2"/>
              <a:buChar char="§"/>
            </a:pPr>
            <a:r>
              <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Remarks by Rich Steffens, Acting Deputy Assistant Secretary for Asia, U.S. Department of Commerce [5 minutes]</a:t>
            </a:r>
          </a:p>
          <a:p>
            <a:pPr marL="457189" lvl="1" indent="0">
              <a:lnSpc>
                <a:spcPct val="100000"/>
              </a:lnSpc>
              <a:spcBef>
                <a:spcPts val="0"/>
              </a:spcBef>
              <a:buNone/>
            </a:pPr>
            <a:endParaRPr lang="en-US" sz="19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p:txBody>
      </p:sp>
    </p:spTree>
    <p:extLst>
      <p:ext uri="{BB962C8B-B14F-4D97-AF65-F5344CB8AC3E}">
        <p14:creationId xmlns:p14="http://schemas.microsoft.com/office/powerpoint/2010/main" val="1873533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50022-69AE-7743-92C7-FB204C63893D}"/>
              </a:ext>
            </a:extLst>
          </p:cNvPr>
          <p:cNvSpPr>
            <a:spLocks noGrp="1"/>
          </p:cNvSpPr>
          <p:nvPr>
            <p:ph type="title"/>
          </p:nvPr>
        </p:nvSpPr>
        <p:spPr>
          <a:xfrm>
            <a:off x="888688" y="163172"/>
            <a:ext cx="10515600" cy="1325563"/>
          </a:xfrm>
        </p:spPr>
        <p:txBody>
          <a:bodyPr>
            <a:normAutofit fontScale="90000"/>
          </a:bodyPr>
          <a:lstStyle/>
          <a:p>
            <a:br>
              <a:rPr lang="en-US" b="1" u="sng" dirty="0"/>
            </a:br>
            <a:br>
              <a:rPr lang="en-US" b="1" u="sng" dirty="0"/>
            </a:br>
            <a:r>
              <a:rPr lang="en-US" b="1" u="sng" dirty="0"/>
              <a:t>Part Two: Update from Embassy Jakarta</a:t>
            </a:r>
            <a:r>
              <a:rPr lang="en-US" b="1" dirty="0"/>
              <a:t> </a:t>
            </a:r>
            <a:br>
              <a:rPr lang="en-US" b="1" dirty="0"/>
            </a:br>
            <a:r>
              <a:rPr lang="en-US" b="1" dirty="0"/>
              <a:t>[20 Minutes]</a:t>
            </a:r>
            <a:endParaRPr lang="en-US" b="1" u="sng" dirty="0"/>
          </a:p>
        </p:txBody>
      </p:sp>
      <p:sp>
        <p:nvSpPr>
          <p:cNvPr id="3" name="Content Placeholder 2">
            <a:extLst>
              <a:ext uri="{FF2B5EF4-FFF2-40B4-BE49-F238E27FC236}">
                <a16:creationId xmlns:a16="http://schemas.microsoft.com/office/drawing/2014/main" id="{2CEDE83D-BB96-3B42-928F-7E7C67CCD536}"/>
              </a:ext>
            </a:extLst>
          </p:cNvPr>
          <p:cNvSpPr>
            <a:spLocks noGrp="1"/>
          </p:cNvSpPr>
          <p:nvPr>
            <p:ph idx="1"/>
          </p:nvPr>
        </p:nvSpPr>
        <p:spPr>
          <a:xfrm>
            <a:off x="425179" y="2117126"/>
            <a:ext cx="10515600" cy="3207904"/>
          </a:xfrm>
        </p:spPr>
        <p:txBody>
          <a:bodyPr>
            <a:normAutofit/>
          </a:bodyPr>
          <a:lstStyle/>
          <a:p>
            <a:pPr marL="1371589" lvl="2" indent="-457200">
              <a:lnSpc>
                <a:spcPct val="100000"/>
              </a:lnSpc>
              <a:spcBef>
                <a:spcPts val="0"/>
              </a:spcBef>
              <a:buFont typeface="Wingdings" panose="05000000000000000000" pitchFamily="2" charset="2"/>
              <a:buChar char="§"/>
            </a:pPr>
            <a:r>
              <a:rPr lang="en-US" sz="2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Paul Taylor, Commercial Officer, U.S. Department of Commerce, U.S. Embassy Jakarta [5 minutes]</a:t>
            </a:r>
            <a:br>
              <a:rPr lang="en-US" sz="2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br>
            <a:endParaRPr lang="en-US" sz="2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pPr marL="1371589" lvl="2" indent="-457200">
              <a:lnSpc>
                <a:spcPct val="100000"/>
              </a:lnSpc>
              <a:spcBef>
                <a:spcPts val="0"/>
              </a:spcBef>
              <a:buFont typeface="Wingdings" panose="05000000000000000000" pitchFamily="2" charset="2"/>
              <a:buChar char="§"/>
            </a:pPr>
            <a:r>
              <a:rPr lang="en-US" sz="2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Bruce Ellsworth, Commercial Officer, U.S. Department of Commerce, U.S. Embassy Jakarta [5 minutes] </a:t>
            </a:r>
          </a:p>
          <a:p>
            <a:pPr marL="914389" lvl="2" indent="0">
              <a:lnSpc>
                <a:spcPct val="100000"/>
              </a:lnSpc>
              <a:spcBef>
                <a:spcPts val="0"/>
              </a:spcBef>
              <a:buNone/>
            </a:pPr>
            <a:endParaRPr lang="en-US" sz="2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pPr marL="1371589" lvl="2" indent="-457200">
              <a:lnSpc>
                <a:spcPct val="100000"/>
              </a:lnSpc>
              <a:spcBef>
                <a:spcPts val="0"/>
              </a:spcBef>
              <a:buFont typeface="Wingdings" panose="05000000000000000000" pitchFamily="2" charset="2"/>
              <a:buChar char="§"/>
            </a:pPr>
            <a:r>
              <a:rPr lang="en-US" sz="2500" dirty="0" err="1">
                <a:solidFill>
                  <a:srgbClr val="063163"/>
                </a:solidFill>
                <a:latin typeface="Cambria Math" panose="02040503050406030204" pitchFamily="18" charset="0"/>
                <a:ea typeface="Cambria Math" panose="02040503050406030204" pitchFamily="18" charset="0"/>
                <a:cs typeface="Angsana New" panose="020B0502040204020203" pitchFamily="18" charset="-34"/>
              </a:rPr>
              <a:t>Tamra</a:t>
            </a:r>
            <a:r>
              <a:rPr lang="en-US" sz="2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 Greig, Digital Economy Officer, U.S. Department of State, U.S. Embassy Jakarta [10 minutes]</a:t>
            </a:r>
          </a:p>
          <a:p>
            <a:pPr marL="1371589" lvl="2" indent="-457200">
              <a:lnSpc>
                <a:spcPct val="100000"/>
              </a:lnSpc>
              <a:spcBef>
                <a:spcPts val="0"/>
              </a:spcBef>
              <a:buFont typeface="Wingdings" panose="05000000000000000000" pitchFamily="2" charset="2"/>
              <a:buChar char="§"/>
            </a:pPr>
            <a:endParaRPr lang="en-US"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pPr marL="1371589" lvl="2" indent="-457200">
              <a:lnSpc>
                <a:spcPct val="100000"/>
              </a:lnSpc>
              <a:spcBef>
                <a:spcPts val="0"/>
              </a:spcBef>
              <a:buFont typeface="Wingdings" panose="05000000000000000000" pitchFamily="2" charset="2"/>
              <a:buChar char="§"/>
            </a:pPr>
            <a:endParaRPr lang="en-US"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endParaRPr lang="en-US" dirty="0"/>
          </a:p>
        </p:txBody>
      </p:sp>
    </p:spTree>
    <p:extLst>
      <p:ext uri="{BB962C8B-B14F-4D97-AF65-F5344CB8AC3E}">
        <p14:creationId xmlns:p14="http://schemas.microsoft.com/office/powerpoint/2010/main" val="116435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65A7E-7CE8-8F43-BCDC-D55860057A41}"/>
              </a:ext>
            </a:extLst>
          </p:cNvPr>
          <p:cNvSpPr>
            <a:spLocks noGrp="1"/>
          </p:cNvSpPr>
          <p:nvPr>
            <p:ph type="title"/>
          </p:nvPr>
        </p:nvSpPr>
        <p:spPr/>
        <p:txBody>
          <a:bodyPr/>
          <a:lstStyle/>
          <a:p>
            <a:r>
              <a:rPr lang="en-US" b="1" u="sng" dirty="0"/>
              <a:t>Part Three: U.S. Industry Panel Discussion</a:t>
            </a:r>
            <a:r>
              <a:rPr lang="en-US" b="1" dirty="0"/>
              <a:t> </a:t>
            </a:r>
            <a:br>
              <a:rPr lang="en-US" b="1" dirty="0"/>
            </a:br>
            <a:r>
              <a:rPr lang="en-US" b="1" dirty="0"/>
              <a:t>[30 Minutes]</a:t>
            </a:r>
          </a:p>
        </p:txBody>
      </p:sp>
      <p:sp>
        <p:nvSpPr>
          <p:cNvPr id="3" name="Content Placeholder 2">
            <a:extLst>
              <a:ext uri="{FF2B5EF4-FFF2-40B4-BE49-F238E27FC236}">
                <a16:creationId xmlns:a16="http://schemas.microsoft.com/office/drawing/2014/main" id="{73DFBE1E-EA8F-FB41-A47E-FF5ADD42892B}"/>
              </a:ext>
            </a:extLst>
          </p:cNvPr>
          <p:cNvSpPr>
            <a:spLocks noGrp="1"/>
          </p:cNvSpPr>
          <p:nvPr>
            <p:ph idx="1"/>
          </p:nvPr>
        </p:nvSpPr>
        <p:spPr>
          <a:xfrm>
            <a:off x="411977" y="1577400"/>
            <a:ext cx="10515600" cy="5167312"/>
          </a:xfrm>
        </p:spPr>
        <p:txBody>
          <a:bodyPr>
            <a:normAutofit fontScale="92500" lnSpcReduction="10000"/>
          </a:bodyPr>
          <a:lstStyle/>
          <a:p>
            <a:pPr marL="457189" lvl="1" indent="0">
              <a:lnSpc>
                <a:spcPct val="100000"/>
              </a:lnSpc>
              <a:spcBef>
                <a:spcPts val="0"/>
              </a:spcBef>
              <a:buNone/>
            </a:pPr>
            <a:endParaRPr lang="en-US" sz="2000" u="sng"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pPr marL="457189" lvl="1" indent="0">
              <a:lnSpc>
                <a:spcPct val="100000"/>
              </a:lnSpc>
              <a:spcBef>
                <a:spcPts val="0"/>
              </a:spcBef>
              <a:buNone/>
            </a:pPr>
            <a:r>
              <a:rPr lang="en-US" sz="2000" u="sng"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Theme</a:t>
            </a:r>
          </a:p>
          <a:p>
            <a:pPr marL="457189" lvl="1" indent="0">
              <a:lnSpc>
                <a:spcPct val="100000"/>
              </a:lnSpc>
              <a:spcBef>
                <a:spcPts val="0"/>
              </a:spcBef>
              <a:buNone/>
            </a:pPr>
            <a:r>
              <a:rPr lang="en-US" sz="20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How do we grow Indonesia’s digital economy and work with Indonesia to develop policies that support U.S. exports and broader U.S. participation in the Indonesian market? </a:t>
            </a:r>
          </a:p>
          <a:p>
            <a:pPr marL="457189" lvl="1" indent="0">
              <a:lnSpc>
                <a:spcPct val="100000"/>
              </a:lnSpc>
              <a:spcBef>
                <a:spcPts val="0"/>
              </a:spcBef>
              <a:buNone/>
            </a:pPr>
            <a:endParaRPr lang="en-US" sz="2000" u="sng"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pPr marL="457189" lvl="1" indent="0">
              <a:lnSpc>
                <a:spcPct val="100000"/>
              </a:lnSpc>
              <a:spcBef>
                <a:spcPts val="0"/>
              </a:spcBef>
              <a:buNone/>
            </a:pPr>
            <a:r>
              <a:rPr lang="en-US" sz="2000" u="sng"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Sequence</a:t>
            </a:r>
            <a:r>
              <a:rPr lang="en-US" sz="20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 </a:t>
            </a:r>
          </a:p>
          <a:p>
            <a:pPr marL="457189" lvl="1" indent="0">
              <a:lnSpc>
                <a:spcPct val="100000"/>
              </a:lnSpc>
              <a:spcBef>
                <a:spcPts val="0"/>
              </a:spcBef>
              <a:buNone/>
            </a:pPr>
            <a:r>
              <a:rPr lang="en-US" sz="20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We ask that each speaker, including the moderator, speak for five minutes. PowerPoint Slides are optional; if slides are used, we request a maximum of five slides per speaker.</a:t>
            </a:r>
          </a:p>
          <a:p>
            <a:pPr marL="457189" lvl="1" indent="0">
              <a:lnSpc>
                <a:spcPct val="100000"/>
              </a:lnSpc>
              <a:spcBef>
                <a:spcPts val="0"/>
              </a:spcBef>
              <a:buNone/>
            </a:pPr>
            <a:endParaRPr lang="en-US" sz="20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pPr marL="457189" lvl="1" indent="0">
              <a:lnSpc>
                <a:spcPct val="100000"/>
              </a:lnSpc>
              <a:spcBef>
                <a:spcPts val="0"/>
              </a:spcBef>
              <a:buNone/>
            </a:pPr>
            <a:r>
              <a:rPr lang="en-US" sz="2000" u="sng"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Moderator</a:t>
            </a:r>
          </a:p>
          <a:p>
            <a:pPr marL="1371589" lvl="2" indent="-457200">
              <a:lnSpc>
                <a:spcPct val="100000"/>
              </a:lnSpc>
              <a:spcBef>
                <a:spcPts val="0"/>
              </a:spcBef>
              <a:buFont typeface="Wingdings" panose="05000000000000000000" pitchFamily="2" charset="2"/>
              <a:buChar char="§"/>
            </a:pPr>
            <a:r>
              <a:rPr lang="en-US"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Evangelos Razis, Director, International Digital Economy Policy, U.S. Chamber of Commerce [5 minutes] </a:t>
            </a:r>
          </a:p>
          <a:p>
            <a:pPr marL="914389" lvl="2" indent="0">
              <a:lnSpc>
                <a:spcPct val="100000"/>
              </a:lnSpc>
              <a:spcBef>
                <a:spcPts val="0"/>
              </a:spcBef>
              <a:buNone/>
            </a:pPr>
            <a:endParaRPr lang="en-US"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pPr marL="457200" lvl="1" indent="-11">
              <a:lnSpc>
                <a:spcPct val="100000"/>
              </a:lnSpc>
              <a:spcBef>
                <a:spcPts val="0"/>
              </a:spcBef>
              <a:buNone/>
            </a:pPr>
            <a:r>
              <a:rPr lang="en-US" sz="2100" u="sng"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Panelists</a:t>
            </a:r>
          </a:p>
          <a:p>
            <a:pPr marL="1371589" lvl="2" indent="-457200">
              <a:lnSpc>
                <a:spcPct val="100000"/>
              </a:lnSpc>
              <a:spcBef>
                <a:spcPts val="0"/>
              </a:spcBef>
              <a:buFont typeface="Wingdings" panose="05000000000000000000" pitchFamily="2" charset="2"/>
              <a:buChar char="§"/>
            </a:pPr>
            <a:r>
              <a:rPr lang="en-US" sz="21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TBD Subject Matter Expert, AmCham Indonesia [5 minutes]</a:t>
            </a:r>
          </a:p>
          <a:p>
            <a:pPr marL="1371589" lvl="2" indent="-457200">
              <a:lnSpc>
                <a:spcPct val="100000"/>
              </a:lnSpc>
              <a:spcBef>
                <a:spcPts val="0"/>
              </a:spcBef>
              <a:buFont typeface="Wingdings" panose="05000000000000000000" pitchFamily="2" charset="2"/>
              <a:buChar char="§"/>
            </a:pPr>
            <a:r>
              <a:rPr lang="en-US" sz="21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Jared Ragland, Senior Director, Policy – APAC, BSA (The Software Alliance) [5 minutes]</a:t>
            </a:r>
          </a:p>
          <a:p>
            <a:pPr marL="1371589" lvl="2" indent="-457200">
              <a:lnSpc>
                <a:spcPct val="100000"/>
              </a:lnSpc>
              <a:spcBef>
                <a:spcPts val="0"/>
              </a:spcBef>
              <a:buFont typeface="Wingdings" panose="05000000000000000000" pitchFamily="2" charset="2"/>
              <a:buChar char="§"/>
            </a:pPr>
            <a:r>
              <a:rPr lang="en-US" sz="21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TBD Subject Matter Expert, Information Technology Industry Council (ITI) [5 minutes]</a:t>
            </a:r>
          </a:p>
          <a:p>
            <a:pPr marL="1371589" lvl="2" indent="-457200">
              <a:lnSpc>
                <a:spcPct val="100000"/>
              </a:lnSpc>
              <a:spcBef>
                <a:spcPts val="0"/>
              </a:spcBef>
              <a:buFont typeface="Wingdings" panose="05000000000000000000" pitchFamily="2" charset="2"/>
              <a:buChar char="§"/>
            </a:pPr>
            <a:r>
              <a:rPr lang="en-US" sz="21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TBD Subject Matter Expert, American Council of Life Insurers (ACLI) [5 minutes]</a:t>
            </a:r>
          </a:p>
          <a:p>
            <a:pPr marL="1371589" lvl="2" indent="-457200">
              <a:lnSpc>
                <a:spcPct val="100000"/>
              </a:lnSpc>
              <a:spcBef>
                <a:spcPts val="0"/>
              </a:spcBef>
              <a:buFont typeface="Wingdings" panose="05000000000000000000" pitchFamily="2" charset="2"/>
              <a:buChar char="§"/>
            </a:pPr>
            <a:endParaRPr lang="en-US" sz="21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pPr marL="914389" lvl="1" indent="-457200">
              <a:lnSpc>
                <a:spcPct val="100000"/>
              </a:lnSpc>
              <a:spcBef>
                <a:spcPts val="0"/>
              </a:spcBef>
              <a:buFont typeface="Wingdings" panose="05000000000000000000" pitchFamily="2" charset="2"/>
              <a:buChar char="§"/>
            </a:pPr>
            <a:endPar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pPr marL="914389" lvl="1" indent="-457200">
              <a:lnSpc>
                <a:spcPct val="100000"/>
              </a:lnSpc>
              <a:spcBef>
                <a:spcPts val="0"/>
              </a:spcBef>
              <a:buFont typeface="Wingdings" panose="05000000000000000000" pitchFamily="2" charset="2"/>
              <a:buChar char="§"/>
            </a:pPr>
            <a:endParaRPr lang="en-US" sz="19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pPr marL="0" indent="0">
              <a:buNone/>
            </a:pPr>
            <a:endParaRPr lang="en-US" dirty="0"/>
          </a:p>
        </p:txBody>
      </p:sp>
    </p:spTree>
    <p:extLst>
      <p:ext uri="{BB962C8B-B14F-4D97-AF65-F5344CB8AC3E}">
        <p14:creationId xmlns:p14="http://schemas.microsoft.com/office/powerpoint/2010/main" val="1335997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65A7E-7CE8-8F43-BCDC-D55860057A41}"/>
              </a:ext>
            </a:extLst>
          </p:cNvPr>
          <p:cNvSpPr>
            <a:spLocks noGrp="1"/>
          </p:cNvSpPr>
          <p:nvPr>
            <p:ph type="title"/>
          </p:nvPr>
        </p:nvSpPr>
        <p:spPr/>
        <p:txBody>
          <a:bodyPr/>
          <a:lstStyle/>
          <a:p>
            <a:r>
              <a:rPr lang="en-US" b="1" u="sng" dirty="0"/>
              <a:t>Part Four: Moderated Q&amp;A with Industry Participants</a:t>
            </a:r>
            <a:r>
              <a:rPr lang="en-US" b="1" dirty="0"/>
              <a:t> [20 Minutes]</a:t>
            </a:r>
            <a:r>
              <a:rPr lang="en-US" b="1" u="sng" dirty="0"/>
              <a:t> </a:t>
            </a:r>
          </a:p>
        </p:txBody>
      </p:sp>
      <p:sp>
        <p:nvSpPr>
          <p:cNvPr id="3" name="Content Placeholder 2">
            <a:extLst>
              <a:ext uri="{FF2B5EF4-FFF2-40B4-BE49-F238E27FC236}">
                <a16:creationId xmlns:a16="http://schemas.microsoft.com/office/drawing/2014/main" id="{73DFBE1E-EA8F-FB41-A47E-FF5ADD42892B}"/>
              </a:ext>
            </a:extLst>
          </p:cNvPr>
          <p:cNvSpPr>
            <a:spLocks noGrp="1"/>
          </p:cNvSpPr>
          <p:nvPr>
            <p:ph idx="1"/>
          </p:nvPr>
        </p:nvSpPr>
        <p:spPr>
          <a:xfrm>
            <a:off x="619715" y="2141537"/>
            <a:ext cx="10515600" cy="4351338"/>
          </a:xfrm>
        </p:spPr>
        <p:txBody>
          <a:bodyPr>
            <a:normAutofit fontScale="92500"/>
          </a:bodyPr>
          <a:lstStyle/>
          <a:p>
            <a:pPr marL="914389" lvl="1" indent="-457200">
              <a:lnSpc>
                <a:spcPct val="100000"/>
              </a:lnSpc>
              <a:spcBef>
                <a:spcPts val="0"/>
              </a:spcBef>
              <a:buFont typeface="Wingdings" panose="05000000000000000000" pitchFamily="2" charset="2"/>
              <a:buChar char="§"/>
            </a:pPr>
            <a:r>
              <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Q&amp;A with U.S. industry representatives moderated by Evangelos Razis</a:t>
            </a:r>
          </a:p>
          <a:p>
            <a:pPr marL="914389" lvl="2" indent="0">
              <a:lnSpc>
                <a:spcPct val="100000"/>
              </a:lnSpc>
              <a:spcBef>
                <a:spcPts val="0"/>
              </a:spcBef>
              <a:buNone/>
            </a:pPr>
            <a:endPar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pPr marL="1371589" lvl="2" indent="-457200">
              <a:lnSpc>
                <a:spcPct val="100000"/>
              </a:lnSpc>
              <a:spcBef>
                <a:spcPts val="0"/>
              </a:spcBef>
            </a:pPr>
            <a:r>
              <a:rPr lang="en-US" sz="3100" u="sng"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Note</a:t>
            </a:r>
            <a:r>
              <a:rPr lang="en-US" sz="31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 Open Discussion on USG and U.S. Industry Engagement. 3-5 facilitated discussion questions will be developed by USG and U.S. Chamber of Commerce staff and provided to participants in advance of the event. We also hope to have time to receive spontaneous/non-pre-scripted questions from meeting participants.</a:t>
            </a:r>
          </a:p>
          <a:p>
            <a:pPr marL="914389" lvl="2" indent="0">
              <a:lnSpc>
                <a:spcPct val="100000"/>
              </a:lnSpc>
              <a:spcBef>
                <a:spcPts val="0"/>
              </a:spcBef>
              <a:buNone/>
            </a:pPr>
            <a:endParaRPr lang="en-US" sz="3100" b="1"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pPr marL="914389" lvl="1" indent="-457200">
              <a:lnSpc>
                <a:spcPct val="100000"/>
              </a:lnSpc>
              <a:spcBef>
                <a:spcPts val="0"/>
              </a:spcBef>
              <a:buFont typeface="Wingdings" panose="05000000000000000000" pitchFamily="2" charset="2"/>
              <a:buChar char="§"/>
            </a:pPr>
            <a:endParaRPr lang="en-US" dirty="0"/>
          </a:p>
        </p:txBody>
      </p:sp>
    </p:spTree>
    <p:extLst>
      <p:ext uri="{BB962C8B-B14F-4D97-AF65-F5344CB8AC3E}">
        <p14:creationId xmlns:p14="http://schemas.microsoft.com/office/powerpoint/2010/main" val="1038661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65A7E-7CE8-8F43-BCDC-D55860057A41}"/>
              </a:ext>
            </a:extLst>
          </p:cNvPr>
          <p:cNvSpPr>
            <a:spLocks noGrp="1"/>
          </p:cNvSpPr>
          <p:nvPr>
            <p:ph type="title"/>
          </p:nvPr>
        </p:nvSpPr>
        <p:spPr/>
        <p:txBody>
          <a:bodyPr/>
          <a:lstStyle/>
          <a:p>
            <a:r>
              <a:rPr lang="en-US" b="1" u="sng" dirty="0"/>
              <a:t>Part Five: Closing Remarks and Proposed Next Steps</a:t>
            </a:r>
            <a:r>
              <a:rPr lang="en-US" b="1" dirty="0"/>
              <a:t> [5 Minutes]</a:t>
            </a:r>
            <a:endParaRPr lang="en-US" b="1" u="sng" dirty="0"/>
          </a:p>
        </p:txBody>
      </p:sp>
      <p:sp>
        <p:nvSpPr>
          <p:cNvPr id="3" name="Content Placeholder 2">
            <a:extLst>
              <a:ext uri="{FF2B5EF4-FFF2-40B4-BE49-F238E27FC236}">
                <a16:creationId xmlns:a16="http://schemas.microsoft.com/office/drawing/2014/main" id="{73DFBE1E-EA8F-FB41-A47E-FF5ADD42892B}"/>
              </a:ext>
            </a:extLst>
          </p:cNvPr>
          <p:cNvSpPr>
            <a:spLocks noGrp="1"/>
          </p:cNvSpPr>
          <p:nvPr>
            <p:ph idx="1"/>
          </p:nvPr>
        </p:nvSpPr>
        <p:spPr/>
        <p:txBody>
          <a:bodyPr>
            <a:normAutofit/>
          </a:bodyPr>
          <a:lstStyle/>
          <a:p>
            <a:pPr marL="914389" lvl="1" indent="-457200">
              <a:lnSpc>
                <a:spcPct val="100000"/>
              </a:lnSpc>
              <a:spcBef>
                <a:spcPts val="0"/>
              </a:spcBef>
              <a:buFont typeface="Wingdings" panose="05000000000000000000" pitchFamily="2" charset="2"/>
              <a:buChar char="§"/>
            </a:pPr>
            <a:r>
              <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Closing Remarks on Next Steps by Mark Lewis, Senior Commercial Officer, U.S. Department of Commerce, U.S. Embassy Jakarta [3 minutes]</a:t>
            </a:r>
          </a:p>
          <a:p>
            <a:pPr marL="457189" lvl="1" indent="0">
              <a:lnSpc>
                <a:spcPct val="100000"/>
              </a:lnSpc>
              <a:spcBef>
                <a:spcPts val="0"/>
              </a:spcBef>
              <a:buNone/>
            </a:pPr>
            <a:endPar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endParaRPr>
          </a:p>
          <a:p>
            <a:pPr marL="914389" lvl="1" indent="-457200">
              <a:lnSpc>
                <a:spcPct val="100000"/>
              </a:lnSpc>
              <a:spcBef>
                <a:spcPts val="0"/>
              </a:spcBef>
              <a:buFont typeface="Wingdings" panose="05000000000000000000" pitchFamily="2" charset="2"/>
              <a:buChar char="§"/>
            </a:pPr>
            <a:r>
              <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U.S. Chamber Southeast Asia Executive Director </a:t>
            </a:r>
            <a:r>
              <a:rPr lang="en-US" sz="3500" dirty="0" err="1">
                <a:solidFill>
                  <a:srgbClr val="063163"/>
                </a:solidFill>
                <a:latin typeface="Cambria Math" panose="02040503050406030204" pitchFamily="18" charset="0"/>
                <a:ea typeface="Cambria Math" panose="02040503050406030204" pitchFamily="18" charset="0"/>
                <a:cs typeface="Angsana New" panose="020B0502040204020203" pitchFamily="18" charset="-34"/>
              </a:rPr>
              <a:t>Goyer</a:t>
            </a:r>
            <a:r>
              <a:rPr lang="en-US" sz="3500" dirty="0">
                <a:solidFill>
                  <a:srgbClr val="063163"/>
                </a:solidFill>
                <a:latin typeface="Cambria Math" panose="02040503050406030204" pitchFamily="18" charset="0"/>
                <a:ea typeface="Cambria Math" panose="02040503050406030204" pitchFamily="18" charset="0"/>
                <a:cs typeface="Angsana New" panose="020B0502040204020203" pitchFamily="18" charset="-34"/>
              </a:rPr>
              <a:t> Remarks (thanking speakers and participants and closing the event) [2 minutes]</a:t>
            </a:r>
          </a:p>
          <a:p>
            <a:endParaRPr lang="en-US" dirty="0"/>
          </a:p>
        </p:txBody>
      </p:sp>
    </p:spTree>
    <p:extLst>
      <p:ext uri="{BB962C8B-B14F-4D97-AF65-F5344CB8AC3E}">
        <p14:creationId xmlns:p14="http://schemas.microsoft.com/office/powerpoint/2010/main" val="948390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1233</TotalTime>
  <Words>639</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Batang</vt:lpstr>
      <vt:lpstr>Arial</vt:lpstr>
      <vt:lpstr>Calibri</vt:lpstr>
      <vt:lpstr>Calibri Light</vt:lpstr>
      <vt:lpstr>Cambria Math</vt:lpstr>
      <vt:lpstr>Wingdings</vt:lpstr>
      <vt:lpstr>Office Theme</vt:lpstr>
      <vt:lpstr>        Southeast Asia  Digital Economy Policy Roundtable No. 3:  Focus on Indonesia  </vt:lpstr>
      <vt:lpstr>Event Invitation List</vt:lpstr>
      <vt:lpstr>List of Priority Topics</vt:lpstr>
      <vt:lpstr>Part One: Welcome [7-12 Minutes]</vt:lpstr>
      <vt:lpstr>  Part Two: Update from Embassy Jakarta  [20 Minutes]</vt:lpstr>
      <vt:lpstr>Part Three: U.S. Industry Panel Discussion  [30 Minutes]</vt:lpstr>
      <vt:lpstr>Part Four: Moderated Q&amp;A with Industry Participants [20 Minutes] </vt:lpstr>
      <vt:lpstr>Part Five: Closing Remarks and Proposed Next Steps [5 Minutes]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Digital Economy Policy Roundtable:  Focus on Indonesia  </dc:title>
  <dc:creator>David Nufrio</dc:creator>
  <cp:lastModifiedBy>Hayden, Shannon</cp:lastModifiedBy>
  <cp:revision>117</cp:revision>
  <dcterms:created xsi:type="dcterms:W3CDTF">2020-12-08T01:11:10Z</dcterms:created>
  <dcterms:modified xsi:type="dcterms:W3CDTF">2021-02-16T21:27:33Z</dcterms:modified>
</cp:coreProperties>
</file>